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7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ooraj%20R\OneDrive\Desktop\employee_data.csv%20Sneha%20R%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ooraj%20R\OneDrive\Desktop\employee_data.csv%20Sneha%20R%20Project.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ooraj%20R\OneDrive\Desktop\employee_data.csv%20Sneha%20R%20Project.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ooraj%20R\OneDrive\Desktop\employee_data.csv%20Sneha%20R%20Project.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ooraj%20R\OneDrive\Desktop\employee_data.csv%20Sneha%20R%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sz="960" b="1"/>
              <a:t>Employee Performance Analysis</a:t>
            </a:r>
            <a:endParaRPr sz="960" b="1"/>
          </a:p>
        </c:rich>
      </c:tx>
      <c:layout>
        <c:manualLayout>
          <c:xMode val="edge"/>
          <c:yMode val="edge"/>
          <c:x val="0.398558475830015"/>
          <c:y val="0.0703757325719597"/>
        </c:manualLayout>
      </c:layout>
      <c:overlay val="0"/>
      <c:spPr>
        <a:solidFill>
          <a:schemeClr val="accent1">
            <a:lumMod val="20000"/>
            <a:lumOff val="80000"/>
          </a:schemeClr>
        </a:solidFill>
        <a:ln>
          <a:noFill/>
        </a:ln>
        <a:effectLst/>
      </c:spPr>
    </c:title>
    <c:autoTitleDeleted val="0"/>
    <c:plotArea>
      <c:layout>
        <c:manualLayout>
          <c:layoutTarget val="inner"/>
          <c:xMode val="edge"/>
          <c:yMode val="edge"/>
          <c:x val="0.0789344879518072"/>
          <c:y val="0.212252475247525"/>
          <c:w val="0.729423945783133"/>
          <c:h val="0.589810231023102"/>
        </c:manualLayout>
      </c:layout>
      <c:barChart>
        <c:barDir val="col"/>
        <c:grouping val="clustered"/>
        <c:varyColors val="0"/>
        <c:ser>
          <c:idx val="0"/>
          <c:order val="0"/>
          <c:tx>
            <c:strRef>
              <c:f>'[employee_data.csv Sneha R Project.xlsx]Sheet1'!$B$3:$B$4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8</c:v>
                </c:pt>
                <c:pt idx="1">
                  <c:v>11</c:v>
                </c:pt>
                <c:pt idx="2">
                  <c:v>6</c:v>
                </c:pt>
                <c:pt idx="3">
                  <c:v>7</c:v>
                </c:pt>
                <c:pt idx="4">
                  <c:v>12</c:v>
                </c:pt>
                <c:pt idx="5">
                  <c:v>15</c:v>
                </c:pt>
                <c:pt idx="6">
                  <c:v>12</c:v>
                </c:pt>
                <c:pt idx="7">
                  <c:v>7</c:v>
                </c:pt>
                <c:pt idx="8">
                  <c:v>11</c:v>
                </c:pt>
                <c:pt idx="9">
                  <c:v>14</c:v>
                </c:pt>
              </c:numCache>
            </c:numRef>
          </c:val>
        </c:ser>
        <c:ser>
          <c:idx val="1"/>
          <c:order val="1"/>
          <c:tx>
            <c:strRef>
              <c:f>'[employee_data.csv Sneha R Project.xlsx]Sheet1'!$C$3:$C$4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17</c:v>
                </c:pt>
                <c:pt idx="1">
                  <c:v>27</c:v>
                </c:pt>
                <c:pt idx="2">
                  <c:v>20</c:v>
                </c:pt>
                <c:pt idx="3">
                  <c:v>23</c:v>
                </c:pt>
                <c:pt idx="4">
                  <c:v>23</c:v>
                </c:pt>
                <c:pt idx="5">
                  <c:v>17</c:v>
                </c:pt>
                <c:pt idx="6">
                  <c:v>22</c:v>
                </c:pt>
                <c:pt idx="7">
                  <c:v>18</c:v>
                </c:pt>
                <c:pt idx="8">
                  <c:v>21</c:v>
                </c:pt>
                <c:pt idx="9">
                  <c:v>16</c:v>
                </c:pt>
              </c:numCache>
            </c:numRef>
          </c:val>
        </c:ser>
        <c:ser>
          <c:idx val="2"/>
          <c:order val="2"/>
          <c:tx>
            <c:strRef>
              <c:f>'[employee_data.csv Sneha R Project.xlsx]Sheet1'!$D$3:$D$4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32</c:v>
                </c:pt>
                <c:pt idx="1">
                  <c:v>20</c:v>
                </c:pt>
                <c:pt idx="2">
                  <c:v>26</c:v>
                </c:pt>
                <c:pt idx="3">
                  <c:v>40</c:v>
                </c:pt>
                <c:pt idx="4">
                  <c:v>32</c:v>
                </c:pt>
                <c:pt idx="5">
                  <c:v>26</c:v>
                </c:pt>
                <c:pt idx="6">
                  <c:v>27</c:v>
                </c:pt>
                <c:pt idx="7">
                  <c:v>33</c:v>
                </c:pt>
                <c:pt idx="8">
                  <c:v>33</c:v>
                </c:pt>
                <c:pt idx="9">
                  <c:v>32</c:v>
                </c:pt>
              </c:numCache>
            </c:numRef>
          </c:val>
        </c:ser>
        <c:ser>
          <c:idx val="3"/>
          <c:order val="3"/>
          <c:tx>
            <c:strRef>
              <c:f>'[employee_data.csv Sneha R Project.xlsx]Sheet1'!$E$3:$E$4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5</c:v>
                </c:pt>
                <c:pt idx="1">
                  <c:v>6</c:v>
                </c:pt>
                <c:pt idx="2">
                  <c:v>6</c:v>
                </c:pt>
                <c:pt idx="3">
                  <c:v>5</c:v>
                </c:pt>
                <c:pt idx="4">
                  <c:v>8</c:v>
                </c:pt>
                <c:pt idx="5">
                  <c:v>5</c:v>
                </c:pt>
                <c:pt idx="6">
                  <c:v>10</c:v>
                </c:pt>
                <c:pt idx="7">
                  <c:v>5</c:v>
                </c:pt>
                <c:pt idx="8">
                  <c:v>4</c:v>
                </c:pt>
                <c:pt idx="9">
                  <c:v>6</c:v>
                </c:pt>
              </c:numCache>
            </c:numRef>
          </c:val>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Business units</a:t>
                </a:r>
                <a:endParaRPr sz="800"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sz="800" b="1"/>
                  <a:t>Numbers of employee</a:t>
                </a:r>
                <a:endParaRPr sz="800" b="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812876506024096"/>
          <c:y val="0.219884488448845"/>
          <c:w val="0.182605421686747"/>
          <c:h val="0.250412541254125"/>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33684210526316"/>
          <c:y val="0.171296296296296"/>
          <c:w val="0.734210526315789"/>
          <c:h val="0.666666666666667"/>
        </c:manualLayout>
      </c:layout>
      <c:pie3DChart>
        <c:varyColors val="1"/>
        <c:ser>
          <c:idx val="0"/>
          <c:order val="0"/>
          <c:tx>
            <c:strRef>
              <c:f>'[employee_data.csv Sneha R Project.xlsx]Sheet2'!$B$39</c:f>
              <c:strCache>
                <c:ptCount val="1"/>
                <c:pt idx="0">
                  <c:v>VERY 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Project.xlsx]Sheet2'!$A$40:$A$49</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Project.xlsx]Sheet2'!$B$40:$B$49</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9"/>
          <c:y val="0.152777777777778"/>
          <c:w val="0.106052631578947"/>
          <c:h val="0.752777777777778"/>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Sneha R Project.xlsx]Sheet1!PivotTable1</c:name>
    <c:fmtId val="-1"/>
  </c:pivotSource>
  <c:chart>
    <c:title>
      <c:layout>
        <c:manualLayout>
          <c:xMode val="edge"/>
          <c:yMode val="edge"/>
          <c:x val="0.446381578947368"/>
          <c:y val="0.0472222202354007"/>
        </c:manualLayout>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384210526315789"/>
          <c:y val="0.197222222222222"/>
          <c:w val="0.771052631578947"/>
          <c:h val="0.658333333333333"/>
        </c:manualLayout>
      </c:layout>
      <c:pie3DChart>
        <c:varyColors val="1"/>
        <c:ser>
          <c:idx val="0"/>
          <c:order val="0"/>
          <c:tx>
            <c:strRef>
              <c:f>'[employee_data.csv Sneha R Project.xlsx]Sheet1'!$B$3:$B$4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'[employee_data.csv Sneha R Project.xlsx]Sheet1'!$C$3:$C$4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'[employee_data.csv Sneha R Project.xlsx]Sheet1'!$D$3:$D$4</c:f>
              <c:strCache>
                <c:ptCount val="1"/>
                <c:pt idx="0">
                  <c:v>MEDIUM</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'[employee_data.csv Sneha R Project.xlsx]Sheet1'!$E$3:$E$4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1"/>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52631578947368"/>
          <c:y val="0.193518518518519"/>
          <c:w val="0.693157894736842"/>
          <c:h val="0.666666666666667"/>
        </c:manualLayout>
      </c:layout>
      <c:pie3DChart>
        <c:varyColors val="1"/>
        <c:ser>
          <c:idx val="0"/>
          <c:order val="0"/>
          <c:tx>
            <c:strRef>
              <c:f>'[employee_data.csv Sneha R Project.xlsx]Sheet2'!$B$22</c:f>
              <c:strCache>
                <c:ptCount val="1"/>
                <c:pt idx="0">
                  <c:v>MEDIUM</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Project.xlsx]Sheet2'!$A$23:$A$32</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Project.xlsx]Sheet2'!$B$23:$B$32</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45789473684211"/>
          <c:y val="0.144444444444444"/>
          <c:w val="0.107894736842105"/>
          <c:h val="0.736111111111111"/>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90253831417624"/>
          <c:y val="0.154320987654321"/>
          <c:w val="0.594947318007663"/>
          <c:h val="0.825056116722783"/>
        </c:manualLayout>
      </c:layout>
      <c:pie3DChart>
        <c:varyColors val="1"/>
        <c:ser>
          <c:idx val="0"/>
          <c:order val="0"/>
          <c:tx>
            <c:strRef>
              <c:f>'[employee_data.csv Sneha R Project.xlsx]Sheet2'!$B$1</c:f>
              <c:strCache>
                <c:ptCount val="1"/>
                <c:pt idx="0">
                  <c:v>LOW</c:v>
                </c:pt>
              </c:strCache>
            </c:strRef>
          </c:tx>
          <c:spPr/>
          <c:explosion val="0"/>
          <c:dPt>
            <c:idx val="0"/>
            <c:bubble3D val="0"/>
            <c:spPr>
              <a:solidFill>
                <a:schemeClr val="accent1"/>
              </a:solidFill>
              <a:ln w="25400">
                <a:solidFill>
                  <a:schemeClr val="lt1"/>
                </a:solidFill>
              </a:ln>
              <a:effectLst/>
            </c:spPr>
          </c:dPt>
          <c:dPt>
            <c:idx val="1"/>
            <c:bubble3D val="0"/>
            <c:spPr>
              <a:solidFill>
                <a:schemeClr val="accent2"/>
              </a:solidFill>
              <a:ln w="25400">
                <a:solidFill>
                  <a:schemeClr val="lt1"/>
                </a:solidFill>
              </a:ln>
              <a:effectLst/>
            </c:spPr>
          </c:dPt>
          <c:dPt>
            <c:idx val="2"/>
            <c:bubble3D val="0"/>
            <c:spPr>
              <a:solidFill>
                <a:schemeClr val="accent3"/>
              </a:solidFill>
              <a:ln w="25400">
                <a:solidFill>
                  <a:schemeClr val="lt1"/>
                </a:solidFill>
              </a:ln>
              <a:effectLst/>
            </c:spPr>
          </c:dPt>
          <c:dPt>
            <c:idx val="3"/>
            <c:bubble3D val="0"/>
            <c:spPr>
              <a:solidFill>
                <a:schemeClr val="accent4"/>
              </a:solidFill>
              <a:ln w="25400">
                <a:solidFill>
                  <a:schemeClr val="lt1"/>
                </a:solidFill>
              </a:ln>
              <a:effectLst/>
            </c:spPr>
          </c:dPt>
          <c:dPt>
            <c:idx val="4"/>
            <c:bubble3D val="0"/>
            <c:spPr>
              <a:solidFill>
                <a:schemeClr val="accent5"/>
              </a:solidFill>
              <a:ln w="25400">
                <a:solidFill>
                  <a:schemeClr val="lt1"/>
                </a:solidFill>
              </a:ln>
              <a:effectLst/>
            </c:spPr>
          </c:dPt>
          <c:dPt>
            <c:idx val="5"/>
            <c:bubble3D val="0"/>
            <c:spPr>
              <a:solidFill>
                <a:schemeClr val="accent6"/>
              </a:solidFill>
              <a:ln w="25400">
                <a:solidFill>
                  <a:schemeClr val="lt1"/>
                </a:solidFill>
              </a:ln>
              <a:effectLst/>
            </c:spPr>
          </c:dPt>
          <c:dPt>
            <c:idx val="6"/>
            <c:bubble3D val="0"/>
            <c:spPr>
              <a:solidFill>
                <a:schemeClr val="accent1">
                  <a:lumMod val="60000"/>
                </a:schemeClr>
              </a:solidFill>
              <a:ln w="25400">
                <a:solidFill>
                  <a:schemeClr val="lt1"/>
                </a:solidFill>
              </a:ln>
              <a:effectLst/>
            </c:spPr>
          </c:dPt>
          <c:dPt>
            <c:idx val="7"/>
            <c:bubble3D val="0"/>
            <c:spPr>
              <a:solidFill>
                <a:schemeClr val="accent2">
                  <a:lumMod val="60000"/>
                </a:schemeClr>
              </a:solidFill>
              <a:ln w="25400">
                <a:solidFill>
                  <a:schemeClr val="lt1"/>
                </a:solidFill>
              </a:ln>
              <a:effectLst/>
            </c:spPr>
          </c:dPt>
          <c:dPt>
            <c:idx val="8"/>
            <c:bubble3D val="0"/>
            <c:spPr>
              <a:solidFill>
                <a:schemeClr val="accent3">
                  <a:lumMod val="60000"/>
                </a:schemeClr>
              </a:solidFill>
              <a:ln w="25400">
                <a:solidFill>
                  <a:schemeClr val="lt1"/>
                </a:solidFill>
              </a:ln>
              <a:effectLst/>
            </c:spPr>
          </c:dPt>
          <c:dPt>
            <c:idx val="9"/>
            <c:bubble3D val="0"/>
            <c:spPr>
              <a:solidFill>
                <a:schemeClr val="accent4">
                  <a:lumMod val="60000"/>
                </a:schemeClr>
              </a:solidFill>
              <a:ln w="2540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'[employee_data.csv Sneha R Project.xlsx]Sheet2'!$A$2:$A$11</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 Sneha R Project.xlsx]Sheet2'!$B$2:$B$11</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dLbls>
          <c:showLegendKey val="0"/>
          <c:showVal val="1"/>
          <c:showCatName val="0"/>
          <c:showSerName val="0"/>
          <c:showPercent val="0"/>
          <c:showBubbleSize val="0"/>
        </c:dLbls>
      </c:pie3DChart>
      <c:spPr>
        <a:noFill/>
        <a:ln>
          <a:noFill/>
        </a:ln>
        <a:effectLst/>
      </c:spPr>
    </c:plotArea>
    <c:legend>
      <c:legendPos val="t"/>
      <c:layout>
        <c:manualLayout>
          <c:xMode val="edge"/>
          <c:yMode val="edge"/>
          <c:x val="0.871052631578947"/>
          <c:y val="0.146990740740741"/>
          <c:w val="0.0978947368421053"/>
          <c:h val="0.7141203703703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3.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5.xml"/><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13"/>
          <p:cNvSpPr txBox="1"/>
          <p:nvPr/>
        </p:nvSpPr>
        <p:spPr>
          <a:xfrm>
            <a:off x="3005637" y="3201392"/>
            <a:ext cx="4827138" cy="2027675"/>
          </a:xfrm>
          <a:prstGeom prst="rect">
            <a:avLst/>
          </a:prstGeom>
          <a:noFill/>
        </p:spPr>
        <p:txBody>
          <a:bodyPr wrap="square" rtlCol="0">
            <a:noAutofit/>
          </a:bodyPr>
          <a:p>
            <a:r>
              <a:rPr lang="en-US" sz="2400"/>
              <a:t>STUDENT NAME: Mohana Priya.J</a:t>
            </a:r>
            <a:endParaRPr lang="en-US" sz="2400" dirty="0"/>
          </a:p>
          <a:p>
            <a:r>
              <a:rPr lang="en-US" sz="2400" dirty="0"/>
              <a:t>REGISTER NO: 422200800</a:t>
            </a:r>
            <a:endParaRPr lang="en-US" sz="2400" dirty="0"/>
          </a:p>
          <a:p>
            <a:r>
              <a:rPr lang="en-US" sz="2400" dirty="0"/>
              <a:t>DEPARTMENT: B.Com ISM</a:t>
            </a:r>
            <a:endParaRPr lang="en-US" sz="2400" dirty="0"/>
          </a:p>
          <a:p>
            <a:r>
              <a:rPr lang="en-US" sz="2400" dirty="0"/>
              <a:t>COLLEGE: Soka Ikeda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914400" y="1295400"/>
            <a:ext cx="8773160" cy="4246245"/>
          </a:xfrm>
          <a:prstGeom prst="rect">
            <a:avLst/>
          </a:prstGeom>
          <a:noFill/>
        </p:spPr>
        <p:txBody>
          <a:bodyPr wrap="square" rtlCol="0">
            <a:spAutoFit/>
          </a:bodyPr>
          <a:p>
            <a:r>
              <a:rPr lang="en-US" b="1"/>
              <a:t>Date Collection</a:t>
            </a:r>
            <a:endParaRPr lang="en-US" b="1"/>
          </a:p>
          <a:p>
            <a:r>
              <a:rPr lang="en-US"/>
              <a:t>1.Dashboard</a:t>
            </a:r>
            <a:endParaRPr lang="en-US"/>
          </a:p>
          <a:p>
            <a:r>
              <a:rPr lang="en-US" b="1"/>
              <a:t>Feature Collection</a:t>
            </a:r>
            <a:r>
              <a:rPr lang="en-US"/>
              <a:t> </a:t>
            </a:r>
            <a:endParaRPr lang="en-US"/>
          </a:p>
          <a:p>
            <a:r>
              <a:rPr lang="en-US"/>
              <a:t>1.Collection from the dashboard</a:t>
            </a:r>
            <a:endParaRPr lang="en-US"/>
          </a:p>
          <a:p>
            <a:r>
              <a:rPr lang="en-US" b="1"/>
              <a:t>Data cleaning</a:t>
            </a:r>
            <a:endParaRPr lang="en-US" b="1"/>
          </a:p>
          <a:p>
            <a:r>
              <a:rPr lang="en-US"/>
              <a:t>1.Identify the missing values</a:t>
            </a:r>
            <a:endParaRPr lang="en-US"/>
          </a:p>
          <a:p>
            <a:r>
              <a:rPr lang="en-US"/>
              <a:t>2.Filter out the missing values</a:t>
            </a:r>
            <a:endParaRPr lang="en-US"/>
          </a:p>
          <a:p>
            <a:r>
              <a:rPr lang="en-US" b="1"/>
              <a:t>Performance Level</a:t>
            </a:r>
            <a:endParaRPr lang="en-US" b="1"/>
          </a:p>
          <a:p>
            <a:r>
              <a:rPr lang="en-US"/>
              <a:t>1.Calculate with high level</a:t>
            </a:r>
            <a:endParaRPr lang="en-US"/>
          </a:p>
          <a:p>
            <a:r>
              <a:rPr lang="en-US"/>
              <a:t>2.Low level</a:t>
            </a:r>
            <a:endParaRPr lang="en-US"/>
          </a:p>
          <a:p>
            <a:r>
              <a:rPr lang="en-US" b="1"/>
              <a:t>Summary</a:t>
            </a:r>
            <a:endParaRPr lang="en-US" b="1"/>
          </a:p>
          <a:p>
            <a:r>
              <a:rPr lang="en-US"/>
              <a:t>1.Cartegories the performance Level of the employees</a:t>
            </a:r>
            <a:endParaRPr lang="en-US"/>
          </a:p>
          <a:p>
            <a:r>
              <a:rPr lang="en-US" b="1"/>
              <a:t>Visulaization</a:t>
            </a:r>
            <a:endParaRPr lang="en-US" b="1"/>
          </a:p>
          <a:p>
            <a:r>
              <a:rPr lang="en-US"/>
              <a:t>1.Consided high level and low level with the employee performance level</a:t>
            </a:r>
            <a:endParaRPr lang="en-US"/>
          </a:p>
          <a:p>
            <a:r>
              <a:rPr lang="en-US"/>
              <a:t>2.And also consided with very high and very low level employee performance level.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400810"/>
          <a:ext cx="11070590" cy="46970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graphicFrame>
        <p:nvGraphicFramePr>
          <p:cNvPr id="13" name="Content Placeholder 12"/>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 name="Content Placeholder 14"/>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graphicFrame>
        <p:nvGraphicFramePr>
          <p:cNvPr id="9" name="Content Placeholder 8"/>
          <p:cNvGraphicFramePr/>
          <p:nvPr>
            <p:ph sz="half" idx="3"/>
          </p:nvPr>
        </p:nvGraphicFramePr>
        <p:xfrm>
          <a:off x="6278880" y="157734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ontent Placeholder 10"/>
          <p:cNvGraphicFramePr/>
          <p:nvPr>
            <p:ph sz="half" idx="2"/>
          </p:nvPr>
        </p:nvGraphicFramePr>
        <p:xfrm>
          <a:off x="609600" y="157734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78535" y="1833245"/>
            <a:ext cx="7813040" cy="3357880"/>
          </a:xfrm>
          <a:prstGeom prst="rect">
            <a:avLst/>
          </a:prstGeom>
          <a:noFill/>
        </p:spPr>
        <p:txBody>
          <a:bodyPr wrap="square" rtlCol="0">
            <a:noAutofit/>
          </a:bodyPr>
          <a:p>
            <a:r>
              <a:rPr lang="en-US" sz="2000"/>
              <a:t>1.In overall, Majority Employees got “Medium” level in their performance.</a:t>
            </a:r>
            <a:endParaRPr lang="en-US" sz="2000"/>
          </a:p>
          <a:p>
            <a:r>
              <a:rPr lang="en-US" sz="2000"/>
              <a:t>2. Employees in PL business unit got majority “High” level performance rating.</a:t>
            </a:r>
            <a:endParaRPr lang="en-US" sz="2000"/>
          </a:p>
          <a:p>
            <a:r>
              <a:rPr lang="en-US" sz="2000"/>
              <a:t>3. Employees in SVG have got majority “Very high” level performance rating.</a:t>
            </a:r>
            <a:endParaRPr lang="en-US" sz="2000"/>
          </a:p>
          <a:p>
            <a:r>
              <a:rPr lang="en-US" sz="2000"/>
              <a:t>4. In CCDR, majority employees got “low” level ratings.</a:t>
            </a:r>
            <a:endParaRPr lang="en-US" sz="2000"/>
          </a:p>
          <a:p>
            <a:r>
              <a:rPr lang="en-US" sz="2000"/>
              <a:t>5. In MSC business unit, majority employees got “Medium” level performance rating.</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Text Placeholder 8"/>
          <p:cNvSpPr>
            <a:spLocks noGrp="1"/>
          </p:cNvSpPr>
          <p:nvPr>
            <p:ph type="body" idx="1"/>
          </p:nvPr>
        </p:nvSpPr>
        <p:spPr>
          <a:xfrm>
            <a:off x="609600" y="1577340"/>
            <a:ext cx="10972800" cy="1723390"/>
          </a:xfrm>
        </p:spPr>
        <p:txBody>
          <a:bodyPr/>
          <a:p>
            <a:pPr marL="285750" indent="-285750">
              <a:buFont typeface="Arial" panose="020B0604020202020204" pitchFamily="34" charset="0"/>
              <a:buChar char="•"/>
            </a:pPr>
            <a:r>
              <a:rPr lang="en-US" altLang="en-IN" sz="2800" dirty="0">
                <a:solidFill>
                  <a:schemeClr val="tx1"/>
                </a:solidFill>
                <a:latin typeface="Times New Roman" panose="02020603050405020304" pitchFamily="18" charset="0"/>
                <a:cs typeface="Times New Roman" panose="02020603050405020304" pitchFamily="18" charset="0"/>
              </a:rPr>
              <a:t>To award the good performers and motivate employees who got low score.</a:t>
            </a:r>
            <a:endParaRPr lang="en-US" altLang="en-IN" sz="2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800" dirty="0">
                <a:solidFill>
                  <a:schemeClr val="tx1"/>
                </a:solidFill>
                <a:latin typeface="Times New Roman" panose="02020603050405020304" pitchFamily="18" charset="0"/>
                <a:cs typeface="Times New Roman" panose="02020603050405020304" pitchFamily="18" charset="0"/>
              </a:rPr>
              <a:t>To give promotions and increments.</a:t>
            </a:r>
            <a:endParaRPr lang="en-US" altLang="en-IN" sz="2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2800" dirty="0">
                <a:solidFill>
                  <a:schemeClr val="tx1"/>
                </a:solidFill>
                <a:latin typeface="Times New Roman" panose="02020603050405020304" pitchFamily="18" charset="0"/>
                <a:cs typeface="Times New Roman" panose="02020603050405020304" pitchFamily="18" charset="0"/>
              </a:rPr>
              <a:t>To showcase in the company’s annual achievement ceremony.</a:t>
            </a:r>
            <a:endParaRPr lang="en-IN" sz="28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843405"/>
            <a:ext cx="7924800" cy="5182870"/>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is the systematic evaluation of an employee's job performance, skills, and achievements to ensure they align with organizational goals.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This process helps identify strengths and areas for improvement, providing valuable insights for employee development and decision-making. </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By analyzing performance data, companies can enhance productivity, set more accurate goals, and tailor training programs to individual needs.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7" name="Text Placeholder 6"/>
          <p:cNvSpPr>
            <a:spLocks noGrp="1"/>
          </p:cNvSpPr>
          <p:nvPr>
            <p:ph type="body" idx="1"/>
          </p:nvPr>
        </p:nvSpPr>
        <p:spPr>
          <a:xfrm>
            <a:off x="609600" y="1577340"/>
            <a:ext cx="10972800" cy="3354705"/>
          </a:xfrm>
        </p:spPr>
        <p:txBody>
          <a:bodyPr/>
          <a:p>
            <a:endParaRPr lang="en-US"/>
          </a:p>
          <a:p>
            <a:r>
              <a:rPr lang="en-US" sz="2000"/>
              <a:t>1. </a:t>
            </a:r>
            <a:r>
              <a:rPr lang="en-US" sz="2000" b="1"/>
              <a:t>Managers and Supervisors:</a:t>
            </a:r>
            <a:r>
              <a:rPr lang="en-US" sz="2000"/>
              <a:t> They use the analysis to provide feedback, set goals, and make decisions about promotions, raises, or development needs.</a:t>
            </a:r>
            <a:endParaRPr lang="en-US" sz="2000"/>
          </a:p>
          <a:p>
            <a:r>
              <a:rPr lang="en-US" sz="2000"/>
              <a:t>2. </a:t>
            </a:r>
            <a:r>
              <a:rPr lang="en-US" sz="2000" b="1"/>
              <a:t>Human Resources (HR) Professionals:</a:t>
            </a:r>
            <a:r>
              <a:rPr lang="en-US" sz="2000"/>
              <a:t> HR utilizes performance data to design training programs, align recruitment with organizational needs, and manage employee relations.</a:t>
            </a:r>
            <a:endParaRPr lang="en-US" sz="2000"/>
          </a:p>
          <a:p>
            <a:r>
              <a:rPr lang="en-US" sz="2000"/>
              <a:t>3. </a:t>
            </a:r>
            <a:r>
              <a:rPr lang="en-US" sz="2000" b="1"/>
              <a:t>Executives and Senior Leadership:</a:t>
            </a:r>
            <a:r>
              <a:rPr lang="en-US" sz="2000"/>
              <a:t> They use the insights to align performance with strategic objectives, assess overall organizational effectiveness, and make high-level decisions.</a:t>
            </a:r>
            <a:endParaRPr lang="en-US" sz="2000"/>
          </a:p>
          <a:p>
            <a:r>
              <a:rPr lang="en-US" sz="2000"/>
              <a:t>4. </a:t>
            </a:r>
            <a:r>
              <a:rPr lang="en-US" sz="2000" b="1"/>
              <a:t>Employees Themselves:</a:t>
            </a:r>
            <a:r>
              <a:rPr lang="en-US" sz="2000"/>
              <a:t> They receive feedback from the analysis to understand their performance, identify areas for improvement, and plan their career development.</a:t>
            </a:r>
            <a:endParaRPr lang="en-US" sz="2000"/>
          </a:p>
          <a:p>
            <a:r>
              <a:rPr lang="en-US" sz="2000"/>
              <a:t>5. </a:t>
            </a:r>
            <a:r>
              <a:rPr lang="en-US" sz="2000" b="1"/>
              <a:t>Team Leaders:</a:t>
            </a:r>
            <a:r>
              <a:rPr lang="en-US" sz="2000"/>
              <a:t> They apply performance analysis to improve team dynamics, allocate resources effectively, and enhance overall team productivity.</a:t>
            </a:r>
            <a:endParaRPr lang="en-US" sz="200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55332" y="385444"/>
            <a:ext cx="10681335"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609600" y="990600"/>
            <a:ext cx="10972800" cy="5816600"/>
          </a:xfrm>
        </p:spPr>
        <p:txBody>
          <a:bodyPr/>
          <a:p>
            <a:pPr marL="285750" indent="-285750">
              <a:buFont typeface="Arial" panose="020B0604020202020204" pitchFamily="34" charset="0"/>
              <a:buChar char="•"/>
            </a:pPr>
            <a:endParaRPr lang="en-US" sz="1800"/>
          </a:p>
          <a:p>
            <a:pPr indent="0">
              <a:buNone/>
            </a:pPr>
            <a:r>
              <a:rPr lang="en-US" sz="1800"/>
              <a:t>1.</a:t>
            </a:r>
            <a:r>
              <a:rPr lang="en-US" sz="1800" b="1"/>
              <a:t> Filtering: </a:t>
            </a:r>
            <a:r>
              <a:rPr lang="en-US" sz="1800"/>
              <a:t>Filtering allows you to view only the rows that meet specific criteria, making it easier to focus on relevant data. For example, you can filter a sales dataset to show only transactions from a certain region or date range. This helps in quickly narrowing down data for detailed analysis.</a:t>
            </a:r>
            <a:endParaRPr lang="en-US" sz="1800"/>
          </a:p>
          <a:p>
            <a:pPr marL="285750" indent="-285750">
              <a:buFont typeface="Arial" panose="020B0604020202020204" pitchFamily="34" charset="0"/>
              <a:buChar char="•"/>
            </a:pPr>
            <a:endParaRPr lang="en-US" sz="1800"/>
          </a:p>
          <a:p>
            <a:pPr indent="0">
              <a:buNone/>
            </a:pPr>
            <a:r>
              <a:rPr lang="en-US" sz="1800"/>
              <a:t>2.</a:t>
            </a:r>
            <a:r>
              <a:rPr lang="en-US" sz="1800" b="1"/>
              <a:t> IFS Formula: </a:t>
            </a:r>
            <a:r>
              <a:rPr lang="en-US" sz="1800"/>
              <a:t>The IFS formula is used for multiple conditional checks and returns values based on which condition is true. Unlike nested IF statements, IFS allows for a cleaner and more readable formula structure. For instance, you might use it to categorize performance scores into "Excellent," "Good," "Needs Improvement," based on different thresholds.</a:t>
            </a:r>
            <a:endParaRPr lang="en-US" sz="1800"/>
          </a:p>
          <a:p>
            <a:pPr marL="285750" indent="-285750">
              <a:buFont typeface="Arial" panose="020B0604020202020204" pitchFamily="34" charset="0"/>
              <a:buChar char="•"/>
            </a:pPr>
            <a:endParaRPr lang="en-US" sz="1800"/>
          </a:p>
          <a:p>
            <a:pPr indent="0">
              <a:buNone/>
            </a:pPr>
            <a:r>
              <a:rPr lang="en-US" sz="1800"/>
              <a:t>3. </a:t>
            </a:r>
            <a:r>
              <a:rPr lang="en-US" sz="1800" b="1"/>
              <a:t>Pivot Tables:</a:t>
            </a:r>
            <a:r>
              <a:rPr lang="en-US" sz="1800"/>
              <a:t> Pivot tables are used to summarize, analyze, and present large datasets. They allow you to quickly aggregate data, such as calculating total sales by region or summarizing employee performance metrics. By dragging and dropping fields, you can reorganize data dynamically and extract meaningful insights without altering the original dataset.</a:t>
            </a:r>
            <a:endParaRPr lang="en-US" sz="1800"/>
          </a:p>
          <a:p>
            <a:pPr marL="285750" indent="-285750">
              <a:buFont typeface="Arial" panose="020B0604020202020204" pitchFamily="34" charset="0"/>
              <a:buChar char="•"/>
            </a:pPr>
            <a:endParaRPr lang="en-US" sz="1800"/>
          </a:p>
          <a:p>
            <a:pPr indent="0">
              <a:buNone/>
            </a:pPr>
            <a:r>
              <a:rPr lang="en-US" sz="1800"/>
              <a:t>4. </a:t>
            </a:r>
            <a:r>
              <a:rPr lang="en-US" sz="1800" b="1"/>
              <a:t>Graphs: </a:t>
            </a:r>
            <a:r>
              <a:rPr lang="en-US" sz="1800"/>
              <a:t>Graphs (or charts) in Excel visualize data trends and comparisons, making it easier to interpret complex information. For example, a line graph can show sales trends over time, a bar chart can compare sales across different regions, and a pie chart can illustrate the market share distribution among products. Graphs help in presenting data in a visually appealing and understandable manner.</a:t>
            </a:r>
            <a:endParaRPr lang="en-US" sz="1800"/>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endParaRPr lang="en-US" sz="1800"/>
          </a:p>
        </p:txBody>
      </p:sp>
      <p:sp>
        <p:nvSpPr>
          <p:cNvPr id="6" name="object 6"/>
          <p:cNvSpPr txBox="1">
            <a:spLocks noGrp="1"/>
          </p:cNvSpPr>
          <p:nvPr>
            <p:ph type="title"/>
          </p:nvPr>
        </p:nvSpPr>
        <p:spPr>
          <a:xfrm>
            <a:off x="755332" y="385444"/>
            <a:ext cx="1068133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Dataset Description</a:t>
            </a:r>
            <a:endParaRPr lang="en-IN" dirty="0"/>
          </a:p>
        </p:txBody>
      </p:sp>
      <p:sp>
        <p:nvSpPr>
          <p:cNvPr id="3" name="Text Placeholder 2"/>
          <p:cNvSpPr>
            <a:spLocks noGrp="1"/>
          </p:cNvSpPr>
          <p:nvPr>
            <p:ph type="body" idx="1"/>
          </p:nvPr>
        </p:nvSpPr>
        <p:spPr>
          <a:xfrm>
            <a:off x="609600" y="1577340"/>
            <a:ext cx="10972800" cy="2954655"/>
          </a:xfrm>
        </p:spPr>
        <p:txBody>
          <a:bodyPr/>
          <a:p>
            <a:pPr marL="342900" indent="-342900">
              <a:buFont typeface="Arial" panose="020B0604020202020204" pitchFamily="34" charset="0"/>
              <a:buChar char="•"/>
            </a:pPr>
            <a:r>
              <a:rPr lang="en-US" sz="2400"/>
              <a:t>We took the employee datas from kaggle website. </a:t>
            </a:r>
            <a:endParaRPr lang="en-US" sz="2400"/>
          </a:p>
          <a:p>
            <a:pPr marL="342900" indent="-342900">
              <a:buFont typeface="Arial" panose="020B0604020202020204" pitchFamily="34" charset="0"/>
              <a:buChar char="•"/>
            </a:pPr>
            <a:r>
              <a:rPr lang="en-US" sz="2400"/>
              <a:t>We have 26 features totally.But, We used only 9 of the features.</a:t>
            </a:r>
            <a:endParaRPr lang="en-US" sz="2400"/>
          </a:p>
          <a:p>
            <a:pPr marL="342900" indent="-342900">
              <a:buFont typeface="Arial" panose="020B0604020202020204" pitchFamily="34" charset="0"/>
              <a:buChar char="•"/>
            </a:pPr>
            <a:r>
              <a:rPr lang="en-US" sz="2400"/>
              <a:t>We entered the name of the employees in Alphabetical order. And we also enterd the employee type in Alphabetical order.</a:t>
            </a:r>
            <a:endParaRPr lang="en-US" sz="2400"/>
          </a:p>
          <a:p>
            <a:pPr marL="342900" indent="-342900">
              <a:buFont typeface="Arial" panose="020B0604020202020204" pitchFamily="34" charset="0"/>
              <a:buChar char="•"/>
            </a:pPr>
            <a:r>
              <a:rPr lang="en-US" sz="2400"/>
              <a:t>We entered the performance level of the employee in Numerical value.</a:t>
            </a:r>
            <a:endParaRPr lang="en-US" sz="2400"/>
          </a:p>
          <a:p>
            <a:pPr marL="342900" indent="-342900">
              <a:buFont typeface="Arial" panose="020B0604020202020204" pitchFamily="34" charset="0"/>
              <a:buChar char="•"/>
            </a:pPr>
            <a:r>
              <a:rPr lang="en-US" sz="2400"/>
              <a:t>We entered the gender of the employees as Male/Female.</a:t>
            </a:r>
            <a:endParaRPr lang="en-US" sz="2400"/>
          </a:p>
          <a:p>
            <a:pPr marL="342900" indent="-342900">
              <a:buFont typeface="Arial" panose="020B0604020202020204" pitchFamily="34" charset="0"/>
              <a:buChar char="•"/>
            </a:pPr>
            <a:r>
              <a:rPr lang="en-US" sz="2400"/>
              <a:t>We entered the data of employee rating in Numerical value.</a:t>
            </a:r>
            <a:endParaRPr lang="en-US" sz="2400"/>
          </a:p>
          <a:p>
            <a:pPr marL="342900" indent="-342900">
              <a:buFont typeface="Arial" panose="020B0604020202020204" pitchFamily="34" charset="0"/>
              <a:buChar char="•"/>
            </a:pPr>
            <a:r>
              <a:rPr lang="en-US" sz="2400"/>
              <a:t>We entered the Business unit in Alphabetical order.</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609600" y="1577340"/>
            <a:ext cx="10972800" cy="1107440"/>
          </a:xfrm>
        </p:spPr>
        <p:txBody>
          <a:bodyPr/>
          <a:p>
            <a:pPr marL="285750" indent="-285750">
              <a:buFont typeface="Arial" panose="020B0604020202020204" pitchFamily="34" charset="0"/>
              <a:buChar char="•"/>
            </a:pPr>
            <a:r>
              <a:rPr lang="en-US" sz="2400">
                <a:highlight>
                  <a:srgbClr val="FFFF00"/>
                </a:highlight>
              </a:rPr>
              <a:t>=IFS(Z8&gt;=5,"VERY HIGH",Z8&gt;=4,"HIGH",Z8&gt;=3,"MEDIUM",TRUE,"LOW")</a:t>
            </a:r>
            <a:endParaRPr lang="en-US" sz="2400">
              <a:highlight>
                <a:srgbClr val="FFFF00"/>
              </a:highlight>
            </a:endParaRPr>
          </a:p>
          <a:p>
            <a:pPr marL="285750" indent="-285750">
              <a:buFont typeface="Arial" panose="020B0604020202020204" pitchFamily="34" charset="0"/>
              <a:buChar char="•"/>
            </a:pPr>
            <a:r>
              <a:rPr lang="en-US" sz="2400"/>
              <a:t>The above formula used to catagorize the performance level of the employees is considered as “WOW” in my project.</a:t>
            </a:r>
            <a:endParaRPr lang="en-US" sz="240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7924800" y="3352798"/>
            <a:ext cx="2466975" cy="3419475"/>
          </a:xfrm>
          <a:prstGeom prst="rect">
            <a:avLst/>
          </a:prstGeom>
        </p:spPr>
      </p:pic>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313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4856</Words>
  <Application>WPS Presentation</Application>
  <PresentationFormat>Widescreen</PresentationFormat>
  <Paragraphs>130</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JENIFER</cp:lastModifiedBy>
  <cp:revision>7</cp:revision>
  <dcterms:created xsi:type="dcterms:W3CDTF">2024-08-29T04:36:00Z</dcterms:created>
  <dcterms:modified xsi:type="dcterms:W3CDTF">2024-08-29T08:11:14Z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2024-03-22T11:30:00Z</vt:filetime>
  </property>
  <property fmtid="{D5CDD505-2E9C-101B-9397-08002B2CF9AE}" pid="3" name="LastSaved">
    <vt:filetime>2024-03-30T11:30:00Z</vt:filetime>
  </property>
  <property fmtid="{D5CDD505-2E9C-101B-9397-08002B2CF9AE}" pid="4" name="ICV">
    <vt:lpwstr>547375A1055D4EAFAE2367B37FC50FCB_13</vt:lpwstr>
  </property>
  <property fmtid="{D5CDD505-2E9C-101B-9397-08002B2CF9AE}" pid="5" name="KSOProductBuildVer">
    <vt:lpwstr>1033-12.2.0.17562</vt:lpwstr>
  </property>
</Properties>
</file>