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7" r:id="rId4"/>
    <p:sldId id="269" r:id="rId5"/>
    <p:sldId id="268" r:id="rId6"/>
    <p:sldId id="270" r:id="rId7"/>
    <p:sldId id="259" r:id="rId8"/>
    <p:sldId id="260" r:id="rId9"/>
    <p:sldId id="261" r:id="rId10"/>
    <p:sldId id="262" r:id="rId11"/>
    <p:sldId id="263" r:id="rId12"/>
    <p:sldId id="264" r:id="rId13"/>
    <p:sldId id="265" r:id="rId14"/>
    <p:sldId id="267" r:id="rId15"/>
    <p:sldId id="258" r:id="rId16"/>
    <p:sldId id="266" r:id="rId17"/>
    <p:sldId id="276" r:id="rId18"/>
    <p:sldId id="271" r:id="rId19"/>
    <p:sldId id="272" r:id="rId20"/>
    <p:sldId id="273" r:id="rId21"/>
    <p:sldId id="274" r:id="rId22"/>
    <p:sldId id="275"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2D72-839D-0DE4-2807-B4F087ACBD1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F158A05-9218-4750-8ED2-86139B456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1FFBA14-541B-ECDC-D5B8-33A9EB73A39E}"/>
              </a:ext>
            </a:extLst>
          </p:cNvPr>
          <p:cNvSpPr>
            <a:spLocks noGrp="1"/>
          </p:cNvSpPr>
          <p:nvPr>
            <p:ph type="dt" sz="half" idx="10"/>
          </p:nvPr>
        </p:nvSpPr>
        <p:spPr/>
        <p:txBody>
          <a:bodyPr/>
          <a:lstStyle/>
          <a:p>
            <a:fld id="{86E795DA-08F9-1842-BCE3-29B745E6384E}" type="datetimeFigureOut">
              <a:rPr lang="en-US" smtClean="0"/>
              <a:t>10/8/2023</a:t>
            </a:fld>
            <a:endParaRPr lang="en-US"/>
          </a:p>
        </p:txBody>
      </p:sp>
      <p:sp>
        <p:nvSpPr>
          <p:cNvPr id="5" name="Footer Placeholder 4">
            <a:extLst>
              <a:ext uri="{FF2B5EF4-FFF2-40B4-BE49-F238E27FC236}">
                <a16:creationId xmlns:a16="http://schemas.microsoft.com/office/drawing/2014/main" id="{DFE1829C-59D8-BF62-0426-F8EF07A9F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2516A-9381-034B-BE82-06F3D9C2302C}"/>
              </a:ext>
            </a:extLst>
          </p:cNvPr>
          <p:cNvSpPr>
            <a:spLocks noGrp="1"/>
          </p:cNvSpPr>
          <p:nvPr>
            <p:ph type="sldNum" sz="quarter" idx="12"/>
          </p:nvPr>
        </p:nvSpPr>
        <p:spPr/>
        <p:txBody>
          <a:bodyPr/>
          <a:lstStyle/>
          <a:p>
            <a:fld id="{47D6837C-B8A9-0041-B982-495BF51E8C29}" type="slidenum">
              <a:rPr lang="en-US" smtClean="0"/>
              <a:t>‹#›</a:t>
            </a:fld>
            <a:endParaRPr lang="en-US"/>
          </a:p>
        </p:txBody>
      </p:sp>
    </p:spTree>
    <p:extLst>
      <p:ext uri="{BB962C8B-B14F-4D97-AF65-F5344CB8AC3E}">
        <p14:creationId xmlns:p14="http://schemas.microsoft.com/office/powerpoint/2010/main" val="2068697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5C31-693A-C085-9354-B04323616AD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C0F39C-C744-DC21-B3D0-907F8E1EC01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44E54C-A037-E25C-D424-2AFA56508E45}"/>
              </a:ext>
            </a:extLst>
          </p:cNvPr>
          <p:cNvSpPr>
            <a:spLocks noGrp="1"/>
          </p:cNvSpPr>
          <p:nvPr>
            <p:ph type="dt" sz="half" idx="10"/>
          </p:nvPr>
        </p:nvSpPr>
        <p:spPr/>
        <p:txBody>
          <a:bodyPr/>
          <a:lstStyle/>
          <a:p>
            <a:fld id="{86E795DA-08F9-1842-BCE3-29B745E6384E}" type="datetimeFigureOut">
              <a:rPr lang="en-US" smtClean="0"/>
              <a:t>10/8/2023</a:t>
            </a:fld>
            <a:endParaRPr lang="en-US"/>
          </a:p>
        </p:txBody>
      </p:sp>
      <p:sp>
        <p:nvSpPr>
          <p:cNvPr id="5" name="Footer Placeholder 4">
            <a:extLst>
              <a:ext uri="{FF2B5EF4-FFF2-40B4-BE49-F238E27FC236}">
                <a16:creationId xmlns:a16="http://schemas.microsoft.com/office/drawing/2014/main" id="{E34952C6-B2C5-1B8E-EA50-951CA1A38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7DC27-3C9C-280D-A07E-2DE1352F6313}"/>
              </a:ext>
            </a:extLst>
          </p:cNvPr>
          <p:cNvSpPr>
            <a:spLocks noGrp="1"/>
          </p:cNvSpPr>
          <p:nvPr>
            <p:ph type="sldNum" sz="quarter" idx="12"/>
          </p:nvPr>
        </p:nvSpPr>
        <p:spPr/>
        <p:txBody>
          <a:bodyPr/>
          <a:lstStyle/>
          <a:p>
            <a:fld id="{47D6837C-B8A9-0041-B982-495BF51E8C29}" type="slidenum">
              <a:rPr lang="en-US" smtClean="0"/>
              <a:t>‹#›</a:t>
            </a:fld>
            <a:endParaRPr lang="en-US"/>
          </a:p>
        </p:txBody>
      </p:sp>
    </p:spTree>
    <p:extLst>
      <p:ext uri="{BB962C8B-B14F-4D97-AF65-F5344CB8AC3E}">
        <p14:creationId xmlns:p14="http://schemas.microsoft.com/office/powerpoint/2010/main" val="80099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041BDA-4DE0-C8AE-3861-9B67F456D7D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F4B134D-249E-B706-6BDC-5A2560477F5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754994-BF48-426A-0BB1-65EBFFE2EA77}"/>
              </a:ext>
            </a:extLst>
          </p:cNvPr>
          <p:cNvSpPr>
            <a:spLocks noGrp="1"/>
          </p:cNvSpPr>
          <p:nvPr>
            <p:ph type="dt" sz="half" idx="10"/>
          </p:nvPr>
        </p:nvSpPr>
        <p:spPr/>
        <p:txBody>
          <a:bodyPr/>
          <a:lstStyle/>
          <a:p>
            <a:fld id="{86E795DA-08F9-1842-BCE3-29B745E6384E}" type="datetimeFigureOut">
              <a:rPr lang="en-US" smtClean="0"/>
              <a:t>10/8/2023</a:t>
            </a:fld>
            <a:endParaRPr lang="en-US"/>
          </a:p>
        </p:txBody>
      </p:sp>
      <p:sp>
        <p:nvSpPr>
          <p:cNvPr id="5" name="Footer Placeholder 4">
            <a:extLst>
              <a:ext uri="{FF2B5EF4-FFF2-40B4-BE49-F238E27FC236}">
                <a16:creationId xmlns:a16="http://schemas.microsoft.com/office/drawing/2014/main" id="{A3353C2D-617B-4614-C171-39FED0B52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DFE16-9009-D1CB-9666-D7DC3B478EB3}"/>
              </a:ext>
            </a:extLst>
          </p:cNvPr>
          <p:cNvSpPr>
            <a:spLocks noGrp="1"/>
          </p:cNvSpPr>
          <p:nvPr>
            <p:ph type="sldNum" sz="quarter" idx="12"/>
          </p:nvPr>
        </p:nvSpPr>
        <p:spPr/>
        <p:txBody>
          <a:bodyPr/>
          <a:lstStyle/>
          <a:p>
            <a:fld id="{47D6837C-B8A9-0041-B982-495BF51E8C29}" type="slidenum">
              <a:rPr lang="en-US" smtClean="0"/>
              <a:t>‹#›</a:t>
            </a:fld>
            <a:endParaRPr lang="en-US"/>
          </a:p>
        </p:txBody>
      </p:sp>
    </p:spTree>
    <p:extLst>
      <p:ext uri="{BB962C8B-B14F-4D97-AF65-F5344CB8AC3E}">
        <p14:creationId xmlns:p14="http://schemas.microsoft.com/office/powerpoint/2010/main" val="126552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55AD-FE02-E3F7-EF3E-80F171A45E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39781-E679-4CDB-8AAA-234C3A67C3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B4B598-9852-7057-B9E7-8DAB7F665B87}"/>
              </a:ext>
            </a:extLst>
          </p:cNvPr>
          <p:cNvSpPr>
            <a:spLocks noGrp="1"/>
          </p:cNvSpPr>
          <p:nvPr>
            <p:ph type="dt" sz="half" idx="10"/>
          </p:nvPr>
        </p:nvSpPr>
        <p:spPr/>
        <p:txBody>
          <a:bodyPr/>
          <a:lstStyle/>
          <a:p>
            <a:fld id="{86E795DA-08F9-1842-BCE3-29B745E6384E}" type="datetimeFigureOut">
              <a:rPr lang="en-US" smtClean="0"/>
              <a:t>10/8/2023</a:t>
            </a:fld>
            <a:endParaRPr lang="en-US"/>
          </a:p>
        </p:txBody>
      </p:sp>
      <p:sp>
        <p:nvSpPr>
          <p:cNvPr id="5" name="Footer Placeholder 4">
            <a:extLst>
              <a:ext uri="{FF2B5EF4-FFF2-40B4-BE49-F238E27FC236}">
                <a16:creationId xmlns:a16="http://schemas.microsoft.com/office/drawing/2014/main" id="{C27CE874-DB44-F3DA-0D3B-27CA8B86F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803C3-9454-63D4-6E3F-2640268E91A4}"/>
              </a:ext>
            </a:extLst>
          </p:cNvPr>
          <p:cNvSpPr>
            <a:spLocks noGrp="1"/>
          </p:cNvSpPr>
          <p:nvPr>
            <p:ph type="sldNum" sz="quarter" idx="12"/>
          </p:nvPr>
        </p:nvSpPr>
        <p:spPr/>
        <p:txBody>
          <a:bodyPr/>
          <a:lstStyle/>
          <a:p>
            <a:fld id="{47D6837C-B8A9-0041-B982-495BF51E8C29}" type="slidenum">
              <a:rPr lang="en-US" smtClean="0"/>
              <a:t>‹#›</a:t>
            </a:fld>
            <a:endParaRPr lang="en-US"/>
          </a:p>
        </p:txBody>
      </p:sp>
    </p:spTree>
    <p:extLst>
      <p:ext uri="{BB962C8B-B14F-4D97-AF65-F5344CB8AC3E}">
        <p14:creationId xmlns:p14="http://schemas.microsoft.com/office/powerpoint/2010/main" val="108104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AB93-810A-5991-697F-B053CB2FB2C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91D6FF-3D6B-CC00-2578-496B8EE3C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0592C15-32B9-8107-2727-D5EAAF8BFD30}"/>
              </a:ext>
            </a:extLst>
          </p:cNvPr>
          <p:cNvSpPr>
            <a:spLocks noGrp="1"/>
          </p:cNvSpPr>
          <p:nvPr>
            <p:ph type="dt" sz="half" idx="10"/>
          </p:nvPr>
        </p:nvSpPr>
        <p:spPr/>
        <p:txBody>
          <a:bodyPr/>
          <a:lstStyle/>
          <a:p>
            <a:fld id="{86E795DA-08F9-1842-BCE3-29B745E6384E}" type="datetimeFigureOut">
              <a:rPr lang="en-US" smtClean="0"/>
              <a:t>10/8/2023</a:t>
            </a:fld>
            <a:endParaRPr lang="en-US"/>
          </a:p>
        </p:txBody>
      </p:sp>
      <p:sp>
        <p:nvSpPr>
          <p:cNvPr id="5" name="Footer Placeholder 4">
            <a:extLst>
              <a:ext uri="{FF2B5EF4-FFF2-40B4-BE49-F238E27FC236}">
                <a16:creationId xmlns:a16="http://schemas.microsoft.com/office/drawing/2014/main" id="{63014E1F-5CCD-ABB9-D5CC-6383A611D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B7B31-DF56-0676-1716-9BB74CA0B918}"/>
              </a:ext>
            </a:extLst>
          </p:cNvPr>
          <p:cNvSpPr>
            <a:spLocks noGrp="1"/>
          </p:cNvSpPr>
          <p:nvPr>
            <p:ph type="sldNum" sz="quarter" idx="12"/>
          </p:nvPr>
        </p:nvSpPr>
        <p:spPr/>
        <p:txBody>
          <a:bodyPr/>
          <a:lstStyle/>
          <a:p>
            <a:fld id="{47D6837C-B8A9-0041-B982-495BF51E8C29}" type="slidenum">
              <a:rPr lang="en-US" smtClean="0"/>
              <a:t>‹#›</a:t>
            </a:fld>
            <a:endParaRPr lang="en-US"/>
          </a:p>
        </p:txBody>
      </p:sp>
    </p:spTree>
    <p:extLst>
      <p:ext uri="{BB962C8B-B14F-4D97-AF65-F5344CB8AC3E}">
        <p14:creationId xmlns:p14="http://schemas.microsoft.com/office/powerpoint/2010/main" val="28860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23E2-0DF9-1A0D-3F2F-11F58872D1B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434299D-EECC-F1BA-7A2B-C171E3F2057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3E4E4DC-1BCA-9FE4-65F9-2875761DA1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F204CD7-E1EE-88F0-EA36-8A8BB21CAFCF}"/>
              </a:ext>
            </a:extLst>
          </p:cNvPr>
          <p:cNvSpPr>
            <a:spLocks noGrp="1"/>
          </p:cNvSpPr>
          <p:nvPr>
            <p:ph type="dt" sz="half" idx="10"/>
          </p:nvPr>
        </p:nvSpPr>
        <p:spPr/>
        <p:txBody>
          <a:bodyPr/>
          <a:lstStyle/>
          <a:p>
            <a:fld id="{86E795DA-08F9-1842-BCE3-29B745E6384E}" type="datetimeFigureOut">
              <a:rPr lang="en-US" smtClean="0"/>
              <a:t>10/8/2023</a:t>
            </a:fld>
            <a:endParaRPr lang="en-US"/>
          </a:p>
        </p:txBody>
      </p:sp>
      <p:sp>
        <p:nvSpPr>
          <p:cNvPr id="6" name="Footer Placeholder 5">
            <a:extLst>
              <a:ext uri="{FF2B5EF4-FFF2-40B4-BE49-F238E27FC236}">
                <a16:creationId xmlns:a16="http://schemas.microsoft.com/office/drawing/2014/main" id="{125421BF-0403-4B06-15FB-D90794AF6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980EF-9F1F-B74B-C240-F65EF126150F}"/>
              </a:ext>
            </a:extLst>
          </p:cNvPr>
          <p:cNvSpPr>
            <a:spLocks noGrp="1"/>
          </p:cNvSpPr>
          <p:nvPr>
            <p:ph type="sldNum" sz="quarter" idx="12"/>
          </p:nvPr>
        </p:nvSpPr>
        <p:spPr/>
        <p:txBody>
          <a:bodyPr/>
          <a:lstStyle/>
          <a:p>
            <a:fld id="{47D6837C-B8A9-0041-B982-495BF51E8C29}" type="slidenum">
              <a:rPr lang="en-US" smtClean="0"/>
              <a:t>‹#›</a:t>
            </a:fld>
            <a:endParaRPr lang="en-US"/>
          </a:p>
        </p:txBody>
      </p:sp>
    </p:spTree>
    <p:extLst>
      <p:ext uri="{BB962C8B-B14F-4D97-AF65-F5344CB8AC3E}">
        <p14:creationId xmlns:p14="http://schemas.microsoft.com/office/powerpoint/2010/main" val="343597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3AE9-580C-C909-0F1D-F67F09419CE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01BF60C-3927-FF35-B580-E049BC152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E48EBB8-EFCF-EC76-6971-0730D5A0C1C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7D9DDDB-359B-AA94-A83B-EF80B16CA3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FA433CD-DF69-BA7C-0CA0-3E6477A6E6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AF4769A-4E63-4136-BD72-8876EF201564}"/>
              </a:ext>
            </a:extLst>
          </p:cNvPr>
          <p:cNvSpPr>
            <a:spLocks noGrp="1"/>
          </p:cNvSpPr>
          <p:nvPr>
            <p:ph type="dt" sz="half" idx="10"/>
          </p:nvPr>
        </p:nvSpPr>
        <p:spPr/>
        <p:txBody>
          <a:bodyPr/>
          <a:lstStyle/>
          <a:p>
            <a:fld id="{86E795DA-08F9-1842-BCE3-29B745E6384E}" type="datetimeFigureOut">
              <a:rPr lang="en-US" smtClean="0"/>
              <a:t>10/8/2023</a:t>
            </a:fld>
            <a:endParaRPr lang="en-US"/>
          </a:p>
        </p:txBody>
      </p:sp>
      <p:sp>
        <p:nvSpPr>
          <p:cNvPr id="8" name="Footer Placeholder 7">
            <a:extLst>
              <a:ext uri="{FF2B5EF4-FFF2-40B4-BE49-F238E27FC236}">
                <a16:creationId xmlns:a16="http://schemas.microsoft.com/office/drawing/2014/main" id="{F426CE0C-759D-6D36-DAE1-ACFC13D4C0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C0519A-38DC-91A4-A68C-FBC3A8770174}"/>
              </a:ext>
            </a:extLst>
          </p:cNvPr>
          <p:cNvSpPr>
            <a:spLocks noGrp="1"/>
          </p:cNvSpPr>
          <p:nvPr>
            <p:ph type="sldNum" sz="quarter" idx="12"/>
          </p:nvPr>
        </p:nvSpPr>
        <p:spPr/>
        <p:txBody>
          <a:bodyPr/>
          <a:lstStyle/>
          <a:p>
            <a:fld id="{47D6837C-B8A9-0041-B982-495BF51E8C29}" type="slidenum">
              <a:rPr lang="en-US" smtClean="0"/>
              <a:t>‹#›</a:t>
            </a:fld>
            <a:endParaRPr lang="en-US"/>
          </a:p>
        </p:txBody>
      </p:sp>
    </p:spTree>
    <p:extLst>
      <p:ext uri="{BB962C8B-B14F-4D97-AF65-F5344CB8AC3E}">
        <p14:creationId xmlns:p14="http://schemas.microsoft.com/office/powerpoint/2010/main" val="74253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6067-9B21-CF42-1D07-81A0860D43D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264E4A4-E3ED-4406-D3DC-5A97859BA5EC}"/>
              </a:ext>
            </a:extLst>
          </p:cNvPr>
          <p:cNvSpPr>
            <a:spLocks noGrp="1"/>
          </p:cNvSpPr>
          <p:nvPr>
            <p:ph type="dt" sz="half" idx="10"/>
          </p:nvPr>
        </p:nvSpPr>
        <p:spPr/>
        <p:txBody>
          <a:bodyPr/>
          <a:lstStyle/>
          <a:p>
            <a:fld id="{86E795DA-08F9-1842-BCE3-29B745E6384E}" type="datetimeFigureOut">
              <a:rPr lang="en-US" smtClean="0"/>
              <a:t>10/8/2023</a:t>
            </a:fld>
            <a:endParaRPr lang="en-US"/>
          </a:p>
        </p:txBody>
      </p:sp>
      <p:sp>
        <p:nvSpPr>
          <p:cNvPr id="4" name="Footer Placeholder 3">
            <a:extLst>
              <a:ext uri="{FF2B5EF4-FFF2-40B4-BE49-F238E27FC236}">
                <a16:creationId xmlns:a16="http://schemas.microsoft.com/office/drawing/2014/main" id="{658ECDAB-3DD1-5F61-0F84-AC2CBCFDA6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494D69-FDD6-01A0-8248-5FCF29C50389}"/>
              </a:ext>
            </a:extLst>
          </p:cNvPr>
          <p:cNvSpPr>
            <a:spLocks noGrp="1"/>
          </p:cNvSpPr>
          <p:nvPr>
            <p:ph type="sldNum" sz="quarter" idx="12"/>
          </p:nvPr>
        </p:nvSpPr>
        <p:spPr/>
        <p:txBody>
          <a:bodyPr/>
          <a:lstStyle/>
          <a:p>
            <a:fld id="{47D6837C-B8A9-0041-B982-495BF51E8C29}" type="slidenum">
              <a:rPr lang="en-US" smtClean="0"/>
              <a:t>‹#›</a:t>
            </a:fld>
            <a:endParaRPr lang="en-US"/>
          </a:p>
        </p:txBody>
      </p:sp>
    </p:spTree>
    <p:extLst>
      <p:ext uri="{BB962C8B-B14F-4D97-AF65-F5344CB8AC3E}">
        <p14:creationId xmlns:p14="http://schemas.microsoft.com/office/powerpoint/2010/main" val="158764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DBAC4-C88D-E3ED-C530-0DE4AA15AC50}"/>
              </a:ext>
            </a:extLst>
          </p:cNvPr>
          <p:cNvSpPr>
            <a:spLocks noGrp="1"/>
          </p:cNvSpPr>
          <p:nvPr>
            <p:ph type="dt" sz="half" idx="10"/>
          </p:nvPr>
        </p:nvSpPr>
        <p:spPr/>
        <p:txBody>
          <a:bodyPr/>
          <a:lstStyle/>
          <a:p>
            <a:fld id="{86E795DA-08F9-1842-BCE3-29B745E6384E}" type="datetimeFigureOut">
              <a:rPr lang="en-US" smtClean="0"/>
              <a:t>10/8/2023</a:t>
            </a:fld>
            <a:endParaRPr lang="en-US"/>
          </a:p>
        </p:txBody>
      </p:sp>
      <p:sp>
        <p:nvSpPr>
          <p:cNvPr id="3" name="Footer Placeholder 2">
            <a:extLst>
              <a:ext uri="{FF2B5EF4-FFF2-40B4-BE49-F238E27FC236}">
                <a16:creationId xmlns:a16="http://schemas.microsoft.com/office/drawing/2014/main" id="{6AFB1B28-FFC6-C8A6-5291-0E173A7F18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555C19-A991-1DB6-F684-1DDFE6182DA2}"/>
              </a:ext>
            </a:extLst>
          </p:cNvPr>
          <p:cNvSpPr>
            <a:spLocks noGrp="1"/>
          </p:cNvSpPr>
          <p:nvPr>
            <p:ph type="sldNum" sz="quarter" idx="12"/>
          </p:nvPr>
        </p:nvSpPr>
        <p:spPr/>
        <p:txBody>
          <a:bodyPr/>
          <a:lstStyle/>
          <a:p>
            <a:fld id="{47D6837C-B8A9-0041-B982-495BF51E8C29}" type="slidenum">
              <a:rPr lang="en-US" smtClean="0"/>
              <a:t>‹#›</a:t>
            </a:fld>
            <a:endParaRPr lang="en-US"/>
          </a:p>
        </p:txBody>
      </p:sp>
    </p:spTree>
    <p:extLst>
      <p:ext uri="{BB962C8B-B14F-4D97-AF65-F5344CB8AC3E}">
        <p14:creationId xmlns:p14="http://schemas.microsoft.com/office/powerpoint/2010/main" val="106689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C5E8-6327-266C-3E20-2A1C9D3B52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E970101-CB0D-2A44-B757-EE8E707EB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6CB5FBD-6BDE-C27C-ED8B-1F8A984F1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B72622-5FD3-34C7-2E83-DC5400883EB0}"/>
              </a:ext>
            </a:extLst>
          </p:cNvPr>
          <p:cNvSpPr>
            <a:spLocks noGrp="1"/>
          </p:cNvSpPr>
          <p:nvPr>
            <p:ph type="dt" sz="half" idx="10"/>
          </p:nvPr>
        </p:nvSpPr>
        <p:spPr/>
        <p:txBody>
          <a:bodyPr/>
          <a:lstStyle/>
          <a:p>
            <a:fld id="{86E795DA-08F9-1842-BCE3-29B745E6384E}" type="datetimeFigureOut">
              <a:rPr lang="en-US" smtClean="0"/>
              <a:t>10/8/2023</a:t>
            </a:fld>
            <a:endParaRPr lang="en-US"/>
          </a:p>
        </p:txBody>
      </p:sp>
      <p:sp>
        <p:nvSpPr>
          <p:cNvPr id="6" name="Footer Placeholder 5">
            <a:extLst>
              <a:ext uri="{FF2B5EF4-FFF2-40B4-BE49-F238E27FC236}">
                <a16:creationId xmlns:a16="http://schemas.microsoft.com/office/drawing/2014/main" id="{3385F0FF-01ED-B214-952C-DA69AD49C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9AB44-E2D2-29B5-B61C-E9CBF1137FA7}"/>
              </a:ext>
            </a:extLst>
          </p:cNvPr>
          <p:cNvSpPr>
            <a:spLocks noGrp="1"/>
          </p:cNvSpPr>
          <p:nvPr>
            <p:ph type="sldNum" sz="quarter" idx="12"/>
          </p:nvPr>
        </p:nvSpPr>
        <p:spPr/>
        <p:txBody>
          <a:bodyPr/>
          <a:lstStyle/>
          <a:p>
            <a:fld id="{47D6837C-B8A9-0041-B982-495BF51E8C29}" type="slidenum">
              <a:rPr lang="en-US" smtClean="0"/>
              <a:t>‹#›</a:t>
            </a:fld>
            <a:endParaRPr lang="en-US"/>
          </a:p>
        </p:txBody>
      </p:sp>
    </p:spTree>
    <p:extLst>
      <p:ext uri="{BB962C8B-B14F-4D97-AF65-F5344CB8AC3E}">
        <p14:creationId xmlns:p14="http://schemas.microsoft.com/office/powerpoint/2010/main" val="976392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F9D4-843D-1982-37F9-0BE65EDFD2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041EC3A-7A96-1890-4277-6797EC67C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55AB10-70E3-773E-62FB-9F870180C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803DBD-B76C-4011-337D-71E593CDFAA1}"/>
              </a:ext>
            </a:extLst>
          </p:cNvPr>
          <p:cNvSpPr>
            <a:spLocks noGrp="1"/>
          </p:cNvSpPr>
          <p:nvPr>
            <p:ph type="dt" sz="half" idx="10"/>
          </p:nvPr>
        </p:nvSpPr>
        <p:spPr/>
        <p:txBody>
          <a:bodyPr/>
          <a:lstStyle/>
          <a:p>
            <a:fld id="{86E795DA-08F9-1842-BCE3-29B745E6384E}" type="datetimeFigureOut">
              <a:rPr lang="en-US" smtClean="0"/>
              <a:t>10/8/2023</a:t>
            </a:fld>
            <a:endParaRPr lang="en-US"/>
          </a:p>
        </p:txBody>
      </p:sp>
      <p:sp>
        <p:nvSpPr>
          <p:cNvPr id="6" name="Footer Placeholder 5">
            <a:extLst>
              <a:ext uri="{FF2B5EF4-FFF2-40B4-BE49-F238E27FC236}">
                <a16:creationId xmlns:a16="http://schemas.microsoft.com/office/drawing/2014/main" id="{7B2E3B03-9CA1-FD1F-A707-F54AE5B4F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47E15-F8E2-1A95-50F7-D3F8C7E0C2D6}"/>
              </a:ext>
            </a:extLst>
          </p:cNvPr>
          <p:cNvSpPr>
            <a:spLocks noGrp="1"/>
          </p:cNvSpPr>
          <p:nvPr>
            <p:ph type="sldNum" sz="quarter" idx="12"/>
          </p:nvPr>
        </p:nvSpPr>
        <p:spPr/>
        <p:txBody>
          <a:bodyPr/>
          <a:lstStyle/>
          <a:p>
            <a:fld id="{47D6837C-B8A9-0041-B982-495BF51E8C29}" type="slidenum">
              <a:rPr lang="en-US" smtClean="0"/>
              <a:t>‹#›</a:t>
            </a:fld>
            <a:endParaRPr lang="en-US"/>
          </a:p>
        </p:txBody>
      </p:sp>
    </p:spTree>
    <p:extLst>
      <p:ext uri="{BB962C8B-B14F-4D97-AF65-F5344CB8AC3E}">
        <p14:creationId xmlns:p14="http://schemas.microsoft.com/office/powerpoint/2010/main" val="429102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11038-4D27-E640-E383-31CE2C0AB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C1F867B-D77D-310A-9412-6A0F96B883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6B0412-6585-08F1-1892-C59A21D53D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795DA-08F9-1842-BCE3-29B745E6384E}" type="datetimeFigureOut">
              <a:rPr lang="en-US" smtClean="0"/>
              <a:t>10/8/2023</a:t>
            </a:fld>
            <a:endParaRPr lang="en-US"/>
          </a:p>
        </p:txBody>
      </p:sp>
      <p:sp>
        <p:nvSpPr>
          <p:cNvPr id="5" name="Footer Placeholder 4">
            <a:extLst>
              <a:ext uri="{FF2B5EF4-FFF2-40B4-BE49-F238E27FC236}">
                <a16:creationId xmlns:a16="http://schemas.microsoft.com/office/drawing/2014/main" id="{9A06D7BE-0375-509D-3AD2-ADCA08E2EE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460923-DE08-B446-4296-A28067D0C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6837C-B8A9-0041-B982-495BF51E8C29}" type="slidenum">
              <a:rPr lang="en-US" smtClean="0"/>
              <a:t>‹#›</a:t>
            </a:fld>
            <a:endParaRPr lang="en-US"/>
          </a:p>
        </p:txBody>
      </p:sp>
    </p:spTree>
    <p:extLst>
      <p:ext uri="{BB962C8B-B14F-4D97-AF65-F5344CB8AC3E}">
        <p14:creationId xmlns:p14="http://schemas.microsoft.com/office/powerpoint/2010/main" val="702305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ushyaselvam/unveiling-market-insights-Analysing-spending-behaviour-and-identifying-opportunities-fop-growth.git" TargetMode="External" /><Relationship Id="rId2" Type="http://schemas.openxmlformats.org/officeDocument/2006/relationships/hyperlink" Target="https://public.tableau.com/app/profile/anushya.selvam/viz/WholesalercustomerAnalysis/Dashboard1?publish=yes" TargetMode="Externa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 Id="rId4" Type="http://schemas.openxmlformats.org/officeDocument/2006/relationships/image" Target="../media/image7.jpeg"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2A31-870E-322D-7995-9CA1AF4B823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0F51130F-45F8-4EB6-159C-DA94BC7F38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259" y="0"/>
            <a:ext cx="9657976" cy="7016376"/>
          </a:xfrm>
        </p:spPr>
      </p:pic>
    </p:spTree>
    <p:extLst>
      <p:ext uri="{BB962C8B-B14F-4D97-AF65-F5344CB8AC3E}">
        <p14:creationId xmlns:p14="http://schemas.microsoft.com/office/powerpoint/2010/main" val="330705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CF2C-67FC-09FB-3E1F-7F01967D7C0C}"/>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Channel Wise Grocery and Detergent Paper</a:t>
            </a:r>
            <a:endParaRPr lang="en-US"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13B7EFB8-4358-CD6B-3DFA-23E26D7573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0158" y="1825625"/>
            <a:ext cx="7951683" cy="4351338"/>
          </a:xfrm>
        </p:spPr>
      </p:pic>
    </p:spTree>
    <p:extLst>
      <p:ext uri="{BB962C8B-B14F-4D97-AF65-F5344CB8AC3E}">
        <p14:creationId xmlns:p14="http://schemas.microsoft.com/office/powerpoint/2010/main" val="341460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14B2-6CB3-5FF1-D575-BF41A1D707E3}"/>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Channel Wise Delicatessen And Frozen</a:t>
            </a:r>
            <a:endParaRPr lang="en-US"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2BCC98D1-0023-A5EC-3891-5239063410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235" y="1825625"/>
            <a:ext cx="8019530" cy="4351338"/>
          </a:xfrm>
        </p:spPr>
      </p:pic>
    </p:spTree>
    <p:extLst>
      <p:ext uri="{BB962C8B-B14F-4D97-AF65-F5344CB8AC3E}">
        <p14:creationId xmlns:p14="http://schemas.microsoft.com/office/powerpoint/2010/main" val="379412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E93C-298B-1BAA-535D-7A83C6D2E771}"/>
              </a:ext>
            </a:extLst>
          </p:cNvPr>
          <p:cNvSpPr>
            <a:spLocks noGrp="1"/>
          </p:cNvSpPr>
          <p:nvPr>
            <p:ph type="title"/>
          </p:nvPr>
        </p:nvSpPr>
        <p:spPr/>
        <p:txBody>
          <a:bodyPr>
            <a:normAutofit/>
          </a:bodyPr>
          <a:lstStyle/>
          <a:p>
            <a:r>
              <a:rPr lang="en-GB" sz="4000" b="1" dirty="0">
                <a:latin typeface="Times New Roman" panose="02020603050405020304" pitchFamily="18" charset="0"/>
                <a:cs typeface="Times New Roman" panose="02020603050405020304" pitchFamily="18" charset="0"/>
              </a:rPr>
              <a:t>Region Wise Detergent Paper And Delicatessen </a:t>
            </a:r>
            <a:endParaRPr lang="en-US" sz="4000"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C481D90D-7FF1-01CA-D8F4-784BF8A42E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873" y="1825625"/>
            <a:ext cx="7992253" cy="4351338"/>
          </a:xfrm>
        </p:spPr>
      </p:pic>
    </p:spTree>
    <p:extLst>
      <p:ext uri="{BB962C8B-B14F-4D97-AF65-F5344CB8AC3E}">
        <p14:creationId xmlns:p14="http://schemas.microsoft.com/office/powerpoint/2010/main" val="3121244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59D4-552B-8D82-87A6-F9EA75044733}"/>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Region Wise Delicatessen</a:t>
            </a:r>
            <a:endParaRPr lang="en-US"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E457B5FA-80CD-3059-1B23-AC77F86631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6658" y="1825625"/>
            <a:ext cx="7978684" cy="4351338"/>
          </a:xfrm>
        </p:spPr>
      </p:pic>
    </p:spTree>
    <p:extLst>
      <p:ext uri="{BB962C8B-B14F-4D97-AF65-F5344CB8AC3E}">
        <p14:creationId xmlns:p14="http://schemas.microsoft.com/office/powerpoint/2010/main" val="2419324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25A1-24C8-E803-042E-846A8DA4D65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4F1D134-7A6D-B8C3-DDFE-FD3AB6DBBC41}"/>
              </a:ext>
            </a:extLst>
          </p:cNvPr>
          <p:cNvSpPr>
            <a:spLocks noGrp="1"/>
          </p:cNvSpPr>
          <p:nvPr>
            <p:ph idx="1"/>
          </p:nvPr>
        </p:nvSpPr>
        <p:spPr>
          <a:xfrm>
            <a:off x="3908612" y="2808941"/>
            <a:ext cx="3980329" cy="3368022"/>
          </a:xfrm>
        </p:spPr>
        <p:txBody>
          <a:bodyPr>
            <a:normAutofit/>
          </a:bodyPr>
          <a:lstStyle/>
          <a:p>
            <a:pPr marL="0" indent="0">
              <a:buNone/>
            </a:pPr>
            <a:r>
              <a:rPr lang="en-GB" sz="8800" b="1" dirty="0">
                <a:latin typeface="Times New Roman" panose="02020603050405020304" pitchFamily="18" charset="0"/>
                <a:cs typeface="Times New Roman" panose="02020603050405020304" pitchFamily="18" charset="0"/>
              </a:rPr>
              <a:t>Result</a:t>
            </a:r>
            <a:endParaRPr lang="en-US"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61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6136-4C18-B32E-B5EE-1B795CC147F2}"/>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DASHBOARD</a:t>
            </a:r>
            <a:r>
              <a:rPr lang="en-GB" dirty="0"/>
              <a:t> </a:t>
            </a:r>
            <a:endParaRPr lang="en-US" dirty="0"/>
          </a:p>
        </p:txBody>
      </p:sp>
      <p:pic>
        <p:nvPicPr>
          <p:cNvPr id="4" name="Picture 4">
            <a:extLst>
              <a:ext uri="{FF2B5EF4-FFF2-40B4-BE49-F238E27FC236}">
                <a16:creationId xmlns:a16="http://schemas.microsoft.com/office/drawing/2014/main" id="{060086A5-AA7B-1DFD-EDDE-CBF507230A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1991302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8CD6-D019-ED1B-D39C-E7016FB85F65}"/>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Story</a:t>
            </a:r>
            <a:r>
              <a:rPr lang="en-GB" dirty="0"/>
              <a:t> </a:t>
            </a:r>
            <a:endParaRPr lang="en-US" dirty="0"/>
          </a:p>
        </p:txBody>
      </p:sp>
      <p:pic>
        <p:nvPicPr>
          <p:cNvPr id="4" name="Picture 4">
            <a:extLst>
              <a:ext uri="{FF2B5EF4-FFF2-40B4-BE49-F238E27FC236}">
                <a16:creationId xmlns:a16="http://schemas.microsoft.com/office/drawing/2014/main" id="{4FC2FB68-9F2C-03E5-3293-5472CF4146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311" y="1825625"/>
            <a:ext cx="8395378" cy="4351338"/>
          </a:xfrm>
        </p:spPr>
      </p:pic>
    </p:spTree>
    <p:extLst>
      <p:ext uri="{BB962C8B-B14F-4D97-AF65-F5344CB8AC3E}">
        <p14:creationId xmlns:p14="http://schemas.microsoft.com/office/powerpoint/2010/main" val="2825988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CEE0-CDFC-9A0A-B9FE-84F6FED7A7B8}"/>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UPLOADED LINK:</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213312-0587-DFE7-1E01-D1E375E57239}"/>
              </a:ext>
            </a:extLst>
          </p:cNvPr>
          <p:cNvSpPr>
            <a:spLocks noGrp="1"/>
          </p:cNvSpPr>
          <p:nvPr>
            <p:ph idx="1"/>
          </p:nvPr>
        </p:nvSpPr>
        <p:spPr/>
        <p:txBody>
          <a:bodyPr/>
          <a:lstStyle/>
          <a:p>
            <a:r>
              <a:rPr lang="en-GB" dirty="0">
                <a:hlinkClick r:id="rId2"/>
              </a:rPr>
              <a:t>https://public.tableau.com/app/profile/anushya.selvam/viz/WholesalercustomerAnalysis/Dashboard1?publish=yes</a:t>
            </a:r>
            <a:endParaRPr lang="en-GB" dirty="0"/>
          </a:p>
          <a:p>
            <a:pPr marL="0" indent="0">
              <a:buNone/>
            </a:pPr>
            <a:r>
              <a:rPr lang="en-GB" dirty="0"/>
              <a:t>                       This is the Dashboard published link.</a:t>
            </a:r>
          </a:p>
          <a:p>
            <a:pPr marL="0" indent="0">
              <a:buNone/>
            </a:pPr>
            <a:endParaRPr lang="en-GB" dirty="0"/>
          </a:p>
          <a:p>
            <a:r>
              <a:rPr lang="en-GB" dirty="0">
                <a:hlinkClick r:id="rId3"/>
              </a:rPr>
              <a:t>https://github.com/Anushyaselvam/unveiling-market-insights-Analysing-spending-behaviour-and-identifying-opportunities-fop-growth.git</a:t>
            </a:r>
            <a:endParaRPr lang="en-GB" dirty="0"/>
          </a:p>
          <a:p>
            <a:pPr marL="0" indent="0">
              <a:buNone/>
            </a:pPr>
            <a:r>
              <a:rPr lang="en-GB" dirty="0"/>
              <a:t>                 This is the Empathy map and brainstorming uploaded link.</a:t>
            </a:r>
          </a:p>
          <a:p>
            <a:endParaRPr lang="en-GB" dirty="0"/>
          </a:p>
        </p:txBody>
      </p:sp>
    </p:spTree>
    <p:extLst>
      <p:ext uri="{BB962C8B-B14F-4D97-AF65-F5344CB8AC3E}">
        <p14:creationId xmlns:p14="http://schemas.microsoft.com/office/powerpoint/2010/main" val="375682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A94F-CA38-D6A8-E6C1-981701532B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46EA57-B592-3B01-97A1-6A3DA4B4DE2D}"/>
              </a:ext>
            </a:extLst>
          </p:cNvPr>
          <p:cNvSpPr>
            <a:spLocks noGrp="1"/>
          </p:cNvSpPr>
          <p:nvPr>
            <p:ph idx="1"/>
          </p:nvPr>
        </p:nvSpPr>
        <p:spPr>
          <a:xfrm>
            <a:off x="2426446" y="2832847"/>
            <a:ext cx="8927353" cy="3344116"/>
          </a:xfrm>
        </p:spPr>
        <p:txBody>
          <a:bodyPr>
            <a:normAutofit/>
          </a:bodyPr>
          <a:lstStyle/>
          <a:p>
            <a:pPr marL="0" indent="0">
              <a:buNone/>
            </a:pPr>
            <a:r>
              <a:rPr lang="en-GB" sz="5400" b="1" dirty="0">
                <a:latin typeface="Times New Roman" panose="02020603050405020304" pitchFamily="18" charset="0"/>
                <a:cs typeface="Times New Roman" panose="02020603050405020304" pitchFamily="18" charset="0"/>
              </a:rPr>
              <a:t>ADVANTAGES AND DISADVANTAGES</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06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2732-FD0F-E5A0-7466-73C63A69C0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48CC79-57A9-5A35-B88E-CB3DA802AD6C}"/>
              </a:ext>
            </a:extLst>
          </p:cNvPr>
          <p:cNvSpPr>
            <a:spLocks noGrp="1"/>
          </p:cNvSpPr>
          <p:nvPr>
            <p:ph idx="1"/>
          </p:nvPr>
        </p:nvSpPr>
        <p:spPr/>
        <p:txBody>
          <a:bodyPr/>
          <a:lstStyle/>
          <a:p>
            <a:pPr marL="0" indent="0">
              <a:buNone/>
            </a:pPr>
            <a:r>
              <a:rPr lang="en-GB" b="1" dirty="0">
                <a:latin typeface="Times New Roman" panose="02020603050405020304" pitchFamily="18" charset="0"/>
                <a:cs typeface="Times New Roman" panose="02020603050405020304" pitchFamily="18" charset="0"/>
              </a:rPr>
              <a:t>ADVANTAGES</a:t>
            </a:r>
            <a:r>
              <a:rPr lang="en-GB" dirty="0"/>
              <a:t> </a:t>
            </a:r>
          </a:p>
          <a:p>
            <a:pPr marL="0" indent="0">
              <a:buNone/>
            </a:pPr>
            <a:r>
              <a:rPr lang="en-GB" dirty="0"/>
              <a:t>            </a:t>
            </a:r>
            <a:r>
              <a:rPr lang="en-GB" b="1" dirty="0">
                <a:latin typeface="Times New Roman" panose="02020603050405020304" pitchFamily="18" charset="0"/>
                <a:cs typeface="Times New Roman" panose="02020603050405020304" pitchFamily="18" charset="0"/>
              </a:rPr>
              <a:t>This project is very useful for understand the data base of wholesale customer analysis. </a:t>
            </a:r>
          </a:p>
          <a:p>
            <a:pPr marL="0" indent="0">
              <a:buNone/>
            </a:pPr>
            <a:r>
              <a:rPr lang="en-GB" b="1" dirty="0">
                <a:latin typeface="Times New Roman" panose="02020603050405020304" pitchFamily="18" charset="0"/>
                <a:cs typeface="Times New Roman" panose="02020603050405020304" pitchFamily="18" charset="0"/>
              </a:rPr>
              <a:t>              It is very useful to improve our technical knowledge. </a:t>
            </a:r>
          </a:p>
          <a:p>
            <a:pPr marL="0" indent="0">
              <a:buNone/>
            </a:pPr>
            <a:r>
              <a:rPr lang="en-GB" b="1" dirty="0">
                <a:latin typeface="Times New Roman" panose="02020603050405020304" pitchFamily="18" charset="0"/>
                <a:cs typeface="Times New Roman" panose="02020603050405020304" pitchFamily="18" charset="0"/>
              </a:rPr>
              <a:t>DISADVANTAGES </a:t>
            </a:r>
          </a:p>
          <a:p>
            <a:pPr marL="0" indent="0">
              <a:buNone/>
            </a:pPr>
            <a:r>
              <a:rPr lang="en-GB" b="1" dirty="0">
                <a:latin typeface="Times New Roman" panose="02020603050405020304" pitchFamily="18" charset="0"/>
                <a:cs typeface="Times New Roman" panose="02020603050405020304" pitchFamily="18" charset="0"/>
              </a:rPr>
              <a:t>               But this 14 days trial is disappointment for our project.</a:t>
            </a:r>
          </a:p>
          <a:p>
            <a:pPr marL="0" indent="0">
              <a:buNone/>
            </a:pPr>
            <a:r>
              <a:rPr lang="en-GB" b="1" dirty="0">
                <a:latin typeface="Times New Roman" panose="02020603050405020304" pitchFamily="18" charset="0"/>
                <a:cs typeface="Times New Roman" panose="02020603050405020304" pitchFamily="18" charset="0"/>
              </a:rPr>
              <a:t>Because our project is very long duration but trial is only 14 days.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43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FC1E-6C7C-8A4B-F0B5-0916D850764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05B53E4-1082-BE51-DDFF-BB3823D2EFC5}"/>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CF99EEA3-C04A-91A4-A808-C63DA3912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53" y="1122363"/>
            <a:ext cx="9184647" cy="5298338"/>
          </a:xfrm>
          <a:prstGeom prst="rect">
            <a:avLst/>
          </a:prstGeom>
        </p:spPr>
      </p:pic>
    </p:spTree>
    <p:extLst>
      <p:ext uri="{BB962C8B-B14F-4D97-AF65-F5344CB8AC3E}">
        <p14:creationId xmlns:p14="http://schemas.microsoft.com/office/powerpoint/2010/main" val="3133714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9E7C-CD15-3737-5558-E7E0B8B4018F}"/>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CONCLUSION</a:t>
            </a:r>
            <a:r>
              <a:rPr lang="en-GB" dirty="0"/>
              <a:t> </a:t>
            </a:r>
            <a:endParaRPr lang="en-US" dirty="0"/>
          </a:p>
        </p:txBody>
      </p:sp>
      <p:sp>
        <p:nvSpPr>
          <p:cNvPr id="3" name="Content Placeholder 2">
            <a:extLst>
              <a:ext uri="{FF2B5EF4-FFF2-40B4-BE49-F238E27FC236}">
                <a16:creationId xmlns:a16="http://schemas.microsoft.com/office/drawing/2014/main" id="{D45E4797-B99F-4DA2-D60A-81924F4D5DFF}"/>
              </a:ext>
            </a:extLst>
          </p:cNvPr>
          <p:cNvSpPr>
            <a:spLocks noGrp="1"/>
          </p:cNvSpPr>
          <p:nvPr>
            <p:ph idx="1"/>
          </p:nvPr>
        </p:nvSpPr>
        <p:spPr/>
        <p:txBody>
          <a:bodyPr>
            <a:normAutofit/>
          </a:bodyPr>
          <a:lstStyle/>
          <a:p>
            <a:r>
              <a:rPr lang="en-GB" sz="3600" b="1" dirty="0">
                <a:latin typeface="Times New Roman" panose="02020603050405020304" pitchFamily="18" charset="0"/>
                <a:cs typeface="Times New Roman" panose="02020603050405020304" pitchFamily="18" charset="0"/>
              </a:rPr>
              <a:t>Finally me and my team members are analysing the dataset for wholesale customers.</a:t>
            </a:r>
          </a:p>
          <a:p>
            <a:pPr marL="0" indent="0">
              <a:buNone/>
            </a:pPr>
            <a:endParaRPr lang="en-GB" sz="3600" b="1" dirty="0">
              <a:latin typeface="Times New Roman" panose="02020603050405020304" pitchFamily="18" charset="0"/>
              <a:cs typeface="Times New Roman" panose="02020603050405020304" pitchFamily="18" charset="0"/>
            </a:endParaRPr>
          </a:p>
          <a:p>
            <a:r>
              <a:rPr lang="en-GB" sz="3600" b="1" dirty="0">
                <a:latin typeface="Times New Roman" panose="02020603050405020304" pitchFamily="18" charset="0"/>
                <a:cs typeface="Times New Roman" panose="02020603050405020304" pitchFamily="18" charset="0"/>
              </a:rPr>
              <a:t>And we are learning how create the empathy map , brainstorming, data visualization, dashboard and create story of that data base.</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07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6058-580D-F10D-5616-AE990C46345B}"/>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Future scopes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7339B8-20C6-25FF-5160-70AFC5948A49}"/>
              </a:ext>
            </a:extLst>
          </p:cNvPr>
          <p:cNvSpPr>
            <a:spLocks noGrp="1"/>
          </p:cNvSpPr>
          <p:nvPr>
            <p:ph idx="1"/>
          </p:nvPr>
        </p:nvSpPr>
        <p:spPr/>
        <p:txBody>
          <a:bodyPr>
            <a:normAutofit/>
          </a:bodyPr>
          <a:lstStyle/>
          <a:p>
            <a:r>
              <a:rPr lang="en-GB" sz="3200" b="1" dirty="0">
                <a:latin typeface="Times New Roman" panose="02020603050405020304" pitchFamily="18" charset="0"/>
                <a:cs typeface="Times New Roman" panose="02020603050405020304" pitchFamily="18" charset="0"/>
              </a:rPr>
              <a:t>This project is very useful for our future guidance. </a:t>
            </a:r>
          </a:p>
          <a:p>
            <a:r>
              <a:rPr lang="en-GB" sz="3200" b="1" dirty="0">
                <a:latin typeface="Times New Roman" panose="02020603050405020304" pitchFamily="18" charset="0"/>
                <a:cs typeface="Times New Roman" panose="02020603050405020304" pitchFamily="18" charset="0"/>
              </a:rPr>
              <a:t>We are hope this project is useful for our future workspace. </a:t>
            </a:r>
          </a:p>
          <a:p>
            <a:r>
              <a:rPr lang="en-GB" sz="3200" b="1" dirty="0">
                <a:latin typeface="Times New Roman" panose="02020603050405020304" pitchFamily="18" charset="0"/>
                <a:cs typeface="Times New Roman" panose="02020603050405020304" pitchFamily="18" charset="0"/>
              </a:rPr>
              <a:t>Because we are learn how to use tableau .</a:t>
            </a:r>
          </a:p>
          <a:p>
            <a:r>
              <a:rPr lang="en-GB" sz="3200" b="1" dirty="0">
                <a:latin typeface="Times New Roman" panose="02020603050405020304" pitchFamily="18" charset="0"/>
                <a:cs typeface="Times New Roman" panose="02020603050405020304" pitchFamily="18" charset="0"/>
              </a:rPr>
              <a:t>And how to create empathy ,brainstorming, data visualization, dashboard and story .</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917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A37C-1381-B2F0-DFA5-5C4D5EF2B7AE}"/>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Appendix</a:t>
            </a:r>
            <a:r>
              <a:rPr lang="en-GB" dirty="0"/>
              <a:t> </a:t>
            </a:r>
            <a:endParaRPr lang="en-US" dirty="0"/>
          </a:p>
        </p:txBody>
      </p:sp>
      <p:sp>
        <p:nvSpPr>
          <p:cNvPr id="3" name="Content Placeholder 2">
            <a:extLst>
              <a:ext uri="{FF2B5EF4-FFF2-40B4-BE49-F238E27FC236}">
                <a16:creationId xmlns:a16="http://schemas.microsoft.com/office/drawing/2014/main" id="{BCB541A3-FA67-2807-125C-93C026AE4A54}"/>
              </a:ext>
            </a:extLst>
          </p:cNvPr>
          <p:cNvSpPr>
            <a:spLocks noGrp="1"/>
          </p:cNvSpPr>
          <p:nvPr>
            <p:ph idx="1"/>
          </p:nvPr>
        </p:nvSpPr>
        <p:spPr>
          <a:xfrm>
            <a:off x="1601694" y="2330823"/>
            <a:ext cx="9752106" cy="3846139"/>
          </a:xfrm>
        </p:spPr>
        <p:txBody>
          <a:bodyPr/>
          <a:lstStyle/>
          <a:p>
            <a:r>
              <a:rPr lang="en-GB" sz="4400" b="1" dirty="0">
                <a:latin typeface="Times New Roman" panose="02020603050405020304" pitchFamily="18" charset="0"/>
                <a:cs typeface="Times New Roman" panose="02020603050405020304" pitchFamily="18" charset="0"/>
              </a:rPr>
              <a:t>Appendix was not used in our project</a:t>
            </a:r>
            <a:r>
              <a:rPr lang="en-GB" dirty="0"/>
              <a:t>. </a:t>
            </a:r>
            <a:endParaRPr lang="en-US" dirty="0"/>
          </a:p>
        </p:txBody>
      </p:sp>
    </p:spTree>
    <p:extLst>
      <p:ext uri="{BB962C8B-B14F-4D97-AF65-F5344CB8AC3E}">
        <p14:creationId xmlns:p14="http://schemas.microsoft.com/office/powerpoint/2010/main" val="223538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9C85-738B-C40D-7B31-73F524BF14EB}"/>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Conclusion</a:t>
            </a:r>
            <a:r>
              <a:rPr lang="en-GB" dirty="0"/>
              <a:t>:</a:t>
            </a:r>
            <a:endParaRPr lang="en-US" dirty="0"/>
          </a:p>
        </p:txBody>
      </p:sp>
      <p:sp>
        <p:nvSpPr>
          <p:cNvPr id="3" name="Content Placeholder 2">
            <a:extLst>
              <a:ext uri="{FF2B5EF4-FFF2-40B4-BE49-F238E27FC236}">
                <a16:creationId xmlns:a16="http://schemas.microsoft.com/office/drawing/2014/main" id="{339CCB14-D002-ACB4-C06D-F6B867578C43}"/>
              </a:ext>
            </a:extLst>
          </p:cNvPr>
          <p:cNvSpPr>
            <a:spLocks noGrp="1"/>
          </p:cNvSpPr>
          <p:nvPr>
            <p:ph idx="1"/>
          </p:nvPr>
        </p:nvSpPr>
        <p:spPr/>
        <p:txBody>
          <a:bodyPr>
            <a:noAutofit/>
          </a:bodyPr>
          <a:lstStyle/>
          <a:p>
            <a:r>
              <a:rPr lang="en-GB" sz="3600" b="1" dirty="0">
                <a:latin typeface="Times New Roman" panose="02020603050405020304" pitchFamily="18" charset="0"/>
                <a:cs typeface="Times New Roman" panose="02020603050405020304" pitchFamily="18" charset="0"/>
              </a:rPr>
              <a:t>This project is used to analyse the wholesale customer data’s.</a:t>
            </a:r>
          </a:p>
          <a:p>
            <a:r>
              <a:rPr lang="en-GB" sz="3600" b="1" dirty="0">
                <a:latin typeface="Times New Roman" panose="02020603050405020304" pitchFamily="18" charset="0"/>
                <a:cs typeface="Times New Roman" panose="02020603050405020304" pitchFamily="18" charset="0"/>
              </a:rPr>
              <a:t>And this project is very useful in our future.</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681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4900-A5AB-9F9F-66E7-C7828D29AB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B30C71-460E-2C38-1E01-A19901B912DB}"/>
              </a:ext>
            </a:extLst>
          </p:cNvPr>
          <p:cNvSpPr>
            <a:spLocks noGrp="1"/>
          </p:cNvSpPr>
          <p:nvPr>
            <p:ph idx="1"/>
          </p:nvPr>
        </p:nvSpPr>
        <p:spPr>
          <a:xfrm>
            <a:off x="3406588" y="3059953"/>
            <a:ext cx="7947212" cy="3117010"/>
          </a:xfrm>
        </p:spPr>
        <p:txBody>
          <a:bodyPr>
            <a:normAutofit/>
          </a:bodyPr>
          <a:lstStyle/>
          <a:p>
            <a:r>
              <a:rPr lang="en-GB" sz="6000" b="1" dirty="0">
                <a:latin typeface="Times New Roman" panose="02020603050405020304" pitchFamily="18" charset="0"/>
                <a:cs typeface="Times New Roman" panose="02020603050405020304" pitchFamily="18" charset="0"/>
              </a:rPr>
              <a:t>Thank you </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86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9755-435F-5D67-45E3-E4CB8DDEDD70}"/>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INTRODUCTION</a:t>
            </a:r>
            <a:r>
              <a:rPr lang="en-GB" dirty="0"/>
              <a:t> </a:t>
            </a:r>
            <a:endParaRPr lang="en-US" dirty="0"/>
          </a:p>
        </p:txBody>
      </p:sp>
      <p:sp>
        <p:nvSpPr>
          <p:cNvPr id="3" name="Content Placeholder 2">
            <a:extLst>
              <a:ext uri="{FF2B5EF4-FFF2-40B4-BE49-F238E27FC236}">
                <a16:creationId xmlns:a16="http://schemas.microsoft.com/office/drawing/2014/main" id="{0790D0D0-13A2-E6C4-A788-13DA408B2BC5}"/>
              </a:ext>
            </a:extLst>
          </p:cNvPr>
          <p:cNvSpPr>
            <a:spLocks noGrp="1"/>
          </p:cNvSpPr>
          <p:nvPr>
            <p:ph idx="1"/>
          </p:nvPr>
        </p:nvSpPr>
        <p:spPr/>
        <p:txBody>
          <a:bodyPr>
            <a:normAutofit fontScale="70000" lnSpcReduction="20000"/>
          </a:bodyPr>
          <a:lstStyle/>
          <a:p>
            <a:r>
              <a:rPr lang="en-GB" b="1" dirty="0">
                <a:latin typeface="Times New Roman" panose="02020603050405020304" pitchFamily="18" charset="0"/>
                <a:cs typeface="Times New Roman" panose="02020603050405020304" pitchFamily="18" charset="0"/>
              </a:rPr>
              <a:t>Unveiling Market Insights: Analysing Spending Behaviour And Identifying Opportunities For Growth
Wholesaling or distributing is the sale of goods  to retailer to industrial, commercial, institutional or other professional businessman to other wholesalers (wholesale businesses) and related subordinated services.  Wholesaling is buying goods in bulk quantity, usually directly from the manufacturer or source, at a discounted rate. The retailer then sells the goods to the end consumer at a higher price making a profit. 
The consumption and production of marketed food are spatially separated. Production is primarily in rural areas while consumption is mainly in urban areas. IN today’s highly competitive business landscape, gaining deep market insights is essential for businesses to thrive and grow. This project aims to analyse customer spending behaviour and identify opportunities for growth by leveraging data analytics and data-driven decision-making.
The primary objective of this project is to understand customer spending patterns, preferences, and trends across various dimensions.. By conducting a comprehensive analysis, businesses can optimize their marketing strategies, improve product offerings, and enhance customer engagement to drive revenue growth.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43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EEE5-EE1A-61B1-2F1C-B2C8441265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B2AB4D-FA86-D199-394F-1A1974E51712}"/>
              </a:ext>
            </a:extLst>
          </p:cNvPr>
          <p:cNvSpPr>
            <a:spLocks noGrp="1"/>
          </p:cNvSpPr>
          <p:nvPr>
            <p:ph idx="1"/>
          </p:nvPr>
        </p:nvSpPr>
        <p:spPr>
          <a:xfrm>
            <a:off x="2091764" y="2749176"/>
            <a:ext cx="9262035" cy="3427787"/>
          </a:xfrm>
        </p:spPr>
        <p:txBody>
          <a:bodyPr>
            <a:noAutofit/>
          </a:bodyPr>
          <a:lstStyle/>
          <a:p>
            <a:pPr marL="0" indent="0">
              <a:buNone/>
            </a:pPr>
            <a:r>
              <a:rPr lang="en-GB" sz="7200" b="1" dirty="0">
                <a:latin typeface="Times New Roman" panose="02020603050405020304" pitchFamily="18" charset="0"/>
                <a:cs typeface="Times New Roman" panose="02020603050405020304" pitchFamily="18" charset="0"/>
              </a:rPr>
              <a:t>Problem Defining</a:t>
            </a:r>
            <a:endParaRPr lang="en-US"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82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7432-AC7B-3271-9394-369DF23B51D8}"/>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We are designed the empathy map and brainstorming for defining problems </a:t>
            </a:r>
            <a:endParaRPr lang="en-US"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D254D89A-092F-07EF-79F2-1548FFDC23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3972" r="2227" b="23287"/>
          <a:stretch/>
        </p:blipFill>
        <p:spPr>
          <a:xfrm>
            <a:off x="239059" y="1690688"/>
            <a:ext cx="5856941" cy="5232930"/>
          </a:xfrm>
        </p:spPr>
      </p:pic>
      <p:pic>
        <p:nvPicPr>
          <p:cNvPr id="5" name="Picture 5">
            <a:extLst>
              <a:ext uri="{FF2B5EF4-FFF2-40B4-BE49-F238E27FC236}">
                <a16:creationId xmlns:a16="http://schemas.microsoft.com/office/drawing/2014/main" id="{C4A99A1C-E8EE-5702-50B9-90FC35212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682" y="1544888"/>
            <a:ext cx="4887259" cy="5418667"/>
          </a:xfrm>
          <a:prstGeom prst="rect">
            <a:avLst/>
          </a:prstGeom>
        </p:spPr>
      </p:pic>
    </p:spTree>
    <p:extLst>
      <p:ext uri="{BB962C8B-B14F-4D97-AF65-F5344CB8AC3E}">
        <p14:creationId xmlns:p14="http://schemas.microsoft.com/office/powerpoint/2010/main" val="224016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4C32-79B9-172C-6D0A-62230BD42E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D373C0-079E-826B-582C-F89722482811}"/>
              </a:ext>
            </a:extLst>
          </p:cNvPr>
          <p:cNvSpPr>
            <a:spLocks noGrp="1"/>
          </p:cNvSpPr>
          <p:nvPr>
            <p:ph idx="1"/>
          </p:nvPr>
        </p:nvSpPr>
        <p:spPr>
          <a:xfrm>
            <a:off x="2581836" y="2832848"/>
            <a:ext cx="8771964" cy="3344116"/>
          </a:xfrm>
        </p:spPr>
        <p:txBody>
          <a:bodyPr>
            <a:normAutofit/>
          </a:bodyPr>
          <a:lstStyle/>
          <a:p>
            <a:pPr marL="0" indent="0">
              <a:buNone/>
            </a:pPr>
            <a:r>
              <a:rPr lang="en-GB" sz="6000" b="1" dirty="0">
                <a:latin typeface="Times New Roman" panose="02020603050405020304" pitchFamily="18" charset="0"/>
                <a:cs typeface="Times New Roman" panose="02020603050405020304" pitchFamily="18" charset="0"/>
              </a:rPr>
              <a:t>DESIGN THINKING </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87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135E-C8C7-9FF7-3A12-6883162B6250}"/>
              </a:ext>
            </a:extLst>
          </p:cNvPr>
          <p:cNvSpPr>
            <a:spLocks noGrp="1"/>
          </p:cNvSpPr>
          <p:nvPr>
            <p:ph type="title"/>
          </p:nvPr>
        </p:nvSpPr>
        <p:spPr/>
        <p:txBody>
          <a:bodyPr>
            <a:normAutofit fontScale="90000"/>
          </a:bodyPr>
          <a:lstStyle/>
          <a:p>
            <a:r>
              <a:rPr lang="en-GB" sz="4000" b="1" dirty="0">
                <a:latin typeface="Times New Roman" panose="02020603050405020304" pitchFamily="18" charset="0"/>
                <a:cs typeface="Times New Roman" panose="02020603050405020304" pitchFamily="18" charset="0"/>
              </a:rPr>
              <a:t>WE ARE MAKE THE DATA VISUALIZATION </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    1.KPI’S FOR MILK,GROCERY, FRESH</a:t>
            </a:r>
            <a:endParaRPr lang="en-US" b="1" dirty="0">
              <a:latin typeface="Times New Roman" panose="02020603050405020304" pitchFamily="18" charset="0"/>
              <a:cs typeface="Times New Roman" panose="02020603050405020304" pitchFamily="18" charset="0"/>
            </a:endParaRPr>
          </a:p>
        </p:txBody>
      </p:sp>
      <p:pic>
        <p:nvPicPr>
          <p:cNvPr id="7" name="Picture 7">
            <a:extLst>
              <a:ext uri="{FF2B5EF4-FFF2-40B4-BE49-F238E27FC236}">
                <a16:creationId xmlns:a16="http://schemas.microsoft.com/office/drawing/2014/main" id="{1B8EF2B0-3ACC-C75F-88CB-9DDDCA7614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6848" r="1614" b="35373"/>
          <a:stretch/>
        </p:blipFill>
        <p:spPr>
          <a:xfrm>
            <a:off x="260057" y="1690688"/>
            <a:ext cx="4007143" cy="3071907"/>
          </a:xfrm>
        </p:spPr>
      </p:pic>
      <p:pic>
        <p:nvPicPr>
          <p:cNvPr id="8" name="Picture 8">
            <a:extLst>
              <a:ext uri="{FF2B5EF4-FFF2-40B4-BE49-F238E27FC236}">
                <a16:creationId xmlns:a16="http://schemas.microsoft.com/office/drawing/2014/main" id="{99723AC7-4B29-DA28-91D7-44A703A8E541}"/>
              </a:ext>
            </a:extLst>
          </p:cNvPr>
          <p:cNvPicPr>
            <a:picLocks noChangeAspect="1"/>
          </p:cNvPicPr>
          <p:nvPr/>
        </p:nvPicPr>
        <p:blipFill rotWithShape="1">
          <a:blip r:embed="rId3">
            <a:extLst>
              <a:ext uri="{28A0092B-C50C-407E-A947-70E740481C1C}">
                <a14:useLocalDpi xmlns:a14="http://schemas.microsoft.com/office/drawing/2010/main" val="0"/>
              </a:ext>
            </a:extLst>
          </a:blip>
          <a:srcRect t="8240"/>
          <a:stretch/>
        </p:blipFill>
        <p:spPr>
          <a:xfrm>
            <a:off x="4446495" y="3420968"/>
            <a:ext cx="4007143" cy="3071907"/>
          </a:xfrm>
          <a:prstGeom prst="rect">
            <a:avLst/>
          </a:prstGeom>
        </p:spPr>
      </p:pic>
      <p:pic>
        <p:nvPicPr>
          <p:cNvPr id="9" name="Picture 9">
            <a:extLst>
              <a:ext uri="{FF2B5EF4-FFF2-40B4-BE49-F238E27FC236}">
                <a16:creationId xmlns:a16="http://schemas.microsoft.com/office/drawing/2014/main" id="{E29E25D7-DCDE-2F93-B4AB-F471764BB8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857" y="1577180"/>
            <a:ext cx="4007143" cy="2462915"/>
          </a:xfrm>
          <a:prstGeom prst="rect">
            <a:avLst/>
          </a:prstGeom>
        </p:spPr>
      </p:pic>
    </p:spTree>
    <p:extLst>
      <p:ext uri="{BB962C8B-B14F-4D97-AF65-F5344CB8AC3E}">
        <p14:creationId xmlns:p14="http://schemas.microsoft.com/office/powerpoint/2010/main" val="1269286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9437-AF4F-DA1C-35D8-894996FDFC10}"/>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Region Wise Grocery and Detergent Paper </a:t>
            </a:r>
            <a:endParaRPr lang="en-US" b="1" dirty="0">
              <a:latin typeface="Times New Roman" panose="02020603050405020304" pitchFamily="18" charset="0"/>
              <a:cs typeface="Times New Roman" panose="02020603050405020304" pitchFamily="18" charset="0"/>
            </a:endParaRPr>
          </a:p>
        </p:txBody>
      </p:sp>
      <p:pic>
        <p:nvPicPr>
          <p:cNvPr id="7" name="Picture 7">
            <a:extLst>
              <a:ext uri="{FF2B5EF4-FFF2-40B4-BE49-F238E27FC236}">
                <a16:creationId xmlns:a16="http://schemas.microsoft.com/office/drawing/2014/main" id="{783570B4-AC3A-C8AC-812A-4313D4C4D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0139" y="1825625"/>
            <a:ext cx="7751721" cy="4351338"/>
          </a:xfrm>
        </p:spPr>
      </p:pic>
    </p:spTree>
    <p:extLst>
      <p:ext uri="{BB962C8B-B14F-4D97-AF65-F5344CB8AC3E}">
        <p14:creationId xmlns:p14="http://schemas.microsoft.com/office/powerpoint/2010/main" val="164947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15A9-138A-F356-9283-9FD0353093D0}"/>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Region Wise Milk </a:t>
            </a:r>
            <a:endParaRPr lang="en-US"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F1C861FE-E21D-C1D6-759F-E4AB5D0029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36848" r="-2060" b="36747"/>
          <a:stretch/>
        </p:blipFill>
        <p:spPr>
          <a:xfrm>
            <a:off x="2086503" y="1690688"/>
            <a:ext cx="8018994" cy="4625788"/>
          </a:xfrm>
        </p:spPr>
      </p:pic>
    </p:spTree>
    <p:extLst>
      <p:ext uri="{BB962C8B-B14F-4D97-AF65-F5344CB8AC3E}">
        <p14:creationId xmlns:p14="http://schemas.microsoft.com/office/powerpoint/2010/main" val="508565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INTRODUCTION </vt:lpstr>
      <vt:lpstr>PowerPoint Presentation</vt:lpstr>
      <vt:lpstr>We are designed the empathy map and brainstorming for defining problems </vt:lpstr>
      <vt:lpstr>PowerPoint Presentation</vt:lpstr>
      <vt:lpstr>WE ARE MAKE THE DATA VISUALIZATION      1.KPI’S FOR MILK,GROCERY, FRESH</vt:lpstr>
      <vt:lpstr>Region Wise Grocery and Detergent Paper </vt:lpstr>
      <vt:lpstr>Region Wise Milk </vt:lpstr>
      <vt:lpstr>Channel Wise Grocery and Detergent Paper</vt:lpstr>
      <vt:lpstr>Channel Wise Delicatessen And Frozen</vt:lpstr>
      <vt:lpstr>Region Wise Detergent Paper And Delicatessen </vt:lpstr>
      <vt:lpstr>Region Wise Delicatessen</vt:lpstr>
      <vt:lpstr>PowerPoint Presentation</vt:lpstr>
      <vt:lpstr>DASHBOARD </vt:lpstr>
      <vt:lpstr>Story </vt:lpstr>
      <vt:lpstr>UPLOADED LINK:</vt:lpstr>
      <vt:lpstr>PowerPoint Presentation</vt:lpstr>
      <vt:lpstr>PowerPoint Presentation</vt:lpstr>
      <vt:lpstr>CONCLUSION </vt:lpstr>
      <vt:lpstr>Future scopes</vt:lpstr>
      <vt:lpstr>Appendix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thezane2006@gmail.com</dc:creator>
  <cp:lastModifiedBy>thezane2006@gmail.com</cp:lastModifiedBy>
  <cp:revision>7</cp:revision>
  <dcterms:created xsi:type="dcterms:W3CDTF">2023-10-07T07:58:47Z</dcterms:created>
  <dcterms:modified xsi:type="dcterms:W3CDTF">2023-10-08T06:59:44Z</dcterms:modified>
</cp:coreProperties>
</file>