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82" r:id="rId3"/>
    <p:sldId id="285" r:id="rId4"/>
    <p:sldId id="281" r:id="rId5"/>
    <p:sldId id="257" r:id="rId6"/>
    <p:sldId id="258" r:id="rId7"/>
    <p:sldId id="259" r:id="rId8"/>
    <p:sldId id="260" r:id="rId9"/>
    <p:sldId id="261" r:id="rId10"/>
    <p:sldId id="262" r:id="rId11"/>
    <p:sldId id="263" r:id="rId12"/>
    <p:sldId id="265" r:id="rId13"/>
    <p:sldId id="268" r:id="rId14"/>
    <p:sldId id="284" r:id="rId15"/>
    <p:sldId id="283" r:id="rId16"/>
    <p:sldId id="264" r:id="rId17"/>
    <p:sldId id="266" r:id="rId18"/>
    <p:sldId id="267" r:id="rId19"/>
    <p:sldId id="269" r:id="rId20"/>
    <p:sldId id="270" r:id="rId21"/>
    <p:sldId id="271" r:id="rId22"/>
    <p:sldId id="272" r:id="rId23"/>
    <p:sldId id="273" r:id="rId24"/>
    <p:sldId id="274" r:id="rId25"/>
    <p:sldId id="279" r:id="rId26"/>
    <p:sldId id="275" r:id="rId27"/>
    <p:sldId id="278" r:id="rId28"/>
    <p:sldId id="286" r:id="rId29"/>
    <p:sldId id="280"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slide" Target="slides/slide25.xml" /><Relationship Id="rId3" Type="http://schemas.openxmlformats.org/officeDocument/2006/relationships/slide" Target="slides/slide2.xml" /><Relationship Id="rId21" Type="http://schemas.openxmlformats.org/officeDocument/2006/relationships/slide" Target="slides/slide20.xml" /><Relationship Id="rId34" Type="http://schemas.openxmlformats.org/officeDocument/2006/relationships/tableStyles" Target="tableStyle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33"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29" Type="http://schemas.openxmlformats.org/officeDocument/2006/relationships/slide" Target="slides/slide28.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slide" Target="slides/slide23.xml" /><Relationship Id="rId32" Type="http://schemas.openxmlformats.org/officeDocument/2006/relationships/viewProps" Target="viewProps.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slide" Target="slides/slide27.xml" /><Relationship Id="rId10" Type="http://schemas.openxmlformats.org/officeDocument/2006/relationships/slide" Target="slides/slide9.xml" /><Relationship Id="rId19" Type="http://schemas.openxmlformats.org/officeDocument/2006/relationships/slide" Target="slides/slide18.xml" /><Relationship Id="rId31" Type="http://schemas.openxmlformats.org/officeDocument/2006/relationships/presProps" Target="presProp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slide" Target="slides/slide26.xml" /><Relationship Id="rId30" Type="http://schemas.openxmlformats.org/officeDocument/2006/relationships/slide" Target="slides/slide29.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10/8/2023</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10/8/2023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10/8/2023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10/8/2023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10/8/2023</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10/8/2023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10/8/2023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10/8/2023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10/8/2023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10/8/2023</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10/8/2023</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10/8/2023</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14.jpeg" /><Relationship Id="rId2" Type="http://schemas.openxmlformats.org/officeDocument/2006/relationships/image" Target="../media/image13.jpe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image" Target="../media/image15.jpe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3" Type="http://schemas.openxmlformats.org/officeDocument/2006/relationships/image" Target="../media/image17.jpeg" /><Relationship Id="rId2" Type="http://schemas.openxmlformats.org/officeDocument/2006/relationships/image" Target="../media/image16.jpeg"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2" Type="http://schemas.openxmlformats.org/officeDocument/2006/relationships/image" Target="../media/image18.jpeg"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2" Type="http://schemas.openxmlformats.org/officeDocument/2006/relationships/image" Target="../media/image19.jpeg"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2" Type="http://schemas.openxmlformats.org/officeDocument/2006/relationships/image" Target="../media/image20.jpeg" /><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2" Type="http://schemas.openxmlformats.org/officeDocument/2006/relationships/image" Target="../media/image21.jpeg" /><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2" Type="http://schemas.openxmlformats.org/officeDocument/2006/relationships/image" Target="../media/image22.jpeg" /><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2" Type="http://schemas.openxmlformats.org/officeDocument/2006/relationships/image" Target="../media/image23.jpeg"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2" Type="http://schemas.openxmlformats.org/officeDocument/2006/relationships/image" Target="../media/image24.jpeg" /><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Relationship Id="rId2" Type="http://schemas.openxmlformats.org/officeDocument/2006/relationships/image" Target="../media/image25.jpeg" /><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Relationship Id="rId2" Type="http://schemas.openxmlformats.org/officeDocument/2006/relationships/image" Target="../media/image26.jpeg" /><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Relationship Id="rId2" Type="http://schemas.openxmlformats.org/officeDocument/2006/relationships/image" Target="../media/image27.jpeg" /><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Relationship Id="rId2" Type="http://schemas.openxmlformats.org/officeDocument/2006/relationships/image" Target="../media/image28.jpeg" /><Relationship Id="rId1" Type="http://schemas.openxmlformats.org/officeDocument/2006/relationships/slideLayout" Target="../slideLayouts/slideLayout2.xml" /></Relationships>
</file>

<file path=ppt/slides/_rels/slide25.xml.rels><?xml version="1.0" encoding="UTF-8" standalone="yes"?>
<Relationships xmlns="http://schemas.openxmlformats.org/package/2006/relationships"><Relationship Id="rId2" Type="http://schemas.openxmlformats.org/officeDocument/2006/relationships/image" Target="../media/image29.jpeg" /><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Relationship Id="rId2" Type="http://schemas.openxmlformats.org/officeDocument/2006/relationships/image" Target="../media/image30.jpeg" /><Relationship Id="rId1" Type="http://schemas.openxmlformats.org/officeDocument/2006/relationships/slideLayout" Target="../slideLayouts/slideLayout2.xml" /></Relationships>
</file>

<file path=ppt/slides/_rels/slide27.xml.rels><?xml version="1.0" encoding="UTF-8" standalone="yes"?>
<Relationships xmlns="http://schemas.openxmlformats.org/package/2006/relationships"><Relationship Id="rId2" Type="http://schemas.openxmlformats.org/officeDocument/2006/relationships/image" Target="../media/image31.jpeg" /><Relationship Id="rId1" Type="http://schemas.openxmlformats.org/officeDocument/2006/relationships/slideLayout" Target="../slideLayouts/slideLayout2.xml" /></Relationships>
</file>

<file path=ppt/slides/_rels/slide28.xml.rels><?xml version="1.0" encoding="UTF-8" standalone="yes"?>
<Relationships xmlns="http://schemas.openxmlformats.org/package/2006/relationships"><Relationship Id="rId3" Type="http://schemas.openxmlformats.org/officeDocument/2006/relationships/image" Target="../media/image33.jpeg" /><Relationship Id="rId2" Type="http://schemas.openxmlformats.org/officeDocument/2006/relationships/image" Target="../media/image32.jpeg" /><Relationship Id="rId1" Type="http://schemas.openxmlformats.org/officeDocument/2006/relationships/slideLayout" Target="../slideLayouts/slideLayout2.xml" /><Relationship Id="rId5" Type="http://schemas.openxmlformats.org/officeDocument/2006/relationships/image" Target="../media/image35.jpeg" /><Relationship Id="rId4" Type="http://schemas.openxmlformats.org/officeDocument/2006/relationships/image" Target="../media/image34.jpeg" /></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3" Type="http://schemas.openxmlformats.org/officeDocument/2006/relationships/image" Target="../media/image3.jpeg" /><Relationship Id="rId2" Type="http://schemas.openxmlformats.org/officeDocument/2006/relationships/image" Target="../media/image2.jpeg" /><Relationship Id="rId1" Type="http://schemas.openxmlformats.org/officeDocument/2006/relationships/slideLayout" Target="../slideLayouts/slideLayout2.xml" /><Relationship Id="rId4" Type="http://schemas.openxmlformats.org/officeDocument/2006/relationships/image" Target="../media/image4.jpeg" /></Relationships>
</file>

<file path=ppt/slides/_rels/slide6.xml.rels><?xml version="1.0" encoding="UTF-8" standalone="yes"?>
<Relationships xmlns="http://schemas.openxmlformats.org/package/2006/relationships"><Relationship Id="rId3" Type="http://schemas.openxmlformats.org/officeDocument/2006/relationships/image" Target="../media/image6.jpeg" /><Relationship Id="rId2" Type="http://schemas.openxmlformats.org/officeDocument/2006/relationships/image" Target="../media/image5.jpe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image" Target="../media/image7.jpe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3" Type="http://schemas.openxmlformats.org/officeDocument/2006/relationships/image" Target="../media/image9.jpeg" /><Relationship Id="rId2" Type="http://schemas.openxmlformats.org/officeDocument/2006/relationships/image" Target="../media/image8.jpeg" /><Relationship Id="rId1" Type="http://schemas.openxmlformats.org/officeDocument/2006/relationships/slideLayout" Target="../slideLayouts/slideLayout2.xml" /><Relationship Id="rId4" Type="http://schemas.openxmlformats.org/officeDocument/2006/relationships/image" Target="../media/image10.jpeg" /></Relationships>
</file>

<file path=ppt/slides/_rels/slide9.xml.rels><?xml version="1.0" encoding="UTF-8" standalone="yes"?>
<Relationships xmlns="http://schemas.openxmlformats.org/package/2006/relationships"><Relationship Id="rId3" Type="http://schemas.openxmlformats.org/officeDocument/2006/relationships/image" Target="../media/image12.jpeg" /><Relationship Id="rId2" Type="http://schemas.openxmlformats.org/officeDocument/2006/relationships/image" Target="../media/image11.jpe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CEE8B4-3335-4934-6A65-4ED3C7DE863C}"/>
              </a:ext>
            </a:extLst>
          </p:cNvPr>
          <p:cNvSpPr>
            <a:spLocks noGrp="1"/>
          </p:cNvSpPr>
          <p:nvPr>
            <p:ph type="ctrTitle"/>
          </p:nvPr>
        </p:nvSpPr>
        <p:spPr>
          <a:xfrm>
            <a:off x="415034" y="1080856"/>
            <a:ext cx="10964166" cy="987004"/>
          </a:xfrm>
        </p:spPr>
        <p:txBody>
          <a:bodyPr/>
          <a:lstStyle/>
          <a:p>
            <a:endParaRPr lang="en-US" sz="24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CFF90003-1818-E66F-D9DE-26D5B5830E00}"/>
              </a:ext>
            </a:extLst>
          </p:cNvPr>
          <p:cNvSpPr>
            <a:spLocks noGrp="1"/>
          </p:cNvSpPr>
          <p:nvPr>
            <p:ph type="subTitle" idx="1"/>
          </p:nvPr>
        </p:nvSpPr>
        <p:spPr>
          <a:xfrm>
            <a:off x="812800" y="737651"/>
            <a:ext cx="9106481" cy="5382697"/>
          </a:xfrm>
        </p:spPr>
        <p:txBody>
          <a:bodyPr>
            <a:normAutofit fontScale="47500" lnSpcReduction="20000"/>
          </a:bodyPr>
          <a:lstStyle/>
          <a:p>
            <a:r>
              <a:rPr lang="en-GB" dirty="0"/>
              <a:t>                                                                                                                                                </a:t>
            </a:r>
            <a:r>
              <a:rPr lang="en-GB" sz="8000" b="1" dirty="0">
                <a:latin typeface="Times New Roman" panose="02020603050405020304" pitchFamily="18" charset="0"/>
                <a:cs typeface="Times New Roman" panose="02020603050405020304" pitchFamily="18" charset="0"/>
              </a:rPr>
              <a:t>Project name</a:t>
            </a:r>
            <a:r>
              <a:rPr lang="en-GB" sz="8000" dirty="0">
                <a:latin typeface="Times New Roman" panose="02020603050405020304" pitchFamily="18" charset="0"/>
                <a:cs typeface="Times New Roman" panose="02020603050405020304" pitchFamily="18" charset="0"/>
              </a:rPr>
              <a:t> : </a:t>
            </a:r>
          </a:p>
          <a:p>
            <a:r>
              <a:rPr lang="en-GB" sz="5100" dirty="0">
                <a:latin typeface="Times New Roman" panose="02020603050405020304" pitchFamily="18" charset="0"/>
                <a:cs typeface="Times New Roman" panose="02020603050405020304" pitchFamily="18" charset="0"/>
              </a:rPr>
              <a:t>                                                                                                </a:t>
            </a:r>
          </a:p>
          <a:p>
            <a:r>
              <a:rPr lang="en-GB" sz="5100" dirty="0">
                <a:latin typeface="Times New Roman" panose="02020603050405020304" pitchFamily="18" charset="0"/>
                <a:cs typeface="Times New Roman" panose="02020603050405020304" pitchFamily="18" charset="0"/>
              </a:rPr>
              <a:t>                                                     </a:t>
            </a:r>
            <a:r>
              <a:rPr lang="en-GB" sz="5100" b="1" dirty="0">
                <a:latin typeface="Times New Roman" panose="02020603050405020304" pitchFamily="18" charset="0"/>
                <a:cs typeface="Times New Roman" panose="02020603050405020304" pitchFamily="18" charset="0"/>
              </a:rPr>
              <a:t>Data</a:t>
            </a:r>
            <a:r>
              <a:rPr lang="en-GB" sz="5100" dirty="0">
                <a:latin typeface="Times New Roman" panose="02020603050405020304" pitchFamily="18" charset="0"/>
                <a:cs typeface="Times New Roman" panose="02020603050405020304" pitchFamily="18" charset="0"/>
              </a:rPr>
              <a:t> </a:t>
            </a:r>
            <a:r>
              <a:rPr lang="en-GB" sz="5100" b="1" dirty="0">
                <a:latin typeface="Times New Roman" panose="02020603050405020304" pitchFamily="18" charset="0"/>
                <a:cs typeface="Times New Roman" panose="02020603050405020304" pitchFamily="18" charset="0"/>
              </a:rPr>
              <a:t>Literacy With Tableau </a:t>
            </a:r>
          </a:p>
          <a:p>
            <a:r>
              <a:rPr lang="en-GB" sz="5100" dirty="0">
                <a:latin typeface="Times New Roman" panose="02020603050405020304" pitchFamily="18" charset="0"/>
                <a:cs typeface="Times New Roman" panose="02020603050405020304" pitchFamily="18" charset="0"/>
              </a:rPr>
              <a:t>                                                </a:t>
            </a:r>
            <a:r>
              <a:rPr lang="en-GB" sz="8000" b="1" dirty="0">
                <a:latin typeface="Times New Roman" panose="02020603050405020304" pitchFamily="18" charset="0"/>
                <a:cs typeface="Times New Roman" panose="02020603050405020304" pitchFamily="18" charset="0"/>
              </a:rPr>
              <a:t>Team</a:t>
            </a:r>
            <a:r>
              <a:rPr lang="en-GB" sz="5100" dirty="0">
                <a:latin typeface="Times New Roman" panose="02020603050405020304" pitchFamily="18" charset="0"/>
                <a:cs typeface="Times New Roman" panose="02020603050405020304" pitchFamily="18" charset="0"/>
              </a:rPr>
              <a:t> </a:t>
            </a:r>
            <a:r>
              <a:rPr lang="en-GB" sz="8000" b="1" dirty="0">
                <a:latin typeface="Times New Roman" panose="02020603050405020304" pitchFamily="18" charset="0"/>
                <a:cs typeface="Times New Roman" panose="02020603050405020304" pitchFamily="18" charset="0"/>
              </a:rPr>
              <a:t>id</a:t>
            </a:r>
            <a:r>
              <a:rPr lang="en-GB" sz="5100" b="1" dirty="0">
                <a:latin typeface="Times New Roman" panose="02020603050405020304" pitchFamily="18" charset="0"/>
                <a:cs typeface="Times New Roman" panose="02020603050405020304" pitchFamily="18" charset="0"/>
              </a:rPr>
              <a:t>:</a:t>
            </a:r>
            <a:endParaRPr lang="en-GB" sz="5100" dirty="0">
              <a:latin typeface="Times New Roman" panose="02020603050405020304" pitchFamily="18" charset="0"/>
              <a:cs typeface="Times New Roman" panose="02020603050405020304" pitchFamily="18" charset="0"/>
            </a:endParaRPr>
          </a:p>
          <a:p>
            <a:r>
              <a:rPr lang="en-GB" sz="5100" dirty="0">
                <a:latin typeface="Times New Roman" panose="02020603050405020304" pitchFamily="18" charset="0"/>
                <a:cs typeface="Times New Roman" panose="02020603050405020304" pitchFamily="18" charset="0"/>
              </a:rPr>
              <a:t>                                                                                                  </a:t>
            </a:r>
            <a:r>
              <a:rPr lang="en-GB" sz="5100" b="1" dirty="0">
                <a:latin typeface="Times New Roman" panose="02020603050405020304" pitchFamily="18" charset="0"/>
                <a:cs typeface="Times New Roman" panose="02020603050405020304" pitchFamily="18" charset="0"/>
              </a:rPr>
              <a:t>NM2023TMID07827</a:t>
            </a:r>
          </a:p>
          <a:p>
            <a:r>
              <a:rPr lang="en-GB" sz="5100" dirty="0">
                <a:latin typeface="Times New Roman" panose="02020603050405020304" pitchFamily="18" charset="0"/>
                <a:cs typeface="Times New Roman" panose="02020603050405020304" pitchFamily="18" charset="0"/>
              </a:rPr>
              <a:t>                                                   </a:t>
            </a:r>
            <a:r>
              <a:rPr lang="en-GB" sz="8000" b="1" dirty="0">
                <a:latin typeface="Times New Roman" panose="02020603050405020304" pitchFamily="18" charset="0"/>
                <a:cs typeface="Times New Roman" panose="02020603050405020304" pitchFamily="18" charset="0"/>
              </a:rPr>
              <a:t>    Team lead name:</a:t>
            </a:r>
          </a:p>
          <a:p>
            <a:r>
              <a:rPr lang="en-GB" sz="5100" dirty="0">
                <a:latin typeface="Times New Roman" panose="02020603050405020304" pitchFamily="18" charset="0"/>
                <a:cs typeface="Times New Roman" panose="02020603050405020304" pitchFamily="18" charset="0"/>
              </a:rPr>
              <a:t>                                                                                  </a:t>
            </a:r>
            <a:r>
              <a:rPr lang="en-GB" sz="5100" b="1" dirty="0">
                <a:latin typeface="Times New Roman" panose="02020603050405020304" pitchFamily="18" charset="0"/>
                <a:cs typeface="Times New Roman" panose="02020603050405020304" pitchFamily="18" charset="0"/>
              </a:rPr>
              <a:t>BE17E7B3F115C94B7FA474EBCCA688B8</a:t>
            </a:r>
          </a:p>
          <a:p>
            <a:r>
              <a:rPr lang="en-GB" sz="5100" dirty="0">
                <a:latin typeface="Times New Roman" panose="02020603050405020304" pitchFamily="18" charset="0"/>
                <a:cs typeface="Times New Roman" panose="02020603050405020304" pitchFamily="18" charset="0"/>
              </a:rPr>
              <a:t>                                                     </a:t>
            </a:r>
            <a:r>
              <a:rPr lang="en-GB" sz="8000" b="1" dirty="0">
                <a:latin typeface="Times New Roman" panose="02020603050405020304" pitchFamily="18" charset="0"/>
                <a:cs typeface="Times New Roman" panose="02020603050405020304" pitchFamily="18" charset="0"/>
              </a:rPr>
              <a:t>Project Title:</a:t>
            </a:r>
          </a:p>
          <a:p>
            <a:r>
              <a:rPr lang="en-GB" sz="5100" dirty="0">
                <a:latin typeface="Times New Roman" panose="02020603050405020304" pitchFamily="18" charset="0"/>
                <a:cs typeface="Times New Roman" panose="02020603050405020304" pitchFamily="18" charset="0"/>
              </a:rPr>
              <a:t>                                                                                        </a:t>
            </a:r>
            <a:r>
              <a:rPr lang="en-GB" sz="5100" b="1" dirty="0">
                <a:latin typeface="Times New Roman" panose="02020603050405020304" pitchFamily="18" charset="0"/>
                <a:cs typeface="Times New Roman" panose="02020603050405020304" pitchFamily="18" charset="0"/>
              </a:rPr>
              <a:t>Unveiling Market Insights: Analysing   Spending Behaviour And Identifying Opportunities For Growth. </a:t>
            </a:r>
          </a:p>
        </p:txBody>
      </p:sp>
    </p:spTree>
    <p:extLst>
      <p:ext uri="{BB962C8B-B14F-4D97-AF65-F5344CB8AC3E}">
        <p14:creationId xmlns:p14="http://schemas.microsoft.com/office/powerpoint/2010/main" val="9524616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D3E856-1316-2CB7-233C-EB1228DC886D}"/>
              </a:ext>
            </a:extLst>
          </p:cNvPr>
          <p:cNvSpPr>
            <a:spLocks noGrp="1"/>
          </p:cNvSpPr>
          <p:nvPr>
            <p:ph type="title"/>
          </p:nvPr>
        </p:nvSpPr>
        <p:spPr/>
        <p:txBody>
          <a:bodyPr/>
          <a:lstStyle/>
          <a:p>
            <a:endParaRPr lang="en-US"/>
          </a:p>
        </p:txBody>
      </p:sp>
      <p:pic>
        <p:nvPicPr>
          <p:cNvPr id="4" name="Picture 4">
            <a:extLst>
              <a:ext uri="{FF2B5EF4-FFF2-40B4-BE49-F238E27FC236}">
                <a16:creationId xmlns:a16="http://schemas.microsoft.com/office/drawing/2014/main" id="{BEE378A6-6720-4D9B-1FF0-8CE7F8837567}"/>
              </a:ext>
            </a:extLst>
          </p:cNvPr>
          <p:cNvPicPr>
            <a:picLocks noGrp="1" noChangeAspect="1"/>
          </p:cNvPicPr>
          <p:nvPr>
            <p:ph idx="1"/>
          </p:nvPr>
        </p:nvPicPr>
        <p:blipFill>
          <a:blip r:embed="rId2"/>
          <a:stretch>
            <a:fillRect/>
          </a:stretch>
        </p:blipFill>
        <p:spPr>
          <a:xfrm>
            <a:off x="799543" y="160734"/>
            <a:ext cx="11392457" cy="2867052"/>
          </a:xfrm>
        </p:spPr>
      </p:pic>
      <p:pic>
        <p:nvPicPr>
          <p:cNvPr id="6" name="Picture 6">
            <a:extLst>
              <a:ext uri="{FF2B5EF4-FFF2-40B4-BE49-F238E27FC236}">
                <a16:creationId xmlns:a16="http://schemas.microsoft.com/office/drawing/2014/main" id="{BCB0FB12-0F5D-B8AA-BEC2-F43C33A894F4}"/>
              </a:ext>
            </a:extLst>
          </p:cNvPr>
          <p:cNvPicPr>
            <a:picLocks noChangeAspect="1"/>
          </p:cNvPicPr>
          <p:nvPr/>
        </p:nvPicPr>
        <p:blipFill>
          <a:blip r:embed="rId3"/>
          <a:stretch>
            <a:fillRect/>
          </a:stretch>
        </p:blipFill>
        <p:spPr>
          <a:xfrm>
            <a:off x="475971" y="2935641"/>
            <a:ext cx="11392457" cy="3922359"/>
          </a:xfrm>
          <a:prstGeom prst="rect">
            <a:avLst/>
          </a:prstGeom>
        </p:spPr>
      </p:pic>
    </p:spTree>
    <p:extLst>
      <p:ext uri="{BB962C8B-B14F-4D97-AF65-F5344CB8AC3E}">
        <p14:creationId xmlns:p14="http://schemas.microsoft.com/office/powerpoint/2010/main" val="39532649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C192C1E5-DFA7-9498-AB38-A0DDEAB2330E}"/>
              </a:ext>
            </a:extLst>
          </p:cNvPr>
          <p:cNvPicPr>
            <a:picLocks noGrp="1" noChangeAspect="1"/>
          </p:cNvPicPr>
          <p:nvPr>
            <p:ph idx="1"/>
          </p:nvPr>
        </p:nvPicPr>
        <p:blipFill>
          <a:blip r:embed="rId2"/>
          <a:stretch>
            <a:fillRect/>
          </a:stretch>
        </p:blipFill>
        <p:spPr>
          <a:xfrm>
            <a:off x="2031973" y="1638300"/>
            <a:ext cx="8612215" cy="3581400"/>
          </a:xfrm>
        </p:spPr>
      </p:pic>
    </p:spTree>
    <p:extLst>
      <p:ext uri="{BB962C8B-B14F-4D97-AF65-F5344CB8AC3E}">
        <p14:creationId xmlns:p14="http://schemas.microsoft.com/office/powerpoint/2010/main" val="4727788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9B0B3F5E-C261-F401-36DE-8A0B985638B6}"/>
              </a:ext>
            </a:extLst>
          </p:cNvPr>
          <p:cNvPicPr>
            <a:picLocks noGrp="1" noChangeAspect="1"/>
          </p:cNvPicPr>
          <p:nvPr>
            <p:ph idx="1"/>
          </p:nvPr>
        </p:nvPicPr>
        <p:blipFill>
          <a:blip r:embed="rId2"/>
          <a:stretch>
            <a:fillRect/>
          </a:stretch>
        </p:blipFill>
        <p:spPr>
          <a:xfrm>
            <a:off x="1219200" y="685800"/>
            <a:ext cx="4861559" cy="5486400"/>
          </a:xfrm>
        </p:spPr>
      </p:pic>
      <p:pic>
        <p:nvPicPr>
          <p:cNvPr id="5" name="Picture 5">
            <a:extLst>
              <a:ext uri="{FF2B5EF4-FFF2-40B4-BE49-F238E27FC236}">
                <a16:creationId xmlns:a16="http://schemas.microsoft.com/office/drawing/2014/main" id="{AC34EF71-91A2-9F94-BF4E-4DCCE06D9647}"/>
              </a:ext>
            </a:extLst>
          </p:cNvPr>
          <p:cNvPicPr>
            <a:picLocks noChangeAspect="1"/>
          </p:cNvPicPr>
          <p:nvPr/>
        </p:nvPicPr>
        <p:blipFill>
          <a:blip r:embed="rId3"/>
          <a:stretch>
            <a:fillRect/>
          </a:stretch>
        </p:blipFill>
        <p:spPr>
          <a:xfrm>
            <a:off x="6323659" y="753533"/>
            <a:ext cx="4801541" cy="5418667"/>
          </a:xfrm>
          <a:prstGeom prst="rect">
            <a:avLst/>
          </a:prstGeom>
        </p:spPr>
      </p:pic>
    </p:spTree>
    <p:extLst>
      <p:ext uri="{BB962C8B-B14F-4D97-AF65-F5344CB8AC3E}">
        <p14:creationId xmlns:p14="http://schemas.microsoft.com/office/powerpoint/2010/main" val="11117387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52D7B-6F31-F4B4-9BCA-FFAD701008E1}"/>
              </a:ext>
            </a:extLst>
          </p:cNvPr>
          <p:cNvSpPr>
            <a:spLocks noGrp="1"/>
          </p:cNvSpPr>
          <p:nvPr>
            <p:ph type="title"/>
          </p:nvPr>
        </p:nvSpPr>
        <p:spPr>
          <a:xfrm>
            <a:off x="1371600" y="800100"/>
            <a:ext cx="9601200" cy="1485900"/>
          </a:xfrm>
        </p:spPr>
        <p:txBody>
          <a:bodyPr>
            <a:normAutofit/>
          </a:bodyPr>
          <a:lstStyle/>
          <a:p>
            <a:r>
              <a:rPr lang="en-IN" sz="3600" b="1" dirty="0">
                <a:latin typeface="Times New Roman" panose="02020603050405020304" pitchFamily="18" charset="0"/>
                <a:cs typeface="Times New Roman" panose="02020603050405020304" pitchFamily="18" charset="0"/>
              </a:rPr>
              <a:t>Upload on GitHub</a:t>
            </a:r>
            <a:br>
              <a:rPr lang="en-GB" sz="3600" b="1" dirty="0">
                <a:latin typeface="Times New Roman" panose="02020603050405020304" pitchFamily="18" charset="0"/>
                <a:cs typeface="Times New Roman" panose="02020603050405020304" pitchFamily="18" charset="0"/>
              </a:rPr>
            </a:br>
            <a:r>
              <a:rPr lang="en-GB" sz="3600" b="1" dirty="0">
                <a:latin typeface="Times New Roman" panose="02020603050405020304" pitchFamily="18" charset="0"/>
                <a:cs typeface="Times New Roman" panose="02020603050405020304" pitchFamily="18" charset="0"/>
              </a:rPr>
              <a:t>With link</a:t>
            </a:r>
            <a:endParaRPr lang="en-US" sz="36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2710F85-A140-ED3A-8458-785EC9832C7D}"/>
              </a:ext>
            </a:extLst>
          </p:cNvPr>
          <p:cNvSpPr>
            <a:spLocks noGrp="1"/>
          </p:cNvSpPr>
          <p:nvPr>
            <p:ph idx="1"/>
          </p:nvPr>
        </p:nvSpPr>
        <p:spPr>
          <a:xfrm>
            <a:off x="1732359" y="2286000"/>
            <a:ext cx="3893344" cy="3286125"/>
          </a:xfrm>
        </p:spPr>
        <p:txBody>
          <a:bodyPr/>
          <a:lstStyle/>
          <a:p>
            <a:pPr marL="0" indent="0">
              <a:buNone/>
            </a:pPr>
            <a:r>
              <a:rPr lang="en-IN" dirty="0"/>
              <a:t>https://github.com/Anushyaselvam/unveiling-market-insights-Analysing-spending-behaviour-and-identifying-opportunities-fop-growth.git</a:t>
            </a:r>
            <a:endParaRPr lang="en-US" dirty="0"/>
          </a:p>
        </p:txBody>
      </p:sp>
      <p:pic>
        <p:nvPicPr>
          <p:cNvPr id="5" name="Picture 5">
            <a:extLst>
              <a:ext uri="{FF2B5EF4-FFF2-40B4-BE49-F238E27FC236}">
                <a16:creationId xmlns:a16="http://schemas.microsoft.com/office/drawing/2014/main" id="{C95F5F6F-A198-E6F9-E2CB-8E1C3B5C911B}"/>
              </a:ext>
            </a:extLst>
          </p:cNvPr>
          <p:cNvPicPr>
            <a:picLocks noChangeAspect="1"/>
          </p:cNvPicPr>
          <p:nvPr/>
        </p:nvPicPr>
        <p:blipFill>
          <a:blip r:embed="rId2"/>
          <a:stretch>
            <a:fillRect/>
          </a:stretch>
        </p:blipFill>
        <p:spPr>
          <a:xfrm>
            <a:off x="6927056" y="224201"/>
            <a:ext cx="3893344" cy="6409598"/>
          </a:xfrm>
          <a:prstGeom prst="rect">
            <a:avLst/>
          </a:prstGeom>
        </p:spPr>
      </p:pic>
    </p:spTree>
    <p:extLst>
      <p:ext uri="{BB962C8B-B14F-4D97-AF65-F5344CB8AC3E}">
        <p14:creationId xmlns:p14="http://schemas.microsoft.com/office/powerpoint/2010/main" val="19203704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B9F7F-1728-2F3B-2B78-EBEFA33764E4}"/>
              </a:ext>
            </a:extLst>
          </p:cNvPr>
          <p:cNvSpPr>
            <a:spLocks noGrp="1"/>
          </p:cNvSpPr>
          <p:nvPr>
            <p:ph type="title"/>
          </p:nvPr>
        </p:nvSpPr>
        <p:spPr/>
        <p:txBody>
          <a:bodyPr/>
          <a:lstStyle/>
          <a:p>
            <a:r>
              <a:rPr lang="en-GB" b="1" dirty="0">
                <a:latin typeface="Times New Roman" panose="02020603050405020304" pitchFamily="18" charset="0"/>
                <a:cs typeface="Times New Roman" panose="02020603050405020304" pitchFamily="18" charset="0"/>
              </a:rPr>
              <a:t>Dataset</a:t>
            </a:r>
            <a:r>
              <a:rPr lang="en-GB" dirty="0"/>
              <a:t> </a:t>
            </a:r>
            <a:endParaRPr lang="en-US" dirty="0"/>
          </a:p>
        </p:txBody>
      </p:sp>
      <p:pic>
        <p:nvPicPr>
          <p:cNvPr id="4" name="Picture 4">
            <a:extLst>
              <a:ext uri="{FF2B5EF4-FFF2-40B4-BE49-F238E27FC236}">
                <a16:creationId xmlns:a16="http://schemas.microsoft.com/office/drawing/2014/main" id="{5525215A-B3C2-A8DC-E659-23A3AB479B0E}"/>
              </a:ext>
            </a:extLst>
          </p:cNvPr>
          <p:cNvPicPr>
            <a:picLocks noGrp="1" noChangeAspect="1"/>
          </p:cNvPicPr>
          <p:nvPr>
            <p:ph idx="1"/>
          </p:nvPr>
        </p:nvPicPr>
        <p:blipFill>
          <a:blip r:embed="rId2"/>
          <a:stretch>
            <a:fillRect/>
          </a:stretch>
        </p:blipFill>
        <p:spPr>
          <a:xfrm>
            <a:off x="2068770" y="1948329"/>
            <a:ext cx="8904030" cy="4566023"/>
          </a:xfrm>
        </p:spPr>
      </p:pic>
    </p:spTree>
    <p:extLst>
      <p:ext uri="{BB962C8B-B14F-4D97-AF65-F5344CB8AC3E}">
        <p14:creationId xmlns:p14="http://schemas.microsoft.com/office/powerpoint/2010/main" val="23098766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4762C5-5B6C-85E9-CAC6-B5AF50AB602E}"/>
              </a:ext>
            </a:extLst>
          </p:cNvPr>
          <p:cNvSpPr>
            <a:spLocks noGrp="1"/>
          </p:cNvSpPr>
          <p:nvPr>
            <p:ph type="title"/>
          </p:nvPr>
        </p:nvSpPr>
        <p:spPr/>
        <p:txBody>
          <a:bodyPr/>
          <a:lstStyle/>
          <a:p>
            <a:r>
              <a:rPr lang="en-GB" dirty="0"/>
              <a:t> </a:t>
            </a:r>
            <a:endParaRPr lang="en-US" dirty="0"/>
          </a:p>
        </p:txBody>
      </p:sp>
      <p:sp>
        <p:nvSpPr>
          <p:cNvPr id="3" name="Content Placeholder 2">
            <a:extLst>
              <a:ext uri="{FF2B5EF4-FFF2-40B4-BE49-F238E27FC236}">
                <a16:creationId xmlns:a16="http://schemas.microsoft.com/office/drawing/2014/main" id="{83875772-5496-5AEB-846A-EAB95F3DDF35}"/>
              </a:ext>
            </a:extLst>
          </p:cNvPr>
          <p:cNvSpPr>
            <a:spLocks noGrp="1"/>
          </p:cNvSpPr>
          <p:nvPr>
            <p:ph idx="1"/>
          </p:nvPr>
        </p:nvSpPr>
        <p:spPr>
          <a:xfrm>
            <a:off x="2725270" y="2737224"/>
            <a:ext cx="8247529" cy="3130176"/>
          </a:xfrm>
        </p:spPr>
        <p:txBody>
          <a:bodyPr>
            <a:normAutofit/>
          </a:bodyPr>
          <a:lstStyle/>
          <a:p>
            <a:r>
              <a:rPr lang="en-GB" sz="5400" b="1" dirty="0">
                <a:latin typeface="Times New Roman" panose="02020603050405020304" pitchFamily="18" charset="0"/>
                <a:cs typeface="Times New Roman" panose="02020603050405020304" pitchFamily="18" charset="0"/>
              </a:rPr>
              <a:t>Data visualization </a:t>
            </a:r>
            <a:endParaRPr lang="en-US" sz="5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024457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9DC3AB-4EB5-24A7-FBEE-24B1F1171D35}"/>
              </a:ext>
            </a:extLst>
          </p:cNvPr>
          <p:cNvSpPr>
            <a:spLocks noGrp="1"/>
          </p:cNvSpPr>
          <p:nvPr>
            <p:ph type="title"/>
          </p:nvPr>
        </p:nvSpPr>
        <p:spPr/>
        <p:txBody>
          <a:bodyPr/>
          <a:lstStyle/>
          <a:p>
            <a:r>
              <a:rPr lang="en-GB" sz="3600" b="1" dirty="0">
                <a:solidFill>
                  <a:schemeClr val="tx1"/>
                </a:solidFill>
                <a:latin typeface="Times New Roman" panose="02020603050405020304" pitchFamily="18" charset="0"/>
                <a:cs typeface="Times New Roman" panose="02020603050405020304" pitchFamily="18" charset="0"/>
              </a:rPr>
              <a:t>KPI’s</a:t>
            </a:r>
            <a:br>
              <a:rPr lang="en-IN" b="1" dirty="0">
                <a:solidFill>
                  <a:schemeClr val="tx1"/>
                </a:solidFill>
              </a:rPr>
            </a:br>
            <a:endParaRPr lang="en-US" b="1" dirty="0">
              <a:solidFill>
                <a:schemeClr val="tx1"/>
              </a:solidFill>
            </a:endParaRPr>
          </a:p>
        </p:txBody>
      </p:sp>
      <p:pic>
        <p:nvPicPr>
          <p:cNvPr id="4" name="Picture 4">
            <a:extLst>
              <a:ext uri="{FF2B5EF4-FFF2-40B4-BE49-F238E27FC236}">
                <a16:creationId xmlns:a16="http://schemas.microsoft.com/office/drawing/2014/main" id="{371DB8D7-E26E-E359-F236-599580ED5910}"/>
              </a:ext>
            </a:extLst>
          </p:cNvPr>
          <p:cNvPicPr>
            <a:picLocks noChangeAspect="1"/>
          </p:cNvPicPr>
          <p:nvPr/>
        </p:nvPicPr>
        <p:blipFill>
          <a:blip r:embed="rId2"/>
          <a:stretch>
            <a:fillRect/>
          </a:stretch>
        </p:blipFill>
        <p:spPr>
          <a:xfrm>
            <a:off x="1371600" y="1602431"/>
            <a:ext cx="10129837" cy="4569769"/>
          </a:xfrm>
          <a:prstGeom prst="rect">
            <a:avLst/>
          </a:prstGeom>
        </p:spPr>
      </p:pic>
    </p:spTree>
    <p:extLst>
      <p:ext uri="{BB962C8B-B14F-4D97-AF65-F5344CB8AC3E}">
        <p14:creationId xmlns:p14="http://schemas.microsoft.com/office/powerpoint/2010/main" val="26719466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B67F67-471F-D451-9716-D3C997C8B99F}"/>
              </a:ext>
            </a:extLst>
          </p:cNvPr>
          <p:cNvSpPr>
            <a:spLocks noGrp="1"/>
          </p:cNvSpPr>
          <p:nvPr>
            <p:ph type="title"/>
          </p:nvPr>
        </p:nvSpPr>
        <p:spPr/>
        <p:txBody>
          <a:bodyPr/>
          <a:lstStyle/>
          <a:p>
            <a:endParaRPr lang="en-US"/>
          </a:p>
        </p:txBody>
      </p:sp>
      <p:pic>
        <p:nvPicPr>
          <p:cNvPr id="4" name="Picture 4">
            <a:extLst>
              <a:ext uri="{FF2B5EF4-FFF2-40B4-BE49-F238E27FC236}">
                <a16:creationId xmlns:a16="http://schemas.microsoft.com/office/drawing/2014/main" id="{0B9BE9DF-4249-DD7B-1F78-ACF53BA352EB}"/>
              </a:ext>
            </a:extLst>
          </p:cNvPr>
          <p:cNvPicPr>
            <a:picLocks noGrp="1" noChangeAspect="1"/>
          </p:cNvPicPr>
          <p:nvPr>
            <p:ph idx="1"/>
          </p:nvPr>
        </p:nvPicPr>
        <p:blipFill>
          <a:blip r:embed="rId2"/>
          <a:stretch>
            <a:fillRect/>
          </a:stretch>
        </p:blipFill>
        <p:spPr>
          <a:xfrm>
            <a:off x="1371601" y="685800"/>
            <a:ext cx="10147696" cy="5168376"/>
          </a:xfrm>
        </p:spPr>
      </p:pic>
    </p:spTree>
    <p:extLst>
      <p:ext uri="{BB962C8B-B14F-4D97-AF65-F5344CB8AC3E}">
        <p14:creationId xmlns:p14="http://schemas.microsoft.com/office/powerpoint/2010/main" val="30496962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2B8AA-9C7B-F460-AFB6-C69532F070B1}"/>
              </a:ext>
            </a:extLst>
          </p:cNvPr>
          <p:cNvSpPr>
            <a:spLocks noGrp="1"/>
          </p:cNvSpPr>
          <p:nvPr>
            <p:ph type="title"/>
          </p:nvPr>
        </p:nvSpPr>
        <p:spPr/>
        <p:txBody>
          <a:bodyPr/>
          <a:lstStyle/>
          <a:p>
            <a:endParaRPr lang="en-US"/>
          </a:p>
        </p:txBody>
      </p:sp>
      <p:pic>
        <p:nvPicPr>
          <p:cNvPr id="4" name="Picture 4">
            <a:extLst>
              <a:ext uri="{FF2B5EF4-FFF2-40B4-BE49-F238E27FC236}">
                <a16:creationId xmlns:a16="http://schemas.microsoft.com/office/drawing/2014/main" id="{6FE29C82-14B0-CA38-1ED8-09574A7536CA}"/>
              </a:ext>
            </a:extLst>
          </p:cNvPr>
          <p:cNvPicPr>
            <a:picLocks noGrp="1" noChangeAspect="1"/>
          </p:cNvPicPr>
          <p:nvPr>
            <p:ph idx="1"/>
          </p:nvPr>
        </p:nvPicPr>
        <p:blipFill>
          <a:blip r:embed="rId2"/>
          <a:stretch>
            <a:fillRect/>
          </a:stretch>
        </p:blipFill>
        <p:spPr>
          <a:xfrm>
            <a:off x="1371600" y="685800"/>
            <a:ext cx="10201275" cy="5181600"/>
          </a:xfrm>
        </p:spPr>
      </p:pic>
    </p:spTree>
    <p:extLst>
      <p:ext uri="{BB962C8B-B14F-4D97-AF65-F5344CB8AC3E}">
        <p14:creationId xmlns:p14="http://schemas.microsoft.com/office/powerpoint/2010/main" val="30450830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D39E2-7640-AD54-FC64-5929AE285EF5}"/>
              </a:ext>
            </a:extLst>
          </p:cNvPr>
          <p:cNvSpPr>
            <a:spLocks noGrp="1"/>
          </p:cNvSpPr>
          <p:nvPr>
            <p:ph type="title"/>
          </p:nvPr>
        </p:nvSpPr>
        <p:spPr>
          <a:xfrm>
            <a:off x="1130498" y="120269"/>
            <a:ext cx="9601200" cy="1485900"/>
          </a:xfrm>
        </p:spPr>
        <p:txBody>
          <a:bodyPr>
            <a:noAutofit/>
          </a:bodyPr>
          <a:lstStyle/>
          <a:p>
            <a:r>
              <a:rPr lang="en-IN" sz="3600" b="1" dirty="0">
                <a:solidFill>
                  <a:schemeClr val="tx1"/>
                </a:solidFill>
                <a:latin typeface="Times New Roman" panose="02020603050405020304" pitchFamily="18" charset="0"/>
                <a:cs typeface="Times New Roman" panose="02020603050405020304" pitchFamily="18" charset="0"/>
              </a:rPr>
              <a:t>Region</a:t>
            </a:r>
            <a:r>
              <a:rPr lang="en-GB" sz="3600" b="1" dirty="0">
                <a:solidFill>
                  <a:schemeClr val="tx1"/>
                </a:solidFill>
                <a:latin typeface="Times New Roman" panose="02020603050405020304" pitchFamily="18" charset="0"/>
                <a:cs typeface="Times New Roman" panose="02020603050405020304" pitchFamily="18" charset="0"/>
              </a:rPr>
              <a:t> wise Grocery and Detergent paper</a:t>
            </a:r>
            <a:endParaRPr lang="en-US" sz="3600" dirty="0">
              <a:solidFill>
                <a:schemeClr val="tx1"/>
              </a:solidFill>
              <a:latin typeface="Times New Roman" panose="02020603050405020304" pitchFamily="18" charset="0"/>
              <a:cs typeface="Times New Roman" panose="02020603050405020304" pitchFamily="18" charset="0"/>
            </a:endParaRPr>
          </a:p>
        </p:txBody>
      </p:sp>
      <p:pic>
        <p:nvPicPr>
          <p:cNvPr id="5" name="Picture 5">
            <a:extLst>
              <a:ext uri="{FF2B5EF4-FFF2-40B4-BE49-F238E27FC236}">
                <a16:creationId xmlns:a16="http://schemas.microsoft.com/office/drawing/2014/main" id="{CD3B6A31-BD8F-0C1A-9702-CCEC8C982334}"/>
              </a:ext>
            </a:extLst>
          </p:cNvPr>
          <p:cNvPicPr>
            <a:picLocks noGrp="1" noChangeAspect="1"/>
          </p:cNvPicPr>
          <p:nvPr>
            <p:ph idx="1"/>
          </p:nvPr>
        </p:nvPicPr>
        <p:blipFill>
          <a:blip r:embed="rId2"/>
          <a:stretch>
            <a:fillRect/>
          </a:stretch>
        </p:blipFill>
        <p:spPr>
          <a:xfrm>
            <a:off x="1130498" y="1376958"/>
            <a:ext cx="9601200" cy="4566031"/>
          </a:xfrm>
        </p:spPr>
      </p:pic>
    </p:spTree>
    <p:extLst>
      <p:ext uri="{BB962C8B-B14F-4D97-AF65-F5344CB8AC3E}">
        <p14:creationId xmlns:p14="http://schemas.microsoft.com/office/powerpoint/2010/main" val="10794149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301B33-0A8A-90EB-5401-F1ED700B7481}"/>
              </a:ext>
            </a:extLst>
          </p:cNvPr>
          <p:cNvSpPr>
            <a:spLocks noGrp="1"/>
          </p:cNvSpPr>
          <p:nvPr>
            <p:ph type="title"/>
          </p:nvPr>
        </p:nvSpPr>
        <p:spPr/>
        <p:txBody>
          <a:bodyPr/>
          <a:lstStyle/>
          <a:p>
            <a:r>
              <a:rPr lang="en-GB" b="1" dirty="0">
                <a:latin typeface="Times New Roman" panose="02020603050405020304" pitchFamily="18" charset="0"/>
                <a:cs typeface="Times New Roman" panose="02020603050405020304" pitchFamily="18" charset="0"/>
              </a:rPr>
              <a:t>Team members  ID</a:t>
            </a:r>
            <a:r>
              <a:rPr lang="en-GB" b="1" dirty="0"/>
              <a:t> : </a:t>
            </a:r>
            <a:endParaRPr lang="en-US" b="1" dirty="0"/>
          </a:p>
        </p:txBody>
      </p:sp>
      <p:sp>
        <p:nvSpPr>
          <p:cNvPr id="3" name="Content Placeholder 2">
            <a:extLst>
              <a:ext uri="{FF2B5EF4-FFF2-40B4-BE49-F238E27FC236}">
                <a16:creationId xmlns:a16="http://schemas.microsoft.com/office/drawing/2014/main" id="{0AAE6E0D-238B-2E65-7B86-738222B8135D}"/>
              </a:ext>
            </a:extLst>
          </p:cNvPr>
          <p:cNvSpPr>
            <a:spLocks noGrp="1"/>
          </p:cNvSpPr>
          <p:nvPr>
            <p:ph idx="1"/>
          </p:nvPr>
        </p:nvSpPr>
        <p:spPr>
          <a:xfrm>
            <a:off x="1888565" y="2171700"/>
            <a:ext cx="10960847" cy="4155888"/>
          </a:xfrm>
        </p:spPr>
        <p:txBody>
          <a:bodyPr/>
          <a:lstStyle/>
          <a:p>
            <a:pPr marL="0" indent="0">
              <a:buNone/>
            </a:pPr>
            <a:r>
              <a:rPr lang="en-GB" sz="2800" b="1" dirty="0">
                <a:latin typeface="Times New Roman" panose="02020603050405020304" pitchFamily="18" charset="0"/>
                <a:cs typeface="Times New Roman" panose="02020603050405020304" pitchFamily="18" charset="0"/>
              </a:rPr>
              <a:t>1ED631D9785E3B987374054E16F11047</a:t>
            </a:r>
          </a:p>
          <a:p>
            <a:pPr marL="0" indent="0">
              <a:buNone/>
            </a:pPr>
            <a:r>
              <a:rPr lang="en-GB" sz="2800" b="1" dirty="0">
                <a:latin typeface="Times New Roman" panose="02020603050405020304" pitchFamily="18" charset="0"/>
                <a:cs typeface="Times New Roman" panose="02020603050405020304" pitchFamily="18" charset="0"/>
              </a:rPr>
              <a:t>1BA8E8A91E5B9E4AFFE4F2D980ED5C24</a:t>
            </a:r>
          </a:p>
          <a:p>
            <a:pPr marL="0" indent="0">
              <a:buNone/>
            </a:pPr>
            <a:r>
              <a:rPr lang="en-GB" sz="2800" b="1" dirty="0">
                <a:latin typeface="Times New Roman" panose="02020603050405020304" pitchFamily="18" charset="0"/>
                <a:cs typeface="Times New Roman" panose="02020603050405020304" pitchFamily="18" charset="0"/>
              </a:rPr>
              <a:t>365199A10E54D6FA34D4C3E8596C06B2</a:t>
            </a:r>
          </a:p>
          <a:p>
            <a:pPr marL="0" indent="0">
              <a:buNone/>
            </a:pPr>
            <a:r>
              <a:rPr lang="en-GB" sz="2800" b="1" dirty="0">
                <a:latin typeface="Times New Roman" panose="02020603050405020304" pitchFamily="18" charset="0"/>
                <a:cs typeface="Times New Roman" panose="02020603050405020304" pitchFamily="18" charset="0"/>
              </a:rPr>
              <a:t>3611490588D9A6A9AE14CEDDA9FF79A4</a:t>
            </a:r>
            <a:endParaRPr lang="en-US"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841212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27CA8-8295-533A-15F3-654688239B75}"/>
              </a:ext>
            </a:extLst>
          </p:cNvPr>
          <p:cNvSpPr>
            <a:spLocks noGrp="1"/>
          </p:cNvSpPr>
          <p:nvPr>
            <p:ph type="title"/>
          </p:nvPr>
        </p:nvSpPr>
        <p:spPr>
          <a:xfrm>
            <a:off x="1005483" y="139304"/>
            <a:ext cx="9601200" cy="1485900"/>
          </a:xfrm>
        </p:spPr>
        <p:txBody>
          <a:bodyPr>
            <a:normAutofit/>
          </a:bodyPr>
          <a:lstStyle/>
          <a:p>
            <a:r>
              <a:rPr lang="en-IN" sz="3600" b="1" dirty="0">
                <a:solidFill>
                  <a:srgbClr val="002060"/>
                </a:solidFill>
                <a:latin typeface="Times New Roman" panose="02020603050405020304" pitchFamily="18" charset="0"/>
                <a:cs typeface="Times New Roman" panose="02020603050405020304" pitchFamily="18" charset="0"/>
              </a:rPr>
              <a:t>Region </a:t>
            </a:r>
            <a:r>
              <a:rPr lang="en-GB" sz="3600" b="1" dirty="0">
                <a:solidFill>
                  <a:srgbClr val="002060"/>
                </a:solidFill>
                <a:latin typeface="Times New Roman" panose="02020603050405020304" pitchFamily="18" charset="0"/>
                <a:cs typeface="Times New Roman" panose="02020603050405020304" pitchFamily="18" charset="0"/>
              </a:rPr>
              <a:t>wise </a:t>
            </a:r>
            <a:r>
              <a:rPr lang="en-IN" sz="3600" b="1" dirty="0">
                <a:solidFill>
                  <a:srgbClr val="002060"/>
                </a:solidFill>
                <a:latin typeface="Times New Roman" panose="02020603050405020304" pitchFamily="18" charset="0"/>
                <a:cs typeface="Times New Roman" panose="02020603050405020304" pitchFamily="18" charset="0"/>
              </a:rPr>
              <a:t>Milk</a:t>
            </a:r>
            <a:endParaRPr lang="en-US" sz="3600" b="1" dirty="0">
              <a:solidFill>
                <a:srgbClr val="002060"/>
              </a:solidFill>
              <a:latin typeface="Times New Roman" panose="02020603050405020304" pitchFamily="18" charset="0"/>
              <a:cs typeface="Times New Roman" panose="02020603050405020304" pitchFamily="18" charset="0"/>
            </a:endParaRPr>
          </a:p>
        </p:txBody>
      </p:sp>
      <p:pic>
        <p:nvPicPr>
          <p:cNvPr id="4" name="Picture 4">
            <a:extLst>
              <a:ext uri="{FF2B5EF4-FFF2-40B4-BE49-F238E27FC236}">
                <a16:creationId xmlns:a16="http://schemas.microsoft.com/office/drawing/2014/main" id="{7A2C7A56-588D-1A9B-B072-AB0FBBEAF999}"/>
              </a:ext>
            </a:extLst>
          </p:cNvPr>
          <p:cNvPicPr>
            <a:picLocks noGrp="1" noChangeAspect="1"/>
          </p:cNvPicPr>
          <p:nvPr>
            <p:ph idx="1"/>
          </p:nvPr>
        </p:nvPicPr>
        <p:blipFill>
          <a:blip r:embed="rId2"/>
          <a:stretch>
            <a:fillRect/>
          </a:stretch>
        </p:blipFill>
        <p:spPr>
          <a:xfrm>
            <a:off x="1491259" y="1089423"/>
            <a:ext cx="9115424" cy="5197077"/>
          </a:xfrm>
        </p:spPr>
      </p:pic>
    </p:spTree>
    <p:extLst>
      <p:ext uri="{BB962C8B-B14F-4D97-AF65-F5344CB8AC3E}">
        <p14:creationId xmlns:p14="http://schemas.microsoft.com/office/powerpoint/2010/main" val="38874727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E4677A-F3AA-4E94-B373-A8524CA5DE10}"/>
              </a:ext>
            </a:extLst>
          </p:cNvPr>
          <p:cNvSpPr>
            <a:spLocks noGrp="1"/>
          </p:cNvSpPr>
          <p:nvPr>
            <p:ph type="title"/>
          </p:nvPr>
        </p:nvSpPr>
        <p:spPr>
          <a:xfrm>
            <a:off x="1098351" y="150018"/>
            <a:ext cx="9601200" cy="1485900"/>
          </a:xfrm>
        </p:spPr>
        <p:txBody>
          <a:bodyPr>
            <a:normAutofit/>
          </a:bodyPr>
          <a:lstStyle/>
          <a:p>
            <a:r>
              <a:rPr lang="en-GB" sz="3600" b="1" dirty="0">
                <a:solidFill>
                  <a:schemeClr val="accent6">
                    <a:lumMod val="75000"/>
                  </a:schemeClr>
                </a:solidFill>
                <a:latin typeface="Times New Roman" panose="02020603050405020304" pitchFamily="18" charset="0"/>
                <a:cs typeface="Times New Roman" panose="02020603050405020304" pitchFamily="18" charset="0"/>
              </a:rPr>
              <a:t>Channel wise Grocery and Detergent paper</a:t>
            </a:r>
            <a:endParaRPr lang="en-US" sz="3600" b="1" dirty="0">
              <a:solidFill>
                <a:schemeClr val="accent6">
                  <a:lumMod val="75000"/>
                </a:schemeClr>
              </a:solidFill>
              <a:latin typeface="Times New Roman" panose="02020603050405020304" pitchFamily="18" charset="0"/>
              <a:cs typeface="Times New Roman" panose="02020603050405020304" pitchFamily="18" charset="0"/>
            </a:endParaRPr>
          </a:p>
        </p:txBody>
      </p:sp>
      <p:pic>
        <p:nvPicPr>
          <p:cNvPr id="4" name="Picture 4">
            <a:extLst>
              <a:ext uri="{FF2B5EF4-FFF2-40B4-BE49-F238E27FC236}">
                <a16:creationId xmlns:a16="http://schemas.microsoft.com/office/drawing/2014/main" id="{2E0B3094-61C8-D6BC-79AA-1C6333F22019}"/>
              </a:ext>
            </a:extLst>
          </p:cNvPr>
          <p:cNvPicPr>
            <a:picLocks noGrp="1" noChangeAspect="1"/>
          </p:cNvPicPr>
          <p:nvPr>
            <p:ph idx="1"/>
          </p:nvPr>
        </p:nvPicPr>
        <p:blipFill>
          <a:blip r:embed="rId2"/>
          <a:stretch>
            <a:fillRect/>
          </a:stretch>
        </p:blipFill>
        <p:spPr>
          <a:xfrm>
            <a:off x="1371599" y="1446609"/>
            <a:ext cx="10076260" cy="4813103"/>
          </a:xfrm>
        </p:spPr>
      </p:pic>
    </p:spTree>
    <p:extLst>
      <p:ext uri="{BB962C8B-B14F-4D97-AF65-F5344CB8AC3E}">
        <p14:creationId xmlns:p14="http://schemas.microsoft.com/office/powerpoint/2010/main" val="40920793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E30CFC-2816-845C-CE34-CFC9248A0F44}"/>
              </a:ext>
            </a:extLst>
          </p:cNvPr>
          <p:cNvSpPr>
            <a:spLocks noGrp="1"/>
          </p:cNvSpPr>
          <p:nvPr>
            <p:ph type="title"/>
          </p:nvPr>
        </p:nvSpPr>
        <p:spPr>
          <a:xfrm>
            <a:off x="1489472" y="392906"/>
            <a:ext cx="8329611" cy="1403747"/>
          </a:xfrm>
        </p:spPr>
        <p:txBody>
          <a:bodyPr>
            <a:normAutofit/>
          </a:bodyPr>
          <a:lstStyle/>
          <a:p>
            <a:r>
              <a:rPr lang="en-GB" sz="3600" b="1" dirty="0">
                <a:solidFill>
                  <a:schemeClr val="tx1"/>
                </a:solidFill>
                <a:latin typeface="Times New Roman" panose="02020603050405020304" pitchFamily="18" charset="0"/>
                <a:cs typeface="Times New Roman" panose="02020603050405020304" pitchFamily="18" charset="0"/>
              </a:rPr>
              <a:t>Channel wise Delicatessen and Frozen</a:t>
            </a:r>
            <a:endParaRPr lang="en-US" sz="3600" b="1" dirty="0">
              <a:solidFill>
                <a:schemeClr val="tx1"/>
              </a:solidFill>
              <a:latin typeface="Times New Roman" panose="02020603050405020304" pitchFamily="18" charset="0"/>
              <a:cs typeface="Times New Roman" panose="02020603050405020304" pitchFamily="18" charset="0"/>
            </a:endParaRPr>
          </a:p>
        </p:txBody>
      </p:sp>
      <p:pic>
        <p:nvPicPr>
          <p:cNvPr id="4" name="Picture 4">
            <a:extLst>
              <a:ext uri="{FF2B5EF4-FFF2-40B4-BE49-F238E27FC236}">
                <a16:creationId xmlns:a16="http://schemas.microsoft.com/office/drawing/2014/main" id="{5C7B5AF2-F9B4-1BCB-9005-0BAB51801414}"/>
              </a:ext>
            </a:extLst>
          </p:cNvPr>
          <p:cNvPicPr>
            <a:picLocks noGrp="1" noChangeAspect="1"/>
          </p:cNvPicPr>
          <p:nvPr>
            <p:ph idx="1"/>
          </p:nvPr>
        </p:nvPicPr>
        <p:blipFill>
          <a:blip r:embed="rId2"/>
          <a:stretch>
            <a:fillRect/>
          </a:stretch>
        </p:blipFill>
        <p:spPr>
          <a:xfrm>
            <a:off x="1489471" y="2107406"/>
            <a:ext cx="9958387" cy="4518422"/>
          </a:xfrm>
        </p:spPr>
      </p:pic>
    </p:spTree>
    <p:extLst>
      <p:ext uri="{BB962C8B-B14F-4D97-AF65-F5344CB8AC3E}">
        <p14:creationId xmlns:p14="http://schemas.microsoft.com/office/powerpoint/2010/main" val="40385317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3CBDF-F6F4-AE66-B543-7F7056DFE47D}"/>
              </a:ext>
            </a:extLst>
          </p:cNvPr>
          <p:cNvSpPr>
            <a:spLocks noGrp="1"/>
          </p:cNvSpPr>
          <p:nvPr>
            <p:ph type="title"/>
          </p:nvPr>
        </p:nvSpPr>
        <p:spPr>
          <a:xfrm>
            <a:off x="889397" y="239316"/>
            <a:ext cx="9601200" cy="1485900"/>
          </a:xfrm>
        </p:spPr>
        <p:txBody>
          <a:bodyPr>
            <a:normAutofit/>
          </a:bodyPr>
          <a:lstStyle/>
          <a:p>
            <a:r>
              <a:rPr lang="en-GB" sz="3600" b="1" dirty="0">
                <a:solidFill>
                  <a:srgbClr val="002060"/>
                </a:solidFill>
                <a:latin typeface="Times New Roman" panose="02020603050405020304" pitchFamily="18" charset="0"/>
                <a:cs typeface="Times New Roman" panose="02020603050405020304" pitchFamily="18" charset="0"/>
              </a:rPr>
              <a:t>Region wise Delicatessen and Detergent paper</a:t>
            </a:r>
            <a:br>
              <a:rPr lang="en-IN" sz="3600" b="1" dirty="0">
                <a:solidFill>
                  <a:srgbClr val="002060"/>
                </a:solidFill>
                <a:latin typeface="Times New Roman" panose="02020603050405020304" pitchFamily="18" charset="0"/>
                <a:cs typeface="Times New Roman" panose="02020603050405020304" pitchFamily="18" charset="0"/>
              </a:rPr>
            </a:br>
            <a:endParaRPr lang="en-US" sz="3600" b="1" dirty="0">
              <a:solidFill>
                <a:srgbClr val="002060"/>
              </a:solidFill>
              <a:latin typeface="Times New Roman" panose="02020603050405020304" pitchFamily="18" charset="0"/>
              <a:cs typeface="Times New Roman" panose="02020603050405020304" pitchFamily="18" charset="0"/>
            </a:endParaRPr>
          </a:p>
        </p:txBody>
      </p:sp>
      <p:pic>
        <p:nvPicPr>
          <p:cNvPr id="4" name="Picture 4">
            <a:extLst>
              <a:ext uri="{FF2B5EF4-FFF2-40B4-BE49-F238E27FC236}">
                <a16:creationId xmlns:a16="http://schemas.microsoft.com/office/drawing/2014/main" id="{3A9F71D0-4D41-ED6B-4550-400344459B8A}"/>
              </a:ext>
            </a:extLst>
          </p:cNvPr>
          <p:cNvPicPr>
            <a:picLocks noGrp="1" noChangeAspect="1"/>
          </p:cNvPicPr>
          <p:nvPr>
            <p:ph idx="1"/>
          </p:nvPr>
        </p:nvPicPr>
        <p:blipFill>
          <a:blip r:embed="rId2"/>
          <a:stretch>
            <a:fillRect/>
          </a:stretch>
        </p:blipFill>
        <p:spPr>
          <a:xfrm>
            <a:off x="1029890" y="1553766"/>
            <a:ext cx="10400109" cy="4527947"/>
          </a:xfrm>
        </p:spPr>
      </p:pic>
    </p:spTree>
    <p:extLst>
      <p:ext uri="{BB962C8B-B14F-4D97-AF65-F5344CB8AC3E}">
        <p14:creationId xmlns:p14="http://schemas.microsoft.com/office/powerpoint/2010/main" val="19990024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E72991-297A-FB14-46D4-96578618F1DA}"/>
              </a:ext>
            </a:extLst>
          </p:cNvPr>
          <p:cNvSpPr>
            <a:spLocks noGrp="1"/>
          </p:cNvSpPr>
          <p:nvPr>
            <p:ph type="title"/>
          </p:nvPr>
        </p:nvSpPr>
        <p:spPr>
          <a:xfrm>
            <a:off x="1295400" y="257175"/>
            <a:ext cx="9601200" cy="1485900"/>
          </a:xfrm>
        </p:spPr>
        <p:txBody>
          <a:bodyPr>
            <a:normAutofit/>
          </a:bodyPr>
          <a:lstStyle/>
          <a:p>
            <a:r>
              <a:rPr lang="en-GB" sz="3600" b="1" dirty="0">
                <a:solidFill>
                  <a:schemeClr val="accent6">
                    <a:lumMod val="75000"/>
                  </a:schemeClr>
                </a:solidFill>
                <a:latin typeface="Times New Roman" panose="02020603050405020304" pitchFamily="18" charset="0"/>
                <a:cs typeface="Times New Roman" panose="02020603050405020304" pitchFamily="18" charset="0"/>
              </a:rPr>
              <a:t>Region wise Delicatessen </a:t>
            </a:r>
            <a:endParaRPr lang="en-US" sz="3600" b="1" dirty="0">
              <a:solidFill>
                <a:schemeClr val="accent6">
                  <a:lumMod val="75000"/>
                </a:schemeClr>
              </a:solidFill>
              <a:latin typeface="Times New Roman" panose="02020603050405020304" pitchFamily="18" charset="0"/>
              <a:cs typeface="Times New Roman" panose="02020603050405020304" pitchFamily="18" charset="0"/>
            </a:endParaRPr>
          </a:p>
        </p:txBody>
      </p:sp>
      <p:pic>
        <p:nvPicPr>
          <p:cNvPr id="4" name="Picture 4">
            <a:extLst>
              <a:ext uri="{FF2B5EF4-FFF2-40B4-BE49-F238E27FC236}">
                <a16:creationId xmlns:a16="http://schemas.microsoft.com/office/drawing/2014/main" id="{5F815B3F-8223-96C7-5180-0030CB51CCF7}"/>
              </a:ext>
            </a:extLst>
          </p:cNvPr>
          <p:cNvPicPr>
            <a:picLocks noGrp="1" noChangeAspect="1"/>
          </p:cNvPicPr>
          <p:nvPr>
            <p:ph idx="1"/>
          </p:nvPr>
        </p:nvPicPr>
        <p:blipFill>
          <a:blip r:embed="rId2"/>
          <a:stretch>
            <a:fillRect/>
          </a:stretch>
        </p:blipFill>
        <p:spPr>
          <a:xfrm>
            <a:off x="1295400" y="1031081"/>
            <a:ext cx="10451306" cy="5569744"/>
          </a:xfrm>
        </p:spPr>
      </p:pic>
    </p:spTree>
    <p:extLst>
      <p:ext uri="{BB962C8B-B14F-4D97-AF65-F5344CB8AC3E}">
        <p14:creationId xmlns:p14="http://schemas.microsoft.com/office/powerpoint/2010/main" val="24659564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DF7D42-7D89-B244-0704-CC669FF6DF11}"/>
              </a:ext>
            </a:extLst>
          </p:cNvPr>
          <p:cNvSpPr>
            <a:spLocks noGrp="1"/>
          </p:cNvSpPr>
          <p:nvPr>
            <p:ph type="title"/>
          </p:nvPr>
        </p:nvSpPr>
        <p:spPr>
          <a:xfrm>
            <a:off x="1295400" y="167878"/>
            <a:ext cx="9601200" cy="1485900"/>
          </a:xfrm>
        </p:spPr>
        <p:txBody>
          <a:bodyPr>
            <a:normAutofit/>
          </a:bodyPr>
          <a:lstStyle/>
          <a:p>
            <a:r>
              <a:rPr lang="en-IN" sz="3600" b="1" dirty="0">
                <a:latin typeface="Times New Roman" panose="02020603050405020304" pitchFamily="18" charset="0"/>
                <a:cs typeface="Times New Roman" panose="02020603050405020304" pitchFamily="18" charset="0"/>
              </a:rPr>
              <a:t>Dashboard</a:t>
            </a:r>
            <a:endParaRPr lang="en-US" sz="3600" b="1" dirty="0">
              <a:latin typeface="Times New Roman" panose="02020603050405020304" pitchFamily="18" charset="0"/>
              <a:cs typeface="Times New Roman" panose="02020603050405020304" pitchFamily="18" charset="0"/>
            </a:endParaRPr>
          </a:p>
        </p:txBody>
      </p:sp>
      <p:pic>
        <p:nvPicPr>
          <p:cNvPr id="4" name="Picture 4">
            <a:extLst>
              <a:ext uri="{FF2B5EF4-FFF2-40B4-BE49-F238E27FC236}">
                <a16:creationId xmlns:a16="http://schemas.microsoft.com/office/drawing/2014/main" id="{891C56E0-7B33-4EDE-2992-2BB5D3060380}"/>
              </a:ext>
            </a:extLst>
          </p:cNvPr>
          <p:cNvPicPr>
            <a:picLocks noGrp="1" noChangeAspect="1"/>
          </p:cNvPicPr>
          <p:nvPr>
            <p:ph idx="1"/>
          </p:nvPr>
        </p:nvPicPr>
        <p:blipFill>
          <a:blip r:embed="rId2"/>
          <a:stretch>
            <a:fillRect/>
          </a:stretch>
        </p:blipFill>
        <p:spPr>
          <a:xfrm>
            <a:off x="1295399" y="910828"/>
            <a:ext cx="10670381" cy="5464969"/>
          </a:xfrm>
        </p:spPr>
      </p:pic>
    </p:spTree>
    <p:extLst>
      <p:ext uri="{BB962C8B-B14F-4D97-AF65-F5344CB8AC3E}">
        <p14:creationId xmlns:p14="http://schemas.microsoft.com/office/powerpoint/2010/main" val="28997910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A990A3-DE29-05DA-4310-21E177BDB29F}"/>
              </a:ext>
            </a:extLst>
          </p:cNvPr>
          <p:cNvSpPr>
            <a:spLocks noGrp="1"/>
          </p:cNvSpPr>
          <p:nvPr>
            <p:ph type="title"/>
          </p:nvPr>
        </p:nvSpPr>
        <p:spPr>
          <a:xfrm>
            <a:off x="1460896" y="351235"/>
            <a:ext cx="9601200" cy="1485900"/>
          </a:xfrm>
        </p:spPr>
        <p:txBody>
          <a:bodyPr>
            <a:normAutofit/>
          </a:bodyPr>
          <a:lstStyle/>
          <a:p>
            <a:r>
              <a:rPr lang="en-IN" sz="3600" b="1" dirty="0">
                <a:solidFill>
                  <a:schemeClr val="tx1"/>
                </a:solidFill>
                <a:latin typeface="Times New Roman" panose="02020603050405020304" pitchFamily="18" charset="0"/>
                <a:cs typeface="Times New Roman" panose="02020603050405020304" pitchFamily="18" charset="0"/>
              </a:rPr>
              <a:t>Story</a:t>
            </a:r>
            <a:endParaRPr lang="en-US" sz="3600" b="1" dirty="0">
              <a:solidFill>
                <a:schemeClr val="tx1"/>
              </a:solidFill>
              <a:latin typeface="Times New Roman" panose="02020603050405020304" pitchFamily="18" charset="0"/>
              <a:cs typeface="Times New Roman" panose="02020603050405020304" pitchFamily="18" charset="0"/>
            </a:endParaRPr>
          </a:p>
        </p:txBody>
      </p:sp>
      <p:pic>
        <p:nvPicPr>
          <p:cNvPr id="4" name="Picture 4">
            <a:extLst>
              <a:ext uri="{FF2B5EF4-FFF2-40B4-BE49-F238E27FC236}">
                <a16:creationId xmlns:a16="http://schemas.microsoft.com/office/drawing/2014/main" id="{E2FA8239-6BAB-EFD8-0184-61F8FFF19300}"/>
              </a:ext>
            </a:extLst>
          </p:cNvPr>
          <p:cNvPicPr>
            <a:picLocks noGrp="1" noChangeAspect="1"/>
          </p:cNvPicPr>
          <p:nvPr>
            <p:ph idx="1"/>
          </p:nvPr>
        </p:nvPicPr>
        <p:blipFill>
          <a:blip r:embed="rId2"/>
          <a:stretch>
            <a:fillRect/>
          </a:stretch>
        </p:blipFill>
        <p:spPr>
          <a:xfrm>
            <a:off x="1303735" y="1129307"/>
            <a:ext cx="10483454" cy="5246489"/>
          </a:xfrm>
        </p:spPr>
      </p:pic>
    </p:spTree>
    <p:extLst>
      <p:ext uri="{BB962C8B-B14F-4D97-AF65-F5344CB8AC3E}">
        <p14:creationId xmlns:p14="http://schemas.microsoft.com/office/powerpoint/2010/main" val="27328078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2170B5-04F1-7F53-95B0-C1D89E702369}"/>
              </a:ext>
            </a:extLst>
          </p:cNvPr>
          <p:cNvSpPr>
            <a:spLocks noGrp="1"/>
          </p:cNvSpPr>
          <p:nvPr>
            <p:ph type="title"/>
          </p:nvPr>
        </p:nvSpPr>
        <p:spPr>
          <a:xfrm>
            <a:off x="843564" y="0"/>
            <a:ext cx="9601200" cy="1485900"/>
          </a:xfrm>
        </p:spPr>
        <p:txBody>
          <a:bodyPr/>
          <a:lstStyle/>
          <a:p>
            <a:r>
              <a:rPr lang="en-GB" sz="3600" b="1" dirty="0">
                <a:latin typeface="Times New Roman" panose="02020603050405020304" pitchFamily="18" charset="0"/>
                <a:cs typeface="Times New Roman" panose="02020603050405020304" pitchFamily="18" charset="0"/>
              </a:rPr>
              <a:t>Published with link:</a:t>
            </a:r>
            <a:endParaRPr lang="en-US" dirty="0"/>
          </a:p>
        </p:txBody>
      </p:sp>
      <p:sp>
        <p:nvSpPr>
          <p:cNvPr id="3" name="Content Placeholder 2">
            <a:extLst>
              <a:ext uri="{FF2B5EF4-FFF2-40B4-BE49-F238E27FC236}">
                <a16:creationId xmlns:a16="http://schemas.microsoft.com/office/drawing/2014/main" id="{1E874140-CEB4-F6C9-81BC-D4DCC3273363}"/>
              </a:ext>
            </a:extLst>
          </p:cNvPr>
          <p:cNvSpPr>
            <a:spLocks noGrp="1"/>
          </p:cNvSpPr>
          <p:nvPr>
            <p:ph idx="1"/>
          </p:nvPr>
        </p:nvSpPr>
        <p:spPr>
          <a:xfrm>
            <a:off x="2018117" y="742950"/>
            <a:ext cx="7715847" cy="1700213"/>
          </a:xfrm>
        </p:spPr>
        <p:txBody>
          <a:bodyPr/>
          <a:lstStyle/>
          <a:p>
            <a:r>
              <a:rPr lang="en-IN" dirty="0"/>
              <a:t>https://public.tableau.com/app/profile/anushya.selvam/viz/WholesalercustomerAnalysis/Dashboard1?publish=yes</a:t>
            </a:r>
            <a:endParaRPr lang="en-US" dirty="0"/>
          </a:p>
        </p:txBody>
      </p:sp>
      <p:pic>
        <p:nvPicPr>
          <p:cNvPr id="9" name="Picture 9">
            <a:extLst>
              <a:ext uri="{FF2B5EF4-FFF2-40B4-BE49-F238E27FC236}">
                <a16:creationId xmlns:a16="http://schemas.microsoft.com/office/drawing/2014/main" id="{ABD07E58-C091-B44E-D2D6-532FC72DF66C}"/>
              </a:ext>
            </a:extLst>
          </p:cNvPr>
          <p:cNvPicPr>
            <a:picLocks noChangeAspect="1"/>
          </p:cNvPicPr>
          <p:nvPr/>
        </p:nvPicPr>
        <p:blipFill>
          <a:blip r:embed="rId2"/>
          <a:stretch>
            <a:fillRect/>
          </a:stretch>
        </p:blipFill>
        <p:spPr>
          <a:xfrm>
            <a:off x="2174875" y="1822771"/>
            <a:ext cx="9165828" cy="4569769"/>
          </a:xfrm>
          <a:prstGeom prst="rect">
            <a:avLst/>
          </a:prstGeom>
        </p:spPr>
      </p:pic>
    </p:spTree>
    <p:extLst>
      <p:ext uri="{BB962C8B-B14F-4D97-AF65-F5344CB8AC3E}">
        <p14:creationId xmlns:p14="http://schemas.microsoft.com/office/powerpoint/2010/main" val="145827283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7E0A5-505F-F386-FD88-CBEA396A2D64}"/>
              </a:ext>
            </a:extLst>
          </p:cNvPr>
          <p:cNvSpPr>
            <a:spLocks noGrp="1"/>
          </p:cNvSpPr>
          <p:nvPr>
            <p:ph type="title"/>
          </p:nvPr>
        </p:nvSpPr>
        <p:spPr/>
        <p:txBody>
          <a:bodyPr/>
          <a:lstStyle/>
          <a:p>
            <a:r>
              <a:rPr lang="en-GB" b="1" dirty="0">
                <a:latin typeface="Times New Roman" panose="02020603050405020304" pitchFamily="18" charset="0"/>
                <a:cs typeface="Times New Roman" panose="02020603050405020304" pitchFamily="18" charset="0"/>
              </a:rPr>
              <a:t>PDF FOR STORY AND DASHBOARD </a:t>
            </a:r>
            <a:endParaRPr lang="en-US" b="1" dirty="0">
              <a:latin typeface="Times New Roman" panose="02020603050405020304" pitchFamily="18" charset="0"/>
              <a:cs typeface="Times New Roman" panose="02020603050405020304" pitchFamily="18" charset="0"/>
            </a:endParaRPr>
          </a:p>
        </p:txBody>
      </p:sp>
      <p:pic>
        <p:nvPicPr>
          <p:cNvPr id="4" name="Picture 4">
            <a:extLst>
              <a:ext uri="{FF2B5EF4-FFF2-40B4-BE49-F238E27FC236}">
                <a16:creationId xmlns:a16="http://schemas.microsoft.com/office/drawing/2014/main" id="{F1CF2543-840D-2CDA-986D-8EA1647EF577}"/>
              </a:ext>
            </a:extLst>
          </p:cNvPr>
          <p:cNvPicPr>
            <a:picLocks noGrp="1" noChangeAspect="1"/>
          </p:cNvPicPr>
          <p:nvPr>
            <p:ph idx="1"/>
          </p:nvPr>
        </p:nvPicPr>
        <p:blipFill>
          <a:blip r:embed="rId2"/>
          <a:stretch>
            <a:fillRect/>
          </a:stretch>
        </p:blipFill>
        <p:spPr>
          <a:xfrm>
            <a:off x="781107" y="2895601"/>
            <a:ext cx="3195775" cy="3581400"/>
          </a:xfrm>
        </p:spPr>
      </p:pic>
      <p:pic>
        <p:nvPicPr>
          <p:cNvPr id="6" name="Picture 6">
            <a:extLst>
              <a:ext uri="{FF2B5EF4-FFF2-40B4-BE49-F238E27FC236}">
                <a16:creationId xmlns:a16="http://schemas.microsoft.com/office/drawing/2014/main" id="{DC0718ED-6C6F-F934-9357-7EF8DF71313A}"/>
              </a:ext>
            </a:extLst>
          </p:cNvPr>
          <p:cNvPicPr>
            <a:picLocks noChangeAspect="1"/>
          </p:cNvPicPr>
          <p:nvPr/>
        </p:nvPicPr>
        <p:blipFill>
          <a:blip r:embed="rId3"/>
          <a:stretch>
            <a:fillRect/>
          </a:stretch>
        </p:blipFill>
        <p:spPr>
          <a:xfrm>
            <a:off x="4237214" y="2576110"/>
            <a:ext cx="2073709" cy="4220382"/>
          </a:xfrm>
          <a:prstGeom prst="rect">
            <a:avLst/>
          </a:prstGeom>
        </p:spPr>
      </p:pic>
      <p:pic>
        <p:nvPicPr>
          <p:cNvPr id="7" name="Picture 7">
            <a:extLst>
              <a:ext uri="{FF2B5EF4-FFF2-40B4-BE49-F238E27FC236}">
                <a16:creationId xmlns:a16="http://schemas.microsoft.com/office/drawing/2014/main" id="{147BA7DF-45D3-3854-4D60-4CAF79A04538}"/>
              </a:ext>
            </a:extLst>
          </p:cNvPr>
          <p:cNvPicPr>
            <a:picLocks noChangeAspect="1"/>
          </p:cNvPicPr>
          <p:nvPr/>
        </p:nvPicPr>
        <p:blipFill rotWithShape="1">
          <a:blip r:embed="rId4"/>
          <a:srcRect l="1" r="-5345" b="18939"/>
          <a:stretch/>
        </p:blipFill>
        <p:spPr>
          <a:xfrm>
            <a:off x="6571255" y="2895601"/>
            <a:ext cx="2696307" cy="3687934"/>
          </a:xfrm>
          <a:prstGeom prst="rect">
            <a:avLst/>
          </a:prstGeom>
        </p:spPr>
      </p:pic>
      <p:pic>
        <p:nvPicPr>
          <p:cNvPr id="8" name="Picture 8">
            <a:extLst>
              <a:ext uri="{FF2B5EF4-FFF2-40B4-BE49-F238E27FC236}">
                <a16:creationId xmlns:a16="http://schemas.microsoft.com/office/drawing/2014/main" id="{A146EFE6-1E67-DD57-A34B-8D8F9386A4C9}"/>
              </a:ext>
            </a:extLst>
          </p:cNvPr>
          <p:cNvPicPr>
            <a:picLocks noChangeAspect="1"/>
          </p:cNvPicPr>
          <p:nvPr/>
        </p:nvPicPr>
        <p:blipFill>
          <a:blip r:embed="rId5"/>
          <a:stretch>
            <a:fillRect/>
          </a:stretch>
        </p:blipFill>
        <p:spPr>
          <a:xfrm>
            <a:off x="9267562" y="2576110"/>
            <a:ext cx="2117792" cy="4333630"/>
          </a:xfrm>
          <a:prstGeom prst="rect">
            <a:avLst/>
          </a:prstGeom>
        </p:spPr>
      </p:pic>
    </p:spTree>
    <p:extLst>
      <p:ext uri="{BB962C8B-B14F-4D97-AF65-F5344CB8AC3E}">
        <p14:creationId xmlns:p14="http://schemas.microsoft.com/office/powerpoint/2010/main" val="41631589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276DB5-1E16-E2A5-9D0D-0ACF2D356884}"/>
              </a:ext>
            </a:extLst>
          </p:cNvPr>
          <p:cNvSpPr>
            <a:spLocks noGrp="1"/>
          </p:cNvSpPr>
          <p:nvPr>
            <p:ph type="title"/>
          </p:nvPr>
        </p:nvSpPr>
        <p:spPr>
          <a:xfrm>
            <a:off x="5125642" y="2714625"/>
            <a:ext cx="5847158" cy="2866429"/>
          </a:xfrm>
        </p:spPr>
        <p:txBody>
          <a:bodyPr/>
          <a:lstStyle/>
          <a:p>
            <a:r>
              <a:rPr lang="en-GB" b="1" dirty="0">
                <a:latin typeface="Times New Roman" panose="02020603050405020304" pitchFamily="18" charset="0"/>
                <a:cs typeface="Times New Roman" panose="02020603050405020304" pitchFamily="18" charset="0"/>
              </a:rPr>
              <a:t>THANK YOU </a:t>
            </a: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279235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757FD1-3B92-E245-9F2A-75FDBC349341}"/>
              </a:ext>
            </a:extLst>
          </p:cNvPr>
          <p:cNvSpPr>
            <a:spLocks noGrp="1"/>
          </p:cNvSpPr>
          <p:nvPr>
            <p:ph type="title"/>
          </p:nvPr>
        </p:nvSpPr>
        <p:spPr/>
        <p:txBody>
          <a:bodyPr/>
          <a:lstStyle/>
          <a:p>
            <a:endParaRPr lang="en-US"/>
          </a:p>
        </p:txBody>
      </p:sp>
      <p:pic>
        <p:nvPicPr>
          <p:cNvPr id="4" name="Picture 4">
            <a:extLst>
              <a:ext uri="{FF2B5EF4-FFF2-40B4-BE49-F238E27FC236}">
                <a16:creationId xmlns:a16="http://schemas.microsoft.com/office/drawing/2014/main" id="{3967EC48-EE97-EBDF-9939-C17A702C22C1}"/>
              </a:ext>
            </a:extLst>
          </p:cNvPr>
          <p:cNvPicPr>
            <a:picLocks noGrp="1" noChangeAspect="1"/>
          </p:cNvPicPr>
          <p:nvPr>
            <p:ph idx="1"/>
          </p:nvPr>
        </p:nvPicPr>
        <p:blipFill>
          <a:blip r:embed="rId2"/>
          <a:stretch>
            <a:fillRect/>
          </a:stretch>
        </p:blipFill>
        <p:spPr>
          <a:xfrm>
            <a:off x="927812" y="685800"/>
            <a:ext cx="10488775" cy="4923118"/>
          </a:xfrm>
        </p:spPr>
      </p:pic>
    </p:spTree>
    <p:extLst>
      <p:ext uri="{BB962C8B-B14F-4D97-AF65-F5344CB8AC3E}">
        <p14:creationId xmlns:p14="http://schemas.microsoft.com/office/powerpoint/2010/main" val="36840051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20A8F3-4289-0733-1D34-9CA2736B802A}"/>
              </a:ext>
            </a:extLst>
          </p:cNvPr>
          <p:cNvSpPr>
            <a:spLocks noGrp="1"/>
          </p:cNvSpPr>
          <p:nvPr>
            <p:ph type="title"/>
          </p:nvPr>
        </p:nvSpPr>
        <p:spPr>
          <a:xfrm>
            <a:off x="1371600" y="685799"/>
            <a:ext cx="9601200" cy="999565"/>
          </a:xfrm>
        </p:spPr>
        <p:txBody>
          <a:bodyPr/>
          <a:lstStyle/>
          <a:p>
            <a:r>
              <a:rPr lang="en-GB" b="1" dirty="0">
                <a:solidFill>
                  <a:srgbClr val="7030A0"/>
                </a:solidFill>
              </a:rPr>
              <a:t>Introduction</a:t>
            </a:r>
            <a:r>
              <a:rPr lang="en-GB" dirty="0">
                <a:solidFill>
                  <a:srgbClr val="7030A0"/>
                </a:solidFill>
              </a:rPr>
              <a:t> :</a:t>
            </a:r>
            <a:r>
              <a:rPr lang="en-GB" dirty="0"/>
              <a:t> </a:t>
            </a:r>
            <a:endParaRPr lang="en-US" dirty="0"/>
          </a:p>
        </p:txBody>
      </p:sp>
      <p:sp>
        <p:nvSpPr>
          <p:cNvPr id="3" name="Content Placeholder 2">
            <a:extLst>
              <a:ext uri="{FF2B5EF4-FFF2-40B4-BE49-F238E27FC236}">
                <a16:creationId xmlns:a16="http://schemas.microsoft.com/office/drawing/2014/main" id="{0B2D1EA7-5002-9330-699A-121D4737A031}"/>
              </a:ext>
            </a:extLst>
          </p:cNvPr>
          <p:cNvSpPr>
            <a:spLocks noGrp="1"/>
          </p:cNvSpPr>
          <p:nvPr>
            <p:ph idx="1"/>
          </p:nvPr>
        </p:nvSpPr>
        <p:spPr>
          <a:xfrm>
            <a:off x="1873624" y="1544918"/>
            <a:ext cx="9601200" cy="4240306"/>
          </a:xfrm>
        </p:spPr>
        <p:txBody>
          <a:bodyPr>
            <a:normAutofit fontScale="92500" lnSpcReduction="20000"/>
          </a:bodyPr>
          <a:lstStyle/>
          <a:p>
            <a:r>
              <a:rPr lang="en-GB" dirty="0">
                <a:latin typeface="Times New Roman" panose="02020603050405020304" pitchFamily="18" charset="0"/>
                <a:cs typeface="Times New Roman" panose="02020603050405020304" pitchFamily="18" charset="0"/>
              </a:rPr>
              <a:t>Unveiling Market Insights: Analysing Spending Behaviour And Identifying Opportunities For Growth
Wholesaling or distributing is the sale of goods  to retailer to industrial, commercial, institutional or other professional businessman to other wholesalers (wholesale businesses) and related subordinated services.  Wholesaling is buying goods in bulk quantity, usually directly from the manufacturer or source, at a discounted rate. The retailer then sells the goods to the end consumer at a higher price making a profit
The consumption and production of marketed food are spatially separated. Production is primarily in rural areas while consumption is mainly in urban areas. IN today’s highly competitive business landscape, gaining deep market insights is essential for businesses to thrive and grow. This project aims to analyse customer spending behavior and identify opportunities for growth by leveraging data analytics and data-driven decision-making
The primary objective of this project is to understand customer spending patterns, preferences, and trends across various dimensions.. By conducting a comprehensive analysis, businesses can optimize their marketing strategies, improve product offerings, and enhance customer engagement to drive revenue growth</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75155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5FACF-3782-DDC7-F18C-4D6DD5CC2C0F}"/>
              </a:ext>
            </a:extLst>
          </p:cNvPr>
          <p:cNvSpPr>
            <a:spLocks noGrp="1"/>
          </p:cNvSpPr>
          <p:nvPr>
            <p:ph type="title"/>
          </p:nvPr>
        </p:nvSpPr>
        <p:spPr>
          <a:xfrm>
            <a:off x="1184079" y="633331"/>
            <a:ext cx="9601200" cy="1485900"/>
          </a:xfrm>
        </p:spPr>
        <p:txBody>
          <a:bodyPr/>
          <a:lstStyle/>
          <a:p>
            <a:r>
              <a:rPr lang="en-IN" b="1" dirty="0">
                <a:solidFill>
                  <a:schemeClr val="tx1"/>
                </a:solidFill>
                <a:latin typeface="Times New Roman" panose="02020603050405020304" pitchFamily="18" charset="0"/>
                <a:cs typeface="Times New Roman" panose="02020603050405020304" pitchFamily="18" charset="0"/>
              </a:rPr>
              <a:t>Empathy map</a:t>
            </a:r>
            <a:endParaRPr lang="en-US" b="1" dirty="0">
              <a:solidFill>
                <a:schemeClr val="tx1"/>
              </a:solidFill>
              <a:latin typeface="Times New Roman" panose="02020603050405020304" pitchFamily="18" charset="0"/>
              <a:cs typeface="Times New Roman" panose="02020603050405020304" pitchFamily="18" charset="0"/>
            </a:endParaRPr>
          </a:p>
        </p:txBody>
      </p:sp>
      <p:pic>
        <p:nvPicPr>
          <p:cNvPr id="14" name="Picture 14">
            <a:extLst>
              <a:ext uri="{FF2B5EF4-FFF2-40B4-BE49-F238E27FC236}">
                <a16:creationId xmlns:a16="http://schemas.microsoft.com/office/drawing/2014/main" id="{DEEC9E9F-DC1A-20F2-72A4-0BC7E39FCB6A}"/>
              </a:ext>
            </a:extLst>
          </p:cNvPr>
          <p:cNvPicPr>
            <a:picLocks noGrp="1" noChangeAspect="1"/>
          </p:cNvPicPr>
          <p:nvPr>
            <p:ph idx="1"/>
          </p:nvPr>
        </p:nvPicPr>
        <p:blipFill>
          <a:blip r:embed="rId2"/>
          <a:stretch>
            <a:fillRect/>
          </a:stretch>
        </p:blipFill>
        <p:spPr>
          <a:xfrm>
            <a:off x="1219200" y="2065103"/>
            <a:ext cx="4876800" cy="4405642"/>
          </a:xfrm>
        </p:spPr>
      </p:pic>
      <p:pic>
        <p:nvPicPr>
          <p:cNvPr id="15" name="Picture 15">
            <a:extLst>
              <a:ext uri="{FF2B5EF4-FFF2-40B4-BE49-F238E27FC236}">
                <a16:creationId xmlns:a16="http://schemas.microsoft.com/office/drawing/2014/main" id="{0CD48030-FAEB-6F7E-7CB1-884D61618171}"/>
              </a:ext>
            </a:extLst>
          </p:cNvPr>
          <p:cNvPicPr>
            <a:picLocks noChangeAspect="1"/>
          </p:cNvPicPr>
          <p:nvPr/>
        </p:nvPicPr>
        <p:blipFill>
          <a:blip r:embed="rId3"/>
          <a:stretch>
            <a:fillRect/>
          </a:stretch>
        </p:blipFill>
        <p:spPr>
          <a:xfrm>
            <a:off x="6207322" y="2119231"/>
            <a:ext cx="4876801" cy="4318938"/>
          </a:xfrm>
          <a:prstGeom prst="rect">
            <a:avLst/>
          </a:prstGeom>
        </p:spPr>
      </p:pic>
      <p:pic>
        <p:nvPicPr>
          <p:cNvPr id="16" name="Picture 16">
            <a:extLst>
              <a:ext uri="{FF2B5EF4-FFF2-40B4-BE49-F238E27FC236}">
                <a16:creationId xmlns:a16="http://schemas.microsoft.com/office/drawing/2014/main" id="{5A161001-A8D1-BC22-5B5E-C80F0BABE629}"/>
              </a:ext>
            </a:extLst>
          </p:cNvPr>
          <p:cNvPicPr>
            <a:picLocks noChangeAspect="1"/>
          </p:cNvPicPr>
          <p:nvPr/>
        </p:nvPicPr>
        <p:blipFill>
          <a:blip r:embed="rId4"/>
          <a:stretch>
            <a:fillRect/>
          </a:stretch>
        </p:blipFill>
        <p:spPr>
          <a:xfrm>
            <a:off x="5197078" y="189869"/>
            <a:ext cx="3111102" cy="1875234"/>
          </a:xfrm>
          <a:prstGeom prst="rect">
            <a:avLst/>
          </a:prstGeom>
        </p:spPr>
      </p:pic>
    </p:spTree>
    <p:extLst>
      <p:ext uri="{BB962C8B-B14F-4D97-AF65-F5344CB8AC3E}">
        <p14:creationId xmlns:p14="http://schemas.microsoft.com/office/powerpoint/2010/main" val="32875209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6">
            <a:extLst>
              <a:ext uri="{FF2B5EF4-FFF2-40B4-BE49-F238E27FC236}">
                <a16:creationId xmlns:a16="http://schemas.microsoft.com/office/drawing/2014/main" id="{8C003FE5-03A3-1AD6-BCF8-F5749F8CBD4B}"/>
              </a:ext>
            </a:extLst>
          </p:cNvPr>
          <p:cNvPicPr>
            <a:picLocks noGrp="1" noChangeAspect="1"/>
          </p:cNvPicPr>
          <p:nvPr>
            <p:ph idx="1"/>
          </p:nvPr>
        </p:nvPicPr>
        <p:blipFill>
          <a:blip r:embed="rId2"/>
          <a:stretch>
            <a:fillRect/>
          </a:stretch>
        </p:blipFill>
        <p:spPr>
          <a:xfrm>
            <a:off x="1219200" y="1402455"/>
            <a:ext cx="4627021" cy="4137238"/>
          </a:xfrm>
        </p:spPr>
      </p:pic>
      <p:pic>
        <p:nvPicPr>
          <p:cNvPr id="7" name="Picture 7">
            <a:extLst>
              <a:ext uri="{FF2B5EF4-FFF2-40B4-BE49-F238E27FC236}">
                <a16:creationId xmlns:a16="http://schemas.microsoft.com/office/drawing/2014/main" id="{625DC638-9E9B-E11C-5E17-D2BDEBE74E81}"/>
              </a:ext>
            </a:extLst>
          </p:cNvPr>
          <p:cNvPicPr>
            <a:picLocks noChangeAspect="1"/>
          </p:cNvPicPr>
          <p:nvPr/>
        </p:nvPicPr>
        <p:blipFill>
          <a:blip r:embed="rId3"/>
          <a:stretch>
            <a:fillRect/>
          </a:stretch>
        </p:blipFill>
        <p:spPr>
          <a:xfrm>
            <a:off x="6689185" y="1428750"/>
            <a:ext cx="4821032" cy="4137239"/>
          </a:xfrm>
          <a:prstGeom prst="rect">
            <a:avLst/>
          </a:prstGeom>
        </p:spPr>
      </p:pic>
    </p:spTree>
    <p:extLst>
      <p:ext uri="{BB962C8B-B14F-4D97-AF65-F5344CB8AC3E}">
        <p14:creationId xmlns:p14="http://schemas.microsoft.com/office/powerpoint/2010/main" val="20058357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AFB16B-DF48-9158-0777-0B7D2F49B0B3}"/>
              </a:ext>
            </a:extLst>
          </p:cNvPr>
          <p:cNvSpPr>
            <a:spLocks noGrp="1"/>
          </p:cNvSpPr>
          <p:nvPr>
            <p:ph type="title"/>
          </p:nvPr>
        </p:nvSpPr>
        <p:spPr>
          <a:xfrm>
            <a:off x="1196578" y="122634"/>
            <a:ext cx="8168878" cy="867966"/>
          </a:xfrm>
        </p:spPr>
        <p:txBody>
          <a:bodyPr/>
          <a:lstStyle/>
          <a:p>
            <a:r>
              <a:rPr lang="en-IN" b="1" dirty="0">
                <a:solidFill>
                  <a:schemeClr val="accent6">
                    <a:lumMod val="75000"/>
                  </a:schemeClr>
                </a:solidFill>
                <a:latin typeface="Times New Roman" panose="02020603050405020304" pitchFamily="18" charset="0"/>
                <a:cs typeface="Times New Roman" panose="02020603050405020304" pitchFamily="18" charset="0"/>
              </a:rPr>
              <a:t>Brainstorming</a:t>
            </a:r>
            <a:endParaRPr lang="en-US" b="1" dirty="0">
              <a:solidFill>
                <a:schemeClr val="accent6">
                  <a:lumMod val="75000"/>
                </a:schemeClr>
              </a:solidFill>
              <a:latin typeface="Times New Roman" panose="02020603050405020304" pitchFamily="18" charset="0"/>
              <a:cs typeface="Times New Roman" panose="02020603050405020304" pitchFamily="18" charset="0"/>
            </a:endParaRPr>
          </a:p>
        </p:txBody>
      </p:sp>
      <p:pic>
        <p:nvPicPr>
          <p:cNvPr id="5" name="Picture 5">
            <a:extLst>
              <a:ext uri="{FF2B5EF4-FFF2-40B4-BE49-F238E27FC236}">
                <a16:creationId xmlns:a16="http://schemas.microsoft.com/office/drawing/2014/main" id="{E3C756E5-41E1-CD60-0D96-0CF6ECE2CC48}"/>
              </a:ext>
            </a:extLst>
          </p:cNvPr>
          <p:cNvPicPr>
            <a:picLocks noChangeAspect="1"/>
          </p:cNvPicPr>
          <p:nvPr/>
        </p:nvPicPr>
        <p:blipFill>
          <a:blip r:embed="rId2"/>
          <a:stretch>
            <a:fillRect/>
          </a:stretch>
        </p:blipFill>
        <p:spPr>
          <a:xfrm>
            <a:off x="2032000" y="1431675"/>
            <a:ext cx="8128000" cy="3994648"/>
          </a:xfrm>
          <a:prstGeom prst="rect">
            <a:avLst/>
          </a:prstGeom>
        </p:spPr>
      </p:pic>
    </p:spTree>
    <p:extLst>
      <p:ext uri="{BB962C8B-B14F-4D97-AF65-F5344CB8AC3E}">
        <p14:creationId xmlns:p14="http://schemas.microsoft.com/office/powerpoint/2010/main" val="33043657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8">
            <a:extLst>
              <a:ext uri="{FF2B5EF4-FFF2-40B4-BE49-F238E27FC236}">
                <a16:creationId xmlns:a16="http://schemas.microsoft.com/office/drawing/2014/main" id="{63704BC1-234E-866F-BD4C-53879AF39B36}"/>
              </a:ext>
            </a:extLst>
          </p:cNvPr>
          <p:cNvPicPr>
            <a:picLocks noChangeAspect="1"/>
          </p:cNvPicPr>
          <p:nvPr/>
        </p:nvPicPr>
        <p:blipFill>
          <a:blip r:embed="rId2"/>
          <a:stretch>
            <a:fillRect/>
          </a:stretch>
        </p:blipFill>
        <p:spPr>
          <a:xfrm>
            <a:off x="4827578" y="2350983"/>
            <a:ext cx="7387228" cy="4452490"/>
          </a:xfrm>
          <a:prstGeom prst="rect">
            <a:avLst/>
          </a:prstGeom>
        </p:spPr>
      </p:pic>
      <p:pic>
        <p:nvPicPr>
          <p:cNvPr id="9" name="Picture 9">
            <a:extLst>
              <a:ext uri="{FF2B5EF4-FFF2-40B4-BE49-F238E27FC236}">
                <a16:creationId xmlns:a16="http://schemas.microsoft.com/office/drawing/2014/main" id="{80AADC5F-B536-4A8D-D7BA-AA4B69568F41}"/>
              </a:ext>
            </a:extLst>
          </p:cNvPr>
          <p:cNvPicPr>
            <a:picLocks noChangeAspect="1"/>
          </p:cNvPicPr>
          <p:nvPr/>
        </p:nvPicPr>
        <p:blipFill>
          <a:blip r:embed="rId3"/>
          <a:stretch>
            <a:fillRect/>
          </a:stretch>
        </p:blipFill>
        <p:spPr>
          <a:xfrm>
            <a:off x="4804771" y="245618"/>
            <a:ext cx="7387229" cy="2083712"/>
          </a:xfrm>
          <a:prstGeom prst="rect">
            <a:avLst/>
          </a:prstGeom>
        </p:spPr>
      </p:pic>
      <p:pic>
        <p:nvPicPr>
          <p:cNvPr id="10" name="Picture 10">
            <a:extLst>
              <a:ext uri="{FF2B5EF4-FFF2-40B4-BE49-F238E27FC236}">
                <a16:creationId xmlns:a16="http://schemas.microsoft.com/office/drawing/2014/main" id="{9955A22E-5F73-CB8A-CB51-8D8ADA455202}"/>
              </a:ext>
            </a:extLst>
          </p:cNvPr>
          <p:cNvPicPr>
            <a:picLocks noChangeAspect="1"/>
          </p:cNvPicPr>
          <p:nvPr/>
        </p:nvPicPr>
        <p:blipFill>
          <a:blip r:embed="rId4"/>
          <a:stretch>
            <a:fillRect/>
          </a:stretch>
        </p:blipFill>
        <p:spPr>
          <a:xfrm>
            <a:off x="997442" y="0"/>
            <a:ext cx="3807329" cy="6715706"/>
          </a:xfrm>
          <a:prstGeom prst="rect">
            <a:avLst/>
          </a:prstGeom>
        </p:spPr>
      </p:pic>
    </p:spTree>
    <p:extLst>
      <p:ext uri="{BB962C8B-B14F-4D97-AF65-F5344CB8AC3E}">
        <p14:creationId xmlns:p14="http://schemas.microsoft.com/office/powerpoint/2010/main" val="4115265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CBC5B5-AD91-496E-6CF0-1C355ACAFC6F}"/>
              </a:ext>
            </a:extLst>
          </p:cNvPr>
          <p:cNvSpPr>
            <a:spLocks noGrp="1"/>
          </p:cNvSpPr>
          <p:nvPr>
            <p:ph type="title"/>
          </p:nvPr>
        </p:nvSpPr>
        <p:spPr/>
        <p:txBody>
          <a:bodyPr/>
          <a:lstStyle/>
          <a:p>
            <a:endParaRPr lang="en-US"/>
          </a:p>
        </p:txBody>
      </p:sp>
      <p:pic>
        <p:nvPicPr>
          <p:cNvPr id="4" name="Picture 4">
            <a:extLst>
              <a:ext uri="{FF2B5EF4-FFF2-40B4-BE49-F238E27FC236}">
                <a16:creationId xmlns:a16="http://schemas.microsoft.com/office/drawing/2014/main" id="{CEC00CB8-7F4B-2A81-16D2-5150FA5DF980}"/>
              </a:ext>
            </a:extLst>
          </p:cNvPr>
          <p:cNvPicPr>
            <a:picLocks noGrp="1" noChangeAspect="1"/>
          </p:cNvPicPr>
          <p:nvPr>
            <p:ph idx="1"/>
          </p:nvPr>
        </p:nvPicPr>
        <p:blipFill>
          <a:blip r:embed="rId2"/>
          <a:stretch>
            <a:fillRect/>
          </a:stretch>
        </p:blipFill>
        <p:spPr>
          <a:xfrm>
            <a:off x="1000125" y="403282"/>
            <a:ext cx="10808494" cy="2632811"/>
          </a:xfrm>
        </p:spPr>
      </p:pic>
      <p:pic>
        <p:nvPicPr>
          <p:cNvPr id="5" name="Picture 5">
            <a:extLst>
              <a:ext uri="{FF2B5EF4-FFF2-40B4-BE49-F238E27FC236}">
                <a16:creationId xmlns:a16="http://schemas.microsoft.com/office/drawing/2014/main" id="{B9C70A05-A90C-1C5C-493B-D9E30426A0A3}"/>
              </a:ext>
            </a:extLst>
          </p:cNvPr>
          <p:cNvPicPr>
            <a:picLocks noChangeAspect="1"/>
          </p:cNvPicPr>
          <p:nvPr/>
        </p:nvPicPr>
        <p:blipFill>
          <a:blip r:embed="rId3"/>
          <a:stretch>
            <a:fillRect/>
          </a:stretch>
        </p:blipFill>
        <p:spPr>
          <a:xfrm>
            <a:off x="1000125" y="3036093"/>
            <a:ext cx="10808494" cy="3459241"/>
          </a:xfrm>
          <a:prstGeom prst="rect">
            <a:avLst/>
          </a:prstGeom>
        </p:spPr>
      </p:pic>
    </p:spTree>
    <p:extLst>
      <p:ext uri="{BB962C8B-B14F-4D97-AF65-F5344CB8AC3E}">
        <p14:creationId xmlns:p14="http://schemas.microsoft.com/office/powerpoint/2010/main" val="778145318"/>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10001025" id="{F9915BBD-9749-466F-995C-8C8D6A938EC0}" vid="{CF1D1A65-FC75-42D2-B7EF-D2991382DC6F}"/>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29</Slides>
  <Notes>0</Notes>
  <HiddenSlides>0</HiddenSlide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Crop</vt:lpstr>
      <vt:lpstr>PowerPoint Presentation</vt:lpstr>
      <vt:lpstr>Team members  ID : </vt:lpstr>
      <vt:lpstr>PowerPoint Presentation</vt:lpstr>
      <vt:lpstr>Introduction : </vt:lpstr>
      <vt:lpstr>Empathy map</vt:lpstr>
      <vt:lpstr>PowerPoint Presentation</vt:lpstr>
      <vt:lpstr>Brainstorming</vt:lpstr>
      <vt:lpstr>PowerPoint Presentation</vt:lpstr>
      <vt:lpstr>PowerPoint Presentation</vt:lpstr>
      <vt:lpstr>PowerPoint Presentation</vt:lpstr>
      <vt:lpstr>PowerPoint Presentation</vt:lpstr>
      <vt:lpstr>PowerPoint Presentation</vt:lpstr>
      <vt:lpstr>Upload on GitHub With link</vt:lpstr>
      <vt:lpstr>Dataset </vt:lpstr>
      <vt:lpstr> </vt:lpstr>
      <vt:lpstr>KPI’s </vt:lpstr>
      <vt:lpstr>PowerPoint Presentation</vt:lpstr>
      <vt:lpstr>PowerPoint Presentation</vt:lpstr>
      <vt:lpstr>Region wise Grocery and Detergent paper</vt:lpstr>
      <vt:lpstr>Region wise Milk</vt:lpstr>
      <vt:lpstr>Channel wise Grocery and Detergent paper</vt:lpstr>
      <vt:lpstr>Channel wise Delicatessen and Frozen</vt:lpstr>
      <vt:lpstr>Region wise Delicatessen and Detergent paper </vt:lpstr>
      <vt:lpstr>Region wise Delicatessen </vt:lpstr>
      <vt:lpstr>Dashboard</vt:lpstr>
      <vt:lpstr>Story</vt:lpstr>
      <vt:lpstr>Published with link:</vt:lpstr>
      <vt:lpstr>PDF FOR STORY AND DASHBOARD </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Guest User</dc:creator>
  <cp:lastModifiedBy>thezane2006@gmail.com</cp:lastModifiedBy>
  <cp:revision>19</cp:revision>
  <dcterms:created xsi:type="dcterms:W3CDTF">2023-10-01T03:26:52Z</dcterms:created>
  <dcterms:modified xsi:type="dcterms:W3CDTF">2023-10-08T07:58:48Z</dcterms:modified>
</cp:coreProperties>
</file>