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han Karthick" initials="R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859" y="5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dhan\Documents\New%20folder\employee_data_(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dhan\Documents\New%20folder\employee_data_(3).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[employee_data_(3).xlsx]Sheet1!PivotTable1</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EMPLOYEE</a:t>
            </a:r>
            <a:r>
              <a:rPr lang="en-IN" sz="2000" b="1" baseline="0" dirty="0"/>
              <a:t> DTA ANALYSIS</a:t>
            </a:r>
            <a:endParaRPr lang="en-IN" sz="2000" b="1" dirty="0"/>
          </a:p>
        </c:rich>
      </c:tx>
      <c:layout>
        <c:manualLayout>
          <c:xMode val="edge"/>
          <c:yMode val="edge"/>
          <c:x val="0.300223803406652"/>
          <c:y val="1.942368187263099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c:v>
                </c:pt>
                <c:pt idx="1">
                  <c:v>20</c:v>
                </c:pt>
                <c:pt idx="2">
                  <c:v>23</c:v>
                </c:pt>
                <c:pt idx="3">
                  <c:v>19</c:v>
                </c:pt>
                <c:pt idx="4">
                  <c:v>24</c:v>
                </c:pt>
                <c:pt idx="5">
                  <c:v>22</c:v>
                </c:pt>
                <c:pt idx="6">
                  <c:v>16</c:v>
                </c:pt>
                <c:pt idx="7">
                  <c:v>25</c:v>
                </c:pt>
                <c:pt idx="8">
                  <c:v>25</c:v>
                </c:pt>
                <c:pt idx="9">
                  <c:v>19</c:v>
                </c:pt>
              </c:numCache>
            </c:numRef>
          </c:val>
          <c:extLst>
            <c:ext xmlns:c16="http://schemas.microsoft.com/office/drawing/2014/chart" uri="{C3380CC4-5D6E-409C-BE32-E72D297353CC}">
              <c16:uniqueId val="{00000000-CF27-4EED-BA7E-B73B02017F27}"/>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20</c:v>
                </c:pt>
                <c:pt idx="2">
                  <c:v>12</c:v>
                </c:pt>
                <c:pt idx="3">
                  <c:v>11</c:v>
                </c:pt>
                <c:pt idx="4">
                  <c:v>7</c:v>
                </c:pt>
                <c:pt idx="5">
                  <c:v>5</c:v>
                </c:pt>
                <c:pt idx="6">
                  <c:v>16</c:v>
                </c:pt>
                <c:pt idx="7">
                  <c:v>13</c:v>
                </c:pt>
                <c:pt idx="8">
                  <c:v>19</c:v>
                </c:pt>
                <c:pt idx="9">
                  <c:v>15</c:v>
                </c:pt>
              </c:numCache>
            </c:numRef>
          </c:val>
          <c:extLst>
            <c:ext xmlns:c16="http://schemas.microsoft.com/office/drawing/2014/chart" uri="{C3380CC4-5D6E-409C-BE32-E72D297353CC}">
              <c16:uniqueId val="{00000001-CF27-4EED-BA7E-B73B02017F27}"/>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c:v>
                </c:pt>
                <c:pt idx="1">
                  <c:v>73</c:v>
                </c:pt>
                <c:pt idx="2">
                  <c:v>82</c:v>
                </c:pt>
                <c:pt idx="3">
                  <c:v>92</c:v>
                </c:pt>
                <c:pt idx="4">
                  <c:v>74</c:v>
                </c:pt>
                <c:pt idx="5">
                  <c:v>82</c:v>
                </c:pt>
                <c:pt idx="6">
                  <c:v>87</c:v>
                </c:pt>
                <c:pt idx="7">
                  <c:v>89</c:v>
                </c:pt>
                <c:pt idx="8">
                  <c:v>80</c:v>
                </c:pt>
                <c:pt idx="9">
                  <c:v>94</c:v>
                </c:pt>
              </c:numCache>
            </c:numRef>
          </c:val>
          <c:extLst>
            <c:ext xmlns:c16="http://schemas.microsoft.com/office/drawing/2014/chart" uri="{C3380CC4-5D6E-409C-BE32-E72D297353CC}">
              <c16:uniqueId val="{00000002-CF27-4EED-BA7E-B73B02017F27}"/>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c:v>
                </c:pt>
                <c:pt idx="1">
                  <c:v>32</c:v>
                </c:pt>
                <c:pt idx="2">
                  <c:v>37</c:v>
                </c:pt>
                <c:pt idx="3">
                  <c:v>35</c:v>
                </c:pt>
                <c:pt idx="4">
                  <c:v>49</c:v>
                </c:pt>
                <c:pt idx="5">
                  <c:v>34</c:v>
                </c:pt>
                <c:pt idx="6">
                  <c:v>38</c:v>
                </c:pt>
                <c:pt idx="7">
                  <c:v>40</c:v>
                </c:pt>
                <c:pt idx="8">
                  <c:v>26</c:v>
                </c:pt>
                <c:pt idx="9">
                  <c:v>28</c:v>
                </c:pt>
              </c:numCache>
            </c:numRef>
          </c:val>
          <c:extLst>
            <c:ext xmlns:c16="http://schemas.microsoft.com/office/drawing/2014/chart" uri="{C3380CC4-5D6E-409C-BE32-E72D297353CC}">
              <c16:uniqueId val="{00000003-CF27-4EED-BA7E-B73B02017F27}"/>
            </c:ext>
          </c:extLst>
        </c:ser>
        <c:dLbls>
          <c:showLegendKey val="0"/>
          <c:showVal val="0"/>
          <c:showCatName val="0"/>
          <c:showSerName val="0"/>
          <c:showPercent val="0"/>
          <c:showBubbleSize val="0"/>
        </c:dLbls>
        <c:gapWidth val="219"/>
        <c:overlap val="-27"/>
        <c:axId val="1311111071"/>
        <c:axId val="1311108671"/>
      </c:barChart>
      <c:catAx>
        <c:axId val="1311111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108671"/>
        <c:crosses val="autoZero"/>
        <c:auto val="1"/>
        <c:lblAlgn val="ctr"/>
        <c:lblOffset val="100"/>
        <c:noMultiLvlLbl val="0"/>
      </c:catAx>
      <c:valAx>
        <c:axId val="13111086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1110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[employee_data_(3).xlsx]Sheet1!PivotTable1</c:name>
    <c:fmtId val="2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MEDIAN</a:t>
            </a:r>
          </a:p>
        </c:rich>
      </c:tx>
      <c:layout>
        <c:manualLayout>
          <c:xMode val="edge"/>
          <c:yMode val="edge"/>
          <c:x val="0.39019997920976585"/>
          <c:y val="2.204044798222880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c:v>
                </c:pt>
                <c:pt idx="1">
                  <c:v>20</c:v>
                </c:pt>
                <c:pt idx="2">
                  <c:v>23</c:v>
                </c:pt>
                <c:pt idx="3">
                  <c:v>19</c:v>
                </c:pt>
                <c:pt idx="4">
                  <c:v>24</c:v>
                </c:pt>
                <c:pt idx="5">
                  <c:v>22</c:v>
                </c:pt>
                <c:pt idx="6">
                  <c:v>16</c:v>
                </c:pt>
                <c:pt idx="7">
                  <c:v>25</c:v>
                </c:pt>
                <c:pt idx="8">
                  <c:v>25</c:v>
                </c:pt>
                <c:pt idx="9">
                  <c:v>19</c:v>
                </c:pt>
              </c:numCache>
            </c:numRef>
          </c:val>
          <c:extLst>
            <c:ext xmlns:c16="http://schemas.microsoft.com/office/drawing/2014/chart" uri="{C3380CC4-5D6E-409C-BE32-E72D297353CC}">
              <c16:uniqueId val="{00000014-8490-415C-A9E5-C408516A3AAF}"/>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20</c:v>
                </c:pt>
                <c:pt idx="2">
                  <c:v>12</c:v>
                </c:pt>
                <c:pt idx="3">
                  <c:v>11</c:v>
                </c:pt>
                <c:pt idx="4">
                  <c:v>7</c:v>
                </c:pt>
                <c:pt idx="5">
                  <c:v>5</c:v>
                </c:pt>
                <c:pt idx="6">
                  <c:v>16</c:v>
                </c:pt>
                <c:pt idx="7">
                  <c:v>13</c:v>
                </c:pt>
                <c:pt idx="8">
                  <c:v>19</c:v>
                </c:pt>
                <c:pt idx="9">
                  <c:v>15</c:v>
                </c:pt>
              </c:numCache>
            </c:numRef>
          </c:val>
          <c:extLst>
            <c:ext xmlns:c16="http://schemas.microsoft.com/office/drawing/2014/chart" uri="{C3380CC4-5D6E-409C-BE32-E72D297353CC}">
              <c16:uniqueId val="{00000029-8490-415C-A9E5-C408516A3AAF}"/>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c:v>
                </c:pt>
                <c:pt idx="1">
                  <c:v>73</c:v>
                </c:pt>
                <c:pt idx="2">
                  <c:v>82</c:v>
                </c:pt>
                <c:pt idx="3">
                  <c:v>92</c:v>
                </c:pt>
                <c:pt idx="4">
                  <c:v>74</c:v>
                </c:pt>
                <c:pt idx="5">
                  <c:v>82</c:v>
                </c:pt>
                <c:pt idx="6">
                  <c:v>87</c:v>
                </c:pt>
                <c:pt idx="7">
                  <c:v>89</c:v>
                </c:pt>
                <c:pt idx="8">
                  <c:v>80</c:v>
                </c:pt>
                <c:pt idx="9">
                  <c:v>94</c:v>
                </c:pt>
              </c:numCache>
            </c:numRef>
          </c:val>
          <c:extLst>
            <c:ext xmlns:c16="http://schemas.microsoft.com/office/drawing/2014/chart" uri="{C3380CC4-5D6E-409C-BE32-E72D297353CC}">
              <c16:uniqueId val="{0000003E-8490-415C-A9E5-C408516A3AAF}"/>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c:v>
                </c:pt>
                <c:pt idx="1">
                  <c:v>32</c:v>
                </c:pt>
                <c:pt idx="2">
                  <c:v>37</c:v>
                </c:pt>
                <c:pt idx="3">
                  <c:v>35</c:v>
                </c:pt>
                <c:pt idx="4">
                  <c:v>49</c:v>
                </c:pt>
                <c:pt idx="5">
                  <c:v>34</c:v>
                </c:pt>
                <c:pt idx="6">
                  <c:v>38</c:v>
                </c:pt>
                <c:pt idx="7">
                  <c:v>40</c:v>
                </c:pt>
                <c:pt idx="8">
                  <c:v>26</c:v>
                </c:pt>
                <c:pt idx="9">
                  <c:v>28</c:v>
                </c:pt>
              </c:numCache>
            </c:numRef>
          </c:val>
          <c:extLst>
            <c:ext xmlns:c16="http://schemas.microsoft.com/office/drawing/2014/chart" uri="{C3380CC4-5D6E-409C-BE32-E72D297353CC}">
              <c16:uniqueId val="{00000053-8490-415C-A9E5-C408516A3AAF}"/>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4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104874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4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4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Slide Image Placeholder 1"/>
          <p:cNvSpPr>
            <a:spLocks noGrp="1" noRot="1" noChangeAspect="1"/>
          </p:cNvSpPr>
          <p:nvPr>
            <p:ph type="sldImg"/>
          </p:nvPr>
        </p:nvSpPr>
        <p:spPr/>
      </p:sp>
      <p:sp>
        <p:nvSpPr>
          <p:cNvPr id="1048720" name="Notes Placeholder 2"/>
          <p:cNvSpPr>
            <a:spLocks noGrp="1"/>
          </p:cNvSpPr>
          <p:nvPr>
            <p:ph type="body" idx="1"/>
          </p:nvPr>
        </p:nvSpPr>
        <p:spPr/>
        <p:txBody>
          <a:bodyPr/>
          <a:lstStyle/>
          <a:p>
            <a:endParaRPr lang="en-US"/>
          </a:p>
        </p:txBody>
      </p:sp>
      <p:sp>
        <p:nvSpPr>
          <p:cNvPr id="1048721" name="Slide Number Placeholder 3"/>
          <p:cNvSpPr>
            <a:spLocks noGrp="1"/>
          </p:cNvSpPr>
          <p:nvPr>
            <p:ph type="sldNum" sz="quarter" idx="5"/>
          </p:nvPr>
        </p:nvSpPr>
        <p:spPr/>
        <p:txBody>
          <a:bodyPr/>
          <a:lstStyle/>
          <a:p>
            <a:fld id="{F7F439ED-1E90-4106-847A-8EF19031FE2F}" type="slidenum">
              <a:rPr lang="en-IN" smtClean="0"/>
              <a:t>17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9" name="Holder 3"/>
          <p:cNvSpPr>
            <a:spLocks noGrp="1"/>
          </p:cNvSpPr>
          <p:nvPr>
            <p:ph type="body" idx="1"/>
          </p:nvPr>
        </p:nvSpPr>
        <p:spPr/>
        <p:txBody>
          <a:bodyPr lIns="0" tIns="0" rIns="0" bIns="0"/>
          <a:lstStyle/>
          <a:p>
            <a:endParaRPr/>
          </a:p>
        </p:txBody>
      </p:sp>
      <p:sp>
        <p:nvSpPr>
          <p:cNvPr id="104870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0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3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3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3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3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3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3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2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3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31"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r>
              <a:rPr lang="en-US" b="1" i="0">
                <a:solidFill>
                  <a:srgbClr val="0F0F0F"/>
                </a:solidFill>
                <a:effectLst/>
                <a:latin typeface="Roboto" panose="020F0502020204030204" pitchFamily="2" charset="0"/>
              </a:rPr>
              <a:t/>
            </a:r>
            <a:br>
              <a:rPr lang="en-US" b="1" i="0">
                <a:solidFill>
                  <a:srgbClr val="0F0F0F"/>
                </a:solidFill>
                <a:effectLst/>
                <a:latin typeface="Roboto" panose="020F0502020204030204" pitchFamily="2" charset="0"/>
              </a:rPr>
            </a:br>
            <a:endParaRPr spc="15"/>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048602" name="TextBox 9"/>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err="1" smtClean="0"/>
              <a:t>NAME:anu.k</a:t>
            </a:r>
            <a:endParaRPr lang="en-US" sz="2400" dirty="0" smtClean="0"/>
          </a:p>
          <a:p>
            <a:r>
              <a:rPr lang="en-US" sz="2400" dirty="0" smtClean="0"/>
              <a:t>REGISTER </a:t>
            </a:r>
            <a:r>
              <a:rPr lang="en-US" sz="2400" dirty="0"/>
              <a:t>NO</a:t>
            </a:r>
            <a:r>
              <a:rPr lang="en-US" sz="2400"/>
              <a:t>:         </a:t>
            </a:r>
            <a:endParaRPr lang="en-US" altLang="en-IN" sz="2400" dirty="0" smtClean="0"/>
          </a:p>
          <a:p>
            <a:r>
              <a:rPr lang="zh-CN" altLang="en-US" dirty="0" smtClean="0"/>
              <a:t> </a:t>
            </a:r>
            <a:r>
              <a:rPr lang="en-US" sz="2400" dirty="0" smtClean="0"/>
              <a:t>DEPARTMENT</a:t>
            </a:r>
            <a:r>
              <a:rPr lang="en-US" sz="2400" dirty="0"/>
              <a:t>:        BCOM(</a:t>
            </a:r>
            <a:r>
              <a:rPr lang="en-US" altLang="en-IN" sz="2400" dirty="0"/>
              <a:t>CS</a:t>
            </a:r>
            <a:r>
              <a:rPr lang="en-US" sz="2400" dirty="0"/>
              <a:t>)</a:t>
            </a:r>
            <a:endParaRPr lang="zh-CN" altLang="en-US" dirty="0"/>
          </a:p>
          <a:p>
            <a:r>
              <a:rPr lang="en-US" sz="2400" dirty="0"/>
              <a:t>COLLEGE:                 </a:t>
            </a:r>
            <a:r>
              <a:rPr lang="en-US" altLang="en-IN" sz="2400" dirty="0"/>
              <a:t>SIVET</a:t>
            </a:r>
            <a:r>
              <a:rPr lang="en-US" sz="2400" dirty="0"/>
              <a:t> COLLEGE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TextBox 7"/>
          <p:cNvSpPr txBox="1"/>
          <p:nvPr/>
        </p:nvSpPr>
        <p:spPr>
          <a:xfrm>
            <a:off x="1163522" y="387062"/>
            <a:ext cx="6101488" cy="400110"/>
          </a:xfrm>
          <a:prstGeom prst="rect">
            <a:avLst/>
          </a:prstGeom>
          <a:noFill/>
        </p:spPr>
        <p:txBody>
          <a:bodyPr wrap="square">
            <a:spAutoFit/>
          </a:bodyPr>
          <a:lstStyle/>
          <a:p>
            <a:r>
              <a:rPr lang="en-US" sz="2000" b="1">
                <a:solidFill>
                  <a:srgbClr val="00B050"/>
                </a:solidFill>
              </a:rPr>
              <a:t>Graph</a:t>
            </a:r>
          </a:p>
        </p:txBody>
      </p:sp>
      <p:sp>
        <p:nvSpPr>
          <p:cNvPr id="1048676" name="TextBox 9"/>
          <p:cNvSpPr txBox="1"/>
          <p:nvPr/>
        </p:nvSpPr>
        <p:spPr>
          <a:xfrm>
            <a:off x="1163522" y="1097683"/>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1: Select Data Choose the data range you want to graph, including headers. Go to the "Insert" tab in the ribbon.</a:t>
            </a:r>
          </a:p>
        </p:txBody>
      </p:sp>
      <p:sp>
        <p:nvSpPr>
          <p:cNvPr id="1048677" name="TextBox 11"/>
          <p:cNvSpPr txBox="1"/>
          <p:nvPr/>
        </p:nvSpPr>
        <p:spPr>
          <a:xfrm>
            <a:off x="1163522" y="1869859"/>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2: Choose Graph Type- Click on the graph type you want to create (e.g., Column, Line, Pie, Bar).- Select a subtype (e.g., 2D or 3D).</a:t>
            </a:r>
          </a:p>
        </p:txBody>
      </p:sp>
      <p:sp>
        <p:nvSpPr>
          <p:cNvPr id="1048678" name="TextBox 13"/>
          <p:cNvSpPr txBox="1"/>
          <p:nvPr/>
        </p:nvSpPr>
        <p:spPr>
          <a:xfrm>
            <a:off x="1163522" y="2642035"/>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3: Customize Graph- Right-click on the graph to access formatting options.- Adjust elements like titles, labels, colors, and fonts.</a:t>
            </a:r>
          </a:p>
        </p:txBody>
      </p:sp>
      <p:sp>
        <p:nvSpPr>
          <p:cNvPr id="1048679" name="TextBox 15"/>
          <p:cNvSpPr txBox="1"/>
          <p:nvPr/>
        </p:nvSpPr>
        <p:spPr>
          <a:xfrm>
            <a:off x="1163522" y="3477990"/>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4: Add Data Labels- Right-click on the graph and select "Add Data Labels".- Choose where to display labels (e.g., above, below, or inside data points).</a:t>
            </a:r>
          </a:p>
        </p:txBody>
      </p:sp>
      <p:sp>
        <p:nvSpPr>
          <p:cNvPr id="1048680" name="TextBox 17"/>
          <p:cNvSpPr txBox="1"/>
          <p:nvPr/>
        </p:nvSpPr>
        <p:spPr>
          <a:xfrm>
            <a:off x="1163522" y="4250166"/>
            <a:ext cx="8842248" cy="369332"/>
          </a:xfrm>
          <a:prstGeom prst="rect">
            <a:avLst/>
          </a:prstGeom>
          <a:noFill/>
        </p:spPr>
        <p:txBody>
          <a:bodyPr wrap="square">
            <a:spAutoFit/>
          </a:bodyPr>
          <a:lstStyle/>
          <a:p>
            <a:pPr marL="285750" indent="-285750">
              <a:buFont typeface="Arial" panose="020B0604020202020204" pitchFamily="34" charset="0"/>
              <a:buChar char="•"/>
            </a:pPr>
            <a:r>
              <a:rPr lang="en-US" b="1"/>
              <a:t>Step 5: Finalize- Review and adjust your graph as needed.- Save your workbook.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Title 1"/>
          <p:cNvSpPr>
            <a:spLocks noGrp="1"/>
          </p:cNvSpPr>
          <p:nvPr>
            <p:ph type="title"/>
          </p:nvPr>
        </p:nvSpPr>
        <p:spPr/>
        <p:txBody>
          <a:bodyPr/>
          <a:lstStyle/>
          <a:p>
            <a:r>
              <a:rPr lang="en-IN">
                <a:solidFill>
                  <a:srgbClr val="00B050"/>
                </a:solidFill>
              </a:rPr>
              <a:t>Dataset Description</a:t>
            </a:r>
          </a:p>
        </p:txBody>
      </p:sp>
      <p:sp>
        <p:nvSpPr>
          <p:cNvPr id="1048682" name="TextBox 3"/>
          <p:cNvSpPr txBox="1"/>
          <p:nvPr/>
        </p:nvSpPr>
        <p:spPr>
          <a:xfrm>
            <a:off x="910190" y="1399032"/>
            <a:ext cx="8365535" cy="2677656"/>
          </a:xfrm>
          <a:prstGeom prst="rect">
            <a:avLst/>
          </a:prstGeom>
          <a:noFill/>
        </p:spPr>
        <p:txBody>
          <a:bodyPr wrap="square">
            <a:spAutoFit/>
          </a:bodyPr>
          <a:lstStyle/>
          <a:p>
            <a:pPr marL="342900" indent="-342900">
              <a:buAutoNum type="arabicPeriod"/>
            </a:pPr>
            <a:r>
              <a:rPr lang="en-US" sz="2400" b="1"/>
              <a:t>Employee ID (unique identifier)</a:t>
            </a:r>
          </a:p>
          <a:p>
            <a:pPr marL="342900" indent="-342900">
              <a:buAutoNum type="arabicPeriod" startAt="2"/>
            </a:pPr>
            <a:r>
              <a:rPr lang="en-US" sz="2400" b="1"/>
              <a:t>Name( First name ,last name)</a:t>
            </a:r>
          </a:p>
          <a:p>
            <a:pPr marL="342900" indent="-342900">
              <a:buAutoNum type="arabicPeriod" startAt="2"/>
            </a:pPr>
            <a:r>
              <a:rPr lang="en-US" sz="2400" b="1"/>
              <a:t>Department</a:t>
            </a:r>
          </a:p>
          <a:p>
            <a:pPr marL="342900" indent="-342900">
              <a:buAutoNum type="arabicPeriod" startAt="2"/>
            </a:pPr>
            <a:r>
              <a:rPr lang="en-US" sz="2400" b="1"/>
              <a:t>Job Title</a:t>
            </a:r>
          </a:p>
          <a:p>
            <a:r>
              <a:rPr lang="en-US" sz="2400" b="1"/>
              <a:t>5.  Hire Date</a:t>
            </a:r>
          </a:p>
          <a:p>
            <a:r>
              <a:rPr lang="en-US" sz="2400" b="1"/>
              <a:t>6.  Performance Ratings (e.g., 1-5 scale, low to very high)</a:t>
            </a:r>
          </a:p>
          <a:p>
            <a:r>
              <a:rPr lang="en-US" sz="2400" b="1"/>
              <a:t>7.  Gender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87" name="object 7"/>
          <p:cNvSpPr txBox="1">
            <a:spLocks noGrp="1"/>
          </p:cNvSpPr>
          <p:nvPr>
            <p:ph type="title"/>
          </p:nvPr>
        </p:nvSpPr>
        <p:spPr>
          <a:xfrm>
            <a:off x="580330" y="2930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104868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48689" name="TextBox 14"/>
          <p:cNvSpPr txBox="1"/>
          <p:nvPr/>
        </p:nvSpPr>
        <p:spPr>
          <a:xfrm>
            <a:off x="1495643" y="1433840"/>
            <a:ext cx="6101488" cy="523220"/>
          </a:xfrm>
          <a:prstGeom prst="rect">
            <a:avLst/>
          </a:prstGeom>
          <a:noFill/>
        </p:spPr>
        <p:txBody>
          <a:bodyPr wrap="square">
            <a:spAutoFit/>
          </a:bodyPr>
          <a:lstStyle/>
          <a:p>
            <a:r>
              <a:rPr lang="en-US" sz="2800" b="1">
                <a:solidFill>
                  <a:srgbClr val="FF0000"/>
                </a:solidFill>
              </a:rPr>
              <a:t>Performance analysis formula</a:t>
            </a:r>
          </a:p>
        </p:txBody>
      </p:sp>
      <p:sp>
        <p:nvSpPr>
          <p:cNvPr id="1048690" name="TextBox 16"/>
          <p:cNvSpPr txBox="1"/>
          <p:nvPr/>
        </p:nvSpPr>
        <p:spPr>
          <a:xfrm>
            <a:off x="3045256" y="2280910"/>
            <a:ext cx="6101488" cy="1384995"/>
          </a:xfrm>
          <a:prstGeom prst="rect">
            <a:avLst/>
          </a:prstGeom>
          <a:noFill/>
        </p:spPr>
        <p:txBody>
          <a:bodyPr wrap="square">
            <a:spAutoFit/>
          </a:bodyPr>
          <a:lstStyle/>
          <a:p>
            <a:r>
              <a:rPr lang="en-US" sz="2800" b="1"/>
              <a:t>=IFS(G5&gt;=5,"VERY HIGH",G5&gt;=4,"HEIGH",G5&gt;=3,"MED",TRUE,"LOW")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92"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48693"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04869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5" name="TextBox 2"/>
          <p:cNvSpPr txBox="1"/>
          <p:nvPr/>
        </p:nvSpPr>
        <p:spPr>
          <a:xfrm>
            <a:off x="1445330" y="1136544"/>
            <a:ext cx="6096914" cy="461665"/>
          </a:xfrm>
          <a:prstGeom prst="rect">
            <a:avLst/>
          </a:prstGeom>
          <a:noFill/>
        </p:spPr>
        <p:txBody>
          <a:bodyPr wrap="square">
            <a:spAutoFit/>
          </a:bodyPr>
          <a:lstStyle/>
          <a:p>
            <a:r>
              <a:rPr lang="en-US" sz="2400" b="1">
                <a:solidFill>
                  <a:srgbClr val="00B050"/>
                </a:solidFill>
              </a:rPr>
              <a:t>Data collection *</a:t>
            </a:r>
          </a:p>
        </p:txBody>
      </p:sp>
      <p:sp>
        <p:nvSpPr>
          <p:cNvPr id="1048696" name="TextBox 6"/>
          <p:cNvSpPr txBox="1"/>
          <p:nvPr/>
        </p:nvSpPr>
        <p:spPr>
          <a:xfrm>
            <a:off x="2831973" y="1701195"/>
            <a:ext cx="6978777" cy="224676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rtlCol="0">
            <a:spAutoFit/>
          </a:bodyPr>
          <a:lstStyle/>
          <a:p>
            <a:pPr marL="457200" indent="-457200" algn="l">
              <a:buFont typeface="Arial" panose="020B0604020202020204" pitchFamily="34" charset="0"/>
              <a:buChar char="•"/>
            </a:pPr>
            <a:r>
              <a:rPr lang="en-US" sz="2800" b="1">
                <a:solidFill>
                  <a:srgbClr val="0D0D0D"/>
                </a:solidFill>
                <a:latin typeface="Times New Roman" panose="02020603050405020304" pitchFamily="18" charset="0"/>
                <a:cs typeface="Times New Roman" panose="02020603050405020304" pitchFamily="18" charset="0"/>
              </a:rPr>
              <a:t>S</a:t>
            </a:r>
            <a:r>
              <a:rPr lang="en-US" sz="2800" b="1" i="0">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lang="en-IN" sz="2800" b="1">
              <a:latin typeface="Times New Roman" panose="02020603050405020304" pitchFamily="18" charset="0"/>
              <a:cs typeface="Times New Roman" panose="02020603050405020304" pitchFamily="18" charset="0"/>
            </a:endParaRPr>
          </a:p>
        </p:txBody>
      </p:sp>
      <p:sp>
        <p:nvSpPr>
          <p:cNvPr id="1048697" name="TextBox 10"/>
          <p:cNvSpPr txBox="1"/>
          <p:nvPr/>
        </p:nvSpPr>
        <p:spPr>
          <a:xfrm>
            <a:off x="2831973" y="4039165"/>
            <a:ext cx="6976872" cy="224676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457200" indent="-457200">
              <a:buFont typeface="Arial" panose="020B0604020202020204" pitchFamily="34" charset="0"/>
              <a:buChar char="•"/>
            </a:pPr>
            <a:r>
              <a:rPr lang="en-US" sz="2800" b="1">
                <a:solidFill>
                  <a:schemeClr val="tx1"/>
                </a:solidFill>
              </a:rPr>
              <a:t>Step 2: Choose a Dataset- Search for relevant employee datasets on </a:t>
            </a:r>
            <a:r>
              <a:rPr lang="en-US" sz="2800" b="1" err="1">
                <a:solidFill>
                  <a:schemeClr val="tx1"/>
                </a:solidFill>
              </a:rPr>
              <a:t>Kaggle</a:t>
            </a:r>
            <a:r>
              <a:rPr lang="en-US" sz="2800" b="1">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ext Placeholder 4"/>
          <p:cNvSpPr txBox="1">
            <a:spLocks noGrp="1"/>
          </p:cNvSpPr>
          <p:nvPr>
            <p:ph type="body" idx="1"/>
          </p:nvPr>
        </p:nvSpPr>
        <p:spPr>
          <a:xfrm>
            <a:off x="1373124" y="186897"/>
            <a:ext cx="9445752" cy="178308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solidFill>
                  <a:schemeClr val="tx1"/>
                </a:solidFill>
                <a:latin typeface="+mj-lt"/>
              </a:rPr>
              <a:t>Step 3: Import and Explore the Data- Import the dataset into a </a:t>
            </a:r>
            <a:r>
              <a:rPr lang="en-US" sz="2800" b="1" err="1">
                <a:solidFill>
                  <a:schemeClr val="tx1"/>
                </a:solidFill>
                <a:latin typeface="+mj-lt"/>
              </a:rPr>
              <a:t>Kaggle</a:t>
            </a:r>
            <a:r>
              <a:rPr lang="en-US" sz="2800" b="1">
                <a:solidFill>
                  <a:schemeClr val="tx1"/>
                </a:solidFill>
                <a:latin typeface="+mj-lt"/>
              </a:rPr>
              <a:t> notebook or Excel- Explore the data using summary statistics, visualizations, and data profiling</a:t>
            </a:r>
          </a:p>
        </p:txBody>
      </p:sp>
      <p:sp>
        <p:nvSpPr>
          <p:cNvPr id="1048704" name="TextBox 6"/>
          <p:cNvSpPr txBox="1"/>
          <p:nvPr/>
        </p:nvSpPr>
        <p:spPr>
          <a:xfrm>
            <a:off x="554715" y="2302174"/>
            <a:ext cx="5694417" cy="461665"/>
          </a:xfrm>
          <a:prstGeom prst="rect">
            <a:avLst/>
          </a:prstGeom>
          <a:noFill/>
        </p:spPr>
        <p:txBody>
          <a:bodyPr wrap="square">
            <a:spAutoFit/>
          </a:bodyPr>
          <a:lstStyle/>
          <a:p>
            <a:r>
              <a:rPr lang="en-US" sz="2400" b="1">
                <a:solidFill>
                  <a:srgbClr val="00B050"/>
                </a:solidFill>
              </a:rPr>
              <a:t>Feature collection</a:t>
            </a:r>
          </a:p>
        </p:txBody>
      </p:sp>
      <p:sp>
        <p:nvSpPr>
          <p:cNvPr id="1048705" name="TextBox 8"/>
          <p:cNvSpPr txBox="1"/>
          <p:nvPr/>
        </p:nvSpPr>
        <p:spPr>
          <a:xfrm>
            <a:off x="1373124" y="3096036"/>
            <a:ext cx="9445752" cy="269748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b="1">
                <a:solidFill>
                  <a:schemeClr val="tx1"/>
                </a:solidFill>
              </a:rPr>
              <a:t>- HR systems (e.g., Workday, </a:t>
            </a:r>
            <a:r>
              <a:rPr lang="en-US" sz="2800" b="1" err="1">
                <a:solidFill>
                  <a:schemeClr val="tx1"/>
                </a:solidFill>
              </a:rPr>
              <a:t>BambooHR</a:t>
            </a:r>
            <a:r>
              <a:rPr lang="en-US" sz="2800" b="1">
                <a:solidFill>
                  <a:schemeClr val="tx1"/>
                </a:solidFill>
              </a:rPr>
              <a:t>)- Performance management tools (e.g., Lattice, 15Five)- Employee engagement surveys (e.g., Culture Amp, </a:t>
            </a:r>
            <a:r>
              <a:rPr lang="en-US" sz="2800" b="1" err="1">
                <a:solidFill>
                  <a:schemeClr val="tx1"/>
                </a:solidFill>
              </a:rPr>
              <a:t>SurveyMonkey</a:t>
            </a:r>
            <a:r>
              <a:rPr lang="en-US" sz="2800" b="1">
                <a:solidFill>
                  <a:schemeClr val="tx1"/>
                </a:solidFill>
              </a:rPr>
              <a:t>)- Time-off and attendance systems (e.g., ADP, Namely)- Training and development platforms (e.g., </a:t>
            </a:r>
            <a:r>
              <a:rPr lang="en-US" sz="2800" b="1" err="1">
                <a:solidFill>
                  <a:schemeClr val="tx1"/>
                </a:solidFill>
              </a:rPr>
              <a:t>Udemy</a:t>
            </a:r>
            <a:r>
              <a:rPr lang="en-US" sz="2800" b="1">
                <a:solidFill>
                  <a:schemeClr val="tx1"/>
                </a:solidFill>
              </a:rPr>
              <a:t>, LinkedIn Learning)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6" name="Text Placeholder 6"/>
          <p:cNvSpPr txBox="1">
            <a:spLocks noGrp="1"/>
          </p:cNvSpPr>
          <p:nvPr>
            <p:ph type="body" idx="1"/>
          </p:nvPr>
        </p:nvSpPr>
        <p:spPr>
          <a:xfrm>
            <a:off x="335170" y="260077"/>
            <a:ext cx="10972800" cy="914400"/>
          </a:xfrm>
          <a:prstGeom prst="rect">
            <a:avLst/>
          </a:prstGeom>
          <a:noFill/>
        </p:spPr>
        <p:txBody>
          <a:bodyPr wrap="square">
            <a:spAutoFit/>
          </a:bodyPr>
          <a:lstStyle/>
          <a:p>
            <a:r>
              <a:rPr lang="en-US" sz="2400" b="1">
                <a:solidFill>
                  <a:srgbClr val="00B050"/>
                </a:solidFill>
              </a:rPr>
              <a:t>Data cleaning</a:t>
            </a:r>
          </a:p>
        </p:txBody>
      </p:sp>
      <p:sp>
        <p:nvSpPr>
          <p:cNvPr id="1048707" name="TextBox 8"/>
          <p:cNvSpPr txBox="1"/>
          <p:nvPr/>
        </p:nvSpPr>
        <p:spPr>
          <a:xfrm>
            <a:off x="2245750" y="1059416"/>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Remove irrelevant data</a:t>
            </a:r>
          </a:p>
        </p:txBody>
      </p:sp>
      <p:sp>
        <p:nvSpPr>
          <p:cNvPr id="1048708" name="TextBox 10"/>
          <p:cNvSpPr txBox="1"/>
          <p:nvPr/>
        </p:nvSpPr>
        <p:spPr>
          <a:xfrm>
            <a:off x="2245750" y="1582636"/>
            <a:ext cx="6101488" cy="954107"/>
          </a:xfrm>
          <a:prstGeom prst="rect">
            <a:avLst/>
          </a:prstGeom>
          <a:noFill/>
        </p:spPr>
        <p:txBody>
          <a:bodyPr wrap="square">
            <a:spAutoFit/>
          </a:bodyPr>
          <a:lstStyle/>
          <a:p>
            <a:pPr marL="342900" indent="-342900">
              <a:buFont typeface="Arial" panose="020B0604020202020204" pitchFamily="34" charset="0"/>
              <a:buChar char="•"/>
            </a:pPr>
            <a:r>
              <a:rPr lang="en-US" sz="2800" b="1"/>
              <a:t>Eliminate columns or rows unrelated to performance analysis.</a:t>
            </a:r>
          </a:p>
        </p:txBody>
      </p:sp>
      <p:sp>
        <p:nvSpPr>
          <p:cNvPr id="1048709" name="TextBox 12"/>
          <p:cNvSpPr txBox="1"/>
          <p:nvPr/>
        </p:nvSpPr>
        <p:spPr>
          <a:xfrm>
            <a:off x="2245750" y="2536743"/>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Handle missing values</a:t>
            </a:r>
          </a:p>
        </p:txBody>
      </p:sp>
      <p:sp>
        <p:nvSpPr>
          <p:cNvPr id="1048710" name="TextBox 14"/>
          <p:cNvSpPr txBox="1"/>
          <p:nvPr/>
        </p:nvSpPr>
        <p:spPr>
          <a:xfrm>
            <a:off x="2245750" y="3105540"/>
            <a:ext cx="6101488" cy="1384995"/>
          </a:xfrm>
          <a:prstGeom prst="rect">
            <a:avLst/>
          </a:prstGeom>
          <a:noFill/>
        </p:spPr>
        <p:txBody>
          <a:bodyPr wrap="square">
            <a:spAutoFit/>
          </a:bodyPr>
          <a:lstStyle/>
          <a:p>
            <a:pPr marL="457200" indent="-457200">
              <a:buFont typeface="Arial" panose="020B0604020202020204" pitchFamily="34" charset="0"/>
              <a:buChar char="•"/>
            </a:pPr>
            <a:r>
              <a:rPr lang="en-US" sz="2800" b="1"/>
              <a:t>Decide on a strategy for missing performance ratings, feedback, or other relevant data.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TextBox 6"/>
          <p:cNvSpPr txBox="1"/>
          <p:nvPr/>
        </p:nvSpPr>
        <p:spPr>
          <a:xfrm>
            <a:off x="1385872" y="731086"/>
            <a:ext cx="8842248" cy="224676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800" b="1"/>
              <a:t>Step 1: Prepare Your Data Collect and import relevant data, such as employee performance ratings, goals, and feedback Ensure data is organized and formatted consistently</a:t>
            </a:r>
          </a:p>
        </p:txBody>
      </p:sp>
      <p:sp>
        <p:nvSpPr>
          <p:cNvPr id="1048712" name="TextBox 8"/>
          <p:cNvSpPr txBox="1"/>
          <p:nvPr/>
        </p:nvSpPr>
        <p:spPr>
          <a:xfrm>
            <a:off x="1385872" y="2704964"/>
            <a:ext cx="8842248" cy="181588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Step 2: Categorize Performance Levels- Define performance levels (e.g., Excellent, Meets Expectations, Needs Improvement)- Assign numerical values or codes to each level</a:t>
            </a:r>
          </a:p>
        </p:txBody>
      </p:sp>
      <p:sp>
        <p:nvSpPr>
          <p:cNvPr id="1048713" name="TextBox 10"/>
          <p:cNvSpPr txBox="1"/>
          <p:nvPr/>
        </p:nvSpPr>
        <p:spPr>
          <a:xfrm>
            <a:off x="1385872" y="4520846"/>
            <a:ext cx="8842248"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Step 3: Calculate Performance Scores- Use formulas to calculate performance scores based on ratings, goals, and feedback- Consider using weighted averages or indexes to combine multiple metrics</a:t>
            </a:r>
          </a:p>
        </p:txBody>
      </p:sp>
      <p:sp>
        <p:nvSpPr>
          <p:cNvPr id="1048714" name="TextBox 12"/>
          <p:cNvSpPr txBox="1"/>
          <p:nvPr/>
        </p:nvSpPr>
        <p:spPr>
          <a:xfrm>
            <a:off x="1385872" y="138352"/>
            <a:ext cx="6101488" cy="461665"/>
          </a:xfrm>
          <a:prstGeom prst="rect">
            <a:avLst/>
          </a:prstGeom>
          <a:noFill/>
        </p:spPr>
        <p:txBody>
          <a:bodyPr wrap="square">
            <a:spAutoFit/>
          </a:bodyPr>
          <a:lstStyle/>
          <a:p>
            <a:r>
              <a:rPr lang="en-US" sz="2400" b="1">
                <a:solidFill>
                  <a:srgbClr val="00B050"/>
                </a:solidFill>
              </a:rPr>
              <a:t>Performance level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5" name="TextBox 4"/>
          <p:cNvSpPr txBox="1"/>
          <p:nvPr/>
        </p:nvSpPr>
        <p:spPr>
          <a:xfrm>
            <a:off x="965077" y="387784"/>
            <a:ext cx="8842248"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Step 4: Identify High and Low Performers- Set thresholds for high and low performers based on performance scores- Use conditional formatting or filtering to highlight high and low performers</a:t>
            </a:r>
          </a:p>
        </p:txBody>
      </p:sp>
      <p:sp>
        <p:nvSpPr>
          <p:cNvPr id="1048716" name="TextBox 8"/>
          <p:cNvSpPr txBox="1"/>
          <p:nvPr/>
        </p:nvSpPr>
        <p:spPr>
          <a:xfrm>
            <a:off x="2336677" y="3246047"/>
            <a:ext cx="6099048" cy="93268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1. Data Aggregation: Summarize data by sum, average, count, or other functions.</a:t>
            </a:r>
          </a:p>
        </p:txBody>
      </p:sp>
      <p:sp>
        <p:nvSpPr>
          <p:cNvPr id="1048717" name="TextBox 10"/>
          <p:cNvSpPr txBox="1"/>
          <p:nvPr/>
        </p:nvSpPr>
        <p:spPr>
          <a:xfrm>
            <a:off x="2336677" y="4528618"/>
            <a:ext cx="610148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2. Data Rotation: Rotate data to view different perspectives (e.g., switch rows and columns).</a:t>
            </a:r>
          </a:p>
        </p:txBody>
      </p:sp>
      <p:sp>
        <p:nvSpPr>
          <p:cNvPr id="1048718" name="TextBox 18"/>
          <p:cNvSpPr txBox="1"/>
          <p:nvPr/>
        </p:nvSpPr>
        <p:spPr>
          <a:xfrm>
            <a:off x="965077" y="2494024"/>
            <a:ext cx="6101488" cy="461665"/>
          </a:xfrm>
          <a:prstGeom prst="rect">
            <a:avLst/>
          </a:prstGeom>
          <a:noFill/>
        </p:spPr>
        <p:txBody>
          <a:bodyPr wrap="square">
            <a:spAutoFit/>
          </a:bodyPr>
          <a:lstStyle/>
          <a:p>
            <a:r>
              <a:rPr lang="en-US" sz="2400" b="1">
                <a:solidFill>
                  <a:srgbClr val="00B050"/>
                </a:solidFill>
              </a:rPr>
              <a:t>Pivot summary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2" name="TextBox 4"/>
          <p:cNvSpPr txBox="1"/>
          <p:nvPr/>
        </p:nvSpPr>
        <p:spPr>
          <a:xfrm>
            <a:off x="928488" y="2039112"/>
            <a:ext cx="8293608" cy="138988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800" b="1"/>
              <a:t>4. Drill-Down Capability: Double-click to view detailed data behind summary values.</a:t>
            </a:r>
          </a:p>
        </p:txBody>
      </p:sp>
      <p:sp>
        <p:nvSpPr>
          <p:cNvPr id="1048723" name="TextBox 6"/>
          <p:cNvSpPr txBox="1"/>
          <p:nvPr/>
        </p:nvSpPr>
        <p:spPr>
          <a:xfrm rot="10800000" flipV="1">
            <a:off x="928488" y="442636"/>
            <a:ext cx="829360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3. Customization: Create personalized summaries by selecting specific fields and filters.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72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72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72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104872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graphicFrame>
        <p:nvGraphicFramePr>
          <p:cNvPr id="4194304" name="Chart 1"/>
          <p:cNvGraphicFramePr>
            <a:graphicFrameLocks/>
          </p:cNvGraphicFramePr>
          <p:nvPr/>
        </p:nvGraphicFramePr>
        <p:xfrm>
          <a:off x="1121790" y="1695450"/>
          <a:ext cx="5574285" cy="40549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Chart 2"/>
          <p:cNvGraphicFramePr>
            <a:graphicFrameLocks/>
          </p:cNvGraphicFramePr>
          <p:nvPr/>
        </p:nvGraphicFramePr>
        <p:xfrm>
          <a:off x="1366887" y="1491792"/>
          <a:ext cx="5165887" cy="34572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1048733" name="TextBox 3"/>
          <p:cNvSpPr txBox="1"/>
          <p:nvPr/>
        </p:nvSpPr>
        <p:spPr>
          <a:xfrm>
            <a:off x="2538475" y="1323413"/>
            <a:ext cx="6101488" cy="1815882"/>
          </a:xfrm>
          <a:prstGeom prst="rect">
            <a:avLst/>
          </a:prstGeom>
          <a:noFill/>
        </p:spPr>
        <p:txBody>
          <a:bodyPr wrap="square">
            <a:spAutoFit/>
          </a:bodyPr>
          <a:lstStyle/>
          <a:p>
            <a:r>
              <a:rPr lang="en-US" sz="2800" b="1"/>
              <a:t>- "Data analysis is not just about numbers, it's about telling a story that drives action and improves employee lives."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459105" y="-70007"/>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048649" name="TextBox 13"/>
          <p:cNvSpPr txBox="1"/>
          <p:nvPr/>
        </p:nvSpPr>
        <p:spPr>
          <a:xfrm>
            <a:off x="5187088" y="2525120"/>
            <a:ext cx="1828800" cy="358141"/>
          </a:xfrm>
          <a:prstGeom prst="rect">
            <a:avLst/>
          </a:prstGeom>
          <a:noFill/>
        </p:spPr>
        <p:txBody>
          <a:bodyPr wrap="square" rtlCol="0">
            <a:spAutoFit/>
          </a:bodyPr>
          <a:lstStyle/>
          <a:p>
            <a:pPr algn="l"/>
            <a:endParaRPr lang="en-US"/>
          </a:p>
        </p:txBody>
      </p:sp>
      <p:sp>
        <p:nvSpPr>
          <p:cNvPr id="1048650" name="TextBox 17"/>
          <p:cNvSpPr txBox="1"/>
          <p:nvPr/>
        </p:nvSpPr>
        <p:spPr>
          <a:xfrm>
            <a:off x="1023722" y="930334"/>
            <a:ext cx="6369834" cy="5577840"/>
          </a:xfrm>
          <a:prstGeom prst="rect">
            <a:avLst/>
          </a:prstGeom>
          <a:noFill/>
        </p:spPr>
        <p:txBody>
          <a:bodyPr wrap="square">
            <a:spAutoFit/>
          </a:bodyPr>
          <a:lstStyle/>
          <a:p>
            <a:pPr marL="285750" indent="-285750">
              <a:buFont typeface="Arial" panose="020B0604020202020204" pitchFamily="34" charset="0"/>
              <a:buChar char="•"/>
            </a:pPr>
            <a:r>
              <a:rPr lang="en-US" sz="2000" b="1"/>
              <a:t>Data Collection: Gathering relevant information such as performance metrics, attendance records, feedback surveys, and demographic details.</a:t>
            </a:r>
          </a:p>
          <a:p>
            <a:pPr marL="285750" indent="-285750">
              <a:buFont typeface="Arial" panose="020B0604020202020204" pitchFamily="34" charset="0"/>
              <a:buChar char="•"/>
            </a:pPr>
            <a:r>
              <a:rPr lang="en-US" sz="2000" b="1"/>
              <a:t>Data Cleaning and Preparation: Ensuring data accuracy and consistency by removing errors, duplicates, and irrelevant information.</a:t>
            </a:r>
          </a:p>
          <a:p>
            <a:pPr marL="285750" indent="-285750">
              <a:buFont typeface="Arial" panose="020B0604020202020204" pitchFamily="34" charset="0"/>
              <a:buChar char="•"/>
            </a:pPr>
            <a:r>
              <a:rPr lang="en-US" sz="2000" b="1"/>
              <a:t>Data Analysis: Using statistical methods, visualization tools, and analytical techniques to uncover patterns, trends, correlations, and anomalies within the data.</a:t>
            </a:r>
          </a:p>
          <a:p>
            <a:pPr marL="285750" indent="-285750">
              <a:buFont typeface="Arial" panose="020B0604020202020204" pitchFamily="34" charset="0"/>
              <a:buChar char="•"/>
            </a:pPr>
            <a:r>
              <a:rPr lang="en-US" sz="2000" b="1"/>
              <a:t>Interpretation and Insight Generation: Drawing conclusions and actionable insights from the analyzed data to support decision-making, improve HR practices, and optimize workforce management strategies.</a:t>
            </a:r>
          </a:p>
          <a:p>
            <a:pPr marL="285750" indent="-285750">
              <a:buFont typeface="Arial" panose="020B0604020202020204" pitchFamily="34" charset="0"/>
              <a:buChar char="•"/>
            </a:pPr>
            <a:r>
              <a:rPr lang="en-US" sz="2000" b="1"/>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048657" name="TextBox 11"/>
          <p:cNvSpPr txBox="1"/>
          <p:nvPr/>
        </p:nvSpPr>
        <p:spPr>
          <a:xfrm>
            <a:off x="1312688" y="2134760"/>
            <a:ext cx="8842248" cy="1615441"/>
          </a:xfrm>
          <a:prstGeom prst="rect">
            <a:avLst/>
          </a:prstGeom>
          <a:noFill/>
        </p:spPr>
        <p:txBody>
          <a:bodyPr wrap="square">
            <a:spAutoFit/>
          </a:bodyPr>
          <a:lstStyle/>
          <a:p>
            <a:r>
              <a:rPr lang="en-US" sz="2000" b="1"/>
              <a:t>Collect and integrate employee data from various sources (e.g., HR systems, surveys, performance reviews)</a:t>
            </a:r>
          </a:p>
          <a:p>
            <a:r>
              <a:rPr lang="en-US" sz="2000" b="1"/>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rot="10800000" flipV="1">
            <a:off x="555617" y="-29112"/>
            <a:ext cx="3910967" cy="1001556"/>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048663" name="TextBox 10"/>
          <p:cNvSpPr txBox="1"/>
          <p:nvPr/>
        </p:nvSpPr>
        <p:spPr>
          <a:xfrm>
            <a:off x="2246494" y="505777"/>
            <a:ext cx="5279114" cy="5958840"/>
          </a:xfrm>
          <a:prstGeom prst="rect">
            <a:avLst/>
          </a:prstGeom>
          <a:noFill/>
        </p:spPr>
        <p:txBody>
          <a:bodyPr wrap="square">
            <a:spAutoFit/>
          </a:bodyPr>
          <a:lstStyle/>
          <a:p>
            <a:r>
              <a:rPr lang="en-US" b="1"/>
              <a:t>Informed Decision-Making:</a:t>
            </a:r>
          </a:p>
          <a:p>
            <a:pPr>
              <a:buFont typeface="Arial" panose="020B0604020202020204" pitchFamily="34" charset="0"/>
              <a:buChar char="•"/>
            </a:pPr>
            <a:r>
              <a:rPr lang="en-US" b="1"/>
              <a:t>Provides managers and executives with data-driven insights to make strategic decisions about promotions, resource allocation, and organizational improvements.</a:t>
            </a:r>
          </a:p>
          <a:p>
            <a:r>
              <a:rPr lang="en-US" b="1"/>
              <a:t>2. Targeted Training and Development:</a:t>
            </a:r>
          </a:p>
          <a:p>
            <a:pPr>
              <a:buFont typeface="Arial" panose="020B0604020202020204" pitchFamily="34" charset="0"/>
              <a:buChar char="•"/>
            </a:pPr>
            <a:r>
              <a:rPr lang="en-US" b="1"/>
              <a:t>Identifies specific skill gaps and areas for improvement, allowing HR and training teams to create effective, targeted training programs.</a:t>
            </a:r>
          </a:p>
          <a:p>
            <a:r>
              <a:rPr lang="en-US" b="1"/>
              <a:t>3. Enhanced Employee Engagement:</a:t>
            </a:r>
          </a:p>
          <a:p>
            <a:pPr>
              <a:buFont typeface="Arial" panose="020B0604020202020204" pitchFamily="34" charset="0"/>
              <a:buChar char="•"/>
            </a:pPr>
            <a:r>
              <a:rPr lang="en-US" b="1"/>
              <a:t>Offers employees clear feedback on their performance, which boosts motivation, engagement, and alignment with the organization’s goals.</a:t>
            </a:r>
          </a:p>
          <a:p>
            <a:r>
              <a:rPr lang="en-US" b="1"/>
              <a:t>4. Optimized Compensation and Rewards:</a:t>
            </a:r>
          </a:p>
          <a:p>
            <a:pPr>
              <a:buFont typeface="Arial" panose="020B0604020202020204" pitchFamily="34" charset="0"/>
              <a:buChar char="•"/>
            </a:pPr>
            <a:r>
              <a:rPr lang="en-US" b="1"/>
              <a:t>Ensures that compensation strategies are fair and performance-based, helping to retain high performers and motivate the workforce.</a:t>
            </a:r>
          </a:p>
          <a:p>
            <a:r>
              <a:rPr lang="en-US" b="1"/>
              <a:t>5. Organizational Improvement and Growth:</a:t>
            </a:r>
          </a:p>
          <a:p>
            <a:pPr>
              <a:buFont typeface="Arial" panose="020B0604020202020204" pitchFamily="34" charset="0"/>
              <a:buChar char="•"/>
            </a:pPr>
            <a:r>
              <a:rPr lang="en-US" b="1"/>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Picture 1"/>
          <p:cNvPicPr>
            <a:picLocks noChangeAspect="1"/>
          </p:cNvPicPr>
          <p:nvPr/>
        </p:nvPicPr>
        <p:blipFill>
          <a:blip r:embed="rId2"/>
          <a:stretch>
            <a:fillRect/>
          </a:stretch>
        </p:blipFill>
        <p:spPr>
          <a:xfrm>
            <a:off x="-450392" y="245614"/>
            <a:ext cx="9949321" cy="63667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0" y="1476375"/>
            <a:ext cx="2695574" cy="3248025"/>
          </a:xfrm>
          <a:prstGeom prst="rect">
            <a:avLst/>
          </a:prstGeom>
        </p:spPr>
      </p:pic>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7"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68"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a:p>
        </p:txBody>
      </p:sp>
      <p:sp>
        <p:nvSpPr>
          <p:cNvPr id="1048669" name="TextBox 11"/>
          <p:cNvSpPr txBox="1"/>
          <p:nvPr/>
        </p:nvSpPr>
        <p:spPr>
          <a:xfrm>
            <a:off x="3050744" y="3254854"/>
            <a:ext cx="6101488" cy="369332"/>
          </a:xfrm>
          <a:prstGeom prst="rect">
            <a:avLst/>
          </a:prstGeom>
          <a:noFill/>
        </p:spPr>
        <p:txBody>
          <a:bodyPr wrap="square">
            <a:spAutoFit/>
          </a:bodyPr>
          <a:lstStyle/>
          <a:p>
            <a:endParaRPr lang="en-US"/>
          </a:p>
        </p:txBody>
      </p:sp>
      <p:sp>
        <p:nvSpPr>
          <p:cNvPr id="1048670" name="TextBox 13"/>
          <p:cNvSpPr txBox="1"/>
          <p:nvPr/>
        </p:nvSpPr>
        <p:spPr>
          <a:xfrm>
            <a:off x="3041073" y="1673840"/>
            <a:ext cx="5877371" cy="4893647"/>
          </a:xfrm>
          <a:prstGeom prst="rect">
            <a:avLst/>
          </a:prstGeom>
          <a:noFill/>
        </p:spPr>
        <p:txBody>
          <a:bodyPr wrap="square">
            <a:spAutoFit/>
          </a:bodyPr>
          <a:lstStyle/>
          <a:p>
            <a:r>
              <a:rPr lang="en-US" sz="2000" b="1">
                <a:solidFill>
                  <a:srgbClr val="00B050"/>
                </a:solidFill>
              </a:rPr>
              <a:t>Conditional formatting =  missing the values</a:t>
            </a:r>
          </a:p>
          <a:p>
            <a:r>
              <a:rPr lang="en-US" b="1"/>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lang="en-US" sz="2000" b="1">
                <a:solidFill>
                  <a:srgbClr val="00B050"/>
                </a:solidFill>
              </a:rPr>
              <a:t>Filter = remove the missing </a:t>
            </a:r>
            <a:endParaRPr lang="en-US" b="1"/>
          </a:p>
          <a:p>
            <a:pPr marL="342900" indent="-342900">
              <a:buAutoNum type="arabicPeriod"/>
            </a:pPr>
            <a:r>
              <a:rPr lang="en-US" b="1"/>
              <a:t>Filter: Data &gt; Filter &gt; Blanks.2. Go To Special: Ctrl + G &gt; Special &gt; Blanks.3. Conditional Formatting: Home &gt; Highlight Cells Rules &gt; Blank Cells.</a:t>
            </a:r>
          </a:p>
          <a:p>
            <a:r>
              <a:rPr lang="en-US" b="1"/>
              <a:t>Formula of perform analysis</a:t>
            </a:r>
          </a:p>
          <a:p>
            <a:r>
              <a:rPr lang="en-US" b="1"/>
              <a:t> syntax</a:t>
            </a:r>
          </a:p>
          <a:p>
            <a:r>
              <a:rPr lang="en-US" b="1"/>
              <a:t>            Syntax:- logical_test1, logical_test2, ...: Conditions to evaluate- value_if_true1, value_if_true2, ...: Values to return if conditions are true</a:t>
            </a:r>
          </a:p>
          <a:p>
            <a:pPr marL="342900" indent="-342900">
              <a:buAutoNum type="arabicPeriod"/>
            </a:pP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extBox 3"/>
          <p:cNvSpPr txBox="1"/>
          <p:nvPr/>
        </p:nvSpPr>
        <p:spPr>
          <a:xfrm>
            <a:off x="1361634" y="1611906"/>
            <a:ext cx="8749735" cy="1477328"/>
          </a:xfrm>
          <a:prstGeom prst="rect">
            <a:avLst/>
          </a:prstGeom>
          <a:noFill/>
        </p:spPr>
        <p:txBody>
          <a:bodyPr wrap="square">
            <a:spAutoFit/>
          </a:bodyPr>
          <a:lstStyle/>
          <a:p>
            <a:r>
              <a:rPr lang="en-US" b="1"/>
              <a:t>=IFS(A1&gt;10000, "High", A1&gt;5000, "Medium", "Low")These formulas categorize data in cells A1, B1, and C1 based on specified conditions, returning corresponding values ("High", "Medium", "Low", etc.). Use these formulas to analyze and classify your data, and make informed decisions!</a:t>
            </a:r>
          </a:p>
          <a:p>
            <a:endParaRPr lang="en-US" b="1"/>
          </a:p>
        </p:txBody>
      </p:sp>
      <p:sp>
        <p:nvSpPr>
          <p:cNvPr id="1048672" name="TextBox 2"/>
          <p:cNvSpPr txBox="1"/>
          <p:nvPr/>
        </p:nvSpPr>
        <p:spPr>
          <a:xfrm>
            <a:off x="1029762" y="3089235"/>
            <a:ext cx="6435377" cy="400110"/>
          </a:xfrm>
          <a:prstGeom prst="rect">
            <a:avLst/>
          </a:prstGeom>
          <a:noFill/>
        </p:spPr>
        <p:txBody>
          <a:bodyPr wrap="square">
            <a:spAutoFit/>
          </a:bodyPr>
          <a:lstStyle/>
          <a:p>
            <a:r>
              <a:rPr lang="en-US" sz="2000" b="1">
                <a:solidFill>
                  <a:srgbClr val="00B050"/>
                </a:solidFill>
              </a:rPr>
              <a:t>Pivot table</a:t>
            </a:r>
          </a:p>
        </p:txBody>
      </p:sp>
      <p:sp>
        <p:nvSpPr>
          <p:cNvPr id="1048673" name="TextBox 5"/>
          <p:cNvSpPr txBox="1"/>
          <p:nvPr/>
        </p:nvSpPr>
        <p:spPr>
          <a:xfrm>
            <a:off x="1269121" y="3977530"/>
            <a:ext cx="8842248" cy="2587752"/>
          </a:xfrm>
          <a:prstGeom prst="rect">
            <a:avLst/>
          </a:prstGeom>
          <a:noFill/>
        </p:spPr>
        <p:txBody>
          <a:bodyPr wrap="square">
            <a:spAutoFit/>
          </a:bodyPr>
          <a:lstStyle/>
          <a:p>
            <a:pPr marL="285750" indent="-285750">
              <a:buFont typeface="Arial" panose="020B0604020202020204" pitchFamily="34" charset="0"/>
              <a:buChar char="•"/>
            </a:pPr>
            <a:r>
              <a:rPr lang="en-US" b="1"/>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1048674" name="TextBox 8"/>
          <p:cNvSpPr txBox="1"/>
          <p:nvPr/>
        </p:nvSpPr>
        <p:spPr>
          <a:xfrm>
            <a:off x="1029762" y="922158"/>
            <a:ext cx="6101488" cy="400110"/>
          </a:xfrm>
          <a:prstGeom prst="rect">
            <a:avLst/>
          </a:prstGeom>
          <a:noFill/>
        </p:spPr>
        <p:txBody>
          <a:bodyPr wrap="square">
            <a:spAutoFit/>
          </a:bodyPr>
          <a:lstStyle/>
          <a:p>
            <a:r>
              <a:rPr lang="en-US" sz="2000" b="1">
                <a:solidFill>
                  <a:srgbClr val="00B050"/>
                </a:solidFill>
              </a:rPr>
              <a:t>Formula = checking for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1330</Words>
  <Application>Microsoft Office PowerPoint</Application>
  <PresentationFormat>Widescreen</PresentationFormat>
  <Paragraphs>109</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宋体</vt: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PowerPoint Presentation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TOSHIBA</cp:lastModifiedBy>
  <cp:revision>6</cp:revision>
  <dcterms:created xsi:type="dcterms:W3CDTF">2024-03-29T04:07:22Z</dcterms:created>
  <dcterms:modified xsi:type="dcterms:W3CDTF">2024-09-30T16:30:00Z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ba754a0c9a91474487f4674a3dfc786e</vt:lpwstr>
  </property>
</Properties>
</file>