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070C9-2218-4B61-A4B4-982E17C2A370}" v="6" dt="2025-04-01T06:20:10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18116827314" userId="87c9ca222b56ab75" providerId="LiveId" clId="{A79070C9-2218-4B61-A4B4-982E17C2A370}"/>
    <pc:docChg chg="undo custSel modSld">
      <pc:chgData name="918116827314" userId="87c9ca222b56ab75" providerId="LiveId" clId="{A79070C9-2218-4B61-A4B4-982E17C2A370}" dt="2025-04-01T17:28:24.948" v="242" actId="1076"/>
      <pc:docMkLst>
        <pc:docMk/>
      </pc:docMkLst>
      <pc:sldChg chg="addSp delSp modSp mod">
        <pc:chgData name="918116827314" userId="87c9ca222b56ab75" providerId="LiveId" clId="{A79070C9-2218-4B61-A4B4-982E17C2A370}" dt="2025-04-01T17:28:24.948" v="242" actId="1076"/>
        <pc:sldMkLst>
          <pc:docMk/>
          <pc:sldMk cId="186535650" sldId="256"/>
        </pc:sldMkLst>
        <pc:spChg chg="mod">
          <ac:chgData name="918116827314" userId="87c9ca222b56ab75" providerId="LiveId" clId="{A79070C9-2218-4B61-A4B4-982E17C2A370}" dt="2025-04-01T17:28:19.982" v="241" actId="1076"/>
          <ac:spMkLst>
            <pc:docMk/>
            <pc:sldMk cId="186535650" sldId="256"/>
            <ac:spMk id="2" creationId="{B0B62B96-A780-2D88-42C6-B322380D5CEF}"/>
          </ac:spMkLst>
        </pc:spChg>
        <pc:spChg chg="mod">
          <ac:chgData name="918116827314" userId="87c9ca222b56ab75" providerId="LiveId" clId="{A79070C9-2218-4B61-A4B4-982E17C2A370}" dt="2025-04-01T17:28:24.948" v="242" actId="1076"/>
          <ac:spMkLst>
            <pc:docMk/>
            <pc:sldMk cId="186535650" sldId="256"/>
            <ac:spMk id="3" creationId="{8E478DC5-1881-9496-7F5E-3FCA65C7C838}"/>
          </ac:spMkLst>
        </pc:spChg>
        <pc:picChg chg="add del">
          <ac:chgData name="918116827314" userId="87c9ca222b56ab75" providerId="LiveId" clId="{A79070C9-2218-4B61-A4B4-982E17C2A370}" dt="2025-04-01T17:27:06.489" v="227" actId="22"/>
          <ac:picMkLst>
            <pc:docMk/>
            <pc:sldMk cId="186535650" sldId="256"/>
            <ac:picMk id="5" creationId="{8348AC8C-6E80-BAA3-FAC1-5402DD8209B1}"/>
          </ac:picMkLst>
        </pc:picChg>
      </pc:sldChg>
      <pc:sldChg chg="modSp mod">
        <pc:chgData name="918116827314" userId="87c9ca222b56ab75" providerId="LiveId" clId="{A79070C9-2218-4B61-A4B4-982E17C2A370}" dt="2025-04-01T05:42:31.220" v="1" actId="20577"/>
        <pc:sldMkLst>
          <pc:docMk/>
          <pc:sldMk cId="2247477377" sldId="257"/>
        </pc:sldMkLst>
        <pc:spChg chg="mod">
          <ac:chgData name="918116827314" userId="87c9ca222b56ab75" providerId="LiveId" clId="{A79070C9-2218-4B61-A4B4-982E17C2A370}" dt="2025-04-01T05:42:31.220" v="1" actId="20577"/>
          <ac:spMkLst>
            <pc:docMk/>
            <pc:sldMk cId="2247477377" sldId="257"/>
            <ac:spMk id="3" creationId="{374201CB-F587-C1D1-476E-1A0CD5225F7C}"/>
          </ac:spMkLst>
        </pc:spChg>
      </pc:sldChg>
      <pc:sldChg chg="addSp delSp modSp mod">
        <pc:chgData name="918116827314" userId="87c9ca222b56ab75" providerId="LiveId" clId="{A79070C9-2218-4B61-A4B4-982E17C2A370}" dt="2025-04-01T06:28:14.071" v="76" actId="14100"/>
        <pc:sldMkLst>
          <pc:docMk/>
          <pc:sldMk cId="733943413" sldId="259"/>
        </pc:sldMkLst>
        <pc:spChg chg="mod">
          <ac:chgData name="918116827314" userId="87c9ca222b56ab75" providerId="LiveId" clId="{A79070C9-2218-4B61-A4B4-982E17C2A370}" dt="2025-04-01T06:28:04.457" v="73" actId="1076"/>
          <ac:spMkLst>
            <pc:docMk/>
            <pc:sldMk cId="733943413" sldId="259"/>
            <ac:spMk id="2" creationId="{EEA69E3C-BC86-0744-8F12-2EC095FE6938}"/>
          </ac:spMkLst>
        </pc:spChg>
        <pc:spChg chg="mod">
          <ac:chgData name="918116827314" userId="87c9ca222b56ab75" providerId="LiveId" clId="{A79070C9-2218-4B61-A4B4-982E17C2A370}" dt="2025-04-01T06:28:00.764" v="72" actId="1076"/>
          <ac:spMkLst>
            <pc:docMk/>
            <pc:sldMk cId="733943413" sldId="259"/>
            <ac:spMk id="3" creationId="{1301F41D-1455-67AD-A71A-506245958F4F}"/>
          </ac:spMkLst>
        </pc:spChg>
        <pc:picChg chg="add del mod">
          <ac:chgData name="918116827314" userId="87c9ca222b56ab75" providerId="LiveId" clId="{A79070C9-2218-4B61-A4B4-982E17C2A370}" dt="2025-04-01T06:13:35.144" v="15" actId="21"/>
          <ac:picMkLst>
            <pc:docMk/>
            <pc:sldMk cId="733943413" sldId="259"/>
            <ac:picMk id="5" creationId="{05A410BC-A927-FF07-FD35-1CBF56DD8660}"/>
          </ac:picMkLst>
        </pc:picChg>
        <pc:picChg chg="add mod">
          <ac:chgData name="918116827314" userId="87c9ca222b56ab75" providerId="LiveId" clId="{A79070C9-2218-4B61-A4B4-982E17C2A370}" dt="2025-04-01T06:28:14.071" v="76" actId="14100"/>
          <ac:picMkLst>
            <pc:docMk/>
            <pc:sldMk cId="733943413" sldId="259"/>
            <ac:picMk id="7" creationId="{D9552FEE-D430-4A68-00B0-29AFE41D2906}"/>
          </ac:picMkLst>
        </pc:picChg>
      </pc:sldChg>
      <pc:sldChg chg="addSp delSp modSp mod">
        <pc:chgData name="918116827314" userId="87c9ca222b56ab75" providerId="LiveId" clId="{A79070C9-2218-4B61-A4B4-982E17C2A370}" dt="2025-04-01T06:18:59.270" v="45" actId="14100"/>
        <pc:sldMkLst>
          <pc:docMk/>
          <pc:sldMk cId="2901110903" sldId="260"/>
        </pc:sldMkLst>
        <pc:spChg chg="mod">
          <ac:chgData name="918116827314" userId="87c9ca222b56ab75" providerId="LiveId" clId="{A79070C9-2218-4B61-A4B4-982E17C2A370}" dt="2025-04-01T06:18:03.753" v="37" actId="1076"/>
          <ac:spMkLst>
            <pc:docMk/>
            <pc:sldMk cId="2901110903" sldId="260"/>
            <ac:spMk id="2" creationId="{CF7D558C-A3AD-33BD-CA34-C5B7407FBFEE}"/>
          </ac:spMkLst>
        </pc:spChg>
        <pc:spChg chg="mod">
          <ac:chgData name="918116827314" userId="87c9ca222b56ab75" providerId="LiveId" clId="{A79070C9-2218-4B61-A4B4-982E17C2A370}" dt="2025-04-01T06:18:07.605" v="38" actId="1076"/>
          <ac:spMkLst>
            <pc:docMk/>
            <pc:sldMk cId="2901110903" sldId="260"/>
            <ac:spMk id="3" creationId="{96D4D1B4-3198-AF36-4CE6-0EBB11F83423}"/>
          </ac:spMkLst>
        </pc:spChg>
        <pc:picChg chg="add del mod">
          <ac:chgData name="918116827314" userId="87c9ca222b56ab75" providerId="LiveId" clId="{A79070C9-2218-4B61-A4B4-982E17C2A370}" dt="2025-04-01T06:15:42.842" v="23" actId="21"/>
          <ac:picMkLst>
            <pc:docMk/>
            <pc:sldMk cId="2901110903" sldId="260"/>
            <ac:picMk id="4" creationId="{C803BA5D-6494-98B1-1081-65D4DBC6C6D3}"/>
          </ac:picMkLst>
        </pc:picChg>
        <pc:picChg chg="add mod">
          <ac:chgData name="918116827314" userId="87c9ca222b56ab75" providerId="LiveId" clId="{A79070C9-2218-4B61-A4B4-982E17C2A370}" dt="2025-04-01T06:18:10.649" v="39" actId="1076"/>
          <ac:picMkLst>
            <pc:docMk/>
            <pc:sldMk cId="2901110903" sldId="260"/>
            <ac:picMk id="6" creationId="{C9C845F1-13B6-2102-AFEE-51796469734B}"/>
          </ac:picMkLst>
        </pc:picChg>
        <pc:picChg chg="add mod">
          <ac:chgData name="918116827314" userId="87c9ca222b56ab75" providerId="LiveId" clId="{A79070C9-2218-4B61-A4B4-982E17C2A370}" dt="2025-04-01T06:18:59.270" v="45" actId="14100"/>
          <ac:picMkLst>
            <pc:docMk/>
            <pc:sldMk cId="2901110903" sldId="260"/>
            <ac:picMk id="8" creationId="{3C2F53A6-FA4A-D4D7-1BB4-6EFA5E1BA289}"/>
          </ac:picMkLst>
        </pc:picChg>
      </pc:sldChg>
      <pc:sldChg chg="addSp modSp mod">
        <pc:chgData name="918116827314" userId="87c9ca222b56ab75" providerId="LiveId" clId="{A79070C9-2218-4B61-A4B4-982E17C2A370}" dt="2025-04-01T06:20:42.034" v="71" actId="1076"/>
        <pc:sldMkLst>
          <pc:docMk/>
          <pc:sldMk cId="800207165" sldId="262"/>
        </pc:sldMkLst>
        <pc:spChg chg="mod">
          <ac:chgData name="918116827314" userId="87c9ca222b56ab75" providerId="LiveId" clId="{A79070C9-2218-4B61-A4B4-982E17C2A370}" dt="2025-04-01T06:19:48.848" v="56" actId="1076"/>
          <ac:spMkLst>
            <pc:docMk/>
            <pc:sldMk cId="800207165" sldId="262"/>
            <ac:spMk id="2" creationId="{A18F70E8-92FA-F8E3-3268-F810020010A7}"/>
          </ac:spMkLst>
        </pc:spChg>
        <pc:graphicFrameChg chg="mod modGraphic">
          <ac:chgData name="918116827314" userId="87c9ca222b56ab75" providerId="LiveId" clId="{A79070C9-2218-4B61-A4B4-982E17C2A370}" dt="2025-04-01T06:19:57.528" v="58" actId="1076"/>
          <ac:graphicFrameMkLst>
            <pc:docMk/>
            <pc:sldMk cId="800207165" sldId="262"/>
            <ac:graphicFrameMk id="7" creationId="{F12CBB54-CC52-B072-E8FF-D54FFB1A3C78}"/>
          </ac:graphicFrameMkLst>
        </pc:graphicFrameChg>
        <pc:picChg chg="add mod">
          <ac:chgData name="918116827314" userId="87c9ca222b56ab75" providerId="LiveId" clId="{A79070C9-2218-4B61-A4B4-982E17C2A370}" dt="2025-04-01T06:20:42.034" v="71" actId="1076"/>
          <ac:picMkLst>
            <pc:docMk/>
            <pc:sldMk cId="800207165" sldId="262"/>
            <ac:picMk id="4" creationId="{E52DB587-BB18-C266-B89D-F22E7176377E}"/>
          </ac:picMkLst>
        </pc:picChg>
      </pc:sldChg>
    </pc:docChg>
  </pc:docChgLst>
  <pc:docChgLst>
    <pc:chgData name="somadutta8116@gmail.com" userId="87c9ca222b56ab75" providerId="LiveId" clId="{A79070C9-2218-4B61-A4B4-982E17C2A370}"/>
    <pc:docChg chg="undo custSel addSld modSld">
      <pc:chgData name="somadutta8116@gmail.com" userId="87c9ca222b56ab75" providerId="LiveId" clId="{A79070C9-2218-4B61-A4B4-982E17C2A370}" dt="2025-03-31T16:35:25.838" v="72" actId="113"/>
      <pc:docMkLst>
        <pc:docMk/>
      </pc:docMkLst>
      <pc:sldChg chg="modSp mod">
        <pc:chgData name="somadutta8116@gmail.com" userId="87c9ca222b56ab75" providerId="LiveId" clId="{A79070C9-2218-4B61-A4B4-982E17C2A370}" dt="2025-03-31T16:35:25.838" v="72" actId="113"/>
        <pc:sldMkLst>
          <pc:docMk/>
          <pc:sldMk cId="800207165" sldId="262"/>
        </pc:sldMkLst>
        <pc:graphicFrameChg chg="modGraphic">
          <ac:chgData name="somadutta8116@gmail.com" userId="87c9ca222b56ab75" providerId="LiveId" clId="{A79070C9-2218-4B61-A4B4-982E17C2A370}" dt="2025-03-31T16:35:25.838" v="72" actId="113"/>
          <ac:graphicFrameMkLst>
            <pc:docMk/>
            <pc:sldMk cId="800207165" sldId="262"/>
            <ac:graphicFrameMk id="7" creationId="{F12CBB54-CC52-B072-E8FF-D54FFB1A3C78}"/>
          </ac:graphicFrameMkLst>
        </pc:graphicFrameChg>
      </pc:sldChg>
      <pc:sldChg chg="modSp new mod">
        <pc:chgData name="somadutta8116@gmail.com" userId="87c9ca222b56ab75" providerId="LiveId" clId="{A79070C9-2218-4B61-A4B4-982E17C2A370}" dt="2025-03-31T16:24:29.012" v="70" actId="27636"/>
        <pc:sldMkLst>
          <pc:docMk/>
          <pc:sldMk cId="805142994" sldId="265"/>
        </pc:sldMkLst>
        <pc:spChg chg="mod">
          <ac:chgData name="somadutta8116@gmail.com" userId="87c9ca222b56ab75" providerId="LiveId" clId="{A79070C9-2218-4B61-A4B4-982E17C2A370}" dt="2025-03-31T16:21:46.684" v="13" actId="20577"/>
          <ac:spMkLst>
            <pc:docMk/>
            <pc:sldMk cId="805142994" sldId="265"/>
            <ac:spMk id="2" creationId="{07FB6ACF-DB0A-C1E2-0FF1-6FAEB80335C3}"/>
          </ac:spMkLst>
        </pc:spChg>
        <pc:spChg chg="mod">
          <ac:chgData name="somadutta8116@gmail.com" userId="87c9ca222b56ab75" providerId="LiveId" clId="{A79070C9-2218-4B61-A4B4-982E17C2A370}" dt="2025-03-31T16:24:29.012" v="70" actId="27636"/>
          <ac:spMkLst>
            <pc:docMk/>
            <pc:sldMk cId="805142994" sldId="265"/>
            <ac:spMk id="3" creationId="{0088D124-55E3-5AD1-AA7D-B200D5DFA0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802CA-A58B-4782-9D14-D0C2850331A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CD5D8-B17C-4552-A577-970E141C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5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D5D8-B17C-4552-A577-970E141C01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57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D5D8-B17C-4552-A577-970E141C012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9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CD5D8-B17C-4552-A577-970E141C012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5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2B96-A780-2D88-42C6-B322380D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853" y="1778000"/>
            <a:ext cx="10273347" cy="1343301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BRAINWARE UNIVERSITY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rPr>
              <a:t>AI-Powered Personalized Tutor System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Lato" panose="020F0502020204030203" pitchFamily="34" charset="0"/>
                <a:cs typeface="Segoe UI Light" panose="020B0502040204020203" pitchFamily="34" charset="0"/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8DC5-1881-9496-7F5E-3FCA65C7C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117" y="3015340"/>
            <a:ext cx="8915399" cy="28280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NAME:- ANUSKA DUTTA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BRANCH :- CSE(AI-ML)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SEMESTER/YEAR :- 6</a:t>
            </a:r>
            <a:r>
              <a:rPr lang="en-IN" b="1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/ 3</a:t>
            </a:r>
            <a:r>
              <a:rPr lang="en-IN" b="1" baseline="30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53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61AD-66A5-3EF2-51FA-836EC70B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01CB-F587-C1D1-476E-1A0CD522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188" y="1463040"/>
            <a:ext cx="9160423" cy="4448182"/>
          </a:xfrm>
        </p:spPr>
        <p:txBody>
          <a:bodyPr/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AI Tutor Project</a:t>
            </a:r>
            <a:r>
              <a:rPr lang="en-US" dirty="0"/>
              <a:t> was developed to provide a </a:t>
            </a:r>
            <a:r>
              <a:rPr lang="en-US" b="1" dirty="0"/>
              <a:t>personalized, AI-powered tutoring system</a:t>
            </a:r>
            <a:r>
              <a:rPr lang="en-US" dirty="0"/>
              <a:t> that enhances learning experiences across multiple subjects. The goal was to create an </a:t>
            </a:r>
            <a:r>
              <a:rPr lang="en-US" b="1" dirty="0"/>
              <a:t>accessible, offline-capable, and cost-effective</a:t>
            </a:r>
            <a:r>
              <a:rPr lang="en-US" dirty="0"/>
              <a:t> educational tool that does not rely on constant internet connectivity or paid subscriptions.</a:t>
            </a:r>
          </a:p>
          <a:p>
            <a:pPr>
              <a:buNone/>
            </a:pPr>
            <a:r>
              <a:rPr lang="en-US" dirty="0"/>
              <a:t>By leveraging artificial intelligence, the system can </a:t>
            </a:r>
            <a:r>
              <a:rPr lang="en-US" b="1" dirty="0"/>
              <a:t>understand user queries , provide relevant answers, track progress, and offer adaptive learning experiences.</a:t>
            </a:r>
            <a:r>
              <a:rPr lang="en-US" dirty="0"/>
              <a:t> The development journey involved </a:t>
            </a:r>
            <a:r>
              <a:rPr lang="en-US" b="1" dirty="0"/>
              <a:t>multiple iterations of AI models, dataset improvements, UI enhancements, and deployment optimizations</a:t>
            </a:r>
            <a:r>
              <a:rPr lang="en-US" dirty="0"/>
              <a:t> to ensure a seamless and effective user experience.</a:t>
            </a:r>
          </a:p>
          <a:p>
            <a:pPr marL="0" indent="0">
              <a:buNone/>
            </a:pPr>
            <a:r>
              <a:rPr lang="en-US" dirty="0"/>
              <a:t>This report outlines the </a:t>
            </a:r>
            <a:r>
              <a:rPr lang="en-US" b="1" dirty="0"/>
              <a:t>architecture, AI model evolution, UI development, key challenges, solutions, and future enhancements</a:t>
            </a:r>
            <a:r>
              <a:rPr lang="en-US" dirty="0"/>
              <a:t> that contribute to the success and scalability of the AI Tutor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47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FB15-B77A-106C-26A7-F0D6C2FD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09B4C-FEE6-A951-CA75-CF7BF74C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588" y="1330035"/>
            <a:ext cx="9090024" cy="53136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100" b="1" dirty="0"/>
              <a:t>Key Features</a:t>
            </a:r>
            <a:r>
              <a:rPr lang="en-IN" dirty="0"/>
              <a:t>: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Offline Accessibility</a:t>
            </a:r>
            <a:r>
              <a:rPr lang="en-US" dirty="0"/>
              <a:t> – Works without internet, making it ideal for students in low-connectivity areas.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No Subscription Fees</a:t>
            </a:r>
            <a:r>
              <a:rPr lang="en-US" dirty="0"/>
              <a:t> – Unlike many tutoring apps, AI Tutor is free and accessible to all.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Personalized Learning</a:t>
            </a:r>
            <a:r>
              <a:rPr lang="en-US" dirty="0"/>
              <a:t> – Uses subject-specific AI models to tailor responses based on learning levels.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Advanced Question Handling</a:t>
            </a:r>
            <a:r>
              <a:rPr lang="en-US" dirty="0"/>
              <a:t> – Special processing for arithmetic calculations, subject-specific terminology, and fallback mechanisms for more accurate answers.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Optimized Performance</a:t>
            </a:r>
            <a:r>
              <a:rPr lang="en-US" dirty="0"/>
              <a:t> – Lightweight and fast, with caching mechanisms to reduce lag and improve response speed.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dirty="0"/>
              <a:t>Structured Progress Tracking</a:t>
            </a:r>
            <a:r>
              <a:rPr lang="en-US" dirty="0"/>
              <a:t> – Helps users monitor their learning progress and improve systematically.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Modular &amp; Expandable Design</a:t>
            </a:r>
            <a:r>
              <a:rPr lang="en-US" dirty="0"/>
              <a:t> – Supports future enhancements like transformer-based AI, multimedia content, and multi-language support.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IN" b="1" dirty="0"/>
              <a:t>Tech Stack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Frontend &amp; Backend: </a:t>
            </a:r>
            <a:r>
              <a:rPr lang="en-IN" dirty="0" err="1"/>
              <a:t>Streamlit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 Model: Scikit-learn (TF-IDF + Random Forest classifier)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Styling: Tailwind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Storage: Local file system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37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9E3C-BC86-0744-8F12-2EC095FE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73" y="451390"/>
            <a:ext cx="8911687" cy="1280890"/>
          </a:xfrm>
        </p:spPr>
        <p:txBody>
          <a:bodyPr/>
          <a:lstStyle/>
          <a:p>
            <a:r>
              <a:rPr lang="en-US" dirty="0"/>
              <a:t>Development Journey:-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F41D-1455-67AD-A71A-50624595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640" y="1196596"/>
            <a:ext cx="9807892" cy="4464807"/>
          </a:xfrm>
        </p:spPr>
        <p:txBody>
          <a:bodyPr/>
          <a:lstStyle/>
          <a:p>
            <a:pPr>
              <a:buNone/>
            </a:pPr>
            <a:r>
              <a:rPr lang="en-IN" b="1" dirty="0"/>
              <a:t>AI Model 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V1</a:t>
            </a:r>
            <a:r>
              <a:rPr lang="en-IN" dirty="0"/>
              <a:t>: Basic keyword matching with minimal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V2</a:t>
            </a:r>
            <a:r>
              <a:rPr lang="en-IN" dirty="0"/>
              <a:t>: TF-IDF vectorization with cosine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V3</a:t>
            </a:r>
            <a:r>
              <a:rPr lang="en-IN" dirty="0"/>
              <a:t>: Subject-specific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V4</a:t>
            </a:r>
            <a:r>
              <a:rPr lang="en-IN" dirty="0"/>
              <a:t>: Enhanced comprehensive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V5</a:t>
            </a:r>
            <a:r>
              <a:rPr lang="en-IN" dirty="0"/>
              <a:t>: Specialized handling (e.g., arithmetic calculations)</a:t>
            </a:r>
          </a:p>
          <a:p>
            <a:pPr>
              <a:buNone/>
            </a:pPr>
            <a:r>
              <a:rPr lang="en-IN" b="1" dirty="0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Subject-specific datasets with Q&amp;A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Specialized scripts for dataset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Special handling for mathematical operations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52FEE-D430-4A68-00B0-29AFE41D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40" y="3793921"/>
            <a:ext cx="4643120" cy="26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4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558C-A3AD-33BD-CA34-C5B7407F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80" y="248651"/>
            <a:ext cx="8911687" cy="1280890"/>
          </a:xfrm>
        </p:spPr>
        <p:txBody>
          <a:bodyPr/>
          <a:lstStyle/>
          <a:p>
            <a:r>
              <a:rPr lang="en-US" dirty="0"/>
              <a:t>Key Implementation Feature:-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D1B4-3198-AF36-4CE6-0EBB11F8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080" y="1029493"/>
            <a:ext cx="9848532" cy="397717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Modern, intuitive design with Tailwind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Subject selection cards with visual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Chat-like Q&amp;A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Progress visualization</a:t>
            </a:r>
          </a:p>
          <a:p>
            <a:pPr>
              <a:buNone/>
            </a:pPr>
            <a:r>
              <a:rPr lang="en-IN" b="1" dirty="0"/>
              <a:t>Special Case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Arithmetic operations parser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Subject-specific terminology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Contextual fallback responses</a:t>
            </a:r>
          </a:p>
          <a:p>
            <a:pPr>
              <a:buNone/>
            </a:pPr>
            <a:r>
              <a:rPr lang="en-IN" b="1" dirty="0"/>
              <a:t>Deployment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Comprehensive requirements.txt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All-in-one batch file (ai_tutor.bat)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Organized directory structure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845F1-13B6-2102-AFEE-51796469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1318489"/>
            <a:ext cx="5669280" cy="2418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F53A6-FA4A-D4D7-1BB4-6EFA5E1B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3965438"/>
            <a:ext cx="5669280" cy="22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1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70E8-92FA-F8E3-3268-F8100200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45" y="238030"/>
            <a:ext cx="8911687" cy="1280890"/>
          </a:xfrm>
        </p:spPr>
        <p:txBody>
          <a:bodyPr/>
          <a:lstStyle/>
          <a:p>
            <a:r>
              <a:rPr lang="en-IN" dirty="0"/>
              <a:t>Challenges &amp; Solutions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2CBB54-CC52-B072-E8FF-D54FFB1A3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226579"/>
              </p:ext>
            </p:extLst>
          </p:nvPr>
        </p:nvGraphicFramePr>
        <p:xfrm>
          <a:off x="1515965" y="949960"/>
          <a:ext cx="8370412" cy="3687605"/>
        </p:xfrm>
        <a:graphic>
          <a:graphicData uri="http://schemas.openxmlformats.org/drawingml/2006/table">
            <a:tbl>
              <a:tblPr/>
              <a:tblGrid>
                <a:gridCol w="4185206">
                  <a:extLst>
                    <a:ext uri="{9D8B030D-6E8A-4147-A177-3AD203B41FA5}">
                      <a16:colId xmlns:a16="http://schemas.microsoft.com/office/drawing/2014/main" val="1209393999"/>
                    </a:ext>
                  </a:extLst>
                </a:gridCol>
                <a:gridCol w="4185206">
                  <a:extLst>
                    <a:ext uri="{9D8B030D-6E8A-4147-A177-3AD203B41FA5}">
                      <a16:colId xmlns:a16="http://schemas.microsoft.com/office/drawing/2014/main" val="3980613771"/>
                    </a:ext>
                  </a:extLst>
                </a:gridCol>
              </a:tblGrid>
              <a:tr h="332367">
                <a:tc>
                  <a:txBody>
                    <a:bodyPr/>
                    <a:lstStyle/>
                    <a:p>
                      <a:r>
                        <a:rPr lang="en-IN" sz="1800" b="1" dirty="0"/>
                        <a:t>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453074"/>
                  </a:ext>
                </a:extLst>
              </a:tr>
              <a:tr h="854659">
                <a:tc>
                  <a:txBody>
                    <a:bodyPr/>
                    <a:lstStyle/>
                    <a:p>
                      <a:r>
                        <a:rPr lang="en-IN" sz="1800" dirty="0"/>
                        <a:t>Model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Subject-specific datasets &amp; improved matching algorithms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132088"/>
                  </a:ext>
                </a:extLst>
              </a:tr>
              <a:tr h="593513">
                <a:tc>
                  <a:txBody>
                    <a:bodyPr/>
                    <a:lstStyle/>
                    <a:p>
                      <a:r>
                        <a:rPr lang="en-IN" sz="1800" dirty="0"/>
                        <a:t>Performance issues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Optimized loading &amp; caching mechanisms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653049"/>
                  </a:ext>
                </a:extLst>
              </a:tr>
              <a:tr h="593513">
                <a:tc>
                  <a:txBody>
                    <a:bodyPr/>
                    <a:lstStyle/>
                    <a:p>
                      <a:r>
                        <a:rPr lang="en-IN" sz="1800"/>
                        <a:t>User experience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Clearer navigation &amp; responsive 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47097"/>
                  </a:ext>
                </a:extLst>
              </a:tr>
              <a:tr h="593513">
                <a:tc>
                  <a:txBody>
                    <a:bodyPr/>
                    <a:lstStyle/>
                    <a:p>
                      <a:r>
                        <a:rPr lang="en-IN" sz="1800" dirty="0"/>
                        <a:t>Mathematical questions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Dedicated arithmetic handler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856384"/>
                  </a:ext>
                </a:extLst>
              </a:tr>
              <a:tr h="593513">
                <a:tc>
                  <a:txBody>
                    <a:bodyPr/>
                    <a:lstStyle/>
                    <a:p>
                      <a:r>
                        <a:rPr lang="en-IN" sz="1800" dirty="0"/>
                        <a:t>Limited datasets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Comprehensive dataset generators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50688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52DB587-BB18-C266-B89D-F22E7176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4637565"/>
            <a:ext cx="7518400" cy="21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C73E-AC21-E11D-11FB-F6351607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1877-0BDF-3094-D02E-461752B8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pf transformer-based AI model</a:t>
            </a:r>
          </a:p>
          <a:p>
            <a:r>
              <a:rPr lang="en-US" dirty="0"/>
              <a:t>Expansion to specialized topics</a:t>
            </a:r>
          </a:p>
          <a:p>
            <a:r>
              <a:rPr lang="en-US" dirty="0"/>
              <a:t>Multimedia content support</a:t>
            </a:r>
          </a:p>
          <a:p>
            <a:r>
              <a:rPr lang="en-US" dirty="0"/>
              <a:t>Proper database implementation</a:t>
            </a:r>
          </a:p>
          <a:p>
            <a:r>
              <a:rPr lang="en-US" dirty="0"/>
              <a:t>Analytics dashboard</a:t>
            </a:r>
          </a:p>
          <a:p>
            <a:r>
              <a:rPr lang="en-US" dirty="0"/>
              <a:t>Multi-language supporter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92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ACF-DB0A-C1E2-0FF1-6FAEB803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D124-55E3-5AD1-AA7D-B200D5DF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840" y="1351280"/>
            <a:ext cx="7907972" cy="377762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The AI Tutor Project is a smart, adaptive, and accessible learning solution designed to provide personalized education without requiring subscriptions or internet access. By leveraging subject-specific AI models, it delivers accurate and context-aware responses, enhancing the overall learning experience.</a:t>
            </a:r>
          </a:p>
          <a:p>
            <a:pPr>
              <a:buNone/>
            </a:pPr>
            <a:r>
              <a:rPr lang="en-US" dirty="0"/>
              <a:t>Its intuitive interface ensures ease of use, while progress tracking helps students monitor their learning journey. Optimized for efficiency, AI Tutor provides fast response times with minimal resource consumption.</a:t>
            </a:r>
          </a:p>
          <a:p>
            <a:pPr marL="0" indent="0">
              <a:buNone/>
            </a:pPr>
            <a:r>
              <a:rPr lang="en-US" dirty="0"/>
              <a:t>Built for scalability, the system allows for future enhancements, including advanced AI models, multimedia content, and multilingual support. By combining AI-driven learning with accessibility and efficiency, AI Tutor bridges educational gaps, making quality education available to a wider audience.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1429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631</Words>
  <Application>Microsoft Office PowerPoint</Application>
  <PresentationFormat>Widescreen</PresentationFormat>
  <Paragraphs>74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Wingdings 3</vt:lpstr>
      <vt:lpstr>Wisp</vt:lpstr>
      <vt:lpstr>BRAINWARE UNIVERSITY AI-Powered Personalized Tutor System </vt:lpstr>
      <vt:lpstr>Introduction:-</vt:lpstr>
      <vt:lpstr>Project Overview:-</vt:lpstr>
      <vt:lpstr>Development Journey:-</vt:lpstr>
      <vt:lpstr>Key Implementation Feature:-</vt:lpstr>
      <vt:lpstr>Challenges &amp; Solutions</vt:lpstr>
      <vt:lpstr>Future Directions</vt:lpstr>
      <vt:lpstr>Conclusion:-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918116827314</dc:creator>
  <cp:lastModifiedBy>918116827314</cp:lastModifiedBy>
  <cp:revision>1</cp:revision>
  <dcterms:created xsi:type="dcterms:W3CDTF">2025-03-31T15:19:16Z</dcterms:created>
  <dcterms:modified xsi:type="dcterms:W3CDTF">2025-04-01T17:28:32Z</dcterms:modified>
</cp:coreProperties>
</file>