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26.0</c:v>
                </c:pt>
                <c:pt idx="1">
                  <c:v>24.0</c:v>
                </c:pt>
                <c:pt idx="2">
                  <c:v>28.0</c:v>
                </c:pt>
                <c:pt idx="3">
                  <c:v>27.0</c:v>
                </c:pt>
                <c:pt idx="4">
                  <c:v>17.0</c:v>
                </c:pt>
                <c:pt idx="5">
                  <c:v>23.0</c:v>
                </c:pt>
                <c:pt idx="6">
                  <c:v>13.0</c:v>
                </c:pt>
                <c:pt idx="7">
                  <c:v>24.0</c:v>
                </c:pt>
                <c:pt idx="8">
                  <c:v>25.0</c:v>
                </c:pt>
                <c:pt idx="9">
                  <c:v>26.0</c:v>
                </c:pt>
                <c:pt idx="10">
                  <c:v>25.0</c:v>
                </c:pt>
                <c:pt idx="11">
                  <c:v>28.0</c:v>
                </c:pt>
                <c:pt idx="12">
                  <c:v>24.0</c:v>
                </c:pt>
                <c:pt idx="13">
                  <c:v>24.0</c:v>
                </c:pt>
                <c:pt idx="14">
                  <c:v>27.0</c:v>
                </c:pt>
                <c:pt idx="15">
                  <c:v>14.0</c:v>
                </c:pt>
                <c:pt idx="16">
                  <c:v>29.0</c:v>
                </c:pt>
                <c:pt idx="17">
                  <c:v>24.0</c:v>
                </c:pt>
                <c:pt idx="18">
                  <c:v>16.0</c:v>
                </c:pt>
                <c:pt idx="19">
                  <c:v>29.0</c:v>
                </c:pt>
                <c:pt idx="20">
                  <c:v>18.0</c:v>
                </c:pt>
                <c:pt idx="21">
                  <c:v>22.0</c:v>
                </c:pt>
                <c:pt idx="22">
                  <c:v>22.0</c:v>
                </c:pt>
                <c:pt idx="23">
                  <c:v>24.0</c:v>
                </c:pt>
                <c:pt idx="24">
                  <c:v>27.0</c:v>
                </c:pt>
                <c:pt idx="25">
                  <c:v>24.0</c:v>
                </c:pt>
                <c:pt idx="26">
                  <c:v>26.0</c:v>
                </c:pt>
                <c:pt idx="27">
                  <c:v>20.0</c:v>
                </c:pt>
                <c:pt idx="28">
                  <c:v>25.0</c:v>
                </c:pt>
              </c:numCache>
            </c:numRef>
          </c:val>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29.0</c:v>
                </c:pt>
                <c:pt idx="1">
                  <c:v>14.0</c:v>
                </c:pt>
                <c:pt idx="2">
                  <c:v>23.0</c:v>
                </c:pt>
                <c:pt idx="3">
                  <c:v>28.0</c:v>
                </c:pt>
                <c:pt idx="4">
                  <c:v>27.0</c:v>
                </c:pt>
                <c:pt idx="5">
                  <c:v>29.0</c:v>
                </c:pt>
                <c:pt idx="6">
                  <c:v>15.0</c:v>
                </c:pt>
                <c:pt idx="7">
                  <c:v>22.0</c:v>
                </c:pt>
                <c:pt idx="8">
                  <c:v>30.0</c:v>
                </c:pt>
                <c:pt idx="9">
                  <c:v>26.0</c:v>
                </c:pt>
                <c:pt idx="10">
                  <c:v>26.0</c:v>
                </c:pt>
                <c:pt idx="11">
                  <c:v>24.0</c:v>
                </c:pt>
                <c:pt idx="12">
                  <c:v>25.0</c:v>
                </c:pt>
                <c:pt idx="13">
                  <c:v>27.0</c:v>
                </c:pt>
                <c:pt idx="14">
                  <c:v>18.0</c:v>
                </c:pt>
                <c:pt idx="15">
                  <c:v>16.0</c:v>
                </c:pt>
                <c:pt idx="16">
                  <c:v>29.0</c:v>
                </c:pt>
                <c:pt idx="17">
                  <c:v>27.0</c:v>
                </c:pt>
                <c:pt idx="18">
                  <c:v>24.0</c:v>
                </c:pt>
                <c:pt idx="19">
                  <c:v>25.0</c:v>
                </c:pt>
                <c:pt idx="20">
                  <c:v>23.0</c:v>
                </c:pt>
                <c:pt idx="21">
                  <c:v>18.0</c:v>
                </c:pt>
                <c:pt idx="22">
                  <c:v>24.0</c:v>
                </c:pt>
                <c:pt idx="23">
                  <c:v>16.0</c:v>
                </c:pt>
                <c:pt idx="24">
                  <c:v>24.0</c:v>
                </c:pt>
                <c:pt idx="25">
                  <c:v>30.0</c:v>
                </c:pt>
                <c:pt idx="26">
                  <c:v>30.0</c:v>
                </c:pt>
                <c:pt idx="27">
                  <c:v>29.0</c:v>
                </c:pt>
                <c:pt idx="28">
                  <c:v>13.0</c:v>
                </c:pt>
              </c:numCache>
            </c:numRef>
          </c:val>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26.0</c:v>
                </c:pt>
                <c:pt idx="1">
                  <c:v>16.0</c:v>
                </c:pt>
                <c:pt idx="2">
                  <c:v>19.0</c:v>
                </c:pt>
                <c:pt idx="3">
                  <c:v>26.0</c:v>
                </c:pt>
                <c:pt idx="4">
                  <c:v>24.0</c:v>
                </c:pt>
                <c:pt idx="5">
                  <c:v>30.0</c:v>
                </c:pt>
                <c:pt idx="6">
                  <c:v>24.0</c:v>
                </c:pt>
                <c:pt idx="7">
                  <c:v>23.0</c:v>
                </c:pt>
                <c:pt idx="8">
                  <c:v>29.0</c:v>
                </c:pt>
                <c:pt idx="9">
                  <c:v>28.0</c:v>
                </c:pt>
                <c:pt idx="10">
                  <c:v>28.0</c:v>
                </c:pt>
                <c:pt idx="11">
                  <c:v>23.0</c:v>
                </c:pt>
                <c:pt idx="12">
                  <c:v>26.0</c:v>
                </c:pt>
                <c:pt idx="13">
                  <c:v>29.0</c:v>
                </c:pt>
                <c:pt idx="14">
                  <c:v>18.0</c:v>
                </c:pt>
                <c:pt idx="15">
                  <c:v>20.0</c:v>
                </c:pt>
                <c:pt idx="16">
                  <c:v>24.0</c:v>
                </c:pt>
                <c:pt idx="17">
                  <c:v>25.0</c:v>
                </c:pt>
                <c:pt idx="18">
                  <c:v>24.0</c:v>
                </c:pt>
                <c:pt idx="19">
                  <c:v>24.0</c:v>
                </c:pt>
                <c:pt idx="20">
                  <c:v>22.0</c:v>
                </c:pt>
                <c:pt idx="21">
                  <c:v>30.0</c:v>
                </c:pt>
                <c:pt idx="22">
                  <c:v>24.0</c:v>
                </c:pt>
                <c:pt idx="23">
                  <c:v>23.0</c:v>
                </c:pt>
                <c:pt idx="24">
                  <c:v>27.0</c:v>
                </c:pt>
                <c:pt idx="25">
                  <c:v>30.0</c:v>
                </c:pt>
                <c:pt idx="26">
                  <c:v>26.0</c:v>
                </c:pt>
                <c:pt idx="27">
                  <c:v>30.0</c:v>
                </c:pt>
                <c:pt idx="28">
                  <c:v>17.0</c:v>
                </c:pt>
              </c:numCache>
            </c:numRef>
          </c:val>
        </c:ser>
        <c:dLbls>
          <c:showLegendKey val="0"/>
          <c:showVal val="0"/>
          <c:showCatName val="0"/>
          <c:showSerName val="0"/>
          <c:showPercent val="0"/>
          <c:showBubbleSize val="0"/>
        </c:dLbls>
        <c:gapWidth val="150"/>
        <c:axId val="76114560"/>
        <c:axId val="76220672"/>
      </c:barChart>
      <c:catAx>
        <c:axId val="76114560"/>
        <c:scaling>
          <c:orientation val="minMax"/>
        </c:scaling>
        <c:delete val="0"/>
        <c:axPos val="b"/>
        <c:majorTickMark val="out"/>
        <c:minorTickMark val="none"/>
        <c:tickLblPos val="nextTo"/>
        <c:crossAx val="76220672"/>
        <c:crosses val="autoZero"/>
        <c:auto val="1"/>
        <c:lblAlgn val="ctr"/>
        <c:lblOffset val="100"/>
        <c:noMultiLvlLbl val="0"/>
      </c:catAx>
      <c:valAx>
        <c:axId val="76220672"/>
        <c:scaling>
          <c:orientation val="minMax"/>
        </c:scaling>
        <c:delete val="0"/>
        <c:axPos val="l"/>
        <c:majorGridlines/>
        <c:numFmt formatCode="General" sourceLinked="1"/>
        <c:majorTickMark val="out"/>
        <c:minorTickMark val="none"/>
        <c:tickLblPos val="nextTo"/>
        <c:crossAx val="76114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5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5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Slide Image Placeholder 1"/>
          <p:cNvSpPr>
            <a:spLocks noChangeAspect="1" noRot="1" noGrp="1"/>
          </p:cNvSpPr>
          <p:nvPr>
            <p:ph type="sldImg"/>
          </p:nvPr>
        </p:nvSpPr>
        <p:spPr>
          <a:xfrm>
            <a:off x="4038600" y="857250"/>
            <a:ext cx="4114800" cy="2314575"/>
          </a:xfrm>
        </p:spPr>
      </p:sp>
      <p:sp>
        <p:nvSpPr>
          <p:cNvPr id="1048601" name="Notes Placeholder 2"/>
          <p:cNvSpPr>
            <a:spLocks noGrp="1"/>
          </p:cNvSpPr>
          <p:nvPr>
            <p:ph type="body" idx="1"/>
          </p:nvPr>
        </p:nvSpPr>
        <p:spPr/>
        <p:txBody>
          <a:bodyPr/>
          <a:p>
            <a:endParaRPr dirty="0" lang="en-IN"/>
          </a:p>
        </p:txBody>
      </p:sp>
      <p:sp>
        <p:nvSpPr>
          <p:cNvPr id="104860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normAutofit/>
          </a:bodyPr>
          <a:p>
            <a:r>
              <a:rPr baseline="0" dirty="0" lang="en-US" smtClean="0"/>
              <a:t> </a:t>
            </a:r>
            <a:endParaRPr dirty="0" lang="en-US"/>
          </a:p>
        </p:txBody>
      </p:sp>
      <p:sp>
        <p:nvSpPr>
          <p:cNvPr id="1048625" name="Slide Number Placeholder 3"/>
          <p:cNvSpPr>
            <a:spLocks noGrp="1"/>
          </p:cNvSpPr>
          <p:nvPr>
            <p:ph type="sldNum" sz="quarter" idx="10"/>
          </p:nvPr>
        </p:nvSpPr>
        <p:spPr/>
        <p:txBody>
          <a:bodyPr/>
          <a:p>
            <a:fld id="{F7F439ED-1E90-4106-847A-8EF19031FE2F}"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6" name="Title 13"/>
          <p:cNvSpPr>
            <a:spLocks noGrp="1"/>
          </p:cNvSpPr>
          <p:nvPr>
            <p:ph type="ctrTitle"/>
          </p:nvPr>
        </p:nvSpPr>
        <p:spPr>
          <a:xfrm>
            <a:off x="1910080" y="359898"/>
            <a:ext cx="9875520" cy="1472184"/>
          </a:xfrm>
        </p:spPr>
        <p:txBody>
          <a:bodyPr anchor="b"/>
          <a:lstStyle>
            <a:lvl1pPr algn="l"/>
          </a:lstStyle>
          <a:p>
            <a:r>
              <a:rPr kumimoji="0" lang="en-US" smtClean="0"/>
              <a:t>Click to edit Master title style</a:t>
            </a:r>
            <a:endParaRPr kumimoji="0" lang="en-US"/>
          </a:p>
        </p:txBody>
      </p:sp>
      <p:sp>
        <p:nvSpPr>
          <p:cNvPr id="1048587"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8"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589" name="Footer Placeholder 19"/>
          <p:cNvSpPr>
            <a:spLocks noGrp="1"/>
          </p:cNvSpPr>
          <p:nvPr>
            <p:ph type="ftr" sz="quarter" idx="11"/>
          </p:nvPr>
        </p:nvSpPr>
        <p:spPr/>
        <p:txBody>
          <a:bodyPr/>
          <a:p>
            <a:endParaRPr lang="en-US"/>
          </a:p>
        </p:txBody>
      </p:sp>
      <p:sp>
        <p:nvSpPr>
          <p:cNvPr id="1048590" name="Slide Number Placeholder 9"/>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591"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592"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11" name="Title 1"/>
          <p:cNvSpPr>
            <a:spLocks noGrp="1"/>
          </p:cNvSpPr>
          <p:nvPr>
            <p:ph type="title"/>
          </p:nvPr>
        </p:nvSpPr>
        <p:spPr/>
        <p:txBody>
          <a:bodyPr/>
          <a:p>
            <a:r>
              <a:rPr kumimoji="0" lang="en-US" smtClean="0"/>
              <a:t>Click to edit Master title style</a:t>
            </a:r>
            <a:endParaRPr kumimoji="0" lang="en-US"/>
          </a:p>
        </p:txBody>
      </p:sp>
      <p:sp>
        <p:nvSpPr>
          <p:cNvPr id="104871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4" name="Footer Placeholder 4"/>
          <p:cNvSpPr>
            <a:spLocks noGrp="1"/>
          </p:cNvSpPr>
          <p:nvPr>
            <p:ph type="ftr" sz="quarter" idx="11"/>
          </p:nvPr>
        </p:nvSpPr>
        <p:spPr/>
        <p:txBody>
          <a:bodyPr/>
          <a:p>
            <a:endParaRPr lang="en-US"/>
          </a:p>
        </p:txBody>
      </p:sp>
      <p:sp>
        <p:nvSpPr>
          <p:cNvPr id="104871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92" name="Vertical Title 1"/>
          <p:cNvSpPr>
            <a:spLocks noGrp="1"/>
          </p:cNvSpPr>
          <p:nvPr>
            <p:ph type="title" orient="vert"/>
          </p:nvPr>
        </p:nvSpPr>
        <p:spPr>
          <a:xfrm>
            <a:off x="9144000" y="274640"/>
            <a:ext cx="2438400" cy="5851525"/>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1524000" y="274641"/>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sp>
        <p:nvSpPr>
          <p:cNvPr id="1048716"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7"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22"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3"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724"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25" name="Title 1"/>
          <p:cNvSpPr>
            <a:spLocks noGrp="1"/>
          </p:cNvSpPr>
          <p:nvPr>
            <p:ph type="title"/>
          </p:nvPr>
        </p:nvSpPr>
        <p:spPr>
          <a:xfrm>
            <a:off x="1914144" y="274320"/>
            <a:ext cx="9997440" cy="1143000"/>
          </a:xfrm>
        </p:spPr>
        <p:txBody>
          <a:bodyPr/>
          <a:p>
            <a:r>
              <a:rPr kumimoji="0" lang="en-US" smtClean="0"/>
              <a:t>Click to edit Master title style</a:t>
            </a:r>
            <a:endParaRPr kumimoji="0" lang="en-US"/>
          </a:p>
        </p:txBody>
      </p:sp>
      <p:sp>
        <p:nvSpPr>
          <p:cNvPr id="1048726"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7"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7" name=""/>
        <p:cNvGrpSpPr/>
        <p:nvPr/>
      </p:nvGrpSpPr>
      <p:grpSpPr>
        <a:xfrm>
          <a:off x="0" y="0"/>
          <a:ext cx="0" cy="0"/>
          <a:chOff x="0" y="0"/>
          <a:chExt cx="0" cy="0"/>
        </a:xfrm>
      </p:grpSpPr>
      <p:sp>
        <p:nvSpPr>
          <p:cNvPr id="1048731"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732"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3"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4"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5"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6"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37" name="Footer Placeholder 7"/>
          <p:cNvSpPr>
            <a:spLocks noGrp="1"/>
          </p:cNvSpPr>
          <p:nvPr>
            <p:ph type="ftr" sz="quarter" idx="11"/>
          </p:nvPr>
        </p:nvSpPr>
        <p:spPr/>
        <p:txBody>
          <a:bodyPr/>
          <a:p>
            <a:endParaRPr lang="en-US"/>
          </a:p>
        </p:txBody>
      </p:sp>
      <p:sp>
        <p:nvSpPr>
          <p:cNvPr id="1048738"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3" name="Title 1"/>
          <p:cNvSpPr>
            <a:spLocks noGrp="1"/>
          </p:cNvSpPr>
          <p:nvPr>
            <p:ph type="title"/>
          </p:nvPr>
        </p:nvSpPr>
        <p:spPr>
          <a:xfrm>
            <a:off x="1914144" y="274320"/>
            <a:ext cx="9997440" cy="1143000"/>
          </a:xfrm>
        </p:spPr>
        <p:txBody>
          <a:bodyPr anchor="ctr"/>
          <a:p>
            <a:r>
              <a:rPr kumimoji="0" lang="en-US" smtClean="0"/>
              <a:t>Click to edit Master title style</a:t>
            </a:r>
            <a:endParaRPr kumimoji="0" lang="en-US"/>
          </a:p>
        </p:txBody>
      </p:sp>
      <p:sp>
        <p:nvSpPr>
          <p:cNvPr id="1048604"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5" name="Footer Placeholder 3"/>
          <p:cNvSpPr>
            <a:spLocks noGrp="1"/>
          </p:cNvSpPr>
          <p:nvPr>
            <p:ph type="ftr" sz="quarter" idx="11"/>
          </p:nvPr>
        </p:nvSpPr>
        <p:spPr/>
        <p:txBody>
          <a:bodyPr/>
          <a:p>
            <a:endParaRPr lang="en-US"/>
          </a:p>
        </p:txBody>
      </p:sp>
      <p:sp>
        <p:nvSpPr>
          <p:cNvPr id="1048606"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8" name=""/>
        <p:cNvGrpSpPr/>
        <p:nvPr/>
      </p:nvGrpSpPr>
      <p:grpSpPr>
        <a:xfrm>
          <a:off x="0" y="0"/>
          <a:ext cx="0" cy="0"/>
          <a:chOff x="0" y="0"/>
          <a:chExt cx="0" cy="0"/>
        </a:xfrm>
      </p:grpSpPr>
      <p:sp>
        <p:nvSpPr>
          <p:cNvPr id="1048739"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40"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41" name="Footer Placeholder 2"/>
          <p:cNvSpPr>
            <a:spLocks noGrp="1"/>
          </p:cNvSpPr>
          <p:nvPr>
            <p:ph type="ftr" sz="quarter" idx="11"/>
          </p:nvPr>
        </p:nvSpPr>
        <p:spPr/>
        <p:txBody>
          <a:bodyPr/>
          <a:p>
            <a:endParaRPr lang="en-US"/>
          </a:p>
        </p:txBody>
      </p:sp>
      <p:sp>
        <p:nvSpPr>
          <p:cNvPr id="1048742"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43"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9" name=""/>
        <p:cNvGrpSpPr/>
        <p:nvPr/>
      </p:nvGrpSpPr>
      <p:grpSpPr>
        <a:xfrm>
          <a:off x="0" y="0"/>
          <a:ext cx="0" cy="0"/>
          <a:chOff x="0" y="0"/>
          <a:chExt cx="0" cy="0"/>
        </a:xfrm>
      </p:grpSpPr>
      <p:sp>
        <p:nvSpPr>
          <p:cNvPr id="1048744"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745"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46"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7"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48" name="Footer Placeholder 5"/>
          <p:cNvSpPr>
            <a:spLocks noGrp="1"/>
          </p:cNvSpPr>
          <p:nvPr>
            <p:ph type="ftr" sz="quarter" idx="11"/>
          </p:nvPr>
        </p:nvSpPr>
        <p:spPr/>
        <p:txBody>
          <a:bodyPr/>
          <a:p>
            <a:endParaRPr lang="en-US"/>
          </a:p>
        </p:txBody>
      </p:sp>
      <p:sp>
        <p:nvSpPr>
          <p:cNvPr id="104874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2"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703"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04" name="Footer Placeholder 5"/>
          <p:cNvSpPr>
            <a:spLocks noGrp="1"/>
          </p:cNvSpPr>
          <p:nvPr>
            <p:ph type="ftr" sz="quarter" idx="11"/>
          </p:nvPr>
        </p:nvSpPr>
        <p:spPr/>
        <p:txBody>
          <a:bodyPr/>
          <a:p>
            <a:endParaRPr lang="en-US"/>
          </a:p>
        </p:txBody>
      </p:sp>
      <p:sp>
        <p:nvSpPr>
          <p:cNvPr id="1048705"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706"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707"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708"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9"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0"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1D8BD707-D9CF-40AE-B4C6-C98DA3205C09}" type="datetimeFigureOut">
              <a:rPr lang="en-US" smtClean="0"/>
              <a:t>9/2/2024</a:t>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dirty="0" lang="en-US" spc="10"/>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59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5"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6"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7" name="object 7"/>
          <p:cNvSpPr txBox="1">
            <a:spLocks noGrp="1"/>
          </p:cNvSpPr>
          <p:nvPr>
            <p:ph type="ctrTitle"/>
          </p:nvPr>
        </p:nvSpPr>
        <p:spPr>
          <a:xfrm>
            <a:off x="-261983" y="1151865"/>
            <a:ext cx="9982200" cy="19215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8" name="object 11"/>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599" name="TextBox 13"/>
          <p:cNvSpPr txBox="1"/>
          <p:nvPr/>
        </p:nvSpPr>
        <p:spPr>
          <a:xfrm>
            <a:off x="1095340" y="3314150"/>
            <a:ext cx="10069803" cy="2225040"/>
          </a:xfrm>
          <a:prstGeom prst="rect"/>
          <a:noFill/>
        </p:spPr>
        <p:txBody>
          <a:bodyPr rtlCol="0" wrap="square">
            <a:spAutoFit/>
          </a:bodyPr>
          <a:p>
            <a:r>
              <a:rPr dirty="0" sz="2400" lang="en-US"/>
              <a:t>STUDENT </a:t>
            </a:r>
            <a:r>
              <a:rPr dirty="0" sz="2400" lang="en-US" smtClean="0"/>
              <a:t>NAME :</a:t>
            </a:r>
            <a:r>
              <a:rPr dirty="0" sz="2400" lang="en-US" smtClean="0"/>
              <a:t>Anuskha.V</a:t>
            </a:r>
            <a:endParaRPr dirty="0" sz="2400" lang="en-US"/>
          </a:p>
          <a:p>
            <a:r>
              <a:rPr dirty="0" sz="2400" lang="en-US"/>
              <a:t>REGISTER </a:t>
            </a:r>
            <a:r>
              <a:rPr dirty="0" sz="2400" lang="en-US" smtClean="0"/>
              <a:t>NO     </a:t>
            </a:r>
            <a:r>
              <a:rPr dirty="0" sz="2400" lang="en-US" smtClean="0"/>
              <a:t>:</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4</a:t>
            </a:r>
            <a:r>
              <a:rPr dirty="0" sz="2400" lang="en-US" smtClean="0"/>
              <a:t>1</a:t>
            </a:r>
            <a:r>
              <a:rPr dirty="0" sz="2400" lang="en-US" smtClean="0"/>
              <a:t>0</a:t>
            </a:r>
            <a:r>
              <a:rPr dirty="0" sz="2400" lang="en-US" smtClean="0"/>
              <a:t>0</a:t>
            </a:r>
            <a:endParaRPr altLang="en-US" lang="zh-CN"/>
          </a:p>
          <a:p>
            <a:r>
              <a:rPr dirty="0" sz="2400" lang="en-US" smtClean="0"/>
              <a:t>NM user id          :</a:t>
            </a:r>
            <a:r>
              <a:rPr dirty="0" sz="2400" lang="en-US" smtClean="0"/>
              <a:t>D1A9F472C14238991244AF8803</a:t>
            </a:r>
            <a:endParaRPr dirty="0" sz="2400" lang="en-US"/>
          </a:p>
          <a:p>
            <a:r>
              <a:rPr dirty="0" sz="2400" lang="en-US" smtClean="0"/>
              <a:t>DEPARTMENT    : </a:t>
            </a:r>
            <a:r>
              <a:rPr dirty="0" sz="2400" lang="en-US" err="1" smtClean="0"/>
              <a:t>B.Com</a:t>
            </a:r>
            <a:r>
              <a:rPr dirty="0" sz="2400" lang="en-US" smtClean="0"/>
              <a:t> </a:t>
            </a:r>
            <a:r>
              <a:rPr dirty="0" sz="2400" lang="en-US" smtClean="0"/>
              <a:t>(</a:t>
            </a:r>
            <a:r>
              <a:rPr dirty="0" sz="2400" lang="en-US" smtClean="0"/>
              <a:t>c</a:t>
            </a:r>
            <a:r>
              <a:rPr dirty="0" sz="2400" lang="en-US" smtClean="0"/>
              <a:t>o</a:t>
            </a:r>
            <a:r>
              <a:rPr dirty="0" sz="2400" lang="en-US" smtClean="0"/>
              <a:t>r</a:t>
            </a:r>
            <a:r>
              <a:rPr dirty="0" sz="2400" lang="en-US" smtClean="0"/>
              <a:t>porate </a:t>
            </a:r>
            <a:r>
              <a:rPr dirty="0" sz="2400" lang="en-US" smtClean="0"/>
              <a:t>secretaryship</a:t>
            </a:r>
            <a:r>
              <a:rPr dirty="0" sz="2400" lang="en-US" smtClean="0"/>
              <a:t>)</a:t>
            </a:r>
            <a:endParaRPr dirty="0" sz="2400" lang="en-US"/>
          </a:p>
          <a:p>
            <a:r>
              <a:rPr dirty="0" sz="2400" lang="en-US" smtClean="0"/>
              <a:t>COLLEGE           : SHRI KRISHNASWAMY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7"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50"/>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6"/>
          <p:cNvSpPr/>
          <p:nvPr/>
        </p:nvSpPr>
        <p:spPr>
          <a:xfrm>
            <a:off x="1523968" y="1142984"/>
            <a:ext cx="6096000" cy="2308324"/>
          </a:xfrm>
          <a:prstGeom prst="rect"/>
        </p:spPr>
        <p:txBody>
          <a:bodyPr>
            <a:spAutoFit/>
          </a:bodyPr>
          <a:p>
            <a:r>
              <a:rPr dirty="0" sz="2400" lang="en-US"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dirty="0" sz="2400" lang="en-US"/>
          </a:p>
        </p:txBody>
      </p:sp>
      <p:sp>
        <p:nvSpPr>
          <p:cNvPr id="1048682" name="Rectangle 9"/>
          <p:cNvSpPr/>
          <p:nvPr/>
        </p:nvSpPr>
        <p:spPr>
          <a:xfrm>
            <a:off x="1666844" y="3786190"/>
            <a:ext cx="6096000" cy="2308324"/>
          </a:xfrm>
          <a:prstGeom prst="rect"/>
        </p:spPr>
        <p:txBody>
          <a:bodyPr>
            <a:spAutoFit/>
          </a:bodyPr>
          <a:p>
            <a:r>
              <a:rPr b="1" dirty="0" sz="2400" lang="en-US" smtClean="0">
                <a:solidFill>
                  <a:srgbClr val="0070C0"/>
                </a:solidFill>
              </a:rPr>
              <a:t>Key </a:t>
            </a:r>
            <a:r>
              <a:rPr b="1" dirty="0" sz="2400" lang="en-US" err="1" smtClean="0">
                <a:solidFill>
                  <a:srgbClr val="0070C0"/>
                </a:solidFill>
              </a:rPr>
              <a:t>modelling</a:t>
            </a:r>
            <a:r>
              <a:rPr b="1" dirty="0" sz="2400" lang="en-US" smtClean="0">
                <a:solidFill>
                  <a:srgbClr val="0070C0"/>
                </a:solidFill>
              </a:rPr>
              <a:t> factors :</a:t>
            </a:r>
          </a:p>
          <a:p>
            <a:r>
              <a:rPr b="1" dirty="0" sz="2400" lang="en-US" smtClean="0">
                <a:solidFill>
                  <a:srgbClr val="0070C0"/>
                </a:solidFill>
              </a:rPr>
              <a:t>1</a:t>
            </a:r>
            <a:r>
              <a:rPr b="1" dirty="0" sz="2400" lang="en-US" smtClean="0">
                <a:solidFill>
                  <a:srgbClr val="0070C0"/>
                </a:solidFill>
              </a:rPr>
              <a:t>. Data Structure and </a:t>
            </a:r>
            <a:r>
              <a:rPr b="1" dirty="0" sz="2400" lang="en-US" smtClean="0">
                <a:solidFill>
                  <a:srgbClr val="0070C0"/>
                </a:solidFill>
              </a:rPr>
              <a:t>Preparation</a:t>
            </a:r>
            <a:endParaRPr dirty="0" sz="2400" lang="en-US" smtClean="0">
              <a:solidFill>
                <a:srgbClr val="0070C0"/>
              </a:solidFill>
            </a:endParaRPr>
          </a:p>
          <a:p>
            <a:r>
              <a:rPr b="1" dirty="0" sz="2400" lang="en-US" smtClean="0">
                <a:solidFill>
                  <a:srgbClr val="0070C0"/>
                </a:solidFill>
              </a:rPr>
              <a:t>2</a:t>
            </a:r>
            <a:r>
              <a:rPr b="1" dirty="0" sz="2400" lang="en-US" smtClean="0">
                <a:solidFill>
                  <a:srgbClr val="0070C0"/>
                </a:solidFill>
              </a:rPr>
              <a:t>. Chart Selection and Design</a:t>
            </a:r>
          </a:p>
          <a:p>
            <a:r>
              <a:rPr b="1" dirty="0" sz="2400" lang="en-US" smtClean="0">
                <a:solidFill>
                  <a:srgbClr val="0070C0"/>
                </a:solidFill>
              </a:rPr>
              <a:t>3</a:t>
            </a:r>
            <a:r>
              <a:rPr b="1" dirty="0" sz="2400" lang="en-US" smtClean="0">
                <a:solidFill>
                  <a:srgbClr val="0070C0"/>
                </a:solidFill>
              </a:rPr>
              <a:t>. Interactivity and User Experience</a:t>
            </a:r>
          </a:p>
          <a:p>
            <a:r>
              <a:rPr b="1" dirty="0" sz="2400" lang="en-US" smtClean="0">
                <a:solidFill>
                  <a:srgbClr val="0070C0"/>
                </a:solidFill>
              </a:rPr>
              <a:t>4</a:t>
            </a:r>
            <a:r>
              <a:rPr b="1" dirty="0" sz="2400" lang="en-US" smtClean="0">
                <a:solidFill>
                  <a:srgbClr val="0070C0"/>
                </a:solidFill>
              </a:rPr>
              <a:t>. Analysis and </a:t>
            </a:r>
            <a:r>
              <a:rPr b="1" dirty="0" sz="2400" lang="en-US" smtClean="0">
                <a:solidFill>
                  <a:srgbClr val="0070C0"/>
                </a:solidFill>
              </a:rPr>
              <a:t>Reporting</a:t>
            </a:r>
            <a:endParaRPr dirty="0" sz="2400" lang="en-US" smtClean="0">
              <a:solidFill>
                <a:srgbClr val="0070C0"/>
              </a:solidFill>
            </a:endParaRPr>
          </a:p>
          <a:p>
            <a:r>
              <a:rPr b="1" dirty="0" sz="2400" lang="en-US" smtClean="0">
                <a:solidFill>
                  <a:srgbClr val="0070C0"/>
                </a:solidFill>
              </a:rPr>
              <a:t>5. Documentation and </a:t>
            </a:r>
            <a:r>
              <a:rPr b="1" dirty="0" sz="2400" lang="en-US" smtClean="0">
                <a:solidFill>
                  <a:srgbClr val="0070C0"/>
                </a:solidFill>
              </a:rPr>
              <a:t>Training</a:t>
            </a:r>
            <a:endParaRPr b="1" dirty="0" sz="2400" lang="en-US" smtClean="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3"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3" y="385445"/>
            <a:ext cx="2437131" cy="67518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8" name="Rectangle 7"/>
          <p:cNvSpPr/>
          <p:nvPr/>
        </p:nvSpPr>
        <p:spPr>
          <a:xfrm>
            <a:off x="2024034" y="1225689"/>
            <a:ext cx="8215370" cy="4524315"/>
          </a:xfrm>
          <a:prstGeom prst="rect"/>
        </p:spPr>
        <p:txBody>
          <a:bodyPr wrap="square">
            <a:spAutoFit/>
          </a:bodyPr>
          <a:p>
            <a:r>
              <a:rPr dirty="0" sz="2400" lang="en-US" smtClean="0"/>
              <a:t>Results  </a:t>
            </a:r>
            <a:r>
              <a:rPr dirty="0" sz="2400" lang="en-US" smtClean="0"/>
              <a:t>that enhance organizational efficiency, decision-making, and employee engagement. Here’s an overview of the key results:</a:t>
            </a:r>
          </a:p>
          <a:p>
            <a:r>
              <a:rPr b="1" dirty="0" sz="2400" lang="en-US" smtClean="0"/>
              <a:t>Enhanced </a:t>
            </a:r>
            <a:r>
              <a:rPr b="1" dirty="0" sz="2400" lang="en-US" smtClean="0"/>
              <a:t>Data Insights</a:t>
            </a:r>
          </a:p>
          <a:p>
            <a:r>
              <a:rPr b="1" dirty="0" sz="2400" lang="en-US" smtClean="0"/>
              <a:t>Clear </a:t>
            </a:r>
            <a:r>
              <a:rPr b="1" dirty="0" sz="2400" lang="en-US" smtClean="0"/>
              <a:t>Trend Visualization</a:t>
            </a:r>
            <a:r>
              <a:rPr b="1" dirty="0" sz="2400" lang="en-US" smtClean="0"/>
              <a:t>:</a:t>
            </a:r>
            <a:endParaRPr dirty="0" sz="2400" lang="en-US" smtClean="0"/>
          </a:p>
          <a:p>
            <a:r>
              <a:rPr b="1" dirty="0" sz="2400" lang="en-US" smtClean="0"/>
              <a:t>Outcome:</a:t>
            </a:r>
            <a:r>
              <a:rPr dirty="0" sz="2400" lang="en-US" smtClean="0"/>
              <a:t> Pie charts and heat maps illustrate the distribution of attendance statuses (e.g., present, absent, late) and highlight periods of high or low attendance</a:t>
            </a:r>
            <a:r>
              <a:rPr dirty="0" sz="2400" lang="en-US" smtClean="0"/>
              <a:t>.</a:t>
            </a:r>
          </a:p>
          <a:p>
            <a:r>
              <a:rPr b="1" dirty="0" sz="2400" lang="en-US" smtClean="0"/>
              <a:t>. </a:t>
            </a:r>
            <a:r>
              <a:rPr b="1" dirty="0" sz="2400" lang="en-US" smtClean="0"/>
              <a:t>Improved Decision-Making</a:t>
            </a:r>
          </a:p>
          <a:p>
            <a:r>
              <a:rPr b="1" dirty="0" sz="2400" lang="en-US" smtClean="0"/>
              <a:t> </a:t>
            </a:r>
            <a:r>
              <a:rPr b="1" dirty="0" sz="2400" lang="en-US" smtClean="0"/>
              <a:t>Data-Driven Decisions:</a:t>
            </a:r>
            <a:endParaRPr dirty="0" sz="2400" lang="en-US" smtClean="0"/>
          </a:p>
          <a:p>
            <a:r>
              <a:rPr b="1" dirty="0" sz="2400" lang="en-US" smtClean="0"/>
              <a:t>Outcome:</a:t>
            </a:r>
            <a:r>
              <a:rPr dirty="0" sz="2400" lang="en-US" smtClean="0"/>
              <a:t> Executives and managers can use visualized data to make informed decisions regarding workforce management, policy changes, and operational adjustments</a:t>
            </a:r>
            <a:r>
              <a:rPr dirty="0" sz="2400" lang="en-US" smtClean="0"/>
              <a:t>.</a:t>
            </a:r>
            <a:endParaRPr dirty="0" sz="2400"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Title 1"/>
          <p:cNvSpPr>
            <a:spLocks noGrp="1"/>
          </p:cNvSpPr>
          <p:nvPr>
            <p:ph type="title"/>
          </p:nvPr>
        </p:nvSpPr>
        <p:spPr>
          <a:xfrm>
            <a:off x="523836" y="0"/>
            <a:ext cx="9997440" cy="11430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Rectangle 2"/>
          <p:cNvSpPr/>
          <p:nvPr/>
        </p:nvSpPr>
        <p:spPr>
          <a:xfrm>
            <a:off x="166646" y="1000108"/>
            <a:ext cx="11787270" cy="3539430"/>
          </a:xfrm>
          <a:prstGeom prst="rect"/>
        </p:spPr>
        <p:txBody>
          <a:bodyPr wrap="square">
            <a:spAutoFit/>
          </a:bodyPr>
          <a:p>
            <a:r>
              <a:rPr b="1" dirty="0" sz="3200" lang="en-US" smtClean="0"/>
              <a:t>Visualizing employee attendance trends with Excel charts</a:t>
            </a:r>
            <a:r>
              <a:rPr dirty="0" sz="3200" lang="en-US"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dirty="0" lang="en-US" smtClean="0"/>
              <a:t>.</a:t>
            </a:r>
            <a:endParaRPr dirty="0" lang="en-US"/>
          </a:p>
        </p:txBody>
      </p:sp>
      <p:sp>
        <p:nvSpPr>
          <p:cNvPr id="1048691" name="Rectangle 3"/>
          <p:cNvSpPr/>
          <p:nvPr/>
        </p:nvSpPr>
        <p:spPr>
          <a:xfrm>
            <a:off x="238084" y="4572008"/>
            <a:ext cx="8739206" cy="1815882"/>
          </a:xfrm>
          <a:prstGeom prst="rect"/>
        </p:spPr>
        <p:txBody>
          <a:bodyPr wrap="square">
            <a:spAutoFit/>
          </a:bodyPr>
          <a:p>
            <a:r>
              <a:rPr dirty="0" sz="2800" lang="en-US"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dirty="0" sz="2800" lang="en-US">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51"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15"/>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17"/>
          <p:cNvSpPr txBox="1">
            <a:spLocks noGrp="1"/>
          </p:cNvSpPr>
          <p:nvPr>
            <p:ph type="title"/>
          </p:nvPr>
        </p:nvSpPr>
        <p:spPr>
          <a:xfrm>
            <a:off x="334920" y="923553"/>
            <a:ext cx="11857080" cy="3077211"/>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smtClean="0"/>
              <a:t>TITLE</a:t>
            </a:r>
            <a:r>
              <a:rPr dirty="0" sz="4250" lang="en-US" spc="25" smtClean="0"/>
              <a:t/>
            </a:r>
            <a:br>
              <a:rPr dirty="0" sz="4250" lang="en-US" spc="25" smtClean="0"/>
            </a:br>
            <a:r>
              <a:rPr dirty="0" sz="4250" lang="en-US" spc="25" smtClean="0"/>
              <a:t/>
            </a:r>
            <a:br>
              <a:rPr dirty="0" sz="4250" lang="en-US" spc="25" smtClean="0"/>
            </a:br>
            <a:r>
              <a:rPr dirty="0" sz="4250" lang="en-US" spc="25" smtClean="0"/>
              <a:t/>
            </a:r>
            <a:br>
              <a:rPr dirty="0" sz="4250" lang="en-US" spc="25" smtClean="0"/>
            </a:br>
            <a:r>
              <a:rPr dirty="0" sz="4000" lang="en-US" smtClean="0"/>
              <a:t>VISUALIZING  EMPLOYEE  ATTENDANCE  TRENDS  WITH  EXCEL CHARTS</a:t>
            </a:r>
            <a:endParaRPr sz="4250"/>
          </a:p>
        </p:txBody>
      </p:sp>
      <p:sp>
        <p:nvSpPr>
          <p:cNvPr id="1048622" name="object 22"/>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4"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26" name="object 2"/>
          <p:cNvSpPr/>
          <p:nvPr/>
        </p:nvSpPr>
        <p:spPr>
          <a:xfrm>
            <a:off x="-76198"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51"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7"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9"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58814"/>
            <a:ext cx="2357120" cy="648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2" name="TextBox 22"/>
          <p:cNvSpPr txBox="1"/>
          <p:nvPr/>
        </p:nvSpPr>
        <p:spPr>
          <a:xfrm>
            <a:off x="2509807" y="1041535"/>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6" y="2933700"/>
            <a:ext cx="2762251"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5" y="27985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7" name="object 10"/>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48" name="Rectangle 10"/>
          <p:cNvSpPr/>
          <p:nvPr/>
        </p:nvSpPr>
        <p:spPr>
          <a:xfrm>
            <a:off x="380960" y="1214422"/>
            <a:ext cx="11453850" cy="5692140"/>
          </a:xfrm>
          <a:prstGeom prst="rect"/>
        </p:spPr>
        <p:txBody>
          <a:bodyPr wrap="square">
            <a:spAutoFit/>
          </a:bodyPr>
          <a:p>
            <a:endParaRPr b="1" dirty="0" lang="en-US" smtClean="0"/>
          </a:p>
          <a:p>
            <a:r>
              <a:rPr dirty="0" lang="en-US"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b="1" dirty="0" lang="en-US" smtClean="0"/>
              <a:t>Objective</a:t>
            </a:r>
          </a:p>
          <a:p>
            <a:r>
              <a:rPr dirty="0" lang="en-US" smtClean="0"/>
              <a:t>To create an effective system for visualizing employee attendance trends using Excel charts, enabling managers to easily interpret attendance patterns, identify trends, and make data-driven decisions.</a:t>
            </a:r>
          </a:p>
          <a:p>
            <a:r>
              <a:rPr b="1" dirty="0" lang="en-US" smtClean="0"/>
              <a:t>Requirements</a:t>
            </a:r>
          </a:p>
          <a:p>
            <a:r>
              <a:rPr b="1" dirty="0" lang="en-US" smtClean="0"/>
              <a:t>Data Collection and Preparation:</a:t>
            </a:r>
            <a:endParaRPr dirty="0" lang="en-US" smtClean="0"/>
          </a:p>
          <a:p>
            <a:pPr lvl="1"/>
            <a:r>
              <a:rPr dirty="0" lang="en-US" smtClean="0"/>
              <a:t>Collect attendance data for employees, including attributes such as dates, employee </a:t>
            </a:r>
            <a:endParaRPr dirty="0" lang="en-US" smtClean="0"/>
          </a:p>
          <a:p>
            <a:pPr lvl="1"/>
            <a:r>
              <a:rPr dirty="0" lang="en-US" smtClean="0"/>
              <a:t>IDs</a:t>
            </a:r>
            <a:r>
              <a:rPr dirty="0" lang="en-US" smtClean="0"/>
              <a:t>, names, attendance status </a:t>
            </a:r>
            <a:r>
              <a:rPr dirty="0" lang="en-US" smtClean="0"/>
              <a:t> </a:t>
            </a:r>
            <a:r>
              <a:rPr b="1" dirty="0" lang="en-US" smtClean="0"/>
              <a:t>Chart </a:t>
            </a:r>
            <a:r>
              <a:rPr b="1" dirty="0" lang="en-US" smtClean="0"/>
              <a:t>Types and Visualization:</a:t>
            </a:r>
            <a:endParaRPr dirty="0" lang="en-US" smtClean="0"/>
          </a:p>
          <a:p>
            <a:pPr lvl="1"/>
            <a:r>
              <a:rPr dirty="0" lang="en-US" smtClean="0"/>
              <a:t>Develop various types of charts to visualize attendance trends, including </a:t>
            </a:r>
            <a:r>
              <a:rPr dirty="0" lang="en-US" smtClean="0"/>
              <a:t>but</a:t>
            </a:r>
          </a:p>
          <a:p>
            <a:pPr lvl="1"/>
            <a:r>
              <a:rPr dirty="0" lang="en-US" smtClean="0"/>
              <a:t> </a:t>
            </a:r>
            <a:r>
              <a:rPr dirty="0" lang="en-US" smtClean="0"/>
              <a:t>not limited to:</a:t>
            </a:r>
          </a:p>
          <a:p>
            <a:pPr lvl="2"/>
            <a:r>
              <a:rPr b="1" dirty="0" lang="en-US" smtClean="0"/>
              <a:t>Line Charts:</a:t>
            </a:r>
            <a:r>
              <a:rPr dirty="0" lang="en-US" smtClean="0"/>
              <a:t> To show attendance trends over time for individual </a:t>
            </a:r>
            <a:r>
              <a:rPr dirty="0" lang="en-US" smtClean="0"/>
              <a:t>employees</a:t>
            </a:r>
          </a:p>
          <a:p>
            <a:pPr lvl="2"/>
            <a:r>
              <a:rPr dirty="0" lang="en-US" smtClean="0"/>
              <a:t> </a:t>
            </a:r>
            <a:r>
              <a:rPr dirty="0" lang="en-US" smtClean="0"/>
              <a:t>or teams.</a:t>
            </a:r>
          </a:p>
          <a:p>
            <a:pPr lvl="2"/>
            <a:r>
              <a:rPr b="1" dirty="0" lang="en-US" smtClean="0"/>
              <a:t>Bar Charts:</a:t>
            </a:r>
            <a:r>
              <a:rPr dirty="0" lang="en-US" smtClean="0"/>
              <a:t> To compare attendance rates across different departments </a:t>
            </a:r>
            <a:r>
              <a:rPr dirty="0" lang="en-US" smtClean="0"/>
              <a:t>or</a:t>
            </a:r>
          </a:p>
          <a:p>
            <a:pPr lvl="2"/>
            <a:r>
              <a:rPr dirty="0" lang="en-US" smtClean="0"/>
              <a:t> </a:t>
            </a:r>
            <a:r>
              <a:rPr dirty="0" lang="en-US" smtClean="0"/>
              <a:t>time periods.</a:t>
            </a:r>
          </a:p>
          <a:p>
            <a:pPr lvl="2"/>
            <a:r>
              <a:rPr b="1" dirty="0" lang="en-US" smtClean="0"/>
              <a:t>Pie Charts:</a:t>
            </a:r>
            <a:r>
              <a:rPr dirty="0" lang="en-US" smtClean="0"/>
              <a:t> To represent the proportion of different attendance statuses </a:t>
            </a:r>
          </a:p>
          <a:p>
            <a:pPr lvl="2"/>
            <a:r>
              <a:rPr b="1" dirty="0" lang="en-US" smtClean="0"/>
              <a:t>Heat Maps:</a:t>
            </a:r>
            <a:r>
              <a:rPr dirty="0" lang="en-US" smtClean="0"/>
              <a:t> To highlight periods of high or low attendance.</a:t>
            </a:r>
          </a:p>
          <a:p>
            <a:endParaRPr dirty="0"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7"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7" y="845571"/>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3" name="object 10"/>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4" name="TextBox 10"/>
          <p:cNvSpPr txBox="1"/>
          <p:nvPr/>
        </p:nvSpPr>
        <p:spPr>
          <a:xfrm>
            <a:off x="990600" y="213360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Rectangle 11"/>
          <p:cNvSpPr/>
          <p:nvPr/>
        </p:nvSpPr>
        <p:spPr>
          <a:xfrm>
            <a:off x="809588" y="1785926"/>
            <a:ext cx="9572692" cy="4714240"/>
          </a:xfrm>
          <a:prstGeom prst="rect"/>
        </p:spPr>
        <p:txBody>
          <a:bodyPr wrap="square">
            <a:spAutoFit/>
          </a:bodyPr>
          <a:p>
            <a:r>
              <a:rPr dirty="0" sz="2400" lang="en-US"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b="1" dirty="0" sz="2400" lang="en-US" smtClean="0"/>
              <a:t>Project Goals</a:t>
            </a:r>
          </a:p>
          <a:p>
            <a:r>
              <a:rPr b="1" dirty="0" sz="2400" lang="en-US" smtClean="0"/>
              <a:t>Effective Visualization</a:t>
            </a:r>
            <a:r>
              <a:rPr dirty="0" sz="2400" lang="en-US" smtClean="0"/>
              <a:t>: Create a suite of Excel charts that clearly represent attendance trends, facilitating easy interpretation of data.</a:t>
            </a:r>
          </a:p>
          <a:p>
            <a:r>
              <a:rPr b="1" dirty="0" sz="2400" lang="en-US" smtClean="0"/>
              <a:t>Interactive Features</a:t>
            </a:r>
            <a:r>
              <a:rPr dirty="0" sz="2400" lang="en-US" smtClean="0"/>
              <a:t>: Implement interactive elements to allow users to explore data dynamically and generate custom views based on their needs.</a:t>
            </a:r>
          </a:p>
          <a:p>
            <a:r>
              <a:rPr b="1" dirty="0" sz="2400" lang="en-US" smtClean="0"/>
              <a:t>Data Analysis</a:t>
            </a:r>
            <a:r>
              <a:rPr dirty="0" sz="2400" lang="en-US" smtClean="0"/>
              <a:t>: Enable detailed analysis of attendance patterns to support decision-making processes and improve organizational efficiency.</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3" y="891794"/>
            <a:ext cx="5014595"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0" name="object 8"/>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61" name="Rectangle 8"/>
          <p:cNvSpPr/>
          <p:nvPr/>
        </p:nvSpPr>
        <p:spPr>
          <a:xfrm>
            <a:off x="952464" y="1714488"/>
            <a:ext cx="8072494" cy="4892041"/>
          </a:xfrm>
          <a:prstGeom prst="rect"/>
        </p:spPr>
        <p:txBody>
          <a:bodyPr wrap="square">
            <a:spAutoFit/>
          </a:bodyPr>
          <a:p>
            <a:r>
              <a:rPr b="1" dirty="0" sz="3600" lang="en-US" smtClean="0"/>
              <a:t>1. HR Managers and HR Personnel</a:t>
            </a:r>
          </a:p>
          <a:p>
            <a:r>
              <a:rPr b="1" dirty="0" sz="3600" lang="en-US" smtClean="0"/>
              <a:t>2</a:t>
            </a:r>
            <a:r>
              <a:rPr b="1" dirty="0" sz="3600" lang="en-US" smtClean="0"/>
              <a:t>. Department Managers and Team Leads</a:t>
            </a:r>
          </a:p>
          <a:p>
            <a:r>
              <a:rPr b="1" dirty="0" sz="3600" lang="en-US" smtClean="0"/>
              <a:t>3</a:t>
            </a:r>
            <a:r>
              <a:rPr b="1" dirty="0" sz="3600" lang="en-US" smtClean="0"/>
              <a:t>. Executives and Senior Leadership</a:t>
            </a:r>
          </a:p>
          <a:p>
            <a:r>
              <a:rPr b="1" dirty="0" sz="3600" lang="en-US" smtClean="0"/>
              <a:t>4</a:t>
            </a:r>
            <a:r>
              <a:rPr b="1" dirty="0" sz="3600" lang="en-US" smtClean="0"/>
              <a:t>. Data Analysts and Reporting Specialists</a:t>
            </a:r>
          </a:p>
          <a:p>
            <a:r>
              <a:rPr b="1" dirty="0" sz="3600" lang="en-US" smtClean="0"/>
              <a:t>5</a:t>
            </a:r>
            <a:r>
              <a:rPr b="1" dirty="0" sz="3600" lang="en-US" smtClean="0"/>
              <a:t>. Payroll </a:t>
            </a:r>
            <a:r>
              <a:rPr b="1" dirty="0" sz="3600" lang="en-US" smtClean="0"/>
              <a:t>Specialists</a:t>
            </a:r>
            <a:endParaRPr dirty="0" sz="3600" lang="en-US" smtClean="0"/>
          </a:p>
          <a:p>
            <a:r>
              <a:rPr b="1" dirty="0" sz="3600" lang="en-US" smtClean="0"/>
              <a:t>6. Employees (for Self-Monitoring)</a:t>
            </a:r>
          </a:p>
          <a:p>
            <a:r>
              <a:rPr b="1" dirty="0" sz="3600" lang="en-US" smtClean="0"/>
              <a:t>7</a:t>
            </a:r>
            <a:r>
              <a:rPr b="1" dirty="0" sz="3600" lang="en-US" smtClean="0"/>
              <a:t>. IT Support Staff</a:t>
            </a:r>
            <a:endParaRPr b="1" dirty="0" sz="36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9"/>
            <a:ext cx="2695575" cy="3248025"/>
          </a:xfrm>
          <a:prstGeom prst="rect"/>
        </p:spPr>
      </p:pic>
      <p:sp>
        <p:nvSpPr>
          <p:cNvPr id="1048662"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309522" y="285728"/>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sz="3600" spc="25"/>
              <a:t>S</a:t>
            </a:r>
            <a:r>
              <a:rPr sz="3600" spc="10"/>
              <a:t>O</a:t>
            </a:r>
            <a:r>
              <a:rPr sz="3600" spc="25"/>
              <a:t>LU</a:t>
            </a:r>
            <a:r>
              <a:rPr sz="3600" spc="-35"/>
              <a:t>T</a:t>
            </a:r>
            <a:r>
              <a:rPr sz="3600" spc="-30"/>
              <a:t>I</a:t>
            </a:r>
            <a:r>
              <a:rPr sz="3600" spc="10"/>
              <a:t>O</a:t>
            </a:r>
            <a:r>
              <a:rPr sz="3600"/>
              <a:t>N</a:t>
            </a:r>
            <a:r>
              <a:rPr sz="3600" spc="-345"/>
              <a:t> </a:t>
            </a:r>
            <a:r>
              <a:rPr dirty="0" sz="3600" lang="en-US" spc="-345" smtClean="0"/>
              <a:t> </a:t>
            </a:r>
            <a:r>
              <a:rPr sz="3600" spc="-35" smtClean="0"/>
              <a:t>A</a:t>
            </a:r>
            <a:r>
              <a:rPr sz="3600" spc="-5" smtClean="0"/>
              <a:t>N</a:t>
            </a:r>
            <a:r>
              <a:rPr sz="3600" smtClean="0"/>
              <a:t>D</a:t>
            </a:r>
            <a:r>
              <a:rPr sz="3600" spc="35" smtClean="0"/>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6" name="object 9"/>
          <p:cNvSpPr txBox="1">
            <a:spLocks noGrp="1"/>
          </p:cNvSpPr>
          <p:nvPr>
            <p:ph type="sldNum" sz="quarter" idx="12"/>
          </p:nvPr>
        </p:nvSpPr>
        <p:spPr>
          <a:xfrm>
            <a:off x="11484864" y="6305553"/>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7" name="Rectangle 9"/>
          <p:cNvSpPr/>
          <p:nvPr/>
        </p:nvSpPr>
        <p:spPr>
          <a:xfrm>
            <a:off x="881026" y="948690"/>
            <a:ext cx="10858576" cy="5909310"/>
          </a:xfrm>
          <a:prstGeom prst="rect"/>
        </p:spPr>
        <p:txBody>
          <a:bodyPr wrap="square">
            <a:spAutoFit/>
          </a:bodyPr>
          <a:p>
            <a:r>
              <a:rPr b="1" dirty="0" lang="en-US" smtClean="0"/>
              <a:t>Solution and Value: Visualizing Employee Attendance Trends with Excel Charts</a:t>
            </a:r>
          </a:p>
          <a:p>
            <a:r>
              <a:rPr b="1" dirty="0" lang="en-US" smtClean="0"/>
              <a:t>Solution Overview</a:t>
            </a:r>
          </a:p>
          <a:p>
            <a:r>
              <a:rPr b="1" dirty="0" lang="en-US" smtClean="0"/>
              <a:t>Our solution</a:t>
            </a:r>
            <a:r>
              <a:rPr dirty="0" lang="en-US"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b="1" dirty="0" lang="en-US" smtClean="0"/>
              <a:t>Documentation </a:t>
            </a:r>
            <a:r>
              <a:rPr b="1" dirty="0" lang="en-US" smtClean="0"/>
              <a:t>and Support:</a:t>
            </a:r>
            <a:endParaRPr dirty="0" lang="en-US" smtClean="0"/>
          </a:p>
          <a:p>
            <a:pPr lvl="1"/>
            <a:r>
              <a:rPr b="1" dirty="0" lang="en-US" smtClean="0"/>
              <a:t>User Guide:</a:t>
            </a:r>
            <a:r>
              <a:rPr dirty="0" lang="en-US" smtClean="0"/>
              <a:t> Detailed documentation on how to use the Excel workbook, including chart customization, data updates, and report generation.</a:t>
            </a:r>
          </a:p>
          <a:p>
            <a:pPr lvl="1"/>
            <a:r>
              <a:rPr b="1" dirty="0" lang="en-US" smtClean="0"/>
              <a:t>Training Materials:</a:t>
            </a:r>
            <a:r>
              <a:rPr dirty="0" lang="en-US" smtClean="0"/>
              <a:t> Provide training resources or sessions to ensure users can effectively utilize the solution.</a:t>
            </a:r>
          </a:p>
          <a:p>
            <a:r>
              <a:rPr b="1" dirty="0" lang="en-US" smtClean="0"/>
              <a:t>Value Proposition</a:t>
            </a:r>
          </a:p>
          <a:p>
            <a:r>
              <a:rPr b="1" dirty="0" lang="en-US" smtClean="0"/>
              <a:t>Enhanced Decision-Making:</a:t>
            </a:r>
            <a:endParaRPr dirty="0" lang="en-US" smtClean="0"/>
          </a:p>
          <a:p>
            <a:pPr lvl="1"/>
            <a:r>
              <a:rPr b="1" dirty="0" lang="en-US" smtClean="0"/>
              <a:t>Data-Driven Insights:</a:t>
            </a:r>
            <a:r>
              <a:rPr dirty="0" lang="en-US" smtClean="0"/>
              <a:t> Clear visualization of attendance trends helps managers and HR professionals make informed decisions based on real-time data.</a:t>
            </a:r>
          </a:p>
          <a:p>
            <a:pPr lvl="1"/>
            <a:r>
              <a:rPr b="1" dirty="0" lang="en-US" smtClean="0"/>
              <a:t>Identifying Patterns:</a:t>
            </a:r>
            <a:r>
              <a:rPr dirty="0" lang="en-US" smtClean="0"/>
              <a:t> Easily spot attendance patterns, peak absence periods, and potential issues, allowing for proactive management and interventions.</a:t>
            </a:r>
          </a:p>
          <a:p>
            <a:r>
              <a:rPr b="1" dirty="0" lang="en-US" smtClean="0"/>
              <a:t>Improved Efficiency:</a:t>
            </a:r>
            <a:endParaRPr dirty="0" lang="en-US" smtClean="0"/>
          </a:p>
          <a:p>
            <a:pPr lvl="1"/>
            <a:r>
              <a:rPr b="1" dirty="0" lang="en-US" smtClean="0"/>
              <a:t>Streamlined Reporting:</a:t>
            </a:r>
            <a:r>
              <a:rPr dirty="0" lang="en-US" smtClean="0"/>
              <a:t> Automated and customizable reports save time and reduce manual effort in preparing attendance summaries.</a:t>
            </a:r>
          </a:p>
          <a:p>
            <a:pPr lvl="1"/>
            <a:r>
              <a:rPr b="1" dirty="0" lang="en-US" smtClean="0"/>
              <a:t>Interactive Features:</a:t>
            </a:r>
            <a:r>
              <a:rPr dirty="0" lang="en-US" smtClean="0"/>
              <a:t> Real-time data exploration and filtering enhance users' ability to quickly access relevant information</a:t>
            </a:r>
            <a:r>
              <a:rPr dirty="0" lang="en-US" smtClean="0"/>
              <a:t>.</a:t>
            </a:r>
            <a:endParaRPr dirty="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8" name="Title 1"/>
          <p:cNvSpPr>
            <a:spLocks noGrp="1"/>
          </p:cNvSpPr>
          <p:nvPr>
            <p:ph type="title"/>
          </p:nvPr>
        </p:nvSpPr>
        <p:spPr>
          <a:xfrm>
            <a:off x="1452530" y="0"/>
            <a:ext cx="9997440" cy="1143000"/>
          </a:xfrm>
        </p:spPr>
        <p:txBody>
          <a:bodyPr/>
          <a:p>
            <a:r>
              <a:rPr dirty="0" lang="en-IN"/>
              <a:t>Dataset Description</a:t>
            </a:r>
          </a:p>
        </p:txBody>
      </p:sp>
      <p:graphicFrame>
        <p:nvGraphicFramePr>
          <p:cNvPr id="4194304" name="Table 2"/>
          <p:cNvGraphicFramePr>
            <a:graphicFrameLocks noGrp="1"/>
          </p:cNvGraphicFramePr>
          <p:nvPr/>
        </p:nvGraphicFramePr>
        <p:xfrm>
          <a:off x="1595406" y="1214422"/>
          <a:ext cx="4143404" cy="5396469"/>
        </p:xfrm>
        <a:graphic>
          <a:graphicData uri="http://schemas.openxmlformats.org/drawingml/2006/table">
            <a:tbl>
              <a:tblPr/>
              <a:tblGrid>
                <a:gridCol w="1003140"/>
                <a:gridCol w="1061293"/>
                <a:gridCol w="1046755"/>
                <a:gridCol w="1032216"/>
              </a:tblGrid>
              <a:tr h="159373">
                <a:tc>
                  <a:txBody>
                    <a:bodyPr/>
                    <a:p>
                      <a:pPr algn="l" fontAlgn="b"/>
                      <a:r>
                        <a:rPr b="0" sz="900" i="0" lang="en-US" strike="noStrike" u="non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0" sz="900" i="0" lang="en-US" strike="noStrike" u="non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r>
              <a:tr h="159373">
                <a:tc>
                  <a:txBody>
                    <a:bodyPr/>
                    <a:p>
                      <a:pPr algn="l" fontAlgn="b"/>
                      <a:endParaRPr b="0" sz="900" i="0" lang="en-US" strike="noStrike" u="non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c>
                  <a:txBody>
                    <a:bodyPr/>
                    <a:p>
                      <a:pPr algn="l" fontAlgn="b"/>
                      <a:endParaRPr b="0" sz="900" i="0" lang="en-US" strike="noStrike" u="none">
                        <a:solidFill>
                          <a:srgbClr val="000000"/>
                        </a:solidFill>
                        <a:latin typeface="Calibri"/>
                      </a:endParaRPr>
                    </a:p>
                  </a:txBody>
                  <a:tcPr marL="0" marR="0" marT="0" marB="0" anchor="b">
                    <a:lnL>
                      <a:noFill/>
                    </a:lnL>
                    <a:lnR>
                      <a:noFill/>
                    </a:lnR>
                    <a:lnT>
                      <a:noFill/>
                    </a:lnT>
                    <a:lnB>
                      <a:noFill/>
                    </a:lnB>
                  </a:tcPr>
                </a:tc>
              </a:tr>
              <a:tr h="159373">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c>
                  <a:txBody>
                    <a:bodyPr/>
                    <a:p>
                      <a:pPr algn="l" fontAlgn="b"/>
                      <a:r>
                        <a:rPr b="1" sz="900" i="0" lang="en-US" strike="noStrike" u="none">
                          <a:solidFill>
                            <a:srgbClr val="000000"/>
                          </a:solidFill>
                          <a:latin typeface="Calibri"/>
                        </a:rPr>
                        <a:t>Values</a:t>
                      </a:r>
                    </a:p>
                  </a:txBody>
                  <a:tcPr marL="0" marR="0" marT="0" marB="0" anchor="b">
                    <a:lnL>
                      <a:noFill/>
                    </a:lnL>
                    <a:lnR>
                      <a:noFill/>
                    </a:lnR>
                    <a:lnT>
                      <a:noFill/>
                    </a:lnT>
                    <a:lnB>
                      <a:noFill/>
                    </a:lnB>
                    <a:solidFill>
                      <a:srgbClr val="DBE5F1"/>
                    </a:solidFill>
                  </a:tcPr>
                </a:tc>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c>
                  <a:txBody>
                    <a:bodyPr/>
                    <a:p>
                      <a:pPr algn="l" fontAlgn="b"/>
                      <a:endParaRPr b="1" sz="900" i="0" lang="en-US" strike="noStrike" u="none">
                        <a:solidFill>
                          <a:srgbClr val="000000"/>
                        </a:solidFill>
                        <a:latin typeface="Calibri"/>
                      </a:endParaRPr>
                    </a:p>
                  </a:txBody>
                  <a:tcPr marL="0" marR="0" marT="0" marB="0" anchor="b">
                    <a:lnL>
                      <a:noFill/>
                    </a:lnL>
                    <a:lnR>
                      <a:noFill/>
                    </a:lnR>
                    <a:lnT>
                      <a:noFill/>
                    </a:lnT>
                    <a:lnB>
                      <a:noFill/>
                    </a:lnB>
                    <a:solidFill>
                      <a:srgbClr val="DBE5F1"/>
                    </a:solidFill>
                  </a:tcPr>
                </a:tc>
              </a:tr>
              <a:tr h="159373">
                <a:tc>
                  <a:txBody>
                    <a:bodyPr/>
                    <a:p>
                      <a:pPr algn="l" fontAlgn="b"/>
                      <a:r>
                        <a:rPr b="1" sz="900" i="0" lang="en-US" strike="noStrike" u="non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p>
                      <a:pPr algn="l" fontAlgn="b"/>
                      <a:r>
                        <a:rPr b="1" sz="900" i="0" lang="en-US" strike="noStrike" u="non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59373">
                <a:tc>
                  <a:txBody>
                    <a:bodyPr/>
                    <a:p>
                      <a:pPr algn="l" fontAlgn="b"/>
                      <a:r>
                        <a:rPr b="0" sz="900" i="0" lang="en-US" strike="noStrike" u="non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c>
                  <a:txBody>
                    <a:bodyPr/>
                    <a:p>
                      <a:pPr algn="r" fontAlgn="b"/>
                      <a:r>
                        <a:rPr b="0" sz="900" i="0" lang="en-US" strike="noStrike" u="non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tcPr>
                </a:tc>
              </a:tr>
              <a:tr h="159373">
                <a:tc>
                  <a:txBody>
                    <a:bodyPr/>
                    <a:p>
                      <a:pPr algn="l" fontAlgn="b"/>
                      <a:r>
                        <a:rPr b="0" sz="900" i="0" lang="en-US" strike="noStrike" u="none">
                          <a:solidFill>
                            <a:srgbClr val="000000"/>
                          </a:solidFill>
                          <a:latin typeface="Calibri"/>
                        </a:rPr>
                        <a:t>Bartholemew</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Bobby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19</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Bridger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Carlee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Charity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Dheepa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Edward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Gerald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Hector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Jac</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Jasmine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Jaydon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Joseph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r>
              <a:tr h="126379">
                <a:tc>
                  <a:txBody>
                    <a:bodyPr/>
                    <a:p>
                      <a:pPr algn="l" fontAlgn="b"/>
                      <a:r>
                        <a:rPr b="0" sz="900" i="0" lang="en-US" strike="noStrike" u="none">
                          <a:solidFill>
                            <a:srgbClr val="000000"/>
                          </a:solidFill>
                          <a:latin typeface="Calibri"/>
                        </a:rPr>
                        <a:t>Kaylah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Kristen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Latia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Leon</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Mariela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Maruk</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Michael</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Myriam</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18</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Paula</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22</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Prater</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16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23</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Reid</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27</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Reilly</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24</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Sharlene</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26</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Uriah</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20</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29</a:t>
                      </a:r>
                    </a:p>
                  </a:txBody>
                  <a:tcPr marL="0" marR="0" marT="0" marB="0" anchor="b">
                    <a:lnL>
                      <a:noFill/>
                    </a:lnL>
                    <a:lnR>
                      <a:noFill/>
                    </a:lnR>
                    <a:lnT>
                      <a:noFill/>
                    </a:lnT>
                    <a:lnB>
                      <a:noFill/>
                    </a:lnB>
                  </a:tcPr>
                </a:tc>
                <a:tc>
                  <a:txBody>
                    <a:bodyPr/>
                    <a:p>
                      <a:pPr algn="r" fontAlgn="b"/>
                      <a:r>
                        <a:rPr b="0" sz="900" i="0" lang="en-US" strike="noStrike" u="none">
                          <a:solidFill>
                            <a:srgbClr val="000000"/>
                          </a:solidFill>
                          <a:latin typeface="Calibri"/>
                        </a:rPr>
                        <a:t>30</a:t>
                      </a:r>
                    </a:p>
                  </a:txBody>
                  <a:tcPr marL="0" marR="0" marT="0" marB="0" anchor="b">
                    <a:lnL>
                      <a:noFill/>
                    </a:lnL>
                    <a:lnR>
                      <a:noFill/>
                    </a:lnR>
                    <a:lnT>
                      <a:noFill/>
                    </a:lnT>
                    <a:lnB>
                      <a:noFill/>
                    </a:lnB>
                  </a:tcPr>
                </a:tc>
              </a:tr>
              <a:tr h="159373">
                <a:tc>
                  <a:txBody>
                    <a:bodyPr/>
                    <a:p>
                      <a:pPr algn="l" fontAlgn="b"/>
                      <a:r>
                        <a:rPr b="0" sz="900" i="0" lang="en-US" strike="noStrike" u="non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p>
                      <a:pPr algn="r" fontAlgn="b"/>
                      <a:r>
                        <a:rPr b="0" sz="900" i="0" lang="en-US" strike="noStrike" u="non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59373">
                <a:tc>
                  <a:txBody>
                    <a:bodyPr/>
                    <a:p>
                      <a:pPr algn="l" fontAlgn="b"/>
                      <a:r>
                        <a:rPr b="1" sz="900" i="0" lang="en-US" strike="noStrike" u="non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sz="900" i="0" lang="en-US" strike="noStrike" u="non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sz="900" i="0" lang="en-US" strike="noStrike" u="non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c>
                  <a:txBody>
                    <a:bodyPr/>
                    <a:p>
                      <a:pPr algn="r" fontAlgn="b"/>
                      <a:r>
                        <a:rPr b="1" dirty="0" sz="900" i="0" lang="en-US" strike="noStrike" u="none">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headEnd type="none" w="med" len="med"/>
                      <a:tailEnd type="none" w="med" len="med"/>
                    </a:lnB>
                    <a:solidFill>
                      <a:srgbClr val="DBE5F1"/>
                    </a:solidFill>
                  </a:tcPr>
                </a:tc>
              </a:tr>
            </a:tbl>
          </a:graphicData>
        </a:graphic>
      </p:graphicFrame>
      <p:graphicFrame>
        <p:nvGraphicFramePr>
          <p:cNvPr id="4194305" name="Chart 3"/>
          <p:cNvGraphicFramePr>
            <a:graphicFrameLocks/>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9" name="object 2"/>
          <p:cNvSpPr txBox="1"/>
          <p:nvPr/>
        </p:nvSpPr>
        <p:spPr>
          <a:xfrm>
            <a:off x="752477"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8" y="3381377"/>
            <a:ext cx="2466975" cy="3419475"/>
          </a:xfrm>
          <a:prstGeom prst="rect"/>
        </p:spPr>
      </p:pic>
      <p:sp>
        <p:nvSpPr>
          <p:cNvPr id="1048673" name="object 7"/>
          <p:cNvSpPr txBox="1">
            <a:spLocks noGrp="1"/>
          </p:cNvSpPr>
          <p:nvPr>
            <p:ph type="title"/>
          </p:nvPr>
        </p:nvSpPr>
        <p:spPr>
          <a:xfrm>
            <a:off x="523836" y="0"/>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TextBox 8"/>
          <p:cNvSpPr txBox="1"/>
          <p:nvPr/>
        </p:nvSpPr>
        <p:spPr>
          <a:xfrm>
            <a:off x="2743201" y="2354707"/>
            <a:ext cx="8534019"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9"/>
          <p:cNvSpPr/>
          <p:nvPr/>
        </p:nvSpPr>
        <p:spPr>
          <a:xfrm>
            <a:off x="1881158" y="642918"/>
            <a:ext cx="9715568" cy="5909310"/>
          </a:xfrm>
          <a:prstGeom prst="rect"/>
        </p:spPr>
        <p:txBody>
          <a:bodyPr wrap="square">
            <a:spAutoFit/>
          </a:bodyPr>
          <a:p>
            <a:r>
              <a:rPr b="1" dirty="0" lang="en-US" smtClean="0"/>
              <a:t>1. Dynamic Interactivity</a:t>
            </a:r>
          </a:p>
          <a:p>
            <a:r>
              <a:rPr b="1" dirty="0" lang="en-US" smtClean="0"/>
              <a:t>Real-Time Data Exploration:</a:t>
            </a:r>
            <a:r>
              <a:rPr dirty="0" lang="en-US"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b="1" dirty="0" lang="en-US" smtClean="0"/>
              <a:t>2</a:t>
            </a:r>
            <a:r>
              <a:rPr b="1" dirty="0" lang="en-US" smtClean="0"/>
              <a:t>. Comprehensive Visualization Suite</a:t>
            </a:r>
          </a:p>
          <a:p>
            <a:r>
              <a:rPr b="1" dirty="0" lang="en-US" smtClean="0"/>
              <a:t>Diverse Chart Types:</a:t>
            </a:r>
            <a:r>
              <a:rPr dirty="0" lang="en-US"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b="1" dirty="0" lang="en-US" smtClean="0"/>
              <a:t>3</a:t>
            </a:r>
            <a:r>
              <a:rPr b="1" dirty="0" lang="en-US" smtClean="0"/>
              <a:t>. Enhanced User Experience</a:t>
            </a:r>
          </a:p>
          <a:p>
            <a:r>
              <a:rPr b="1" dirty="0" lang="en-US" smtClean="0"/>
              <a:t>Intuitive Design:</a:t>
            </a:r>
            <a:r>
              <a:rPr dirty="0" lang="en-US" smtClean="0"/>
              <a:t> The solution is designed with user-friendliness in mind. Clear labels, guided instructions, and easy-to-navigate interfaces ensure that users with varying levels of Excel proficiency can effectively utilize the tool</a:t>
            </a:r>
            <a:r>
              <a:rPr dirty="0" lang="en-US" smtClean="0"/>
              <a:t>.</a:t>
            </a:r>
            <a:endParaRPr dirty="0" lang="en-US" smtClean="0"/>
          </a:p>
          <a:p>
            <a:r>
              <a:rPr b="1" dirty="0" lang="en-US" smtClean="0"/>
              <a:t>4. Powerful Analytical Capabilities</a:t>
            </a:r>
          </a:p>
          <a:p>
            <a:r>
              <a:rPr b="1" dirty="0" lang="en-US" smtClean="0"/>
              <a:t>Automated Insights:</a:t>
            </a:r>
            <a:r>
              <a:rPr dirty="0" lang="en-US" smtClean="0"/>
              <a:t> Built-in analytical tools generate summary reports and key insights automatically, reducing the need for manual data analysis and enhancing decision-making efficiency.</a:t>
            </a:r>
          </a:p>
          <a:p>
            <a:r>
              <a:rPr b="1" dirty="0" lang="en-US" smtClean="0"/>
              <a:t>5</a:t>
            </a:r>
            <a:r>
              <a:rPr b="1" dirty="0" lang="en-US" smtClean="0"/>
              <a:t>. Scalability and Adaptability</a:t>
            </a:r>
          </a:p>
          <a:p>
            <a:r>
              <a:rPr b="1" dirty="0" lang="en-US" smtClean="0"/>
              <a:t>Flexible Data Integration:</a:t>
            </a:r>
            <a:r>
              <a:rPr dirty="0" lang="en-US" smtClean="0"/>
              <a:t> The solution is adaptable to different scales and can handle large datasets without compromising performance. It also allows for easy updates and integration of new data, making it a future-proof investment</a:t>
            </a:r>
            <a:r>
              <a:rPr dirty="0" lang="en-US" smtClean="0"/>
              <a:t>.</a:t>
            </a:r>
            <a:endParaRPr dirty="0"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Ugha Sri</cp:lastModifiedBy>
  <dcterms:created xsi:type="dcterms:W3CDTF">2024-03-27T19:07:22Z</dcterms:created>
  <dcterms:modified xsi:type="dcterms:W3CDTF">2024-09-09T17:07:57Z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9b3cf2153ff64fafb0f2a728b73cc1f7</vt:lpwstr>
  </property>
</Properties>
</file>