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44" r:id="rId5"/>
    <p:sldId id="345" r:id="rId6"/>
    <p:sldId id="357" r:id="rId7"/>
    <p:sldId id="359" r:id="rId8"/>
    <p:sldId id="358" r:id="rId9"/>
    <p:sldId id="362" r:id="rId10"/>
    <p:sldId id="347" r:id="rId11"/>
    <p:sldId id="365" r:id="rId12"/>
    <p:sldId id="361" r:id="rId13"/>
    <p:sldId id="366" r:id="rId14"/>
    <p:sldId id="348" r:id="rId15"/>
    <p:sldId id="350" r:id="rId16"/>
    <p:sldId id="352" r:id="rId17"/>
    <p:sldId id="378" r:id="rId18"/>
    <p:sldId id="367" r:id="rId19"/>
    <p:sldId id="372" r:id="rId20"/>
    <p:sldId id="355" r:id="rId21"/>
    <p:sldId id="353" r:id="rId22"/>
    <p:sldId id="373" r:id="rId23"/>
    <p:sldId id="379" r:id="rId24"/>
    <p:sldId id="380" r:id="rId25"/>
    <p:sldId id="374" r:id="rId26"/>
    <p:sldId id="3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4652F0-F069-4C1D-9BA0-6346F28A4730}" v="24" dt="2024-11-19T15:38:55.241"/>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28" autoAdjust="0"/>
  </p:normalViewPr>
  <p:slideViewPr>
    <p:cSldViewPr snapToGrid="0">
      <p:cViewPr varScale="1">
        <p:scale>
          <a:sx n="74" d="100"/>
          <a:sy n="74" d="100"/>
        </p:scale>
        <p:origin x="376" y="56"/>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ree p" userId="33325737a915447a" providerId="LiveId" clId="{D84652F0-F069-4C1D-9BA0-6346F28A4730}"/>
    <pc:docChg chg="custSel modSld">
      <pc:chgData name="Anusree p" userId="33325737a915447a" providerId="LiveId" clId="{D84652F0-F069-4C1D-9BA0-6346F28A4730}" dt="2024-11-19T15:38:55.241" v="259" actId="14100"/>
      <pc:docMkLst>
        <pc:docMk/>
      </pc:docMkLst>
      <pc:sldChg chg="modSp mod">
        <pc:chgData name="Anusree p" userId="33325737a915447a" providerId="LiveId" clId="{D84652F0-F069-4C1D-9BA0-6346F28A4730}" dt="2024-11-18T14:30:27.814" v="9" actId="207"/>
        <pc:sldMkLst>
          <pc:docMk/>
          <pc:sldMk cId="810374094" sldId="345"/>
        </pc:sldMkLst>
        <pc:spChg chg="mod">
          <ac:chgData name="Anusree p" userId="33325737a915447a" providerId="LiveId" clId="{D84652F0-F069-4C1D-9BA0-6346F28A4730}" dt="2024-11-18T14:30:22.376" v="8" actId="207"/>
          <ac:spMkLst>
            <pc:docMk/>
            <pc:sldMk cId="810374094" sldId="345"/>
            <ac:spMk id="3" creationId="{C44B7D88-18D8-7250-6364-BECA6F65381D}"/>
          </ac:spMkLst>
        </pc:spChg>
        <pc:spChg chg="mod">
          <ac:chgData name="Anusree p" userId="33325737a915447a" providerId="LiveId" clId="{D84652F0-F069-4C1D-9BA0-6346F28A4730}" dt="2024-11-18T14:30:27.814" v="9" actId="207"/>
          <ac:spMkLst>
            <pc:docMk/>
            <pc:sldMk cId="810374094" sldId="345"/>
            <ac:spMk id="7" creationId="{0C0D5F39-EF49-BECB-8276-8B8A46F07AC2}"/>
          </ac:spMkLst>
        </pc:spChg>
      </pc:sldChg>
      <pc:sldChg chg="modSp mod">
        <pc:chgData name="Anusree p" userId="33325737a915447a" providerId="LiveId" clId="{D84652F0-F069-4C1D-9BA0-6346F28A4730}" dt="2024-11-18T14:50:29.915" v="194" actId="207"/>
        <pc:sldMkLst>
          <pc:docMk/>
          <pc:sldMk cId="1427108074" sldId="347"/>
        </pc:sldMkLst>
        <pc:spChg chg="mod">
          <ac:chgData name="Anusree p" userId="33325737a915447a" providerId="LiveId" clId="{D84652F0-F069-4C1D-9BA0-6346F28A4730}" dt="2024-11-18T14:39:42.880" v="98" actId="207"/>
          <ac:spMkLst>
            <pc:docMk/>
            <pc:sldMk cId="1427108074" sldId="347"/>
            <ac:spMk id="8" creationId="{4C1AFA86-0911-3A88-51DE-C2DB2A50A18F}"/>
          </ac:spMkLst>
        </pc:spChg>
        <pc:spChg chg="mod">
          <ac:chgData name="Anusree p" userId="33325737a915447a" providerId="LiveId" clId="{D84652F0-F069-4C1D-9BA0-6346F28A4730}" dt="2024-11-18T14:38:23.699" v="92" actId="207"/>
          <ac:spMkLst>
            <pc:docMk/>
            <pc:sldMk cId="1427108074" sldId="347"/>
            <ac:spMk id="23" creationId="{21905908-61C5-E80D-F570-D84DB7527C19}"/>
          </ac:spMkLst>
        </pc:spChg>
        <pc:spChg chg="mod">
          <ac:chgData name="Anusree p" userId="33325737a915447a" providerId="LiveId" clId="{D84652F0-F069-4C1D-9BA0-6346F28A4730}" dt="2024-11-18T14:36:12.712" v="75" actId="113"/>
          <ac:spMkLst>
            <pc:docMk/>
            <pc:sldMk cId="1427108074" sldId="347"/>
            <ac:spMk id="28" creationId="{7CC1959B-E6A9-5770-EC41-43538A9E36CE}"/>
          </ac:spMkLst>
        </pc:spChg>
        <pc:graphicFrameChg chg="modGraphic">
          <ac:chgData name="Anusree p" userId="33325737a915447a" providerId="LiveId" clId="{D84652F0-F069-4C1D-9BA0-6346F28A4730}" dt="2024-11-18T14:50:29.915" v="194" actId="207"/>
          <ac:graphicFrameMkLst>
            <pc:docMk/>
            <pc:sldMk cId="1427108074" sldId="347"/>
            <ac:graphicFrameMk id="2" creationId="{D40FCA1D-9E8F-FB64-843C-5979FA5975CD}"/>
          </ac:graphicFrameMkLst>
        </pc:graphicFrameChg>
      </pc:sldChg>
      <pc:sldChg chg="modSp mod">
        <pc:chgData name="Anusree p" userId="33325737a915447a" providerId="LiveId" clId="{D84652F0-F069-4C1D-9BA0-6346F28A4730}" dt="2024-11-18T14:42:05.851" v="116" actId="207"/>
        <pc:sldMkLst>
          <pc:docMk/>
          <pc:sldMk cId="762554544" sldId="348"/>
        </pc:sldMkLst>
        <pc:spChg chg="mod">
          <ac:chgData name="Anusree p" userId="33325737a915447a" providerId="LiveId" clId="{D84652F0-F069-4C1D-9BA0-6346F28A4730}" dt="2024-11-18T14:41:35.206" v="106" actId="207"/>
          <ac:spMkLst>
            <pc:docMk/>
            <pc:sldMk cId="762554544" sldId="348"/>
            <ac:spMk id="4" creationId="{A5A951FD-B055-4EE8-B6D9-62EC0F39DC50}"/>
          </ac:spMkLst>
        </pc:spChg>
        <pc:spChg chg="mod">
          <ac:chgData name="Anusree p" userId="33325737a915447a" providerId="LiveId" clId="{D84652F0-F069-4C1D-9BA0-6346F28A4730}" dt="2024-11-18T14:42:05.851" v="116" actId="207"/>
          <ac:spMkLst>
            <pc:docMk/>
            <pc:sldMk cId="762554544" sldId="348"/>
            <ac:spMk id="7" creationId="{FC5F8EB2-8936-F0AC-DA2A-4A5609BEA7E8}"/>
          </ac:spMkLst>
        </pc:spChg>
      </pc:sldChg>
      <pc:sldChg chg="addSp delSp modSp mod">
        <pc:chgData name="Anusree p" userId="33325737a915447a" providerId="LiveId" clId="{D84652F0-F069-4C1D-9BA0-6346F28A4730}" dt="2024-11-19T15:24:14.425" v="238" actId="1076"/>
        <pc:sldMkLst>
          <pc:docMk/>
          <pc:sldMk cId="485500553" sldId="350"/>
        </pc:sldMkLst>
        <pc:spChg chg="add mod">
          <ac:chgData name="Anusree p" userId="33325737a915447a" providerId="LiveId" clId="{D84652F0-F069-4C1D-9BA0-6346F28A4730}" dt="2024-11-19T15:24:07.734" v="236" actId="478"/>
          <ac:spMkLst>
            <pc:docMk/>
            <pc:sldMk cId="485500553" sldId="350"/>
            <ac:spMk id="2" creationId="{F70E3F48-DF8A-928F-2B82-4E6755620605}"/>
          </ac:spMkLst>
        </pc:spChg>
        <pc:spChg chg="mod">
          <ac:chgData name="Anusree p" userId="33325737a915447a" providerId="LiveId" clId="{D84652F0-F069-4C1D-9BA0-6346F28A4730}" dt="2024-11-18T14:42:34.741" v="118" actId="207"/>
          <ac:spMkLst>
            <pc:docMk/>
            <pc:sldMk cId="485500553" sldId="350"/>
            <ac:spMk id="3" creationId="{89652A1E-B3F7-E1B2-76ED-8F78E74B9EA9}"/>
          </ac:spMkLst>
        </pc:spChg>
        <pc:spChg chg="mod">
          <ac:chgData name="Anusree p" userId="33325737a915447a" providerId="LiveId" clId="{D84652F0-F069-4C1D-9BA0-6346F28A4730}" dt="2024-11-18T14:42:55.098" v="122" actId="20577"/>
          <ac:spMkLst>
            <pc:docMk/>
            <pc:sldMk cId="485500553" sldId="350"/>
            <ac:spMk id="4" creationId="{CBDD0617-C6EB-ABBF-005D-402B102627AF}"/>
          </ac:spMkLst>
        </pc:spChg>
        <pc:picChg chg="add mod">
          <ac:chgData name="Anusree p" userId="33325737a915447a" providerId="LiveId" clId="{D84652F0-F069-4C1D-9BA0-6346F28A4730}" dt="2024-11-19T15:24:14.425" v="238" actId="1076"/>
          <ac:picMkLst>
            <pc:docMk/>
            <pc:sldMk cId="485500553" sldId="350"/>
            <ac:picMk id="1026" creationId="{D3F48ACE-CC82-F675-E974-50CEB2165C4F}"/>
          </ac:picMkLst>
        </pc:picChg>
        <pc:picChg chg="del">
          <ac:chgData name="Anusree p" userId="33325737a915447a" providerId="LiveId" clId="{D84652F0-F069-4C1D-9BA0-6346F28A4730}" dt="2024-11-19T15:24:07.734" v="236" actId="478"/>
          <ac:picMkLst>
            <pc:docMk/>
            <pc:sldMk cId="485500553" sldId="350"/>
            <ac:picMk id="11266" creationId="{15495DE6-E2A9-D94D-A554-A107D2C9254F}"/>
          </ac:picMkLst>
        </pc:picChg>
      </pc:sldChg>
      <pc:sldChg chg="modSp mod">
        <pc:chgData name="Anusree p" userId="33325737a915447a" providerId="LiveId" clId="{D84652F0-F069-4C1D-9BA0-6346F28A4730}" dt="2024-11-18T14:43:57.456" v="130" actId="12"/>
        <pc:sldMkLst>
          <pc:docMk/>
          <pc:sldMk cId="2902754129" sldId="352"/>
        </pc:sldMkLst>
        <pc:spChg chg="mod">
          <ac:chgData name="Anusree p" userId="33325737a915447a" providerId="LiveId" clId="{D84652F0-F069-4C1D-9BA0-6346F28A4730}" dt="2024-11-18T14:43:57.456" v="130" actId="12"/>
          <ac:spMkLst>
            <pc:docMk/>
            <pc:sldMk cId="2902754129" sldId="352"/>
            <ac:spMk id="3" creationId="{BE6A91DC-E4D5-7784-0629-D99EB0F1AD19}"/>
          </ac:spMkLst>
        </pc:spChg>
        <pc:spChg chg="mod">
          <ac:chgData name="Anusree p" userId="33325737a915447a" providerId="LiveId" clId="{D84652F0-F069-4C1D-9BA0-6346F28A4730}" dt="2024-11-18T14:43:35.802" v="128" actId="113"/>
          <ac:spMkLst>
            <pc:docMk/>
            <pc:sldMk cId="2902754129" sldId="352"/>
            <ac:spMk id="9" creationId="{3B5244AC-D906-A60B-5023-D0289CF4F6C9}"/>
          </ac:spMkLst>
        </pc:spChg>
      </pc:sldChg>
      <pc:sldChg chg="modSp mod">
        <pc:chgData name="Anusree p" userId="33325737a915447a" providerId="LiveId" clId="{D84652F0-F069-4C1D-9BA0-6346F28A4730}" dt="2024-11-18T14:46:56.416" v="157" actId="14100"/>
        <pc:sldMkLst>
          <pc:docMk/>
          <pc:sldMk cId="2595549996" sldId="353"/>
        </pc:sldMkLst>
        <pc:spChg chg="mod">
          <ac:chgData name="Anusree p" userId="33325737a915447a" providerId="LiveId" clId="{D84652F0-F069-4C1D-9BA0-6346F28A4730}" dt="2024-11-18T14:46:45.680" v="155" actId="207"/>
          <ac:spMkLst>
            <pc:docMk/>
            <pc:sldMk cId="2595549996" sldId="353"/>
            <ac:spMk id="4" creationId="{09E21A35-90B9-F235-7F48-11B56D97F6A4}"/>
          </ac:spMkLst>
        </pc:spChg>
        <pc:spChg chg="mod">
          <ac:chgData name="Anusree p" userId="33325737a915447a" providerId="LiveId" clId="{D84652F0-F069-4C1D-9BA0-6346F28A4730}" dt="2024-11-18T14:46:37.024" v="153" actId="113"/>
          <ac:spMkLst>
            <pc:docMk/>
            <pc:sldMk cId="2595549996" sldId="353"/>
            <ac:spMk id="8" creationId="{EBCA1B81-8AE3-1377-5E25-731484E422CD}"/>
          </ac:spMkLst>
        </pc:spChg>
        <pc:picChg chg="mod">
          <ac:chgData name="Anusree p" userId="33325737a915447a" providerId="LiveId" clId="{D84652F0-F069-4C1D-9BA0-6346F28A4730}" dt="2024-11-18T14:46:56.416" v="157" actId="14100"/>
          <ac:picMkLst>
            <pc:docMk/>
            <pc:sldMk cId="2595549996" sldId="353"/>
            <ac:picMk id="5122" creationId="{A02CDDE9-C921-54E3-470C-28F6056D4EF8}"/>
          </ac:picMkLst>
        </pc:picChg>
      </pc:sldChg>
      <pc:sldChg chg="delSp modSp mod">
        <pc:chgData name="Anusree p" userId="33325737a915447a" providerId="LiveId" clId="{D84652F0-F069-4C1D-9BA0-6346F28A4730}" dt="2024-11-18T14:46:25.256" v="151" actId="207"/>
        <pc:sldMkLst>
          <pc:docMk/>
          <pc:sldMk cId="3574082888" sldId="355"/>
        </pc:sldMkLst>
        <pc:spChg chg="mod">
          <ac:chgData name="Anusree p" userId="33325737a915447a" providerId="LiveId" clId="{D84652F0-F069-4C1D-9BA0-6346F28A4730}" dt="2024-11-18T14:45:40.972" v="146" actId="207"/>
          <ac:spMkLst>
            <pc:docMk/>
            <pc:sldMk cId="3574082888" sldId="355"/>
            <ac:spMk id="4" creationId="{584C19E8-9349-E5B5-40F0-219E9B89B60A}"/>
          </ac:spMkLst>
        </pc:spChg>
        <pc:spChg chg="del">
          <ac:chgData name="Anusree p" userId="33325737a915447a" providerId="LiveId" clId="{D84652F0-F069-4C1D-9BA0-6346F28A4730}" dt="2024-11-18T14:46:01.939" v="148" actId="478"/>
          <ac:spMkLst>
            <pc:docMk/>
            <pc:sldMk cId="3574082888" sldId="355"/>
            <ac:spMk id="6" creationId="{82C0B2A2-5185-11CB-1F15-6EBF28627312}"/>
          </ac:spMkLst>
        </pc:spChg>
        <pc:graphicFrameChg chg="mod modGraphic">
          <ac:chgData name="Anusree p" userId="33325737a915447a" providerId="LiveId" clId="{D84652F0-F069-4C1D-9BA0-6346F28A4730}" dt="2024-11-18T14:46:25.256" v="151" actId="207"/>
          <ac:graphicFrameMkLst>
            <pc:docMk/>
            <pc:sldMk cId="3574082888" sldId="355"/>
            <ac:graphicFrameMk id="9" creationId="{10EDF67E-5C9F-CBFA-AE89-6B350BF2D08E}"/>
          </ac:graphicFrameMkLst>
        </pc:graphicFrameChg>
        <pc:picChg chg="mod">
          <ac:chgData name="Anusree p" userId="33325737a915447a" providerId="LiveId" clId="{D84652F0-F069-4C1D-9BA0-6346F28A4730}" dt="2024-11-18T14:46:15.986" v="150" actId="1076"/>
          <ac:picMkLst>
            <pc:docMk/>
            <pc:sldMk cId="3574082888" sldId="355"/>
            <ac:picMk id="18434" creationId="{98AF817D-005B-7BFC-D1E3-B870FC30C0C7}"/>
          </ac:picMkLst>
        </pc:picChg>
      </pc:sldChg>
      <pc:sldChg chg="modSp mod">
        <pc:chgData name="Anusree p" userId="33325737a915447a" providerId="LiveId" clId="{D84652F0-F069-4C1D-9BA0-6346F28A4730}" dt="2024-11-18T14:34:35.718" v="68" actId="207"/>
        <pc:sldMkLst>
          <pc:docMk/>
          <pc:sldMk cId="1360124298" sldId="357"/>
        </pc:sldMkLst>
        <pc:spChg chg="mod">
          <ac:chgData name="Anusree p" userId="33325737a915447a" providerId="LiveId" clId="{D84652F0-F069-4C1D-9BA0-6346F28A4730}" dt="2024-11-18T14:34:26.550" v="67" actId="20577"/>
          <ac:spMkLst>
            <pc:docMk/>
            <pc:sldMk cId="1360124298" sldId="357"/>
            <ac:spMk id="2" creationId="{CA97F707-FC93-256B-65E0-5AB8B75D9618}"/>
          </ac:spMkLst>
        </pc:spChg>
        <pc:spChg chg="mod">
          <ac:chgData name="Anusree p" userId="33325737a915447a" providerId="LiveId" clId="{D84652F0-F069-4C1D-9BA0-6346F28A4730}" dt="2024-11-18T14:30:47.987" v="12" actId="207"/>
          <ac:spMkLst>
            <pc:docMk/>
            <pc:sldMk cId="1360124298" sldId="357"/>
            <ac:spMk id="3" creationId="{AEAC81E7-00B3-8396-F89E-E6AA3AB734D5}"/>
          </ac:spMkLst>
        </pc:spChg>
        <pc:spChg chg="mod">
          <ac:chgData name="Anusree p" userId="33325737a915447a" providerId="LiveId" clId="{D84652F0-F069-4C1D-9BA0-6346F28A4730}" dt="2024-11-18T14:34:35.718" v="68" actId="207"/>
          <ac:spMkLst>
            <pc:docMk/>
            <pc:sldMk cId="1360124298" sldId="357"/>
            <ac:spMk id="6" creationId="{229F1C68-7A62-267C-D335-BBC64823F140}"/>
          </ac:spMkLst>
        </pc:spChg>
      </pc:sldChg>
      <pc:sldChg chg="modSp mod">
        <pc:chgData name="Anusree p" userId="33325737a915447a" providerId="LiveId" clId="{D84652F0-F069-4C1D-9BA0-6346F28A4730}" dt="2024-11-18T14:35:21.169" v="72" actId="207"/>
        <pc:sldMkLst>
          <pc:docMk/>
          <pc:sldMk cId="399418822" sldId="358"/>
        </pc:sldMkLst>
        <pc:spChg chg="mod">
          <ac:chgData name="Anusree p" userId="33325737a915447a" providerId="LiveId" clId="{D84652F0-F069-4C1D-9BA0-6346F28A4730}" dt="2024-11-18T14:35:21.169" v="72" actId="207"/>
          <ac:spMkLst>
            <pc:docMk/>
            <pc:sldMk cId="399418822" sldId="358"/>
            <ac:spMk id="2" creationId="{CA3653F0-F4AD-200E-68DA-08FB2EEB39DC}"/>
          </ac:spMkLst>
        </pc:spChg>
        <pc:spChg chg="mod">
          <ac:chgData name="Anusree p" userId="33325737a915447a" providerId="LiveId" clId="{D84652F0-F069-4C1D-9BA0-6346F28A4730}" dt="2024-11-18T14:35:12.687" v="71" actId="207"/>
          <ac:spMkLst>
            <pc:docMk/>
            <pc:sldMk cId="399418822" sldId="358"/>
            <ac:spMk id="3" creationId="{33ADA9DE-191F-8330-1828-1382D24FDD97}"/>
          </ac:spMkLst>
        </pc:spChg>
      </pc:sldChg>
      <pc:sldChg chg="addSp delSp modSp mod">
        <pc:chgData name="Anusree p" userId="33325737a915447a" providerId="LiveId" clId="{D84652F0-F069-4C1D-9BA0-6346F28A4730}" dt="2024-11-19T06:19:59.349" v="235" actId="2164"/>
        <pc:sldMkLst>
          <pc:docMk/>
          <pc:sldMk cId="1605335540" sldId="359"/>
        </pc:sldMkLst>
        <pc:spChg chg="mod">
          <ac:chgData name="Anusree p" userId="33325737a915447a" providerId="LiveId" clId="{D84652F0-F069-4C1D-9BA0-6346F28A4730}" dt="2024-11-18T14:34:55.631" v="69" actId="207"/>
          <ac:spMkLst>
            <pc:docMk/>
            <pc:sldMk cId="1605335540" sldId="359"/>
            <ac:spMk id="2" creationId="{70FF2E0C-4096-E4EE-6C52-9E1BE6BD2B36}"/>
          </ac:spMkLst>
        </pc:spChg>
        <pc:graphicFrameChg chg="add del mod modGraphic">
          <ac:chgData name="Anusree p" userId="33325737a915447a" providerId="LiveId" clId="{D84652F0-F069-4C1D-9BA0-6346F28A4730}" dt="2024-11-18T22:12:43.500" v="206" actId="21"/>
          <ac:graphicFrameMkLst>
            <pc:docMk/>
            <pc:sldMk cId="1605335540" sldId="359"/>
            <ac:graphicFrameMk id="3" creationId="{AE64C76C-F99C-9847-3A97-D124651782CB}"/>
          </ac:graphicFrameMkLst>
        </pc:graphicFrameChg>
        <pc:graphicFrameChg chg="add del mod modGraphic">
          <ac:chgData name="Anusree p" userId="33325737a915447a" providerId="LiveId" clId="{D84652F0-F069-4C1D-9BA0-6346F28A4730}" dt="2024-11-18T22:16:03.196" v="228" actId="478"/>
          <ac:graphicFrameMkLst>
            <pc:docMk/>
            <pc:sldMk cId="1605335540" sldId="359"/>
            <ac:graphicFrameMk id="4" creationId="{50704D33-9EBD-8287-E091-A9C3859DF0BA}"/>
          </ac:graphicFrameMkLst>
        </pc:graphicFrameChg>
        <pc:graphicFrameChg chg="mod modGraphic">
          <ac:chgData name="Anusree p" userId="33325737a915447a" providerId="LiveId" clId="{D84652F0-F069-4C1D-9BA0-6346F28A4730}" dt="2024-11-19T06:19:59.349" v="235" actId="2164"/>
          <ac:graphicFrameMkLst>
            <pc:docMk/>
            <pc:sldMk cId="1605335540" sldId="359"/>
            <ac:graphicFrameMk id="25" creationId="{D29EC45E-EC68-DECB-C89B-C4597B9012DE}"/>
          </ac:graphicFrameMkLst>
        </pc:graphicFrameChg>
      </pc:sldChg>
      <pc:sldChg chg="modSp mod">
        <pc:chgData name="Anusree p" userId="33325737a915447a" providerId="LiveId" clId="{D84652F0-F069-4C1D-9BA0-6346F28A4730}" dt="2024-11-18T14:39:54.600" v="99" actId="207"/>
        <pc:sldMkLst>
          <pc:docMk/>
          <pc:sldMk cId="25301165" sldId="361"/>
        </pc:sldMkLst>
        <pc:spChg chg="mod">
          <ac:chgData name="Anusree p" userId="33325737a915447a" providerId="LiveId" clId="{D84652F0-F069-4C1D-9BA0-6346F28A4730}" dt="2024-11-18T14:37:55.976" v="88" actId="113"/>
          <ac:spMkLst>
            <pc:docMk/>
            <pc:sldMk cId="25301165" sldId="361"/>
            <ac:spMk id="2" creationId="{BF87B4E6-411E-531B-2980-8F2A6652C6EF}"/>
          </ac:spMkLst>
        </pc:spChg>
        <pc:spChg chg="mod">
          <ac:chgData name="Anusree p" userId="33325737a915447a" providerId="LiveId" clId="{D84652F0-F069-4C1D-9BA0-6346F28A4730}" dt="2024-11-18T14:38:35.230" v="93" actId="207"/>
          <ac:spMkLst>
            <pc:docMk/>
            <pc:sldMk cId="25301165" sldId="361"/>
            <ac:spMk id="4" creationId="{51B955AE-A8F7-EB8A-A443-E65394DD6DCA}"/>
          </ac:spMkLst>
        </pc:spChg>
        <pc:graphicFrameChg chg="modGraphic">
          <ac:chgData name="Anusree p" userId="33325737a915447a" providerId="LiveId" clId="{D84652F0-F069-4C1D-9BA0-6346F28A4730}" dt="2024-11-18T14:39:54.600" v="99" actId="207"/>
          <ac:graphicFrameMkLst>
            <pc:docMk/>
            <pc:sldMk cId="25301165" sldId="361"/>
            <ac:graphicFrameMk id="5" creationId="{7AB7076E-0D6D-A484-F6E9-3A47573AF7AE}"/>
          </ac:graphicFrameMkLst>
        </pc:graphicFrameChg>
      </pc:sldChg>
      <pc:sldChg chg="modSp mod">
        <pc:chgData name="Anusree p" userId="33325737a915447a" providerId="LiveId" clId="{D84652F0-F069-4C1D-9BA0-6346F28A4730}" dt="2024-11-18T14:35:36.705" v="73" actId="207"/>
        <pc:sldMkLst>
          <pc:docMk/>
          <pc:sldMk cId="3703099927" sldId="362"/>
        </pc:sldMkLst>
        <pc:spChg chg="mod">
          <ac:chgData name="Anusree p" userId="33325737a915447a" providerId="LiveId" clId="{D84652F0-F069-4C1D-9BA0-6346F28A4730}" dt="2024-11-18T14:35:36.705" v="73" actId="207"/>
          <ac:spMkLst>
            <pc:docMk/>
            <pc:sldMk cId="3703099927" sldId="362"/>
            <ac:spMk id="3" creationId="{04837BB8-D434-5F2D-59F2-E5ACE89DD7D7}"/>
          </ac:spMkLst>
        </pc:spChg>
      </pc:sldChg>
      <pc:sldChg chg="modSp mod">
        <pc:chgData name="Anusree p" userId="33325737a915447a" providerId="LiveId" clId="{D84652F0-F069-4C1D-9BA0-6346F28A4730}" dt="2024-11-18T14:39:20.931" v="96" actId="207"/>
        <pc:sldMkLst>
          <pc:docMk/>
          <pc:sldMk cId="2707998211" sldId="365"/>
        </pc:sldMkLst>
        <pc:spChg chg="mod">
          <ac:chgData name="Anusree p" userId="33325737a915447a" providerId="LiveId" clId="{D84652F0-F069-4C1D-9BA0-6346F28A4730}" dt="2024-11-18T14:38:12.840" v="90" actId="14100"/>
          <ac:spMkLst>
            <pc:docMk/>
            <pc:sldMk cId="2707998211" sldId="365"/>
            <ac:spMk id="2" creationId="{11F88628-9900-3B33-3377-73CC2E90B4D1}"/>
          </ac:spMkLst>
        </pc:spChg>
        <pc:spChg chg="mod">
          <ac:chgData name="Anusree p" userId="33325737a915447a" providerId="LiveId" clId="{D84652F0-F069-4C1D-9BA0-6346F28A4730}" dt="2024-11-18T14:36:55.870" v="79" actId="113"/>
          <ac:spMkLst>
            <pc:docMk/>
            <pc:sldMk cId="2707998211" sldId="365"/>
            <ac:spMk id="4" creationId="{498B5854-64C2-B1E8-F0A2-B0AE5BA25749}"/>
          </ac:spMkLst>
        </pc:spChg>
        <pc:graphicFrameChg chg="modGraphic">
          <ac:chgData name="Anusree p" userId="33325737a915447a" providerId="LiveId" clId="{D84652F0-F069-4C1D-9BA0-6346F28A4730}" dt="2024-11-18T14:39:20.931" v="96" actId="207"/>
          <ac:graphicFrameMkLst>
            <pc:docMk/>
            <pc:sldMk cId="2707998211" sldId="365"/>
            <ac:graphicFrameMk id="18" creationId="{B0E51B1B-95A9-6B43-61DC-CAEC92B23C7F}"/>
          </ac:graphicFrameMkLst>
        </pc:graphicFrameChg>
      </pc:sldChg>
      <pc:sldChg chg="modSp mod">
        <pc:chgData name="Anusree p" userId="33325737a915447a" providerId="LiveId" clId="{D84652F0-F069-4C1D-9BA0-6346F28A4730}" dt="2024-11-18T22:17:29.664" v="234" actId="207"/>
        <pc:sldMkLst>
          <pc:docMk/>
          <pc:sldMk cId="2018613910" sldId="366"/>
        </pc:sldMkLst>
        <pc:spChg chg="mod">
          <ac:chgData name="Anusree p" userId="33325737a915447a" providerId="LiveId" clId="{D84652F0-F069-4C1D-9BA0-6346F28A4730}" dt="2024-11-18T14:41:18.349" v="105" actId="207"/>
          <ac:spMkLst>
            <pc:docMk/>
            <pc:sldMk cId="2018613910" sldId="366"/>
            <ac:spMk id="2" creationId="{C7E39FC8-6E62-6F21-A86E-8BAF9621F872}"/>
          </ac:spMkLst>
        </pc:spChg>
        <pc:spChg chg="mod">
          <ac:chgData name="Anusree p" userId="33325737a915447a" providerId="LiveId" clId="{D84652F0-F069-4C1D-9BA0-6346F28A4730}" dt="2024-11-18T14:40:07.636" v="101" actId="113"/>
          <ac:spMkLst>
            <pc:docMk/>
            <pc:sldMk cId="2018613910" sldId="366"/>
            <ac:spMk id="4" creationId="{129F24FE-E72E-77D1-5F42-954F23BAD8A5}"/>
          </ac:spMkLst>
        </pc:spChg>
        <pc:spChg chg="mod">
          <ac:chgData name="Anusree p" userId="33325737a915447a" providerId="LiveId" clId="{D84652F0-F069-4C1D-9BA0-6346F28A4730}" dt="2024-11-18T22:17:29.664" v="234" actId="207"/>
          <ac:spMkLst>
            <pc:docMk/>
            <pc:sldMk cId="2018613910" sldId="366"/>
            <ac:spMk id="22" creationId="{E1EACD2F-3666-6E1C-DA93-47181FA6995B}"/>
          </ac:spMkLst>
        </pc:spChg>
        <pc:graphicFrameChg chg="modGraphic">
          <ac:chgData name="Anusree p" userId="33325737a915447a" providerId="LiveId" clId="{D84652F0-F069-4C1D-9BA0-6346F28A4730}" dt="2024-11-18T22:17:12.640" v="231" actId="207"/>
          <ac:graphicFrameMkLst>
            <pc:docMk/>
            <pc:sldMk cId="2018613910" sldId="366"/>
            <ac:graphicFrameMk id="20" creationId="{71EF8623-59EE-AFAE-F8C0-53539E78F911}"/>
          </ac:graphicFrameMkLst>
        </pc:graphicFrameChg>
      </pc:sldChg>
      <pc:sldChg chg="modSp mod">
        <pc:chgData name="Anusree p" userId="33325737a915447a" providerId="LiveId" clId="{D84652F0-F069-4C1D-9BA0-6346F28A4730}" dt="2024-11-18T14:45:06.037" v="139" actId="113"/>
        <pc:sldMkLst>
          <pc:docMk/>
          <pc:sldMk cId="686527003" sldId="367"/>
        </pc:sldMkLst>
        <pc:spChg chg="mod">
          <ac:chgData name="Anusree p" userId="33325737a915447a" providerId="LiveId" clId="{D84652F0-F069-4C1D-9BA0-6346F28A4730}" dt="2024-11-18T14:45:06.037" v="139" actId="113"/>
          <ac:spMkLst>
            <pc:docMk/>
            <pc:sldMk cId="686527003" sldId="367"/>
            <ac:spMk id="2" creationId="{AA6C9E97-4B75-61E4-6DED-2ED2AF18F950}"/>
          </ac:spMkLst>
        </pc:spChg>
        <pc:spChg chg="mod">
          <ac:chgData name="Anusree p" userId="33325737a915447a" providerId="LiveId" clId="{D84652F0-F069-4C1D-9BA0-6346F28A4730}" dt="2024-11-18T14:44:36.199" v="136" actId="113"/>
          <ac:spMkLst>
            <pc:docMk/>
            <pc:sldMk cId="686527003" sldId="367"/>
            <ac:spMk id="3" creationId="{F8F498F1-CC78-91D9-B2F5-B4D9DA33DFA5}"/>
          </ac:spMkLst>
        </pc:spChg>
        <pc:graphicFrameChg chg="modGraphic">
          <ac:chgData name="Anusree p" userId="33325737a915447a" providerId="LiveId" clId="{D84652F0-F069-4C1D-9BA0-6346F28A4730}" dt="2024-11-18T14:44:26.902" v="134" actId="207"/>
          <ac:graphicFrameMkLst>
            <pc:docMk/>
            <pc:sldMk cId="686527003" sldId="367"/>
            <ac:graphicFrameMk id="8" creationId="{8450427D-F9E0-E099-18C5-F32A66C18FDF}"/>
          </ac:graphicFrameMkLst>
        </pc:graphicFrameChg>
      </pc:sldChg>
      <pc:sldChg chg="modSp mod">
        <pc:chgData name="Anusree p" userId="33325737a915447a" providerId="LiveId" clId="{D84652F0-F069-4C1D-9BA0-6346F28A4730}" dt="2024-11-18T14:45:29.487" v="144" actId="207"/>
        <pc:sldMkLst>
          <pc:docMk/>
          <pc:sldMk cId="2722064520" sldId="372"/>
        </pc:sldMkLst>
        <pc:spChg chg="mod">
          <ac:chgData name="Anusree p" userId="33325737a915447a" providerId="LiveId" clId="{D84652F0-F069-4C1D-9BA0-6346F28A4730}" dt="2024-11-18T14:45:29.487" v="144" actId="207"/>
          <ac:spMkLst>
            <pc:docMk/>
            <pc:sldMk cId="2722064520" sldId="372"/>
            <ac:spMk id="4" creationId="{8DB181EC-E715-0AE6-9D23-BCFCE51CAA1F}"/>
          </ac:spMkLst>
        </pc:spChg>
        <pc:spChg chg="mod">
          <ac:chgData name="Anusree p" userId="33325737a915447a" providerId="LiveId" clId="{D84652F0-F069-4C1D-9BA0-6346F28A4730}" dt="2024-11-18T14:45:22.089" v="142" actId="207"/>
          <ac:spMkLst>
            <pc:docMk/>
            <pc:sldMk cId="2722064520" sldId="372"/>
            <ac:spMk id="8" creationId="{CC8CC5F4-EFB3-2F7F-39D1-26A13ECEA503}"/>
          </ac:spMkLst>
        </pc:spChg>
      </pc:sldChg>
      <pc:sldChg chg="modSp mod">
        <pc:chgData name="Anusree p" userId="33325737a915447a" providerId="LiveId" clId="{D84652F0-F069-4C1D-9BA0-6346F28A4730}" dt="2024-11-18T14:47:28.523" v="161" actId="113"/>
        <pc:sldMkLst>
          <pc:docMk/>
          <pc:sldMk cId="598548238" sldId="373"/>
        </pc:sldMkLst>
        <pc:spChg chg="mod">
          <ac:chgData name="Anusree p" userId="33325737a915447a" providerId="LiveId" clId="{D84652F0-F069-4C1D-9BA0-6346F28A4730}" dt="2024-11-18T14:47:28.523" v="161" actId="113"/>
          <ac:spMkLst>
            <pc:docMk/>
            <pc:sldMk cId="598548238" sldId="373"/>
            <ac:spMk id="2" creationId="{2DFA5F18-9518-006E-7F28-9D4E928875C1}"/>
          </ac:spMkLst>
        </pc:spChg>
        <pc:spChg chg="mod">
          <ac:chgData name="Anusree p" userId="33325737a915447a" providerId="LiveId" clId="{D84652F0-F069-4C1D-9BA0-6346F28A4730}" dt="2024-11-18T14:47:13.966" v="159" actId="207"/>
          <ac:spMkLst>
            <pc:docMk/>
            <pc:sldMk cId="598548238" sldId="373"/>
            <ac:spMk id="3" creationId="{946F1AA5-6C3B-0C23-F55B-FB6EA25BF6AE}"/>
          </ac:spMkLst>
        </pc:spChg>
      </pc:sldChg>
      <pc:sldChg chg="modSp mod">
        <pc:chgData name="Anusree p" userId="33325737a915447a" providerId="LiveId" clId="{D84652F0-F069-4C1D-9BA0-6346F28A4730}" dt="2024-11-18T14:49:08.569" v="176" actId="113"/>
        <pc:sldMkLst>
          <pc:docMk/>
          <pc:sldMk cId="1975818417" sldId="374"/>
        </pc:sldMkLst>
        <pc:spChg chg="mod">
          <ac:chgData name="Anusree p" userId="33325737a915447a" providerId="LiveId" clId="{D84652F0-F069-4C1D-9BA0-6346F28A4730}" dt="2024-11-18T14:49:08.569" v="176" actId="113"/>
          <ac:spMkLst>
            <pc:docMk/>
            <pc:sldMk cId="1975818417" sldId="374"/>
            <ac:spMk id="2" creationId="{F560E552-909E-8B0C-56EA-49C5A4068B9A}"/>
          </ac:spMkLst>
        </pc:spChg>
        <pc:spChg chg="mod">
          <ac:chgData name="Anusree p" userId="33325737a915447a" providerId="LiveId" clId="{D84652F0-F069-4C1D-9BA0-6346F28A4730}" dt="2024-11-18T14:49:00.544" v="174" actId="115"/>
          <ac:spMkLst>
            <pc:docMk/>
            <pc:sldMk cId="1975818417" sldId="374"/>
            <ac:spMk id="5" creationId="{F4ED06AE-6D70-800C-CD95-59CD637F6558}"/>
          </ac:spMkLst>
        </pc:spChg>
      </pc:sldChg>
      <pc:sldChg chg="addSp delSp modSp mod">
        <pc:chgData name="Anusree p" userId="33325737a915447a" providerId="LiveId" clId="{D84652F0-F069-4C1D-9BA0-6346F28A4730}" dt="2024-11-19T15:32:35.748" v="254" actId="1076"/>
        <pc:sldMkLst>
          <pc:docMk/>
          <pc:sldMk cId="480623441" sldId="378"/>
        </pc:sldMkLst>
        <pc:spChg chg="mod">
          <ac:chgData name="Anusree p" userId="33325737a915447a" providerId="LiveId" clId="{D84652F0-F069-4C1D-9BA0-6346F28A4730}" dt="2024-11-18T14:44:11.558" v="132" actId="207"/>
          <ac:spMkLst>
            <pc:docMk/>
            <pc:sldMk cId="480623441" sldId="378"/>
            <ac:spMk id="2" creationId="{94F84F1F-C2BE-033E-C8CC-F443BB617AA6}"/>
          </ac:spMkLst>
        </pc:spChg>
        <pc:spChg chg="add del mod">
          <ac:chgData name="Anusree p" userId="33325737a915447a" providerId="LiveId" clId="{D84652F0-F069-4C1D-9BA0-6346F28A4730}" dt="2024-11-19T15:32:18.218" v="252" actId="21"/>
          <ac:spMkLst>
            <pc:docMk/>
            <pc:sldMk cId="480623441" sldId="378"/>
            <ac:spMk id="3" creationId="{01BC85AC-AE39-3912-F225-82DD92E52594}"/>
          </ac:spMkLst>
        </pc:spChg>
        <pc:spChg chg="mod">
          <ac:chgData name="Anusree p" userId="33325737a915447a" providerId="LiveId" clId="{D84652F0-F069-4C1D-9BA0-6346F28A4730}" dt="2024-11-18T14:44:56.694" v="138" actId="113"/>
          <ac:spMkLst>
            <pc:docMk/>
            <pc:sldMk cId="480623441" sldId="378"/>
            <ac:spMk id="6" creationId="{2F73C758-937B-F11F-4123-DDF692A55454}"/>
          </ac:spMkLst>
        </pc:spChg>
        <pc:picChg chg="del">
          <ac:chgData name="Anusree p" userId="33325737a915447a" providerId="LiveId" clId="{D84652F0-F069-4C1D-9BA0-6346F28A4730}" dt="2024-11-19T15:31:24.795" v="239" actId="478"/>
          <ac:picMkLst>
            <pc:docMk/>
            <pc:sldMk cId="480623441" sldId="378"/>
            <ac:picMk id="4" creationId="{33A3FBC5-E655-0D59-D2CE-8EA51DC3B4B7}"/>
          </ac:picMkLst>
        </pc:picChg>
        <pc:picChg chg="add del mod">
          <ac:chgData name="Anusree p" userId="33325737a915447a" providerId="LiveId" clId="{D84652F0-F069-4C1D-9BA0-6346F28A4730}" dt="2024-11-19T15:31:50.672" v="247" actId="21"/>
          <ac:picMkLst>
            <pc:docMk/>
            <pc:sldMk cId="480623441" sldId="378"/>
            <ac:picMk id="2050" creationId="{AFDDC5BD-D963-6A21-1A58-23900AAC39D6}"/>
          </ac:picMkLst>
        </pc:picChg>
        <pc:picChg chg="add mod">
          <ac:chgData name="Anusree p" userId="33325737a915447a" providerId="LiveId" clId="{D84652F0-F069-4C1D-9BA0-6346F28A4730}" dt="2024-11-19T15:32:35.748" v="254" actId="1076"/>
          <ac:picMkLst>
            <pc:docMk/>
            <pc:sldMk cId="480623441" sldId="378"/>
            <ac:picMk id="2052" creationId="{597862A4-A24A-0E0F-7699-9B832EA8C89F}"/>
          </ac:picMkLst>
        </pc:picChg>
      </pc:sldChg>
      <pc:sldChg chg="modSp mod">
        <pc:chgData name="Anusree p" userId="33325737a915447a" providerId="LiveId" clId="{D84652F0-F069-4C1D-9BA0-6346F28A4730}" dt="2024-11-18T14:47:50.484" v="166" actId="207"/>
        <pc:sldMkLst>
          <pc:docMk/>
          <pc:sldMk cId="690493973" sldId="379"/>
        </pc:sldMkLst>
        <pc:spChg chg="mod">
          <ac:chgData name="Anusree p" userId="33325737a915447a" providerId="LiveId" clId="{D84652F0-F069-4C1D-9BA0-6346F28A4730}" dt="2024-11-18T14:47:50.484" v="166" actId="207"/>
          <ac:spMkLst>
            <pc:docMk/>
            <pc:sldMk cId="690493973" sldId="379"/>
            <ac:spMk id="2" creationId="{F8CE193E-8376-FE52-713D-07D50B913A3F}"/>
          </ac:spMkLst>
        </pc:spChg>
        <pc:spChg chg="mod">
          <ac:chgData name="Anusree p" userId="33325737a915447a" providerId="LiveId" clId="{D84652F0-F069-4C1D-9BA0-6346F28A4730}" dt="2024-11-18T14:47:41.302" v="164" actId="207"/>
          <ac:spMkLst>
            <pc:docMk/>
            <pc:sldMk cId="690493973" sldId="379"/>
            <ac:spMk id="12" creationId="{E1DEEA32-7452-4A88-68B6-DCA2E7158582}"/>
          </ac:spMkLst>
        </pc:spChg>
      </pc:sldChg>
      <pc:sldChg chg="addSp delSp modSp mod">
        <pc:chgData name="Anusree p" userId="33325737a915447a" providerId="LiveId" clId="{D84652F0-F069-4C1D-9BA0-6346F28A4730}" dt="2024-11-19T15:38:55.241" v="259" actId="14100"/>
        <pc:sldMkLst>
          <pc:docMk/>
          <pc:sldMk cId="3569985722" sldId="380"/>
        </pc:sldMkLst>
        <pc:spChg chg="mod">
          <ac:chgData name="Anusree p" userId="33325737a915447a" providerId="LiveId" clId="{D84652F0-F069-4C1D-9BA0-6346F28A4730}" dt="2024-11-18T14:48:21.242" v="169" actId="113"/>
          <ac:spMkLst>
            <pc:docMk/>
            <pc:sldMk cId="3569985722" sldId="380"/>
            <ac:spMk id="2" creationId="{05B8B7E0-54E3-0670-3DE2-803888F63645}"/>
          </ac:spMkLst>
        </pc:spChg>
        <pc:spChg chg="add del mod">
          <ac:chgData name="Anusree p" userId="33325737a915447a" providerId="LiveId" clId="{D84652F0-F069-4C1D-9BA0-6346F28A4730}" dt="2024-11-19T15:38:43.448" v="256"/>
          <ac:spMkLst>
            <pc:docMk/>
            <pc:sldMk cId="3569985722" sldId="380"/>
            <ac:spMk id="3" creationId="{AD374701-A408-6A58-BD0B-1889F9F54A22}"/>
          </ac:spMkLst>
        </pc:spChg>
        <pc:spChg chg="mod">
          <ac:chgData name="Anusree p" userId="33325737a915447a" providerId="LiveId" clId="{D84652F0-F069-4C1D-9BA0-6346F28A4730}" dt="2024-11-18T14:48:11.978" v="168" actId="113"/>
          <ac:spMkLst>
            <pc:docMk/>
            <pc:sldMk cId="3569985722" sldId="380"/>
            <ac:spMk id="5" creationId="{C237DF06-D037-A619-B2BC-C97E24F7D2C8}"/>
          </ac:spMkLst>
        </pc:spChg>
        <pc:picChg chg="add mod">
          <ac:chgData name="Anusree p" userId="33325737a915447a" providerId="LiveId" clId="{D84652F0-F069-4C1D-9BA0-6346F28A4730}" dt="2024-11-19T15:38:55.241" v="259" actId="14100"/>
          <ac:picMkLst>
            <pc:docMk/>
            <pc:sldMk cId="3569985722" sldId="380"/>
            <ac:picMk id="3074" creationId="{464D33CB-C75D-7F04-2207-66CFBFC13B4A}"/>
          </ac:picMkLst>
        </pc:picChg>
        <pc:picChg chg="del">
          <ac:chgData name="Anusree p" userId="33325737a915447a" providerId="LiveId" clId="{D84652F0-F069-4C1D-9BA0-6346F28A4730}" dt="2024-11-19T15:38:41.203" v="255" actId="478"/>
          <ac:picMkLst>
            <pc:docMk/>
            <pc:sldMk cId="3569985722" sldId="380"/>
            <ac:picMk id="7170" creationId="{727364BA-B548-5267-5BFA-C9B5D9716141}"/>
          </ac:picMkLst>
        </pc:picChg>
      </pc:sldChg>
      <pc:sldChg chg="modSp mod">
        <pc:chgData name="Anusree p" userId="33325737a915447a" providerId="LiveId" clId="{D84652F0-F069-4C1D-9BA0-6346F28A4730}" dt="2024-11-18T14:49:58.823" v="193" actId="207"/>
        <pc:sldMkLst>
          <pc:docMk/>
          <pc:sldMk cId="2420683558" sldId="382"/>
        </pc:sldMkLst>
        <pc:spChg chg="mod">
          <ac:chgData name="Anusree p" userId="33325737a915447a" providerId="LiveId" clId="{D84652F0-F069-4C1D-9BA0-6346F28A4730}" dt="2024-11-18T14:49:58.823" v="193" actId="207"/>
          <ac:spMkLst>
            <pc:docMk/>
            <pc:sldMk cId="2420683558" sldId="382"/>
            <ac:spMk id="2" creationId="{46BCEC8C-286B-BDF8-552D-C1569DFD4724}"/>
          </ac:spMkLst>
        </pc:spChg>
        <pc:spChg chg="mod">
          <ac:chgData name="Anusree p" userId="33325737a915447a" providerId="LiveId" clId="{D84652F0-F069-4C1D-9BA0-6346F28A4730}" dt="2024-11-18T14:49:52.967" v="191" actId="20577"/>
          <ac:spMkLst>
            <pc:docMk/>
            <pc:sldMk cId="2420683558" sldId="382"/>
            <ac:spMk id="3" creationId="{B65ECD96-1449-1A58-45BA-4E0BAB6A03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11/19/2024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166111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203175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sldNum="0"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920">
          <p15:clr>
            <a:srgbClr val="F26B43"/>
          </p15:clr>
        </p15:guide>
        <p15:guide id="4" pos="5760">
          <p15:clr>
            <a:srgbClr val="F26B43"/>
          </p15:clr>
        </p15:guide>
        <p15:guide id="5" pos="7248">
          <p15:clr>
            <a:srgbClr val="F26B43"/>
          </p15:clr>
        </p15:guide>
        <p15:guide id="6" pos="4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rot="10800000" flipV="1">
            <a:off x="2175303" y="3608722"/>
            <a:ext cx="8133349" cy="2050933"/>
          </a:xfrm>
        </p:spPr>
        <p:txBody>
          <a:bodyPr>
            <a:normAutofit/>
          </a:bodyPr>
          <a:lstStyle/>
          <a:p>
            <a:pPr algn="just"/>
            <a:r>
              <a:rPr lang="en-IN" sz="2400" b="1" i="0" dirty="0">
                <a:solidFill>
                  <a:srgbClr val="3C4043"/>
                </a:solidFill>
                <a:effectLst/>
                <a:latin typeface="Bookman Old Style" panose="02050604050505020204" pitchFamily="18" charset="0"/>
              </a:rPr>
              <a:t>BANGALORE </a:t>
            </a:r>
            <a:r>
              <a:rPr lang="en-IN" sz="2400" b="1" i="0" dirty="0">
                <a:solidFill>
                  <a:srgbClr val="202124"/>
                </a:solidFill>
                <a:effectLst/>
                <a:latin typeface="Bookman Old Style" panose="02050604050505020204" pitchFamily="18" charset="0"/>
              </a:rPr>
              <a:t>RAPIDO RIDE SERVICES DATASET</a:t>
            </a:r>
            <a:endParaRPr lang="en-US" sz="2400" b="1" dirty="0">
              <a:solidFill>
                <a:schemeClr val="tx1"/>
              </a:solidFill>
              <a:latin typeface="Bookman Old Style" panose="02050604050505020204" pitchFamily="18" charset="0"/>
            </a:endParaRPr>
          </a:p>
        </p:txBody>
      </p:sp>
      <p:pic>
        <p:nvPicPr>
          <p:cNvPr id="12" name="Picture 11">
            <a:extLst>
              <a:ext uri="{FF2B5EF4-FFF2-40B4-BE49-F238E27FC236}">
                <a16:creationId xmlns:a16="http://schemas.microsoft.com/office/drawing/2014/main" id="{AE0D1C38-127E-0C46-D5A0-E815D47EA659}"/>
              </a:ext>
            </a:extLst>
          </p:cNvPr>
          <p:cNvPicPr>
            <a:picLocks noChangeAspect="1"/>
          </p:cNvPicPr>
          <p:nvPr/>
        </p:nvPicPr>
        <p:blipFill>
          <a:blip r:embed="rId3"/>
          <a:stretch>
            <a:fillRect/>
          </a:stretch>
        </p:blipFill>
        <p:spPr>
          <a:xfrm>
            <a:off x="4874578" y="1799252"/>
            <a:ext cx="2579521" cy="2358942"/>
          </a:xfrm>
          <a:prstGeom prst="rect">
            <a:avLst/>
          </a:prstGeom>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9FC8-6E62-6F21-A86E-8BAF9621F872}"/>
              </a:ext>
            </a:extLst>
          </p:cNvPr>
          <p:cNvSpPr>
            <a:spLocks noGrp="1"/>
          </p:cNvSpPr>
          <p:nvPr>
            <p:ph type="title"/>
          </p:nvPr>
        </p:nvSpPr>
        <p:spPr>
          <a:xfrm>
            <a:off x="552091" y="485113"/>
            <a:ext cx="10893149" cy="1531525"/>
          </a:xfrm>
        </p:spPr>
        <p:txBody>
          <a:bodyPr>
            <a:normAutofit/>
          </a:bodyPr>
          <a:lstStyle/>
          <a:p>
            <a:r>
              <a:rPr lang="en-US" sz="2800" b="1" dirty="0">
                <a:solidFill>
                  <a:schemeClr val="tx1"/>
                </a:solidFill>
              </a:rPr>
              <a:t>Top 5 most common Source and Destination routes</a:t>
            </a:r>
            <a:endParaRPr lang="en-IN" sz="2800" b="1" dirty="0">
              <a:solidFill>
                <a:schemeClr val="tx1"/>
              </a:solidFill>
            </a:endParaRPr>
          </a:p>
        </p:txBody>
      </p:sp>
      <p:graphicFrame>
        <p:nvGraphicFramePr>
          <p:cNvPr id="20" name="Content Placeholder 19">
            <a:extLst>
              <a:ext uri="{FF2B5EF4-FFF2-40B4-BE49-F238E27FC236}">
                <a16:creationId xmlns:a16="http://schemas.microsoft.com/office/drawing/2014/main" id="{71EF8623-59EE-AFAE-F8C0-53539E78F911}"/>
              </a:ext>
            </a:extLst>
          </p:cNvPr>
          <p:cNvGraphicFramePr>
            <a:graphicFrameLocks noGrp="1"/>
          </p:cNvGraphicFramePr>
          <p:nvPr>
            <p:ph sz="quarter" idx="10"/>
            <p:extLst>
              <p:ext uri="{D42A27DB-BD31-4B8C-83A1-F6EECF244321}">
                <p14:modId xmlns:p14="http://schemas.microsoft.com/office/powerpoint/2010/main" val="2547740396"/>
              </p:ext>
            </p:extLst>
          </p:nvPr>
        </p:nvGraphicFramePr>
        <p:xfrm>
          <a:off x="6737230" y="2150265"/>
          <a:ext cx="4546122" cy="2964482"/>
        </p:xfrm>
        <a:graphic>
          <a:graphicData uri="http://schemas.openxmlformats.org/drawingml/2006/table">
            <a:tbl>
              <a:tblPr firstRow="1" bandRow="1">
                <a:tableStyleId>{5A111915-BE36-4E01-A7E5-04B1672EAD32}</a:tableStyleId>
              </a:tblPr>
              <a:tblGrid>
                <a:gridCol w="586596">
                  <a:extLst>
                    <a:ext uri="{9D8B030D-6E8A-4147-A177-3AD203B41FA5}">
                      <a16:colId xmlns:a16="http://schemas.microsoft.com/office/drawing/2014/main" val="1752365119"/>
                    </a:ext>
                  </a:extLst>
                </a:gridCol>
                <a:gridCol w="2070340">
                  <a:extLst>
                    <a:ext uri="{9D8B030D-6E8A-4147-A177-3AD203B41FA5}">
                      <a16:colId xmlns:a16="http://schemas.microsoft.com/office/drawing/2014/main" val="1560815882"/>
                    </a:ext>
                  </a:extLst>
                </a:gridCol>
                <a:gridCol w="1889186">
                  <a:extLst>
                    <a:ext uri="{9D8B030D-6E8A-4147-A177-3AD203B41FA5}">
                      <a16:colId xmlns:a16="http://schemas.microsoft.com/office/drawing/2014/main" val="3250187370"/>
                    </a:ext>
                  </a:extLst>
                </a:gridCol>
              </a:tblGrid>
              <a:tr h="335992">
                <a:tc>
                  <a:txBody>
                    <a:bodyPr/>
                    <a:lstStyle/>
                    <a:p>
                      <a:pPr algn="l"/>
                      <a:endParaRPr lang="en-IN" sz="1600" b="1"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a:r>
                        <a:rPr lang="en-US" sz="1600" b="1" dirty="0">
                          <a:solidFill>
                            <a:schemeClr val="tx1"/>
                          </a:solidFill>
                          <a:effectLst/>
                        </a:rPr>
                        <a:t>S</a:t>
                      </a:r>
                      <a:r>
                        <a:rPr lang="en-IN" sz="1600" b="1" dirty="0" err="1">
                          <a:solidFill>
                            <a:schemeClr val="tx1"/>
                          </a:solidFill>
                          <a:effectLst/>
                        </a:rPr>
                        <a:t>ource</a:t>
                      </a:r>
                      <a:endParaRPr lang="en-IN" sz="1600" b="1"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a:r>
                        <a:rPr lang="en-IN" sz="1600" b="1" dirty="0">
                          <a:solidFill>
                            <a:schemeClr val="tx1"/>
                          </a:solidFill>
                          <a:effectLst/>
                        </a:rPr>
                        <a:t>Destination</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442205295"/>
                  </a:ext>
                </a:extLst>
              </a:tr>
              <a:tr h="560842">
                <a:tc>
                  <a:txBody>
                    <a:bodyPr/>
                    <a:lstStyle/>
                    <a:p>
                      <a:pPr algn="l"/>
                      <a:r>
                        <a:rPr lang="en-US" sz="1600" dirty="0">
                          <a:solidFill>
                            <a:schemeClr val="tx1"/>
                          </a:solidFill>
                          <a:effectLst/>
                        </a:rPr>
                        <a:t>0</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Anekal</a:t>
                      </a:r>
                      <a:r>
                        <a:rPr lang="en-IN" sz="1600" dirty="0">
                          <a:solidFill>
                            <a:schemeClr val="tx1"/>
                          </a:solidFill>
                          <a:effectLst/>
                        </a:rPr>
                        <a:t> Woods</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a:solidFill>
                            <a:schemeClr val="tx1"/>
                          </a:solidFill>
                          <a:effectLst/>
                        </a:rPr>
                        <a:t>Yelahanka Complex</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95618560"/>
                  </a:ext>
                </a:extLst>
              </a:tr>
              <a:tr h="627836">
                <a:tc>
                  <a:txBody>
                    <a:bodyPr/>
                    <a:lstStyle/>
                    <a:p>
                      <a:pPr algn="l"/>
                      <a:r>
                        <a:rPr lang="en-US" sz="1600" dirty="0">
                          <a:solidFill>
                            <a:schemeClr val="tx1"/>
                          </a:solidFill>
                          <a:effectLst/>
                        </a:rPr>
                        <a:t>1</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Basaveshwaranagar</a:t>
                      </a:r>
                      <a:r>
                        <a:rPr lang="en-IN" sz="1600" dirty="0">
                          <a:solidFill>
                            <a:schemeClr val="tx1"/>
                          </a:solidFill>
                          <a:effectLst/>
                        </a:rPr>
                        <a:t> Place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Kalena</a:t>
                      </a:r>
                      <a:r>
                        <a:rPr lang="en-IN" sz="1600" dirty="0">
                          <a:solidFill>
                            <a:schemeClr val="tx1"/>
                          </a:solidFill>
                          <a:effectLst/>
                        </a:rPr>
                        <a:t> Agrahara Fork</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03392775"/>
                  </a:ext>
                </a:extLst>
              </a:tr>
              <a:tr h="439485">
                <a:tc>
                  <a:txBody>
                    <a:bodyPr/>
                    <a:lstStyle/>
                    <a:p>
                      <a:pPr algn="l"/>
                      <a:r>
                        <a:rPr lang="en-US" sz="1600" dirty="0">
                          <a:solidFill>
                            <a:schemeClr val="tx1"/>
                          </a:solidFill>
                          <a:effectLst/>
                        </a:rPr>
                        <a:t>2</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a:solidFill>
                            <a:schemeClr val="tx1"/>
                          </a:solidFill>
                          <a:effectLst/>
                        </a:rPr>
                        <a:t>HSR Layout Crescent</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Tavarekere</a:t>
                      </a:r>
                      <a:r>
                        <a:rPr lang="en-IN" sz="1600" dirty="0">
                          <a:solidFill>
                            <a:schemeClr val="tx1"/>
                          </a:solidFill>
                          <a:effectLst/>
                        </a:rPr>
                        <a:t> View</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154932015"/>
                  </a:ext>
                </a:extLst>
              </a:tr>
              <a:tr h="439485">
                <a:tc>
                  <a:txBody>
                    <a:bodyPr/>
                    <a:lstStyle/>
                    <a:p>
                      <a:pPr algn="l"/>
                      <a:r>
                        <a:rPr lang="en-US" sz="1600" dirty="0">
                          <a:solidFill>
                            <a:schemeClr val="tx1"/>
                          </a:solidFill>
                          <a:effectLst/>
                        </a:rPr>
                        <a:t>3</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a:solidFill>
                            <a:schemeClr val="tx1"/>
                          </a:solidFill>
                          <a:effectLst/>
                        </a:rPr>
                        <a:t>Jayanagar Cut</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a:solidFill>
                            <a:schemeClr val="tx1"/>
                          </a:solidFill>
                          <a:effectLst/>
                        </a:rPr>
                        <a:t>Yelahanka Landing</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1755163"/>
                  </a:ext>
                </a:extLst>
              </a:tr>
              <a:tr h="560842">
                <a:tc>
                  <a:txBody>
                    <a:bodyPr/>
                    <a:lstStyle/>
                    <a:p>
                      <a:pPr algn="l"/>
                      <a:r>
                        <a:rPr lang="en-US" sz="1600" dirty="0">
                          <a:solidFill>
                            <a:schemeClr val="tx1"/>
                          </a:solidFill>
                          <a:effectLst/>
                        </a:rPr>
                        <a:t>4</a:t>
                      </a:r>
                      <a:endParaRPr lang="en-IN" sz="1600"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Kundalahalli</a:t>
                      </a:r>
                      <a:r>
                        <a:rPr lang="en-IN" sz="1600" dirty="0">
                          <a:solidFill>
                            <a:schemeClr val="tx1"/>
                          </a:solidFill>
                          <a:effectLst/>
                        </a:rPr>
                        <a:t> 6th Stage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sz="1600" dirty="0" err="1">
                          <a:solidFill>
                            <a:schemeClr val="tx1"/>
                          </a:solidFill>
                          <a:effectLst/>
                        </a:rPr>
                        <a:t>Gottigere</a:t>
                      </a:r>
                      <a:r>
                        <a:rPr lang="en-IN" sz="1600" dirty="0">
                          <a:solidFill>
                            <a:schemeClr val="tx1"/>
                          </a:solidFill>
                          <a:effectLst/>
                        </a:rPr>
                        <a:t> 5th Stage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51819558"/>
                  </a:ext>
                </a:extLst>
              </a:tr>
            </a:tbl>
          </a:graphicData>
        </a:graphic>
      </p:graphicFrame>
      <p:sp>
        <p:nvSpPr>
          <p:cNvPr id="22" name="TextBox 21">
            <a:extLst>
              <a:ext uri="{FF2B5EF4-FFF2-40B4-BE49-F238E27FC236}">
                <a16:creationId xmlns:a16="http://schemas.microsoft.com/office/drawing/2014/main" id="{E1EACD2F-3666-6E1C-DA93-47181FA6995B}"/>
              </a:ext>
            </a:extLst>
          </p:cNvPr>
          <p:cNvSpPr txBox="1"/>
          <p:nvPr/>
        </p:nvSpPr>
        <p:spPr>
          <a:xfrm>
            <a:off x="712711" y="1874616"/>
            <a:ext cx="4850921" cy="2135200"/>
          </a:xfrm>
          <a:prstGeom prst="rect">
            <a:avLst/>
          </a:prstGeom>
          <a:noFill/>
        </p:spPr>
        <p:txBody>
          <a:bodyPr wrap="square">
            <a:spAutoFit/>
          </a:bodyPr>
          <a:lstStyle/>
          <a:p>
            <a:pPr>
              <a:lnSpc>
                <a:spcPct val="150000"/>
              </a:lnSpc>
            </a:pPr>
            <a:r>
              <a:rPr lang="en-IN" b="0" dirty="0" err="1">
                <a:solidFill>
                  <a:schemeClr val="tx1">
                    <a:lumMod val="95000"/>
                    <a:lumOff val="5000"/>
                  </a:schemeClr>
                </a:solidFill>
                <a:effectLst/>
                <a:latin typeface="Courier New" panose="02070309020205020404" pitchFamily="49" charset="0"/>
              </a:rPr>
              <a:t>df.groupby</a:t>
            </a:r>
            <a:r>
              <a:rPr lang="en-IN" b="0" dirty="0">
                <a:solidFill>
                  <a:schemeClr val="tx1">
                    <a:lumMod val="95000"/>
                    <a:lumOff val="5000"/>
                  </a:schemeClr>
                </a:solidFill>
                <a:effectLst/>
                <a:latin typeface="Courier New" panose="02070309020205020404" pitchFamily="49" charset="0"/>
              </a:rPr>
              <a:t>(['source', 'destination']).size().</a:t>
            </a:r>
            <a:r>
              <a:rPr lang="en-IN" b="0" dirty="0" err="1">
                <a:solidFill>
                  <a:schemeClr val="tx1">
                    <a:lumMod val="95000"/>
                    <a:lumOff val="5000"/>
                  </a:schemeClr>
                </a:solidFill>
                <a:effectLst/>
                <a:latin typeface="Courier New" panose="02070309020205020404" pitchFamily="49" charset="0"/>
              </a:rPr>
              <a:t>nlargest</a:t>
            </a:r>
            <a:r>
              <a:rPr lang="en-IN" b="0" dirty="0">
                <a:solidFill>
                  <a:schemeClr val="tx1">
                    <a:lumMod val="95000"/>
                    <a:lumOff val="5000"/>
                  </a:schemeClr>
                </a:solidFill>
                <a:effectLst/>
                <a:latin typeface="Courier New" panose="02070309020205020404" pitchFamily="49" charset="0"/>
              </a:rPr>
              <a:t>().</a:t>
            </a:r>
            <a:r>
              <a:rPr lang="en-IN" b="0" dirty="0" err="1">
                <a:solidFill>
                  <a:schemeClr val="tx1">
                    <a:lumMod val="95000"/>
                    <a:lumOff val="5000"/>
                  </a:schemeClr>
                </a:solidFill>
                <a:effectLst/>
                <a:latin typeface="Courier New" panose="02070309020205020404" pitchFamily="49" charset="0"/>
              </a:rPr>
              <a:t>reset_index</a:t>
            </a:r>
            <a:r>
              <a:rPr lang="en-IN" b="0" dirty="0">
                <a:solidFill>
                  <a:schemeClr val="tx1">
                    <a:lumMod val="95000"/>
                    <a:lumOff val="5000"/>
                  </a:schemeClr>
                </a:solidFill>
                <a:effectLst/>
                <a:latin typeface="Courier New" panose="02070309020205020404" pitchFamily="49" charset="0"/>
              </a:rPr>
              <a:t>()[['source</a:t>
            </a:r>
            <a:r>
              <a:rPr lang="en-IN" b="0" dirty="0">
                <a:effectLst/>
                <a:latin typeface="Courier New" panose="02070309020205020404" pitchFamily="49" charset="0"/>
              </a:rPr>
              <a:t>', 'destination']]</a:t>
            </a:r>
          </a:p>
          <a:p>
            <a:pPr>
              <a:lnSpc>
                <a:spcPct val="150000"/>
              </a:lnSpc>
            </a:pPr>
            <a:endParaRPr lang="en-US" b="0" dirty="0">
              <a:solidFill>
                <a:srgbClr val="000000"/>
              </a:solidFill>
              <a:effectLst/>
              <a:latin typeface="Courier New" panose="02070309020205020404" pitchFamily="49" charset="0"/>
            </a:endParaRPr>
          </a:p>
        </p:txBody>
      </p:sp>
      <p:sp>
        <p:nvSpPr>
          <p:cNvPr id="4" name="TextBox 3">
            <a:extLst>
              <a:ext uri="{FF2B5EF4-FFF2-40B4-BE49-F238E27FC236}">
                <a16:creationId xmlns:a16="http://schemas.microsoft.com/office/drawing/2014/main" id="{129F24FE-E72E-77D1-5F42-954F23BAD8A5}"/>
              </a:ext>
            </a:extLst>
          </p:cNvPr>
          <p:cNvSpPr txBox="1"/>
          <p:nvPr/>
        </p:nvSpPr>
        <p:spPr>
          <a:xfrm>
            <a:off x="712711" y="3964990"/>
            <a:ext cx="5619078" cy="1710596"/>
          </a:xfrm>
          <a:prstGeom prst="rect">
            <a:avLst/>
          </a:prstGeom>
          <a:noFill/>
        </p:spPr>
        <p:txBody>
          <a:bodyPr wrap="square">
            <a:spAutoFit/>
          </a:bodyPr>
          <a:lstStyle/>
          <a:p>
            <a:pPr algn="just">
              <a:lnSpc>
                <a:spcPct val="150000"/>
              </a:lnSpc>
            </a:pPr>
            <a:r>
              <a:rPr lang="en-IN" b="1" dirty="0"/>
              <a:t>This is the most common  source and destination routes appear frequently. These popular routes could signify high-traffic areas or regions where services are in high demand, which could be targeted for better availability.</a:t>
            </a:r>
          </a:p>
        </p:txBody>
      </p:sp>
    </p:spTree>
    <p:extLst>
      <p:ext uri="{BB962C8B-B14F-4D97-AF65-F5344CB8AC3E}">
        <p14:creationId xmlns:p14="http://schemas.microsoft.com/office/powerpoint/2010/main" val="201861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621100" y="847916"/>
            <a:ext cx="7858666" cy="808355"/>
          </a:xfrm>
        </p:spPr>
        <p:txBody>
          <a:bodyPr>
            <a:noAutofit/>
          </a:bodyPr>
          <a:lstStyle/>
          <a:p>
            <a:r>
              <a:rPr lang="en-US" sz="2800" b="0" dirty="0">
                <a:solidFill>
                  <a:schemeClr val="tx1"/>
                </a:solidFill>
                <a:effectLst/>
              </a:rPr>
              <a:t>Vi</a:t>
            </a:r>
            <a:r>
              <a:rPr lang="en-US" sz="2800" dirty="0">
                <a:solidFill>
                  <a:schemeClr val="tx1"/>
                </a:solidFill>
              </a:rPr>
              <a:t>sualization </a:t>
            </a:r>
            <a:r>
              <a:rPr lang="en-US" sz="2800" b="0" dirty="0">
                <a:solidFill>
                  <a:schemeClr val="tx1"/>
                </a:solidFill>
                <a:effectLst/>
              </a:rPr>
              <a:t>of top 10 most common Destinations</a:t>
            </a:r>
            <a:br>
              <a:rPr lang="en-US" sz="2400" b="0" dirty="0">
                <a:solidFill>
                  <a:srgbClr val="000000"/>
                </a:solidFill>
                <a:effectLst/>
                <a:latin typeface="Courier New" panose="02070309020205020404" pitchFamily="49" charset="0"/>
              </a:rPr>
            </a:br>
            <a:endParaRPr lang="en-US" sz="2400" dirty="0"/>
          </a:p>
        </p:txBody>
      </p:sp>
      <p:sp>
        <p:nvSpPr>
          <p:cNvPr id="7" name="Content Placeholder 6">
            <a:extLst>
              <a:ext uri="{FF2B5EF4-FFF2-40B4-BE49-F238E27FC236}">
                <a16:creationId xmlns:a16="http://schemas.microsoft.com/office/drawing/2014/main" id="{FC5F8EB2-8936-F0AC-DA2A-4A5609BEA7E8}"/>
              </a:ext>
            </a:extLst>
          </p:cNvPr>
          <p:cNvSpPr>
            <a:spLocks noGrp="1"/>
          </p:cNvSpPr>
          <p:nvPr>
            <p:ph sz="quarter" idx="11"/>
          </p:nvPr>
        </p:nvSpPr>
        <p:spPr>
          <a:xfrm>
            <a:off x="753375" y="1590426"/>
            <a:ext cx="6725728" cy="4591781"/>
          </a:xfrm>
        </p:spPr>
        <p:txBody>
          <a:bodyPr>
            <a:normAutofit fontScale="92500" lnSpcReduction="10000"/>
          </a:bodyPr>
          <a:lstStyle/>
          <a:p>
            <a:pPr marL="0" indent="0">
              <a:lnSpc>
                <a:spcPct val="150000"/>
              </a:lnSpc>
              <a:buNone/>
            </a:pPr>
            <a:r>
              <a:rPr lang="en-IN" sz="1700" b="0" dirty="0" err="1">
                <a:solidFill>
                  <a:schemeClr val="tx1"/>
                </a:solidFill>
                <a:effectLst/>
                <a:latin typeface="Courier New" panose="02070309020205020404" pitchFamily="49" charset="0"/>
              </a:rPr>
              <a:t>top_destinations</a:t>
            </a:r>
            <a:r>
              <a:rPr lang="en-IN" sz="1700" b="0" dirty="0">
                <a:solidFill>
                  <a:schemeClr val="tx1"/>
                </a:solidFill>
                <a:effectLst/>
                <a:latin typeface="Courier New" panose="02070309020205020404" pitchFamily="49" charset="0"/>
              </a:rPr>
              <a:t> = </a:t>
            </a:r>
            <a:r>
              <a:rPr lang="en-IN" sz="1700" b="0" dirty="0" err="1">
                <a:solidFill>
                  <a:schemeClr val="tx1"/>
                </a:solidFill>
                <a:effectLst/>
                <a:latin typeface="Courier New" panose="02070309020205020404" pitchFamily="49" charset="0"/>
              </a:rPr>
              <a:t>df</a:t>
            </a:r>
            <a:r>
              <a:rPr lang="en-IN" sz="1700" b="0" dirty="0">
                <a:solidFill>
                  <a:schemeClr val="tx1"/>
                </a:solidFill>
                <a:effectLst/>
                <a:latin typeface="Courier New" panose="02070309020205020404" pitchFamily="49" charset="0"/>
              </a:rPr>
              <a:t>['destination'].</a:t>
            </a:r>
            <a:r>
              <a:rPr lang="en-IN" sz="1700" b="0" dirty="0" err="1">
                <a:solidFill>
                  <a:schemeClr val="tx1"/>
                </a:solidFill>
                <a:effectLst/>
                <a:latin typeface="Courier New" panose="02070309020205020404" pitchFamily="49" charset="0"/>
              </a:rPr>
              <a:t>value_counts</a:t>
            </a:r>
            <a:r>
              <a:rPr lang="en-IN" sz="1700" b="0" dirty="0">
                <a:solidFill>
                  <a:schemeClr val="tx1"/>
                </a:solidFill>
                <a:effectLst/>
                <a:latin typeface="Courier New" panose="02070309020205020404" pitchFamily="49" charset="0"/>
              </a:rPr>
              <a:t>().</a:t>
            </a:r>
            <a:r>
              <a:rPr lang="en-IN" sz="1700" b="0" dirty="0" err="1">
                <a:solidFill>
                  <a:schemeClr val="tx1"/>
                </a:solidFill>
                <a:effectLst/>
                <a:latin typeface="Courier New" panose="02070309020205020404" pitchFamily="49" charset="0"/>
              </a:rPr>
              <a:t>nlargest</a:t>
            </a:r>
            <a:r>
              <a:rPr lang="en-IN" sz="1700" b="0" dirty="0">
                <a:solidFill>
                  <a:schemeClr val="tx1"/>
                </a:solidFill>
                <a:effectLst/>
                <a:latin typeface="Courier New" panose="02070309020205020404" pitchFamily="49" charset="0"/>
              </a:rPr>
              <a:t>(10)</a:t>
            </a:r>
          </a:p>
          <a:p>
            <a:pPr marL="0" indent="0">
              <a:lnSpc>
                <a:spcPct val="150000"/>
              </a:lnSpc>
              <a:buNone/>
            </a:pPr>
            <a:r>
              <a:rPr lang="en-IN" sz="1700" b="0" dirty="0" err="1">
                <a:solidFill>
                  <a:schemeClr val="tx1"/>
                </a:solidFill>
                <a:effectLst/>
                <a:latin typeface="Courier New" panose="02070309020205020404" pitchFamily="49" charset="0"/>
              </a:rPr>
              <a:t>top_destinations.plot</a:t>
            </a:r>
            <a:r>
              <a:rPr lang="en-IN" sz="1700" b="0" dirty="0">
                <a:solidFill>
                  <a:schemeClr val="tx1"/>
                </a:solidFill>
                <a:effectLst/>
                <a:latin typeface="Courier New" panose="02070309020205020404" pitchFamily="49" charset="0"/>
              </a:rPr>
              <a:t>(kind=‘bar’)</a:t>
            </a:r>
          </a:p>
          <a:p>
            <a:pPr marL="0" indent="0">
              <a:lnSpc>
                <a:spcPct val="150000"/>
              </a:lnSpc>
              <a:buNone/>
            </a:pPr>
            <a:r>
              <a:rPr lang="en-IN" sz="1700" b="0" dirty="0" err="1">
                <a:solidFill>
                  <a:schemeClr val="tx1"/>
                </a:solidFill>
                <a:effectLst/>
                <a:latin typeface="Courier New" panose="02070309020205020404" pitchFamily="49" charset="0"/>
              </a:rPr>
              <a:t>plt.title</a:t>
            </a:r>
            <a:r>
              <a:rPr lang="en-IN" sz="1700" b="0" dirty="0">
                <a:solidFill>
                  <a:schemeClr val="tx1"/>
                </a:solidFill>
                <a:effectLst/>
                <a:latin typeface="Courier New" panose="02070309020205020404" pitchFamily="49" charset="0"/>
              </a:rPr>
              <a:t>('Top 10 Most Common </a:t>
            </a:r>
            <a:r>
              <a:rPr lang="en-IN" sz="1700" b="0" dirty="0" err="1">
                <a:solidFill>
                  <a:schemeClr val="tx1"/>
                </a:solidFill>
                <a:effectLst/>
                <a:latin typeface="Courier New" panose="02070309020205020404" pitchFamily="49" charset="0"/>
              </a:rPr>
              <a:t>Destinations',pad</a:t>
            </a:r>
            <a:r>
              <a:rPr lang="en-IN" sz="1700" b="0" dirty="0">
                <a:solidFill>
                  <a:schemeClr val="tx1"/>
                </a:solidFill>
                <a:effectLst/>
                <a:latin typeface="Courier New" panose="02070309020205020404" pitchFamily="49" charset="0"/>
              </a:rPr>
              <a:t>=10)</a:t>
            </a:r>
          </a:p>
          <a:p>
            <a:pPr marL="0" indent="0">
              <a:lnSpc>
                <a:spcPct val="150000"/>
              </a:lnSpc>
              <a:buNone/>
            </a:pPr>
            <a:r>
              <a:rPr lang="en-IN" sz="1700" b="0" dirty="0" err="1">
                <a:solidFill>
                  <a:schemeClr val="tx1"/>
                </a:solidFill>
                <a:effectLst/>
                <a:latin typeface="Courier New" panose="02070309020205020404" pitchFamily="49" charset="0"/>
              </a:rPr>
              <a:t>plt.xlabel</a:t>
            </a:r>
            <a:r>
              <a:rPr lang="en-IN" sz="1700" b="0" dirty="0">
                <a:solidFill>
                  <a:schemeClr val="tx1"/>
                </a:solidFill>
                <a:effectLst/>
                <a:latin typeface="Courier New" panose="02070309020205020404" pitchFamily="49" charset="0"/>
              </a:rPr>
              <a:t>('Destination')</a:t>
            </a:r>
          </a:p>
          <a:p>
            <a:pPr marL="0" indent="0">
              <a:lnSpc>
                <a:spcPct val="150000"/>
              </a:lnSpc>
              <a:buNone/>
            </a:pPr>
            <a:r>
              <a:rPr lang="en-IN" sz="1700" b="0" dirty="0" err="1">
                <a:solidFill>
                  <a:schemeClr val="tx1"/>
                </a:solidFill>
                <a:effectLst/>
                <a:latin typeface="Courier New" panose="02070309020205020404" pitchFamily="49" charset="0"/>
              </a:rPr>
              <a:t>plt.ylabel</a:t>
            </a:r>
            <a:r>
              <a:rPr lang="en-IN" sz="1700" b="0" dirty="0">
                <a:solidFill>
                  <a:schemeClr val="tx1"/>
                </a:solidFill>
                <a:effectLst/>
                <a:latin typeface="Courier New" panose="02070309020205020404" pitchFamily="49" charset="0"/>
              </a:rPr>
              <a:t>(</a:t>
            </a:r>
            <a:r>
              <a:rPr lang="en-IN" sz="1700" dirty="0">
                <a:solidFill>
                  <a:schemeClr val="tx1"/>
                </a:solidFill>
                <a:latin typeface="Courier New" panose="02070309020205020404" pitchFamily="49" charset="0"/>
              </a:rPr>
              <a:t>‘</a:t>
            </a:r>
            <a:r>
              <a:rPr lang="en-IN" sz="1700" b="0" dirty="0">
                <a:solidFill>
                  <a:schemeClr val="tx1"/>
                </a:solidFill>
                <a:effectLst/>
                <a:latin typeface="Courier New" panose="02070309020205020404" pitchFamily="49" charset="0"/>
              </a:rPr>
              <a:t>Ride Count’)  </a:t>
            </a:r>
          </a:p>
          <a:p>
            <a:pPr marL="0" indent="0">
              <a:lnSpc>
                <a:spcPct val="150000"/>
              </a:lnSpc>
              <a:buNone/>
            </a:pPr>
            <a:r>
              <a:rPr lang="en-IN" sz="1700" b="0" dirty="0" err="1">
                <a:solidFill>
                  <a:schemeClr val="tx1"/>
                </a:solidFill>
                <a:effectLst/>
                <a:latin typeface="Courier New" panose="02070309020205020404" pitchFamily="49" charset="0"/>
              </a:rPr>
              <a:t>plt.xticks</a:t>
            </a:r>
            <a:r>
              <a:rPr lang="en-IN" sz="1700" b="0" dirty="0">
                <a:solidFill>
                  <a:schemeClr val="tx1"/>
                </a:solidFill>
                <a:effectLst/>
                <a:latin typeface="Courier New" panose="02070309020205020404" pitchFamily="49" charset="0"/>
              </a:rPr>
              <a:t>(rotation=90)</a:t>
            </a:r>
          </a:p>
          <a:p>
            <a:pPr marL="0" indent="0">
              <a:lnSpc>
                <a:spcPct val="150000"/>
              </a:lnSpc>
              <a:buNone/>
            </a:pPr>
            <a:r>
              <a:rPr lang="en-IN" sz="1700" b="0" dirty="0" err="1">
                <a:solidFill>
                  <a:schemeClr val="tx1"/>
                </a:solidFill>
                <a:effectLst/>
                <a:latin typeface="Courier New" panose="02070309020205020404" pitchFamily="49" charset="0"/>
              </a:rPr>
              <a:t>plt.show</a:t>
            </a:r>
            <a:r>
              <a:rPr lang="en-IN" sz="1700" b="0" dirty="0">
                <a:solidFill>
                  <a:schemeClr val="tx1"/>
                </a:solidFill>
                <a:effectLst/>
                <a:latin typeface="Courier New" panose="02070309020205020404" pitchFamily="49" charset="0"/>
              </a:rPr>
              <a:t>()</a:t>
            </a:r>
          </a:p>
          <a:p>
            <a:pPr marL="0" indent="0">
              <a:lnSpc>
                <a:spcPts val="1425"/>
              </a:lnSpc>
              <a:buNone/>
            </a:pPr>
            <a:br>
              <a:rPr lang="en-IN" b="0" dirty="0">
                <a:solidFill>
                  <a:srgbClr val="000000"/>
                </a:solidFill>
                <a:effectLst/>
                <a:latin typeface="Courier New" panose="02070309020205020404" pitchFamily="49" charset="0"/>
              </a:rPr>
            </a:br>
            <a:endParaRPr lang="en-IN" b="0" dirty="0">
              <a:solidFill>
                <a:srgbClr val="000000"/>
              </a:solidFill>
              <a:effectLst/>
              <a:latin typeface="Courier New" panose="02070309020205020404" pitchFamily="49" charset="0"/>
            </a:endParaRPr>
          </a:p>
          <a:p>
            <a:endParaRPr lang="en-US" dirty="0"/>
          </a:p>
        </p:txBody>
      </p:sp>
      <p:pic>
        <p:nvPicPr>
          <p:cNvPr id="2" name="Picture 2">
            <a:extLst>
              <a:ext uri="{FF2B5EF4-FFF2-40B4-BE49-F238E27FC236}">
                <a16:creationId xmlns:a16="http://schemas.microsoft.com/office/drawing/2014/main" id="{D1DA7C15-04A7-7318-2774-D108087C7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812876" y="1629070"/>
            <a:ext cx="5001553" cy="451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5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64234" y="485113"/>
            <a:ext cx="10781006" cy="1531525"/>
          </a:xfrm>
        </p:spPr>
        <p:txBody>
          <a:bodyPr>
            <a:normAutofit/>
          </a:bodyPr>
          <a:lstStyle/>
          <a:p>
            <a:pPr>
              <a:lnSpc>
                <a:spcPts val="1425"/>
              </a:lnSpc>
            </a:pPr>
            <a:r>
              <a:rPr lang="en-US" sz="2800" b="0" dirty="0">
                <a:solidFill>
                  <a:schemeClr val="tx1"/>
                </a:solidFill>
                <a:effectLst/>
              </a:rPr>
              <a:t>A</a:t>
            </a:r>
            <a:r>
              <a:rPr lang="en-IN" sz="2800" dirty="0" err="1">
                <a:solidFill>
                  <a:schemeClr val="tx1"/>
                </a:solidFill>
              </a:rPr>
              <a:t>verage</a:t>
            </a:r>
            <a:r>
              <a:rPr lang="en-IN" sz="2800" dirty="0">
                <a:solidFill>
                  <a:schemeClr val="tx1"/>
                </a:solidFill>
              </a:rPr>
              <a:t> Fare Trend Over Time</a:t>
            </a:r>
            <a:br>
              <a:rPr lang="en-US" sz="2800" b="0" dirty="0">
                <a:solidFill>
                  <a:schemeClr val="tx1"/>
                </a:solidFill>
                <a:effectLst/>
                <a:latin typeface="Courier New" panose="02070309020205020404" pitchFamily="49" charset="0"/>
              </a:rPr>
            </a:br>
            <a:endParaRPr lang="en-US" sz="2800" dirty="0">
              <a:solidFill>
                <a:schemeClr val="tx1"/>
              </a:solidFill>
            </a:endParaRPr>
          </a:p>
        </p:txBody>
      </p:sp>
      <p:sp>
        <p:nvSpPr>
          <p:cNvPr id="4" name="TextBox 3">
            <a:extLst>
              <a:ext uri="{FF2B5EF4-FFF2-40B4-BE49-F238E27FC236}">
                <a16:creationId xmlns:a16="http://schemas.microsoft.com/office/drawing/2014/main" id="{CBDD0617-C6EB-ABBF-005D-402B102627AF}"/>
              </a:ext>
            </a:extLst>
          </p:cNvPr>
          <p:cNvSpPr txBox="1"/>
          <p:nvPr/>
        </p:nvSpPr>
        <p:spPr>
          <a:xfrm>
            <a:off x="871267" y="1578634"/>
            <a:ext cx="4287329" cy="3788088"/>
          </a:xfrm>
          <a:prstGeom prst="rect">
            <a:avLst/>
          </a:prstGeom>
          <a:noFill/>
        </p:spPr>
        <p:txBody>
          <a:bodyPr wrap="square">
            <a:spAutoFit/>
          </a:bodyPr>
          <a:lstStyle/>
          <a:p>
            <a:pPr algn="just">
              <a:lnSpc>
                <a:spcPct val="150000"/>
              </a:lnSpc>
            </a:pPr>
            <a:r>
              <a:rPr lang="en-IN" b="1" dirty="0"/>
              <a:t>Fare trends tend to change throughout the months, with noticeable peaks and valleys. These variations are often influenced by factors like seasonal demand, holidays, special events, or shifts in the economy. By analysing these trends, businesses can better understand when to adjust prices, helping to optimize revenue and meet customer demand more effectively.</a:t>
            </a:r>
          </a:p>
        </p:txBody>
      </p:sp>
      <p:sp>
        <p:nvSpPr>
          <p:cNvPr id="2" name="Content Placeholder 1">
            <a:extLst>
              <a:ext uri="{FF2B5EF4-FFF2-40B4-BE49-F238E27FC236}">
                <a16:creationId xmlns:a16="http://schemas.microsoft.com/office/drawing/2014/main" id="{F70E3F48-DF8A-928F-2B82-4E6755620605}"/>
              </a:ext>
            </a:extLst>
          </p:cNvPr>
          <p:cNvSpPr>
            <a:spLocks noGrp="1"/>
          </p:cNvSpPr>
          <p:nvPr>
            <p:ph sz="quarter" idx="11"/>
          </p:nvPr>
        </p:nvSpPr>
        <p:spPr/>
        <p:txBody>
          <a:bodyPr/>
          <a:lstStyle/>
          <a:p>
            <a:endParaRPr lang="en-IN"/>
          </a:p>
        </p:txBody>
      </p:sp>
      <p:pic>
        <p:nvPicPr>
          <p:cNvPr id="1026" name="Picture 2">
            <a:extLst>
              <a:ext uri="{FF2B5EF4-FFF2-40B4-BE49-F238E27FC236}">
                <a16:creationId xmlns:a16="http://schemas.microsoft.com/office/drawing/2014/main" id="{D3F48ACE-CC82-F675-E974-50CEB2165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737" y="1578634"/>
            <a:ext cx="55626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50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1026543" y="810883"/>
            <a:ext cx="10249285" cy="638354"/>
          </a:xfrm>
        </p:spPr>
        <p:txBody>
          <a:bodyPr>
            <a:normAutofit/>
          </a:bodyPr>
          <a:lstStyle/>
          <a:p>
            <a:r>
              <a:rPr lang="en-US" sz="2800" b="1" dirty="0">
                <a:solidFill>
                  <a:schemeClr val="tx1"/>
                </a:solidFill>
              </a:rPr>
              <a:t>Correlation</a:t>
            </a:r>
            <a:endParaRPr lang="en-US" sz="2400" b="1" dirty="0">
              <a:solidFill>
                <a:schemeClr val="tx1"/>
              </a:solidFill>
            </a:endParaRPr>
          </a:p>
        </p:txBody>
      </p:sp>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0"/>
          </p:nvPr>
        </p:nvSpPr>
        <p:spPr>
          <a:xfrm>
            <a:off x="916170" y="1449237"/>
            <a:ext cx="4490436" cy="3191773"/>
          </a:xfrm>
        </p:spPr>
        <p:txBody>
          <a:bodyPr>
            <a:normAutofit/>
          </a:bodyPr>
          <a:lstStyle/>
          <a:p>
            <a:pPr marL="0" indent="0">
              <a:lnSpc>
                <a:spcPts val="1425"/>
              </a:lnSpc>
              <a:buNone/>
            </a:pPr>
            <a:br>
              <a:rPr lang="en-IN" b="0" dirty="0">
                <a:solidFill>
                  <a:schemeClr val="tx1">
                    <a:lumMod val="75000"/>
                    <a:lumOff val="25000"/>
                  </a:schemeClr>
                </a:solidFill>
                <a:effectLst/>
                <a:latin typeface="Courier New" panose="02070309020205020404" pitchFamily="49" charset="0"/>
              </a:rPr>
            </a:br>
            <a:endParaRPr lang="en-IN" b="0" dirty="0">
              <a:solidFill>
                <a:schemeClr val="tx1">
                  <a:lumMod val="75000"/>
                  <a:lumOff val="25000"/>
                </a:schemeClr>
              </a:solidFill>
              <a:effectLst/>
              <a:latin typeface="Courier New" panose="02070309020205020404" pitchFamily="49" charset="0"/>
            </a:endParaRPr>
          </a:p>
          <a:p>
            <a:pPr marL="0" indent="0">
              <a:buNone/>
            </a:pPr>
            <a:endParaRPr lang="en-US" dirty="0"/>
          </a:p>
        </p:txBody>
      </p:sp>
      <p:sp>
        <p:nvSpPr>
          <p:cNvPr id="3" name="TextBox 2">
            <a:extLst>
              <a:ext uri="{FF2B5EF4-FFF2-40B4-BE49-F238E27FC236}">
                <a16:creationId xmlns:a16="http://schemas.microsoft.com/office/drawing/2014/main" id="{BE6A91DC-E4D5-7784-0629-D99EB0F1AD19}"/>
              </a:ext>
            </a:extLst>
          </p:cNvPr>
          <p:cNvSpPr txBox="1"/>
          <p:nvPr/>
        </p:nvSpPr>
        <p:spPr>
          <a:xfrm>
            <a:off x="6216772" y="1566413"/>
            <a:ext cx="5483523" cy="37880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Positive Correlations: </a:t>
            </a:r>
          </a:p>
          <a:p>
            <a:pPr algn="just">
              <a:lnSpc>
                <a:spcPct val="150000"/>
              </a:lnSpc>
            </a:pPr>
            <a:r>
              <a:rPr lang="en-US" b="1" dirty="0"/>
              <a:t>Total fare and ride charge have a perfect positive correlation (1), meaning the fare depends heavily on the ride charge.  Miscellaneous charges show a slight positive correlation (0.052) with total fare.  </a:t>
            </a:r>
          </a:p>
          <a:p>
            <a:pPr marL="285750" indent="-285750">
              <a:lnSpc>
                <a:spcPct val="150000"/>
              </a:lnSpc>
              <a:buFont typeface="Arial" panose="020B0604020202020204" pitchFamily="34" charset="0"/>
              <a:buChar char="•"/>
            </a:pPr>
            <a:r>
              <a:rPr lang="en-US" b="1" dirty="0"/>
              <a:t>Negative Correlations:  </a:t>
            </a:r>
          </a:p>
          <a:p>
            <a:pPr algn="just">
              <a:lnSpc>
                <a:spcPct val="150000"/>
              </a:lnSpc>
            </a:pPr>
            <a:r>
              <a:rPr lang="en-US" b="1" dirty="0"/>
              <a:t>Duration has a weak negative correlation with ride charge (-0.013) and total fare (-0.013), indicating minimal influence.</a:t>
            </a:r>
            <a:endParaRPr lang="en-IN" b="1" dirty="0"/>
          </a:p>
        </p:txBody>
      </p:sp>
      <p:pic>
        <p:nvPicPr>
          <p:cNvPr id="5" name="Picture 4">
            <a:extLst>
              <a:ext uri="{FF2B5EF4-FFF2-40B4-BE49-F238E27FC236}">
                <a16:creationId xmlns:a16="http://schemas.microsoft.com/office/drawing/2014/main" id="{CB667E84-1771-6286-6090-244671630AFD}"/>
              </a:ext>
            </a:extLst>
          </p:cNvPr>
          <p:cNvPicPr>
            <a:picLocks noChangeAspect="1"/>
          </p:cNvPicPr>
          <p:nvPr/>
        </p:nvPicPr>
        <p:blipFill>
          <a:blip r:embed="rId3"/>
          <a:stretch>
            <a:fillRect/>
          </a:stretch>
        </p:blipFill>
        <p:spPr>
          <a:xfrm>
            <a:off x="550485" y="1566413"/>
            <a:ext cx="5600700" cy="4676775"/>
          </a:xfrm>
          <a:prstGeom prst="rect">
            <a:avLst/>
          </a:prstGeom>
        </p:spPr>
      </p:pic>
    </p:spTree>
    <p:extLst>
      <p:ext uri="{BB962C8B-B14F-4D97-AF65-F5344CB8AC3E}">
        <p14:creationId xmlns:p14="http://schemas.microsoft.com/office/powerpoint/2010/main" val="290275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F1F-C2BE-033E-C8CC-F443BB617AA6}"/>
              </a:ext>
            </a:extLst>
          </p:cNvPr>
          <p:cNvSpPr>
            <a:spLocks noGrp="1"/>
          </p:cNvSpPr>
          <p:nvPr>
            <p:ph type="title"/>
          </p:nvPr>
        </p:nvSpPr>
        <p:spPr>
          <a:xfrm>
            <a:off x="1104181" y="1811547"/>
            <a:ext cx="4425351" cy="2616331"/>
          </a:xfrm>
        </p:spPr>
        <p:txBody>
          <a:bodyPr>
            <a:normAutofit fontScale="90000"/>
          </a:bodyPr>
          <a:lstStyle/>
          <a:p>
            <a:pPr algn="just">
              <a:lnSpc>
                <a:spcPct val="150000"/>
              </a:lnSpc>
            </a:pPr>
            <a:br>
              <a:rPr lang="en-IN" sz="1800" b="0" dirty="0">
                <a:effectLst/>
                <a:latin typeface="+mn-lt"/>
              </a:rPr>
            </a:br>
            <a:r>
              <a:rPr lang="en-US" sz="2000" b="1" dirty="0">
                <a:solidFill>
                  <a:schemeClr val="tx1"/>
                </a:solidFill>
                <a:latin typeface="+mn-lt"/>
              </a:rPr>
              <a:t>The graph shows that completed rides were highest in July, with June having fewer rides. Cancellations remained low overall, but there was a slight increase in July, probably due to the higher demand. This could be attributed to seasonal factors like school and college openings or rain.</a:t>
            </a:r>
            <a:endParaRPr lang="en-IN" sz="2000" b="1" dirty="0">
              <a:solidFill>
                <a:schemeClr val="tx1"/>
              </a:solidFill>
            </a:endParaRPr>
          </a:p>
        </p:txBody>
      </p:sp>
      <p:sp>
        <p:nvSpPr>
          <p:cNvPr id="6" name="TextBox 5">
            <a:extLst>
              <a:ext uri="{FF2B5EF4-FFF2-40B4-BE49-F238E27FC236}">
                <a16:creationId xmlns:a16="http://schemas.microsoft.com/office/drawing/2014/main" id="{2F73C758-937B-F11F-4123-DDF692A55454}"/>
              </a:ext>
            </a:extLst>
          </p:cNvPr>
          <p:cNvSpPr txBox="1"/>
          <p:nvPr/>
        </p:nvSpPr>
        <p:spPr>
          <a:xfrm>
            <a:off x="931653" y="963340"/>
            <a:ext cx="6094562" cy="523220"/>
          </a:xfrm>
          <a:prstGeom prst="rect">
            <a:avLst/>
          </a:prstGeom>
          <a:noFill/>
        </p:spPr>
        <p:txBody>
          <a:bodyPr wrap="square">
            <a:spAutoFit/>
          </a:bodyPr>
          <a:lstStyle/>
          <a:p>
            <a:r>
              <a:rPr lang="en-IN" sz="2800" b="1" dirty="0">
                <a:effectLst/>
                <a:latin typeface="+mj-lt"/>
              </a:rPr>
              <a:t>Monthly Ride Count by Status</a:t>
            </a:r>
            <a:endParaRPr lang="en-IN" sz="2800" b="1" dirty="0">
              <a:latin typeface="+mj-lt"/>
            </a:endParaRPr>
          </a:p>
        </p:txBody>
      </p:sp>
      <p:pic>
        <p:nvPicPr>
          <p:cNvPr id="2052" name="Picture 4">
            <a:extLst>
              <a:ext uri="{FF2B5EF4-FFF2-40B4-BE49-F238E27FC236}">
                <a16:creationId xmlns:a16="http://schemas.microsoft.com/office/drawing/2014/main" id="{597862A4-A24A-0E0F-7699-9B832EA8C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00137"/>
            <a:ext cx="5610225"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62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9E97-4B75-61E4-6DED-2ED2AF18F950}"/>
              </a:ext>
            </a:extLst>
          </p:cNvPr>
          <p:cNvSpPr>
            <a:spLocks noGrp="1"/>
          </p:cNvSpPr>
          <p:nvPr>
            <p:ph type="title"/>
          </p:nvPr>
        </p:nvSpPr>
        <p:spPr/>
        <p:txBody>
          <a:bodyPr>
            <a:normAutofit/>
          </a:bodyPr>
          <a:lstStyle/>
          <a:p>
            <a:r>
              <a:rPr lang="fr-FR" sz="2800" b="1" dirty="0" err="1">
                <a:solidFill>
                  <a:schemeClr val="tx1"/>
                </a:solidFill>
                <a:latin typeface="Bodoni MT "/>
              </a:rPr>
              <a:t>A</a:t>
            </a:r>
            <a:r>
              <a:rPr lang="fr-FR" sz="2800" b="1" dirty="0" err="1">
                <a:solidFill>
                  <a:schemeClr val="tx1"/>
                </a:solidFill>
                <a:effectLst/>
                <a:latin typeface="Bodoni MT "/>
              </a:rPr>
              <a:t>verage</a:t>
            </a:r>
            <a:r>
              <a:rPr lang="fr-FR" sz="2800" b="1" dirty="0">
                <a:solidFill>
                  <a:schemeClr val="tx1"/>
                </a:solidFill>
                <a:effectLst/>
                <a:latin typeface="Bodoni MT "/>
              </a:rPr>
              <a:t> Duration </a:t>
            </a:r>
            <a:r>
              <a:rPr lang="fr-FR" sz="2800" b="1" dirty="0">
                <a:solidFill>
                  <a:schemeClr val="tx1"/>
                </a:solidFill>
                <a:latin typeface="Bodoni MT "/>
              </a:rPr>
              <a:t>P</a:t>
            </a:r>
            <a:r>
              <a:rPr lang="fr-FR" sz="2800" b="1" dirty="0">
                <a:solidFill>
                  <a:schemeClr val="tx1"/>
                </a:solidFill>
                <a:effectLst/>
                <a:latin typeface="Bodoni MT "/>
              </a:rPr>
              <a:t>er </a:t>
            </a:r>
            <a:r>
              <a:rPr lang="fr-FR" sz="2800" b="1" dirty="0">
                <a:solidFill>
                  <a:schemeClr val="tx1"/>
                </a:solidFill>
                <a:latin typeface="Bodoni MT "/>
              </a:rPr>
              <a:t>S</a:t>
            </a:r>
            <a:r>
              <a:rPr lang="fr-FR" sz="2800" b="1" dirty="0">
                <a:solidFill>
                  <a:schemeClr val="tx1"/>
                </a:solidFill>
                <a:effectLst/>
                <a:latin typeface="Bodoni MT "/>
              </a:rPr>
              <a:t>ervice </a:t>
            </a:r>
            <a:r>
              <a:rPr lang="fr-FR" sz="2800" b="1" dirty="0">
                <a:solidFill>
                  <a:schemeClr val="tx1"/>
                </a:solidFill>
                <a:latin typeface="Bodoni MT "/>
              </a:rPr>
              <a:t>T</a:t>
            </a:r>
            <a:r>
              <a:rPr lang="fr-FR" sz="2800" b="1" dirty="0">
                <a:solidFill>
                  <a:schemeClr val="tx1"/>
                </a:solidFill>
                <a:effectLst/>
                <a:latin typeface="Bodoni MT "/>
              </a:rPr>
              <a:t>ype.</a:t>
            </a:r>
            <a:br>
              <a:rPr lang="fr-FR" sz="1400" b="0" dirty="0">
                <a:solidFill>
                  <a:srgbClr val="000000"/>
                </a:solidFill>
                <a:effectLst/>
                <a:latin typeface="Courier New" panose="02070309020205020404" pitchFamily="49" charset="0"/>
              </a:rPr>
            </a:br>
            <a:endParaRPr lang="en-IN" sz="2800" dirty="0"/>
          </a:p>
        </p:txBody>
      </p:sp>
      <p:sp>
        <p:nvSpPr>
          <p:cNvPr id="3" name="Content Placeholder 2">
            <a:extLst>
              <a:ext uri="{FF2B5EF4-FFF2-40B4-BE49-F238E27FC236}">
                <a16:creationId xmlns:a16="http://schemas.microsoft.com/office/drawing/2014/main" id="{F8F498F1-CC78-91D9-B2F5-B4D9DA33DFA5}"/>
              </a:ext>
            </a:extLst>
          </p:cNvPr>
          <p:cNvSpPr>
            <a:spLocks noGrp="1"/>
          </p:cNvSpPr>
          <p:nvPr>
            <p:ph sz="quarter" idx="10"/>
          </p:nvPr>
        </p:nvSpPr>
        <p:spPr>
          <a:xfrm>
            <a:off x="929641" y="1431986"/>
            <a:ext cx="9680850" cy="4230364"/>
          </a:xfrm>
        </p:spPr>
        <p:txBody>
          <a:bodyPr/>
          <a:lstStyle/>
          <a:p>
            <a:pPr algn="just">
              <a:lnSpc>
                <a:spcPct val="150000"/>
              </a:lnSpc>
            </a:pPr>
            <a:r>
              <a:rPr lang="en-US" b="1" dirty="0">
                <a:solidFill>
                  <a:schemeClr val="tx1"/>
                </a:solidFill>
              </a:rPr>
              <a:t>Most trip durations are similar, averaging around 60-65 minutes, showing that the services are generally consistent. If some services take longer or shorter, it might be due to factors like traffic, customer preferences, or the type of service, which could be looked into for improvement.</a:t>
            </a:r>
            <a:endParaRPr lang="en-IN" b="1" dirty="0">
              <a:solidFill>
                <a:schemeClr val="tx1"/>
              </a:solidFill>
            </a:endParaRPr>
          </a:p>
        </p:txBody>
      </p:sp>
      <p:pic>
        <p:nvPicPr>
          <p:cNvPr id="17410" name="Picture 2">
            <a:extLst>
              <a:ext uri="{FF2B5EF4-FFF2-40B4-BE49-F238E27FC236}">
                <a16:creationId xmlns:a16="http://schemas.microsoft.com/office/drawing/2014/main" id="{7DACA61A-3078-5452-381C-849DE0B6266A}"/>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6480280" y="2745927"/>
            <a:ext cx="4130211" cy="3396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8450427D-F9E0-E099-18C5-F32A66C18FDF}"/>
              </a:ext>
            </a:extLst>
          </p:cNvPr>
          <p:cNvGraphicFramePr>
            <a:graphicFrameLocks noGrp="1"/>
          </p:cNvGraphicFramePr>
          <p:nvPr>
            <p:extLst>
              <p:ext uri="{D42A27DB-BD31-4B8C-83A1-F6EECF244321}">
                <p14:modId xmlns:p14="http://schemas.microsoft.com/office/powerpoint/2010/main" val="3788886848"/>
              </p:ext>
            </p:extLst>
          </p:nvPr>
        </p:nvGraphicFramePr>
        <p:xfrm>
          <a:off x="986928" y="3096883"/>
          <a:ext cx="3930130" cy="2694864"/>
        </p:xfrm>
        <a:graphic>
          <a:graphicData uri="http://schemas.openxmlformats.org/drawingml/2006/table">
            <a:tbl>
              <a:tblPr/>
              <a:tblGrid>
                <a:gridCol w="1965065">
                  <a:extLst>
                    <a:ext uri="{9D8B030D-6E8A-4147-A177-3AD203B41FA5}">
                      <a16:colId xmlns:a16="http://schemas.microsoft.com/office/drawing/2014/main" val="1199324658"/>
                    </a:ext>
                  </a:extLst>
                </a:gridCol>
                <a:gridCol w="1965065">
                  <a:extLst>
                    <a:ext uri="{9D8B030D-6E8A-4147-A177-3AD203B41FA5}">
                      <a16:colId xmlns:a16="http://schemas.microsoft.com/office/drawing/2014/main" val="4164191462"/>
                    </a:ext>
                  </a:extLst>
                </a:gridCol>
              </a:tblGrid>
              <a:tr h="449144">
                <a:tc>
                  <a:txBody>
                    <a:bodyPr/>
                    <a:lstStyle/>
                    <a:p>
                      <a:pPr algn="l"/>
                      <a:r>
                        <a:rPr lang="en-IN" b="1" dirty="0">
                          <a:solidFill>
                            <a:schemeClr val="tx1"/>
                          </a:solidFill>
                          <a:effectLst/>
                        </a:rPr>
                        <a:t>services</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a:r>
                        <a:rPr lang="en-US" b="1" dirty="0">
                          <a:solidFill>
                            <a:schemeClr val="tx1"/>
                          </a:solidFill>
                          <a:effectLst/>
                        </a:rPr>
                        <a:t>Duration</a:t>
                      </a:r>
                      <a:endParaRPr lang="en-IN" b="1"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9806011"/>
                  </a:ext>
                </a:extLst>
              </a:tr>
              <a:tr h="449144">
                <a:tc>
                  <a:txBody>
                    <a:bodyPr/>
                    <a:lstStyle/>
                    <a:p>
                      <a:pPr algn="l" fontAlgn="ctr"/>
                      <a:r>
                        <a:rPr lang="en-IN" b="0" dirty="0">
                          <a:solidFill>
                            <a:schemeClr val="tx1"/>
                          </a:solidFill>
                          <a:effectLst/>
                        </a:rPr>
                        <a:t>auto</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a:solidFill>
                            <a:schemeClr val="tx1"/>
                          </a:solidFill>
                          <a:effectLst/>
                        </a:rPr>
                        <a:t>64.916849</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3109020904"/>
                  </a:ext>
                </a:extLst>
              </a:tr>
              <a:tr h="449144">
                <a:tc>
                  <a:txBody>
                    <a:bodyPr/>
                    <a:lstStyle/>
                    <a:p>
                      <a:pPr algn="l" fontAlgn="ctr"/>
                      <a:r>
                        <a:rPr lang="en-IN" b="0" dirty="0">
                          <a:solidFill>
                            <a:schemeClr val="tx1"/>
                          </a:solidFill>
                          <a:effectLst/>
                        </a:rPr>
                        <a:t>bike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a:solidFill>
                            <a:schemeClr val="tx1"/>
                          </a:solidFill>
                          <a:effectLst/>
                        </a:rPr>
                        <a:t>63.925172</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2433255588"/>
                  </a:ext>
                </a:extLst>
              </a:tr>
              <a:tr h="449144">
                <a:tc>
                  <a:txBody>
                    <a:bodyPr/>
                    <a:lstStyle/>
                    <a:p>
                      <a:pPr algn="l" fontAlgn="ctr"/>
                      <a:r>
                        <a:rPr lang="en-IN" b="0" dirty="0">
                          <a:solidFill>
                            <a:schemeClr val="tx1"/>
                          </a:solidFill>
                          <a:effectLst/>
                        </a:rPr>
                        <a:t>bike lite</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dirty="0">
                          <a:solidFill>
                            <a:schemeClr val="tx1"/>
                          </a:solidFill>
                          <a:effectLst/>
                        </a:rPr>
                        <a:t>64.117936</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3057410418"/>
                  </a:ext>
                </a:extLst>
              </a:tr>
              <a:tr h="449144">
                <a:tc>
                  <a:txBody>
                    <a:bodyPr/>
                    <a:lstStyle/>
                    <a:p>
                      <a:pPr algn="l" fontAlgn="ctr"/>
                      <a:r>
                        <a:rPr lang="en-IN" b="0">
                          <a:solidFill>
                            <a:schemeClr val="tx1"/>
                          </a:solidFill>
                          <a:effectLst/>
                        </a:rPr>
                        <a:t>cab economy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a:solidFill>
                            <a:schemeClr val="tx1"/>
                          </a:solidFill>
                          <a:effectLst/>
                        </a:rPr>
                        <a:t>64.247893</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4149683954"/>
                  </a:ext>
                </a:extLst>
              </a:tr>
              <a:tr h="449144">
                <a:tc>
                  <a:txBody>
                    <a:bodyPr/>
                    <a:lstStyle/>
                    <a:p>
                      <a:pPr algn="l" fontAlgn="ctr"/>
                      <a:r>
                        <a:rPr lang="en-IN" b="0" dirty="0">
                          <a:solidFill>
                            <a:schemeClr val="tx1"/>
                          </a:solidFill>
                          <a:effectLst/>
                        </a:rPr>
                        <a:t>parcel</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tc>
                  <a:txBody>
                    <a:bodyPr/>
                    <a:lstStyle/>
                    <a:p>
                      <a:pPr algn="l"/>
                      <a:r>
                        <a:rPr lang="en-IN" dirty="0">
                          <a:solidFill>
                            <a:schemeClr val="tx1"/>
                          </a:solidFill>
                          <a:effectLst/>
                        </a:rPr>
                        <a:t>64.366001</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FFFF"/>
                    </a:solidFill>
                  </a:tcPr>
                </a:tc>
                <a:extLst>
                  <a:ext uri="{0D108BD9-81ED-4DB2-BD59-A6C34878D82A}">
                    <a16:rowId xmlns:a16="http://schemas.microsoft.com/office/drawing/2014/main" val="2507409892"/>
                  </a:ext>
                </a:extLst>
              </a:tr>
            </a:tbl>
          </a:graphicData>
        </a:graphic>
      </p:graphicFrame>
    </p:spTree>
    <p:extLst>
      <p:ext uri="{BB962C8B-B14F-4D97-AF65-F5344CB8AC3E}">
        <p14:creationId xmlns:p14="http://schemas.microsoft.com/office/powerpoint/2010/main" val="68652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181EC-E715-0AE6-9D23-BCFCE51CAA1F}"/>
              </a:ext>
            </a:extLst>
          </p:cNvPr>
          <p:cNvSpPr>
            <a:spLocks noGrp="1"/>
          </p:cNvSpPr>
          <p:nvPr>
            <p:ph type="title"/>
          </p:nvPr>
        </p:nvSpPr>
        <p:spPr/>
        <p:txBody>
          <a:bodyPr>
            <a:normAutofit/>
          </a:bodyPr>
          <a:lstStyle/>
          <a:p>
            <a:r>
              <a:rPr lang="en-US" sz="2800" dirty="0"/>
              <a:t> </a:t>
            </a:r>
            <a:r>
              <a:rPr lang="en-IN" sz="2800" b="1" dirty="0">
                <a:solidFill>
                  <a:schemeClr val="tx1"/>
                </a:solidFill>
              </a:rPr>
              <a:t>Payment Method Usage Trends</a:t>
            </a:r>
          </a:p>
        </p:txBody>
      </p:sp>
      <p:sp>
        <p:nvSpPr>
          <p:cNvPr id="8" name="TextBox 7">
            <a:extLst>
              <a:ext uri="{FF2B5EF4-FFF2-40B4-BE49-F238E27FC236}">
                <a16:creationId xmlns:a16="http://schemas.microsoft.com/office/drawing/2014/main" id="{CC8CC5F4-EFB3-2F7F-39D1-26A13ECEA503}"/>
              </a:ext>
            </a:extLst>
          </p:cNvPr>
          <p:cNvSpPr txBox="1"/>
          <p:nvPr/>
        </p:nvSpPr>
        <p:spPr>
          <a:xfrm>
            <a:off x="586594" y="1940375"/>
            <a:ext cx="5509404" cy="3582776"/>
          </a:xfrm>
          <a:prstGeom prst="rect">
            <a:avLst/>
          </a:prstGeom>
          <a:noFill/>
        </p:spPr>
        <p:txBody>
          <a:bodyPr wrap="square">
            <a:spAutoFit/>
          </a:bodyPr>
          <a:lstStyle/>
          <a:p>
            <a:pPr marL="285750" indent="-285750">
              <a:lnSpc>
                <a:spcPct val="150000"/>
              </a:lnSpc>
              <a:buFont typeface="Arial" panose="020B0604020202020204" pitchFamily="34" charset="0"/>
              <a:buChar char="•"/>
            </a:pPr>
            <a:r>
              <a:rPr kumimoji="0" lang="en-US" altLang="en-US" sz="1700" b="1" i="0" u="none" strike="noStrike" cap="none" normalizeH="0" baseline="0" dirty="0">
                <a:ln>
                  <a:noFill/>
                </a:ln>
                <a:effectLst/>
                <a:latin typeface="+mn-lt"/>
              </a:rPr>
              <a:t>Bike and auto services are the most popular, with high counts for all payment methods.</a:t>
            </a:r>
            <a:endParaRPr lang="en-US" altLang="en-US" sz="1700" b="1" dirty="0"/>
          </a:p>
          <a:p>
            <a:pPr marL="285750" indent="-285750">
              <a:lnSpc>
                <a:spcPct val="150000"/>
              </a:lnSpc>
              <a:buFont typeface="Arial" panose="020B0604020202020204" pitchFamily="34" charset="0"/>
              <a:buChar char="•"/>
            </a:pPr>
            <a:r>
              <a:rPr kumimoji="0" lang="en-US" altLang="en-US" sz="1700" b="1" i="0" u="none" strike="noStrike" cap="none" normalizeH="0" baseline="0" dirty="0">
                <a:ln>
                  <a:noFill/>
                </a:ln>
                <a:effectLst/>
                <a:latin typeface="+mn-lt"/>
              </a:rPr>
              <a:t>Cab economy and parcel services have moderate usage, with counts that are slightly lower than bikes or autos.</a:t>
            </a:r>
          </a:p>
          <a:p>
            <a:pPr marL="285750" indent="-285750">
              <a:lnSpc>
                <a:spcPct val="150000"/>
              </a:lnSpc>
              <a:buFont typeface="Arial" panose="020B0604020202020204" pitchFamily="34" charset="0"/>
              <a:buChar char="•"/>
            </a:pPr>
            <a:r>
              <a:rPr kumimoji="0" lang="en-US" altLang="en-US" sz="1700" b="1" i="0" u="none" strike="noStrike" cap="none" normalizeH="0" baseline="0" dirty="0">
                <a:ln>
                  <a:noFill/>
                </a:ln>
                <a:effectLst/>
                <a:latin typeface="+mn-lt"/>
              </a:rPr>
              <a:t>Bike lite is the least used service, regardless of the payment method.</a:t>
            </a:r>
          </a:p>
          <a:p>
            <a:pPr marL="285750" indent="-285750">
              <a:lnSpc>
                <a:spcPct val="150000"/>
              </a:lnSpc>
              <a:buFont typeface="Arial" panose="020B0604020202020204" pitchFamily="34" charset="0"/>
              <a:buChar char="•"/>
            </a:pPr>
            <a:r>
              <a:rPr kumimoji="0" lang="en-US" altLang="en-US" sz="1700" b="1" i="0" u="none" strike="noStrike" cap="none" normalizeH="0" baseline="0" dirty="0">
                <a:ln>
                  <a:noFill/>
                </a:ln>
                <a:effectLst/>
                <a:latin typeface="+mn-lt"/>
              </a:rPr>
              <a:t>Across all services, the number of transactions is fairly balanced across the four payment methods, meaning no single payment method dominates. </a:t>
            </a:r>
            <a:endParaRPr lang="en-IN" sz="1700" b="1" dirty="0"/>
          </a:p>
        </p:txBody>
      </p:sp>
      <p:pic>
        <p:nvPicPr>
          <p:cNvPr id="9" name="Picture 2">
            <a:extLst>
              <a:ext uri="{FF2B5EF4-FFF2-40B4-BE49-F238E27FC236}">
                <a16:creationId xmlns:a16="http://schemas.microsoft.com/office/drawing/2014/main" id="{E20AF78C-47CD-20BD-1AC4-393FF72BB3A5}"/>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6475413" y="1500996"/>
            <a:ext cx="4799012" cy="44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64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C19E8-9349-E5B5-40F0-219E9B89B60A}"/>
              </a:ext>
            </a:extLst>
          </p:cNvPr>
          <p:cNvSpPr>
            <a:spLocks noGrp="1"/>
          </p:cNvSpPr>
          <p:nvPr>
            <p:ph type="title"/>
          </p:nvPr>
        </p:nvSpPr>
        <p:spPr>
          <a:xfrm>
            <a:off x="929640" y="485114"/>
            <a:ext cx="10331450" cy="1076268"/>
          </a:xfrm>
        </p:spPr>
        <p:txBody>
          <a:bodyPr>
            <a:normAutofit/>
          </a:bodyPr>
          <a:lstStyle/>
          <a:p>
            <a:r>
              <a:rPr lang="en-US" sz="2800" b="1" dirty="0">
                <a:solidFill>
                  <a:schemeClr val="tx1"/>
                </a:solidFill>
              </a:rPr>
              <a:t>Value Count Per Day</a:t>
            </a:r>
          </a:p>
        </p:txBody>
      </p:sp>
      <p:graphicFrame>
        <p:nvGraphicFramePr>
          <p:cNvPr id="9" name="Table Placeholder 8">
            <a:extLst>
              <a:ext uri="{FF2B5EF4-FFF2-40B4-BE49-F238E27FC236}">
                <a16:creationId xmlns:a16="http://schemas.microsoft.com/office/drawing/2014/main" id="{10EDF67E-5C9F-CBFA-AE89-6B350BF2D08E}"/>
              </a:ext>
            </a:extLst>
          </p:cNvPr>
          <p:cNvGraphicFramePr>
            <a:graphicFrameLocks noGrp="1"/>
          </p:cNvGraphicFramePr>
          <p:nvPr>
            <p:ph type="tbl" sz="quarter" idx="10"/>
            <p:extLst>
              <p:ext uri="{D42A27DB-BD31-4B8C-83A1-F6EECF244321}">
                <p14:modId xmlns:p14="http://schemas.microsoft.com/office/powerpoint/2010/main" val="3219870867"/>
              </p:ext>
            </p:extLst>
          </p:nvPr>
        </p:nvGraphicFramePr>
        <p:xfrm>
          <a:off x="1026542" y="2113472"/>
          <a:ext cx="3571338" cy="3292736"/>
        </p:xfrm>
        <a:graphic>
          <a:graphicData uri="http://schemas.openxmlformats.org/drawingml/2006/table">
            <a:tbl>
              <a:tblPr firstRow="1" bandRow="1">
                <a:tableStyleId>{2D5ABB26-0587-4C30-8999-92F81FD0307C}</a:tableStyleId>
              </a:tblPr>
              <a:tblGrid>
                <a:gridCol w="1785669">
                  <a:extLst>
                    <a:ext uri="{9D8B030D-6E8A-4147-A177-3AD203B41FA5}">
                      <a16:colId xmlns:a16="http://schemas.microsoft.com/office/drawing/2014/main" val="1497099205"/>
                    </a:ext>
                  </a:extLst>
                </a:gridCol>
                <a:gridCol w="1785669">
                  <a:extLst>
                    <a:ext uri="{9D8B030D-6E8A-4147-A177-3AD203B41FA5}">
                      <a16:colId xmlns:a16="http://schemas.microsoft.com/office/drawing/2014/main" val="1971478873"/>
                    </a:ext>
                  </a:extLst>
                </a:gridCol>
              </a:tblGrid>
              <a:tr h="412298">
                <a:tc>
                  <a:txBody>
                    <a:bodyPr/>
                    <a:lstStyle/>
                    <a:p>
                      <a:pPr algn="l"/>
                      <a:r>
                        <a:rPr lang="en-IN" b="1" dirty="0">
                          <a:solidFill>
                            <a:schemeClr val="tx1"/>
                          </a:solidFill>
                          <a:effectLst/>
                        </a:rPr>
                        <a:t>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a:r>
                        <a:rPr lang="en-US" b="1" dirty="0">
                          <a:solidFill>
                            <a:schemeClr val="tx1"/>
                          </a:solidFill>
                          <a:effectLst/>
                        </a:rPr>
                        <a:t>Count</a:t>
                      </a:r>
                      <a:endParaRPr lang="en-IN" b="1" dirty="0">
                        <a:solidFill>
                          <a:schemeClr val="tx1"/>
                        </a:solidFill>
                        <a:effectLs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103045391"/>
                  </a:ext>
                </a:extLst>
              </a:tr>
              <a:tr h="412298">
                <a:tc>
                  <a:txBody>
                    <a:bodyPr/>
                    <a:lstStyle/>
                    <a:p>
                      <a:pPr algn="l" fontAlgn="ctr"/>
                      <a:r>
                        <a:rPr lang="en-IN" b="0">
                          <a:solidFill>
                            <a:schemeClr val="tx1"/>
                          </a:solidFill>
                          <a:effectLst/>
                        </a:rPr>
                        <a:t>Monday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7432</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031822994"/>
                  </a:ext>
                </a:extLst>
              </a:tr>
              <a:tr h="412298">
                <a:tc>
                  <a:txBody>
                    <a:bodyPr/>
                    <a:lstStyle/>
                    <a:p>
                      <a:pPr algn="l" fontAlgn="ctr"/>
                      <a:r>
                        <a:rPr lang="en-IN" b="0">
                          <a:solidFill>
                            <a:schemeClr val="tx1"/>
                          </a:solidFill>
                          <a:effectLst/>
                        </a:rPr>
                        <a:t>Thursday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7404</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6633974"/>
                  </a:ext>
                </a:extLst>
              </a:tr>
              <a:tr h="412298">
                <a:tc>
                  <a:txBody>
                    <a:bodyPr/>
                    <a:lstStyle/>
                    <a:p>
                      <a:pPr algn="l" fontAlgn="ctr"/>
                      <a:r>
                        <a:rPr lang="en-IN" b="0">
                          <a:solidFill>
                            <a:schemeClr val="tx1"/>
                          </a:solidFill>
                          <a:effectLst/>
                        </a:rPr>
                        <a:t>Tuesday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7384</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34464329"/>
                  </a:ext>
                </a:extLst>
              </a:tr>
              <a:tr h="412298">
                <a:tc>
                  <a:txBody>
                    <a:bodyPr/>
                    <a:lstStyle/>
                    <a:p>
                      <a:pPr algn="l" fontAlgn="ctr"/>
                      <a:r>
                        <a:rPr lang="en-IN" b="0">
                          <a:solidFill>
                            <a:schemeClr val="tx1"/>
                          </a:solidFill>
                          <a:effectLst/>
                        </a:rPr>
                        <a:t>Friday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7329</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7518108"/>
                  </a:ext>
                </a:extLst>
              </a:tr>
              <a:tr h="412298">
                <a:tc>
                  <a:txBody>
                    <a:bodyPr/>
                    <a:lstStyle/>
                    <a:p>
                      <a:pPr algn="l" fontAlgn="ctr"/>
                      <a:r>
                        <a:rPr lang="en-IN" b="0">
                          <a:solidFill>
                            <a:schemeClr val="tx1"/>
                          </a:solidFill>
                          <a:effectLst/>
                        </a:rPr>
                        <a:t>Wednesday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dirty="0">
                          <a:solidFill>
                            <a:schemeClr val="tx1"/>
                          </a:solidFill>
                          <a:effectLst/>
                        </a:rPr>
                        <a:t>7327</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46962864"/>
                  </a:ext>
                </a:extLst>
              </a:tr>
              <a:tr h="406650">
                <a:tc>
                  <a:txBody>
                    <a:bodyPr/>
                    <a:lstStyle/>
                    <a:p>
                      <a:pPr algn="l" fontAlgn="ctr"/>
                      <a:r>
                        <a:rPr lang="en-IN" b="0">
                          <a:solidFill>
                            <a:schemeClr val="tx1"/>
                          </a:solidFill>
                          <a:effectLst/>
                        </a:rPr>
                        <a:t>Saturday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a:solidFill>
                            <a:schemeClr val="tx1"/>
                          </a:solidFill>
                          <a:effectLst/>
                        </a:rPr>
                        <a:t>6584</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66580491"/>
                  </a:ext>
                </a:extLst>
              </a:tr>
              <a:tr h="412298">
                <a:tc>
                  <a:txBody>
                    <a:bodyPr/>
                    <a:lstStyle/>
                    <a:p>
                      <a:pPr algn="l" fontAlgn="ctr"/>
                      <a:r>
                        <a:rPr lang="en-IN" b="0" dirty="0">
                          <a:solidFill>
                            <a:schemeClr val="tx1"/>
                          </a:solidFill>
                          <a:effectLst/>
                        </a:rPr>
                        <a:t>Sunday</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a:r>
                        <a:rPr lang="en-IN" dirty="0">
                          <a:solidFill>
                            <a:schemeClr val="tx1"/>
                          </a:solidFill>
                          <a:effectLst/>
                        </a:rPr>
                        <a:t>6540</a:t>
                      </a: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775597225"/>
                  </a:ext>
                </a:extLst>
              </a:tr>
            </a:tbl>
          </a:graphicData>
        </a:graphic>
      </p:graphicFrame>
      <p:pic>
        <p:nvPicPr>
          <p:cNvPr id="18434" name="Picture 2">
            <a:extLst>
              <a:ext uri="{FF2B5EF4-FFF2-40B4-BE49-F238E27FC236}">
                <a16:creationId xmlns:a16="http://schemas.microsoft.com/office/drawing/2014/main" id="{98AF817D-005B-7BFC-D1E3-B870FC30C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49344"/>
            <a:ext cx="4108420" cy="375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08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21A35-90B9-F235-7F48-11B56D97F6A4}"/>
              </a:ext>
            </a:extLst>
          </p:cNvPr>
          <p:cNvSpPr>
            <a:spLocks noGrp="1"/>
          </p:cNvSpPr>
          <p:nvPr>
            <p:ph type="title"/>
          </p:nvPr>
        </p:nvSpPr>
        <p:spPr/>
        <p:txBody>
          <a:bodyPr>
            <a:normAutofit/>
          </a:bodyPr>
          <a:lstStyle/>
          <a:p>
            <a:r>
              <a:rPr lang="en-US" sz="2800" b="1" dirty="0">
                <a:solidFill>
                  <a:schemeClr val="tx1"/>
                </a:solidFill>
              </a:rPr>
              <a:t>Visualization of Rides Per Month</a:t>
            </a:r>
          </a:p>
        </p:txBody>
      </p:sp>
      <p:sp>
        <p:nvSpPr>
          <p:cNvPr id="8" name="TextBox 7">
            <a:extLst>
              <a:ext uri="{FF2B5EF4-FFF2-40B4-BE49-F238E27FC236}">
                <a16:creationId xmlns:a16="http://schemas.microsoft.com/office/drawing/2014/main" id="{EBCA1B81-8AE3-1377-5E25-731484E422CD}"/>
              </a:ext>
            </a:extLst>
          </p:cNvPr>
          <p:cNvSpPr txBox="1"/>
          <p:nvPr/>
        </p:nvSpPr>
        <p:spPr>
          <a:xfrm>
            <a:off x="5243974" y="2365952"/>
            <a:ext cx="5270740" cy="2126095"/>
          </a:xfrm>
          <a:prstGeom prst="rect">
            <a:avLst/>
          </a:prstGeom>
          <a:noFill/>
        </p:spPr>
        <p:txBody>
          <a:bodyPr wrap="square">
            <a:spAutoFit/>
          </a:bodyPr>
          <a:lstStyle/>
          <a:p>
            <a:pPr algn="just">
              <a:lnSpc>
                <a:spcPct val="150000"/>
              </a:lnSpc>
            </a:pPr>
            <a:r>
              <a:rPr lang="en-IN" b="1" dirty="0"/>
              <a:t>The chart highlights ride activity over three months, with July being the most active month by a large margin. June had the least number of rides, while August showed a slight increase compared to June but didn’t come close to July’s high.</a:t>
            </a:r>
          </a:p>
        </p:txBody>
      </p:sp>
      <p:pic>
        <p:nvPicPr>
          <p:cNvPr id="5122" name="Picture 2">
            <a:extLst>
              <a:ext uri="{FF2B5EF4-FFF2-40B4-BE49-F238E27FC236}">
                <a16:creationId xmlns:a16="http://schemas.microsoft.com/office/drawing/2014/main" id="{A02CDDE9-C921-54E3-470C-28F6056D4EF8}"/>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912629" y="1924510"/>
            <a:ext cx="4038933" cy="413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549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5F18-9518-006E-7F28-9D4E928875C1}"/>
              </a:ext>
            </a:extLst>
          </p:cNvPr>
          <p:cNvSpPr>
            <a:spLocks noGrp="1"/>
          </p:cNvSpPr>
          <p:nvPr>
            <p:ph type="title"/>
          </p:nvPr>
        </p:nvSpPr>
        <p:spPr>
          <a:xfrm>
            <a:off x="929641" y="653203"/>
            <a:ext cx="10515600" cy="1102147"/>
          </a:xfrm>
        </p:spPr>
        <p:txBody>
          <a:bodyPr>
            <a:normAutofit/>
          </a:bodyPr>
          <a:lstStyle/>
          <a:p>
            <a:r>
              <a:rPr lang="en-US" sz="2800" b="1" dirty="0">
                <a:solidFill>
                  <a:schemeClr val="tx1"/>
                </a:solidFill>
              </a:rPr>
              <a:t>Comparison of Duration, Distance, and Fare Ranges</a:t>
            </a:r>
            <a:endParaRPr lang="en-IN" sz="2800" b="1" dirty="0">
              <a:solidFill>
                <a:schemeClr val="tx1"/>
              </a:solidFill>
            </a:endParaRPr>
          </a:p>
        </p:txBody>
      </p:sp>
      <p:sp>
        <p:nvSpPr>
          <p:cNvPr id="3" name="Content Placeholder 2">
            <a:extLst>
              <a:ext uri="{FF2B5EF4-FFF2-40B4-BE49-F238E27FC236}">
                <a16:creationId xmlns:a16="http://schemas.microsoft.com/office/drawing/2014/main" id="{946F1AA5-6C3B-0C23-F55B-FB6EA25BF6AE}"/>
              </a:ext>
            </a:extLst>
          </p:cNvPr>
          <p:cNvSpPr>
            <a:spLocks noGrp="1"/>
          </p:cNvSpPr>
          <p:nvPr>
            <p:ph sz="quarter" idx="10"/>
          </p:nvPr>
        </p:nvSpPr>
        <p:spPr>
          <a:xfrm>
            <a:off x="929641" y="1820174"/>
            <a:ext cx="5437915" cy="4384623"/>
          </a:xfrm>
        </p:spPr>
        <p:txBody>
          <a:bodyPr/>
          <a:lstStyle/>
          <a:p>
            <a:pPr>
              <a:lnSpc>
                <a:spcPct val="150000"/>
              </a:lnSpc>
            </a:pPr>
            <a:r>
              <a:rPr lang="en-US" dirty="0">
                <a:solidFill>
                  <a:schemeClr val="tx1"/>
                </a:solidFill>
              </a:rPr>
              <a:t>Duration: Most trips  between 40-90 minutes, with a median around 60 minutes.</a:t>
            </a:r>
          </a:p>
          <a:p>
            <a:pPr>
              <a:lnSpc>
                <a:spcPct val="150000"/>
              </a:lnSpc>
            </a:pPr>
            <a:r>
              <a:rPr lang="en-US" dirty="0">
                <a:solidFill>
                  <a:schemeClr val="tx1"/>
                </a:solidFill>
              </a:rPr>
              <a:t>Distance: Trips typically cover 15-40  km, having a median of just above 25.</a:t>
            </a:r>
          </a:p>
          <a:p>
            <a:pPr>
              <a:lnSpc>
                <a:spcPct val="150000"/>
              </a:lnSpc>
            </a:pPr>
            <a:r>
              <a:rPr lang="en-US" dirty="0">
                <a:solidFill>
                  <a:schemeClr val="tx1"/>
                </a:solidFill>
              </a:rPr>
              <a:t>Total Fare: Fares range from above 300-800 units, with an  average  value around 600 units.</a:t>
            </a:r>
            <a:endParaRPr lang="en-IN" dirty="0">
              <a:solidFill>
                <a:schemeClr val="tx1"/>
              </a:solidFill>
            </a:endParaRPr>
          </a:p>
        </p:txBody>
      </p:sp>
      <p:pic>
        <p:nvPicPr>
          <p:cNvPr id="2050" name="Picture 2">
            <a:extLst>
              <a:ext uri="{FF2B5EF4-FFF2-40B4-BE49-F238E27FC236}">
                <a16:creationId xmlns:a16="http://schemas.microsoft.com/office/drawing/2014/main" id="{5C2DE86D-5C2C-CD7F-9B62-E7932B5E75AC}"/>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6367556" y="2075013"/>
            <a:ext cx="5295534" cy="350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4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810883" y="2941608"/>
            <a:ext cx="3916392" cy="802256"/>
          </a:xfrm>
          <a:solidFill>
            <a:schemeClr val="bg1"/>
          </a:solidFill>
        </p:spPr>
        <p:txBody>
          <a:bodyPr>
            <a:normAutofit/>
          </a:bodyPr>
          <a:lstStyle/>
          <a:p>
            <a:r>
              <a:rPr lang="en-US" dirty="0"/>
              <a:t>D</a:t>
            </a:r>
            <a:r>
              <a:rPr lang="en-US" dirty="0">
                <a:solidFill>
                  <a:schemeClr val="tx1"/>
                </a:solidFill>
              </a:rPr>
              <a:t>ataset Overview</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5226518" y="1530417"/>
            <a:ext cx="6047907" cy="4413183"/>
          </a:xfrm>
        </p:spPr>
        <p:txBody>
          <a:bodyPr>
            <a:normAutofit/>
          </a:bodyPr>
          <a:lstStyle/>
          <a:p>
            <a:pPr algn="just">
              <a:lnSpc>
                <a:spcPct val="150000"/>
              </a:lnSpc>
            </a:pPr>
            <a:r>
              <a:rPr lang="en-US" b="1" dirty="0">
                <a:solidFill>
                  <a:schemeClr val="tx1"/>
                </a:solidFill>
              </a:rPr>
              <a:t>This dataset contains comprehensive records of ride services offered by Rapido in Bangalore over a three month period. It includes various service types such as bike, bike lite, cab economy, auto, and parcel services. Each record provides extensive details about the ride, including the journey from a source to a destination, duration, distance, charges, and payment methods. This dataset is ideal for analyzing transportation patterns, service utilization, and ride economics in Bangalore.</a:t>
            </a:r>
          </a:p>
        </p:txBody>
      </p:sp>
      <p:pic>
        <p:nvPicPr>
          <p:cNvPr id="8" name="Picture 7">
            <a:extLst>
              <a:ext uri="{FF2B5EF4-FFF2-40B4-BE49-F238E27FC236}">
                <a16:creationId xmlns:a16="http://schemas.microsoft.com/office/drawing/2014/main" id="{A790B062-A3FD-520D-540A-BCD61B6E0B5F}"/>
              </a:ext>
            </a:extLst>
          </p:cNvPr>
          <p:cNvPicPr>
            <a:picLocks noChangeAspect="1"/>
          </p:cNvPicPr>
          <p:nvPr/>
        </p:nvPicPr>
        <p:blipFill>
          <a:blip r:embed="rId3"/>
          <a:stretch>
            <a:fillRect/>
          </a:stretch>
        </p:blipFill>
        <p:spPr>
          <a:xfrm>
            <a:off x="10645541" y="824205"/>
            <a:ext cx="1039528" cy="582136"/>
          </a:xfrm>
          <a:prstGeom prst="ellipse">
            <a:avLst/>
          </a:prstGeom>
        </p:spPr>
      </p:pic>
    </p:spTree>
    <p:extLst>
      <p:ext uri="{BB962C8B-B14F-4D97-AF65-F5344CB8AC3E}">
        <p14:creationId xmlns:p14="http://schemas.microsoft.com/office/powerpoint/2010/main" val="810374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193E-8376-FE52-713D-07D50B913A3F}"/>
              </a:ext>
            </a:extLst>
          </p:cNvPr>
          <p:cNvSpPr>
            <a:spLocks noGrp="1"/>
          </p:cNvSpPr>
          <p:nvPr>
            <p:ph type="title"/>
          </p:nvPr>
        </p:nvSpPr>
        <p:spPr>
          <a:xfrm>
            <a:off x="914400" y="1020445"/>
            <a:ext cx="4114800" cy="885993"/>
          </a:xfrm>
        </p:spPr>
        <p:txBody>
          <a:bodyPr>
            <a:normAutofit/>
          </a:bodyPr>
          <a:lstStyle/>
          <a:p>
            <a:r>
              <a:rPr lang="en-US" sz="2800" b="1" dirty="0">
                <a:solidFill>
                  <a:schemeClr val="tx1"/>
                </a:solidFill>
              </a:rPr>
              <a:t>Distance Category</a:t>
            </a:r>
            <a:endParaRPr lang="en-IN" sz="2800" b="1" dirty="0">
              <a:solidFill>
                <a:schemeClr val="tx1"/>
              </a:solidFill>
            </a:endParaRPr>
          </a:p>
        </p:txBody>
      </p:sp>
      <p:pic>
        <p:nvPicPr>
          <p:cNvPr id="6150" name="Picture 6">
            <a:extLst>
              <a:ext uri="{FF2B5EF4-FFF2-40B4-BE49-F238E27FC236}">
                <a16:creationId xmlns:a16="http://schemas.microsoft.com/office/drawing/2014/main" id="{7A830F59-160A-C751-705C-29F433DC6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225" y="1868432"/>
            <a:ext cx="5610225" cy="4124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025BDBF-77F3-E8F4-2F85-14B8E8873CE0}"/>
              </a:ext>
            </a:extLst>
          </p:cNvPr>
          <p:cNvSpPr txBox="1"/>
          <p:nvPr/>
        </p:nvSpPr>
        <p:spPr>
          <a:xfrm>
            <a:off x="769908" y="1906438"/>
            <a:ext cx="6094562" cy="369332"/>
          </a:xfrm>
          <a:prstGeom prst="rect">
            <a:avLst/>
          </a:prstGeom>
          <a:noFill/>
        </p:spPr>
        <p:txBody>
          <a:bodyPr wrap="square">
            <a:spAutoFit/>
          </a:bodyPr>
          <a:lstStyle/>
          <a:p>
            <a:endParaRPr lang="en-US" b="0" dirty="0">
              <a:solidFill>
                <a:schemeClr val="tx1">
                  <a:lumMod val="75000"/>
                  <a:lumOff val="25000"/>
                </a:schemeClr>
              </a:solidFill>
              <a:effectLst/>
              <a:latin typeface="Courier New" panose="02070309020205020404" pitchFamily="49" charset="0"/>
            </a:endParaRPr>
          </a:p>
        </p:txBody>
      </p:sp>
      <p:sp>
        <p:nvSpPr>
          <p:cNvPr id="12" name="TextBox 11">
            <a:extLst>
              <a:ext uri="{FF2B5EF4-FFF2-40B4-BE49-F238E27FC236}">
                <a16:creationId xmlns:a16="http://schemas.microsoft.com/office/drawing/2014/main" id="{E1DEEA32-7452-4A88-68B6-DCA2E7158582}"/>
              </a:ext>
            </a:extLst>
          </p:cNvPr>
          <p:cNvSpPr txBox="1"/>
          <p:nvPr/>
        </p:nvSpPr>
        <p:spPr>
          <a:xfrm>
            <a:off x="769908" y="1868432"/>
            <a:ext cx="4345556" cy="2862322"/>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rPr>
              <a:t>If the distance is less than or equal to 10, it returns “Short”, greater than 10 but less than or equal to 35 returns “Medium”, and greater than 35 return “Long”. From this analysis Medium category have highest count comparing to other.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049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B7E0-54E3-0670-3DE2-803888F63645}"/>
              </a:ext>
            </a:extLst>
          </p:cNvPr>
          <p:cNvSpPr>
            <a:spLocks noGrp="1"/>
          </p:cNvSpPr>
          <p:nvPr>
            <p:ph type="title"/>
          </p:nvPr>
        </p:nvSpPr>
        <p:spPr>
          <a:xfrm>
            <a:off x="1063924" y="1067375"/>
            <a:ext cx="4114800" cy="556691"/>
          </a:xfrm>
        </p:spPr>
        <p:txBody>
          <a:bodyPr>
            <a:normAutofit fontScale="90000"/>
          </a:bodyPr>
          <a:lstStyle/>
          <a:p>
            <a:r>
              <a:rPr lang="en-IN" sz="3100" b="1" dirty="0">
                <a:effectLst/>
              </a:rPr>
              <a:t>Total Distance by Day</a:t>
            </a:r>
            <a:br>
              <a:rPr lang="en-IN" b="0" dirty="0">
                <a:effectLst/>
                <a:latin typeface="Courier New" panose="02070309020205020404" pitchFamily="49" charset="0"/>
              </a:rPr>
            </a:br>
            <a:endParaRPr lang="en-IN" dirty="0"/>
          </a:p>
        </p:txBody>
      </p:sp>
      <p:sp>
        <p:nvSpPr>
          <p:cNvPr id="5" name="TextBox 4">
            <a:extLst>
              <a:ext uri="{FF2B5EF4-FFF2-40B4-BE49-F238E27FC236}">
                <a16:creationId xmlns:a16="http://schemas.microsoft.com/office/drawing/2014/main" id="{C237DF06-D037-A619-B2BC-C97E24F7D2C8}"/>
              </a:ext>
            </a:extLst>
          </p:cNvPr>
          <p:cNvSpPr txBox="1"/>
          <p:nvPr/>
        </p:nvSpPr>
        <p:spPr>
          <a:xfrm>
            <a:off x="845389" y="1440611"/>
            <a:ext cx="5365630" cy="461908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dirty="0"/>
              <a:t>Monday records the highest total distance, peaking above 190,000 units.</a:t>
            </a:r>
          </a:p>
          <a:p>
            <a:pPr marL="285750" indent="-285750" algn="just">
              <a:lnSpc>
                <a:spcPct val="150000"/>
              </a:lnSpc>
              <a:buFont typeface="Arial" panose="020B0604020202020204" pitchFamily="34" charset="0"/>
              <a:buChar char="•"/>
            </a:pPr>
            <a:r>
              <a:rPr lang="en-IN" b="1" dirty="0"/>
              <a:t>Saturday and Sunday show the lowest total distances, dropping below 170,000 units, indicating a significant decline during the weekend.</a:t>
            </a:r>
          </a:p>
          <a:p>
            <a:pPr marL="285750" indent="-285750" algn="just">
              <a:lnSpc>
                <a:spcPct val="150000"/>
              </a:lnSpc>
              <a:buFont typeface="Arial" panose="020B0604020202020204" pitchFamily="34" charset="0"/>
              <a:buChar char="•"/>
            </a:pPr>
            <a:r>
              <a:rPr lang="en-IN" b="1" dirty="0"/>
              <a:t>A sharp rise is observed on Thursday, bringing the total distance back above 185,000 units after the weekend dip.</a:t>
            </a:r>
          </a:p>
          <a:p>
            <a:pPr marL="285750" indent="-285750" algn="just">
              <a:lnSpc>
                <a:spcPct val="150000"/>
              </a:lnSpc>
              <a:buFont typeface="Arial" panose="020B0604020202020204" pitchFamily="34" charset="0"/>
              <a:buChar char="•"/>
            </a:pPr>
            <a:r>
              <a:rPr lang="en-IN" b="1" dirty="0"/>
              <a:t>The total distance gradually declines again after Tuesday and Wednesday, maintaining values slightly below the peak days.</a:t>
            </a:r>
          </a:p>
        </p:txBody>
      </p:sp>
      <p:pic>
        <p:nvPicPr>
          <p:cNvPr id="3074" name="Picture 2">
            <a:extLst>
              <a:ext uri="{FF2B5EF4-FFF2-40B4-BE49-F238E27FC236}">
                <a16:creationId xmlns:a16="http://schemas.microsoft.com/office/drawing/2014/main" id="{464D33CB-C75D-7F04-2207-66CFBFC13B4A}"/>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7280694" y="905774"/>
            <a:ext cx="3959525" cy="503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985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E552-909E-8B0C-56EA-49C5A4068B9A}"/>
              </a:ext>
            </a:extLst>
          </p:cNvPr>
          <p:cNvSpPr>
            <a:spLocks noGrp="1"/>
          </p:cNvSpPr>
          <p:nvPr>
            <p:ph type="title"/>
          </p:nvPr>
        </p:nvSpPr>
        <p:spPr>
          <a:xfrm>
            <a:off x="970472" y="683520"/>
            <a:ext cx="10515600" cy="1059015"/>
          </a:xfrm>
        </p:spPr>
        <p:txBody>
          <a:bodyPr>
            <a:normAutofit/>
          </a:bodyPr>
          <a:lstStyle/>
          <a:p>
            <a:r>
              <a:rPr lang="en-IN" sz="2800" b="1" dirty="0">
                <a:solidFill>
                  <a:schemeClr val="tx1"/>
                </a:solidFill>
              </a:rPr>
              <a:t>Key Findings</a:t>
            </a:r>
          </a:p>
        </p:txBody>
      </p:sp>
      <p:sp>
        <p:nvSpPr>
          <p:cNvPr id="5" name="TextBox 4">
            <a:extLst>
              <a:ext uri="{FF2B5EF4-FFF2-40B4-BE49-F238E27FC236}">
                <a16:creationId xmlns:a16="http://schemas.microsoft.com/office/drawing/2014/main" id="{F4ED06AE-6D70-800C-CD95-59CD637F6558}"/>
              </a:ext>
            </a:extLst>
          </p:cNvPr>
          <p:cNvSpPr txBox="1"/>
          <p:nvPr/>
        </p:nvSpPr>
        <p:spPr>
          <a:xfrm>
            <a:off x="862642" y="1544128"/>
            <a:ext cx="10731260" cy="378808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dirty="0"/>
              <a:t>Payment Methods: Paytm emerged as the most popular payment option, followed by </a:t>
            </a:r>
            <a:r>
              <a:rPr lang="en-IN" b="1" dirty="0" err="1"/>
              <a:t>GPay</a:t>
            </a:r>
            <a:r>
              <a:rPr lang="en-IN" b="1" dirty="0"/>
              <a:t>, Amazon Pay, and QR scans.   </a:t>
            </a:r>
          </a:p>
          <a:p>
            <a:pPr marL="285750" indent="-285750" algn="just">
              <a:lnSpc>
                <a:spcPct val="150000"/>
              </a:lnSpc>
              <a:buFont typeface="Arial" panose="020B0604020202020204" pitchFamily="34" charset="0"/>
              <a:buChar char="•"/>
            </a:pPr>
            <a:r>
              <a:rPr lang="en-IN" b="1" dirty="0"/>
              <a:t>Service Utilization: Bike services dominated the count, followed by autos, cab economy, and parcel services. Bike Lite had the least utilization.    </a:t>
            </a:r>
          </a:p>
          <a:p>
            <a:pPr marL="285750" indent="-285750" algn="just">
              <a:lnSpc>
                <a:spcPct val="150000"/>
              </a:lnSpc>
              <a:buFont typeface="Arial" panose="020B0604020202020204" pitchFamily="34" charset="0"/>
              <a:buChar char="•"/>
            </a:pPr>
            <a:r>
              <a:rPr lang="en-IN" b="1" dirty="0"/>
              <a:t>Ride Trends: Most rides occurred in July, with moderate activity in August and a dip in June. Monday and Thursday were the busiest days for rides.   </a:t>
            </a:r>
          </a:p>
          <a:p>
            <a:pPr marL="285750" indent="-285750" algn="just">
              <a:lnSpc>
                <a:spcPct val="150000"/>
              </a:lnSpc>
              <a:buFont typeface="Arial" panose="020B0604020202020204" pitchFamily="34" charset="0"/>
              <a:buChar char="•"/>
            </a:pPr>
            <a:r>
              <a:rPr lang="en-IN" b="1" dirty="0"/>
              <a:t>Common Routes : Popular routes included </a:t>
            </a:r>
            <a:r>
              <a:rPr lang="en-IN" b="1" dirty="0" err="1"/>
              <a:t>Anekal</a:t>
            </a:r>
            <a:r>
              <a:rPr lang="en-IN" b="1" dirty="0"/>
              <a:t> Woods to Yelahanka Complex and other city locations.   </a:t>
            </a:r>
          </a:p>
          <a:p>
            <a:pPr marL="285750" indent="-285750" algn="just">
              <a:lnSpc>
                <a:spcPct val="150000"/>
              </a:lnSpc>
              <a:buFont typeface="Arial" panose="020B0604020202020204" pitchFamily="34" charset="0"/>
              <a:buChar char="•"/>
            </a:pPr>
            <a:r>
              <a:rPr lang="en-IN" b="1" dirty="0"/>
              <a:t>Trip Durations : Average trip duration hovered around 60 minutes, with variations depending on service type.  </a:t>
            </a:r>
          </a:p>
          <a:p>
            <a:pPr marL="285750" indent="-285750" algn="just">
              <a:lnSpc>
                <a:spcPct val="150000"/>
              </a:lnSpc>
              <a:buFont typeface="Arial" panose="020B0604020202020204" pitchFamily="34" charset="0"/>
              <a:buChar char="•"/>
            </a:pPr>
            <a:r>
              <a:rPr lang="en-IN" b="1" dirty="0"/>
              <a:t>Fares and Distance : Average fares ranged between 300-800 units, while distances typically spanned 15-40 km.</a:t>
            </a:r>
          </a:p>
        </p:txBody>
      </p:sp>
    </p:spTree>
    <p:extLst>
      <p:ext uri="{BB962C8B-B14F-4D97-AF65-F5344CB8AC3E}">
        <p14:creationId xmlns:p14="http://schemas.microsoft.com/office/powerpoint/2010/main" val="1975818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EC8C-286B-BDF8-552D-C1569DFD4724}"/>
              </a:ext>
            </a:extLst>
          </p:cNvPr>
          <p:cNvSpPr>
            <a:spLocks noGrp="1"/>
          </p:cNvSpPr>
          <p:nvPr>
            <p:ph type="title"/>
          </p:nvPr>
        </p:nvSpPr>
        <p:spPr>
          <a:xfrm>
            <a:off x="819508" y="620526"/>
            <a:ext cx="4802373" cy="733821"/>
          </a:xfrm>
        </p:spPr>
        <p:txBody>
          <a:bodyPr>
            <a:normAutofit/>
          </a:bodyPr>
          <a:lstStyle/>
          <a:p>
            <a:r>
              <a:rPr lang="en-US" sz="2800" b="1" dirty="0">
                <a:solidFill>
                  <a:schemeClr val="tx1"/>
                </a:solidFill>
              </a:rPr>
              <a:t>Conclusion</a:t>
            </a:r>
            <a:endParaRPr lang="en-IN" sz="2800" b="1" dirty="0">
              <a:solidFill>
                <a:schemeClr val="tx1"/>
              </a:solidFill>
            </a:endParaRPr>
          </a:p>
        </p:txBody>
      </p:sp>
      <p:sp>
        <p:nvSpPr>
          <p:cNvPr id="3" name="Content Placeholder 2">
            <a:extLst>
              <a:ext uri="{FF2B5EF4-FFF2-40B4-BE49-F238E27FC236}">
                <a16:creationId xmlns:a16="http://schemas.microsoft.com/office/drawing/2014/main" id="{B65ECD96-1449-1A58-45BA-4E0BAB6A0375}"/>
              </a:ext>
            </a:extLst>
          </p:cNvPr>
          <p:cNvSpPr>
            <a:spLocks noGrp="1"/>
          </p:cNvSpPr>
          <p:nvPr>
            <p:ph sz="quarter" idx="11"/>
          </p:nvPr>
        </p:nvSpPr>
        <p:spPr>
          <a:xfrm>
            <a:off x="925753" y="1475117"/>
            <a:ext cx="10590511" cy="4762357"/>
          </a:xfrm>
        </p:spPr>
        <p:txBody>
          <a:bodyPr/>
          <a:lstStyle/>
          <a:p>
            <a:pPr marL="285750" indent="-285750">
              <a:buFont typeface="Arial" panose="020B0604020202020204" pitchFamily="34" charset="0"/>
              <a:buChar char="•"/>
            </a:pPr>
            <a:r>
              <a:rPr lang="en-US" b="1" dirty="0">
                <a:solidFill>
                  <a:schemeClr val="tx1"/>
                </a:solidFill>
              </a:rPr>
              <a:t>Weekend Specials :</a:t>
            </a:r>
            <a:br>
              <a:rPr lang="en-US" b="1" dirty="0">
                <a:solidFill>
                  <a:schemeClr val="tx1"/>
                </a:solidFill>
              </a:rPr>
            </a:br>
            <a:r>
              <a:rPr lang="en-US" b="1" dirty="0">
                <a:solidFill>
                  <a:schemeClr val="tx1"/>
                </a:solidFill>
              </a:rPr>
              <a:t>Offering discounts on weekends can encourage more people to ride on slower days like Saturdays and Sundays. </a:t>
            </a:r>
          </a:p>
          <a:p>
            <a:pPr marL="285750" indent="-285750">
              <a:buFont typeface="Arial" panose="020B0604020202020204" pitchFamily="34" charset="0"/>
              <a:buChar char="•"/>
            </a:pPr>
            <a:r>
              <a:rPr lang="en-US" b="1" dirty="0">
                <a:solidFill>
                  <a:schemeClr val="tx1"/>
                </a:solidFill>
              </a:rPr>
              <a:t>Enhance Long-Distance Services :</a:t>
            </a:r>
            <a:br>
              <a:rPr lang="en-US" b="1" dirty="0">
                <a:solidFill>
                  <a:schemeClr val="tx1"/>
                </a:solidFill>
              </a:rPr>
            </a:br>
            <a:r>
              <a:rPr lang="en-US" b="1" dirty="0">
                <a:solidFill>
                  <a:schemeClr val="tx1"/>
                </a:solidFill>
              </a:rPr>
              <a:t>Focus on long-distance rides by introducing exclusive offers, rewards programs, or premium services to attract high-value customers and maximize revenue generation.</a:t>
            </a:r>
          </a:p>
          <a:p>
            <a:pPr marL="285750" indent="-285750">
              <a:buFont typeface="Arial" panose="020B0604020202020204" pitchFamily="34" charset="0"/>
              <a:buChar char="•"/>
            </a:pPr>
            <a:r>
              <a:rPr lang="en-US" b="1" dirty="0">
                <a:solidFill>
                  <a:schemeClr val="tx1"/>
                </a:solidFill>
              </a:rPr>
              <a:t>Prioritize Key Locations :</a:t>
            </a:r>
            <a:br>
              <a:rPr lang="en-US" b="1" dirty="0">
                <a:solidFill>
                  <a:schemeClr val="tx1"/>
                </a:solidFill>
              </a:rPr>
            </a:br>
            <a:r>
              <a:rPr lang="en-US" b="1" dirty="0">
                <a:solidFill>
                  <a:schemeClr val="tx1"/>
                </a:solidFill>
              </a:rPr>
              <a:t>Ensure sufficient driver availability in high-demand areas during peak times to minimize wait times and maintain service quality.</a:t>
            </a:r>
          </a:p>
          <a:p>
            <a:pPr marL="285750" indent="-285750">
              <a:buFont typeface="Arial" panose="020B0604020202020204" pitchFamily="34" charset="0"/>
              <a:buChar char="•"/>
            </a:pPr>
            <a:r>
              <a:rPr lang="en-US" b="1" dirty="0">
                <a:solidFill>
                  <a:schemeClr val="tx1"/>
                </a:solidFill>
              </a:rPr>
              <a:t>Encourage Rides During Quiet Times :</a:t>
            </a:r>
            <a:br>
              <a:rPr lang="en-US" b="1" dirty="0">
                <a:solidFill>
                  <a:schemeClr val="tx1"/>
                </a:solidFill>
              </a:rPr>
            </a:br>
            <a:r>
              <a:rPr lang="en-US" b="1" dirty="0">
                <a:solidFill>
                  <a:schemeClr val="tx1"/>
                </a:solidFill>
              </a:rPr>
              <a:t>Introducing special offers or bonuses for rides during quieter hours can attract more customers and keep drivers busy.</a:t>
            </a:r>
          </a:p>
        </p:txBody>
      </p:sp>
    </p:spTree>
    <p:extLst>
      <p:ext uri="{BB962C8B-B14F-4D97-AF65-F5344CB8AC3E}">
        <p14:creationId xmlns:p14="http://schemas.microsoft.com/office/powerpoint/2010/main" val="242068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F707-FC93-256B-65E0-5AB8B75D9618}"/>
              </a:ext>
            </a:extLst>
          </p:cNvPr>
          <p:cNvSpPr>
            <a:spLocks noGrp="1"/>
          </p:cNvSpPr>
          <p:nvPr>
            <p:ph type="title"/>
          </p:nvPr>
        </p:nvSpPr>
        <p:spPr>
          <a:xfrm>
            <a:off x="914399" y="1020446"/>
            <a:ext cx="10491538" cy="538848"/>
          </a:xfrm>
        </p:spPr>
        <p:txBody>
          <a:bodyPr>
            <a:noAutofit/>
          </a:bodyPr>
          <a:lstStyle/>
          <a:p>
            <a:r>
              <a:rPr lang="en-US" dirty="0">
                <a:solidFill>
                  <a:schemeClr val="tx1"/>
                </a:solidFill>
              </a:rPr>
              <a:t>Aim                                        Objective</a:t>
            </a:r>
            <a:endParaRPr lang="en-IN" dirty="0">
              <a:solidFill>
                <a:schemeClr val="tx1"/>
              </a:solidFill>
            </a:endParaRPr>
          </a:p>
        </p:txBody>
      </p:sp>
      <p:sp>
        <p:nvSpPr>
          <p:cNvPr id="3" name="Content Placeholder 2">
            <a:extLst>
              <a:ext uri="{FF2B5EF4-FFF2-40B4-BE49-F238E27FC236}">
                <a16:creationId xmlns:a16="http://schemas.microsoft.com/office/drawing/2014/main" id="{AEAC81E7-00B3-8396-F89E-E6AA3AB734D5}"/>
              </a:ext>
            </a:extLst>
          </p:cNvPr>
          <p:cNvSpPr>
            <a:spLocks noGrp="1"/>
          </p:cNvSpPr>
          <p:nvPr>
            <p:ph sz="quarter" idx="11"/>
          </p:nvPr>
        </p:nvSpPr>
        <p:spPr>
          <a:xfrm>
            <a:off x="712269" y="1203158"/>
            <a:ext cx="5236144" cy="4177365"/>
          </a:xfrm>
        </p:spPr>
        <p:txBody>
          <a:bodyPr numCol="1">
            <a:normAutofit/>
          </a:bodyPr>
          <a:lstStyle/>
          <a:p>
            <a:pPr marL="0" indent="0" algn="just">
              <a:lnSpc>
                <a:spcPct val="150000"/>
              </a:lnSpc>
              <a:buNone/>
            </a:pPr>
            <a:r>
              <a:rPr lang="en-US" b="1" dirty="0">
                <a:solidFill>
                  <a:schemeClr val="tx1"/>
                </a:solidFill>
              </a:rPr>
              <a:t>The aim of this study is to analyze the operational and customer trends in Rapido's ride-hailing services in Bangalore, focusing on ride distribution, fare structure, ride durations, cancellation patterns, and payment preferences. This analysis seeks to identify factors influencing service performance, customer behavior, and potential areas for optimization.</a:t>
            </a:r>
            <a:endParaRPr lang="en-IN" b="1" dirty="0">
              <a:solidFill>
                <a:schemeClr val="tx1"/>
              </a:solidFill>
            </a:endParaRPr>
          </a:p>
        </p:txBody>
      </p:sp>
      <p:sp>
        <p:nvSpPr>
          <p:cNvPr id="6" name="TextBox 5">
            <a:extLst>
              <a:ext uri="{FF2B5EF4-FFF2-40B4-BE49-F238E27FC236}">
                <a16:creationId xmlns:a16="http://schemas.microsoft.com/office/drawing/2014/main" id="{229F1C68-7A62-267C-D335-BBC64823F140}"/>
              </a:ext>
            </a:extLst>
          </p:cNvPr>
          <p:cNvSpPr txBox="1"/>
          <p:nvPr/>
        </p:nvSpPr>
        <p:spPr>
          <a:xfrm>
            <a:off x="6243587" y="1828800"/>
            <a:ext cx="5236144" cy="3834217"/>
          </a:xfrm>
          <a:prstGeom prst="rect">
            <a:avLst/>
          </a:prstGeom>
          <a:noFill/>
        </p:spPr>
        <p:txBody>
          <a:bodyPr wrap="square">
            <a:spAutoFit/>
          </a:bodyPr>
          <a:lstStyle/>
          <a:p>
            <a:pPr algn="just">
              <a:lnSpc>
                <a:spcPct val="150000"/>
              </a:lnSpc>
            </a:pPr>
            <a:r>
              <a:rPr lang="en-IN" b="1" dirty="0"/>
              <a:t>The study aims to analyse the fare structure and identify trends in total fares across various service types. It seeks to investigate ride durations and the factors influencing travel time while exploring customer preferences for payment methods and their impact on ride completion. Additionally, the study aims to uncover correlations between distance, fare, duration, and ride status to provide deeper insights into service performance.</a:t>
            </a:r>
          </a:p>
        </p:txBody>
      </p:sp>
    </p:spTree>
    <p:extLst>
      <p:ext uri="{BB962C8B-B14F-4D97-AF65-F5344CB8AC3E}">
        <p14:creationId xmlns:p14="http://schemas.microsoft.com/office/powerpoint/2010/main" val="136012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2E0C-4096-E4EE-6C52-9E1BE6BD2B36}"/>
              </a:ext>
            </a:extLst>
          </p:cNvPr>
          <p:cNvSpPr>
            <a:spLocks noGrp="1"/>
          </p:cNvSpPr>
          <p:nvPr>
            <p:ph type="title"/>
          </p:nvPr>
        </p:nvSpPr>
        <p:spPr>
          <a:xfrm>
            <a:off x="836762" y="485113"/>
            <a:ext cx="10608478" cy="1800887"/>
          </a:xfrm>
        </p:spPr>
        <p:txBody>
          <a:bodyPr>
            <a:normAutofit/>
          </a:bodyPr>
          <a:lstStyle/>
          <a:p>
            <a:pPr>
              <a:lnSpc>
                <a:spcPct val="150000"/>
              </a:lnSpc>
            </a:pPr>
            <a:r>
              <a:rPr lang="en-US" dirty="0">
                <a:solidFill>
                  <a:schemeClr val="tx1"/>
                </a:solidFill>
              </a:rPr>
              <a:t>Dataset  Structure</a:t>
            </a:r>
            <a:br>
              <a:rPr lang="en-IN" b="1" i="0" dirty="0">
                <a:solidFill>
                  <a:schemeClr val="tx1"/>
                </a:solidFill>
                <a:effectLst/>
                <a:latin typeface="Inter"/>
              </a:rPr>
            </a:br>
            <a:r>
              <a:rPr lang="en-US" sz="1800" b="1" i="0" dirty="0">
                <a:solidFill>
                  <a:schemeClr val="tx1"/>
                </a:solidFill>
                <a:effectLst/>
                <a:latin typeface="+mn-lt"/>
              </a:rPr>
              <a:t>The dataset is organized in a tabular format with 50,000 rows and 13 columns. Each row represents a unique ride, and the columns provide detailed information about each ride</a:t>
            </a:r>
            <a:r>
              <a:rPr lang="en-US" sz="1800" b="1" dirty="0">
                <a:solidFill>
                  <a:schemeClr val="tx1"/>
                </a:solidFill>
                <a:latin typeface="+mn-lt"/>
              </a:rPr>
              <a:t>.</a:t>
            </a:r>
            <a:endParaRPr lang="en-IN" sz="1800" b="1" dirty="0">
              <a:solidFill>
                <a:schemeClr val="tx1"/>
              </a:solidFill>
              <a:latin typeface="+mn-lt"/>
            </a:endParaRPr>
          </a:p>
        </p:txBody>
      </p:sp>
      <p:graphicFrame>
        <p:nvGraphicFramePr>
          <p:cNvPr id="25" name="Table 24">
            <a:extLst>
              <a:ext uri="{FF2B5EF4-FFF2-40B4-BE49-F238E27FC236}">
                <a16:creationId xmlns:a16="http://schemas.microsoft.com/office/drawing/2014/main" id="{D29EC45E-EC68-DECB-C89B-C4597B9012DE}"/>
              </a:ext>
            </a:extLst>
          </p:cNvPr>
          <p:cNvGraphicFramePr>
            <a:graphicFrameLocks noGrp="1"/>
          </p:cNvGraphicFramePr>
          <p:nvPr>
            <p:extLst>
              <p:ext uri="{D42A27DB-BD31-4B8C-83A1-F6EECF244321}">
                <p14:modId xmlns:p14="http://schemas.microsoft.com/office/powerpoint/2010/main" val="3360786444"/>
              </p:ext>
            </p:extLst>
          </p:nvPr>
        </p:nvGraphicFramePr>
        <p:xfrm>
          <a:off x="767751" y="2475781"/>
          <a:ext cx="10772941" cy="3552979"/>
        </p:xfrm>
        <a:graphic>
          <a:graphicData uri="http://schemas.openxmlformats.org/drawingml/2006/table">
            <a:tbl>
              <a:tblPr/>
              <a:tblGrid>
                <a:gridCol w="679698">
                  <a:extLst>
                    <a:ext uri="{9D8B030D-6E8A-4147-A177-3AD203B41FA5}">
                      <a16:colId xmlns:a16="http://schemas.microsoft.com/office/drawing/2014/main" val="1284746393"/>
                    </a:ext>
                  </a:extLst>
                </a:gridCol>
                <a:gridCol w="653399">
                  <a:extLst>
                    <a:ext uri="{9D8B030D-6E8A-4147-A177-3AD203B41FA5}">
                      <a16:colId xmlns:a16="http://schemas.microsoft.com/office/drawing/2014/main" val="3486779970"/>
                    </a:ext>
                  </a:extLst>
                </a:gridCol>
                <a:gridCol w="449547">
                  <a:extLst>
                    <a:ext uri="{9D8B030D-6E8A-4147-A177-3AD203B41FA5}">
                      <a16:colId xmlns:a16="http://schemas.microsoft.com/office/drawing/2014/main" val="1285752883"/>
                    </a:ext>
                  </a:extLst>
                </a:gridCol>
                <a:gridCol w="763905">
                  <a:extLst>
                    <a:ext uri="{9D8B030D-6E8A-4147-A177-3AD203B41FA5}">
                      <a16:colId xmlns:a16="http://schemas.microsoft.com/office/drawing/2014/main" val="2230714872"/>
                    </a:ext>
                  </a:extLst>
                </a:gridCol>
                <a:gridCol w="1187054">
                  <a:extLst>
                    <a:ext uri="{9D8B030D-6E8A-4147-A177-3AD203B41FA5}">
                      <a16:colId xmlns:a16="http://schemas.microsoft.com/office/drawing/2014/main" val="4195042139"/>
                    </a:ext>
                  </a:extLst>
                </a:gridCol>
                <a:gridCol w="1213930">
                  <a:extLst>
                    <a:ext uri="{9D8B030D-6E8A-4147-A177-3AD203B41FA5}">
                      <a16:colId xmlns:a16="http://schemas.microsoft.com/office/drawing/2014/main" val="1058192197"/>
                    </a:ext>
                  </a:extLst>
                </a:gridCol>
                <a:gridCol w="624307">
                  <a:extLst>
                    <a:ext uri="{9D8B030D-6E8A-4147-A177-3AD203B41FA5}">
                      <a16:colId xmlns:a16="http://schemas.microsoft.com/office/drawing/2014/main" val="3507634063"/>
                    </a:ext>
                  </a:extLst>
                </a:gridCol>
                <a:gridCol w="1333948">
                  <a:extLst>
                    <a:ext uri="{9D8B030D-6E8A-4147-A177-3AD203B41FA5}">
                      <a16:colId xmlns:a16="http://schemas.microsoft.com/office/drawing/2014/main" val="877086899"/>
                    </a:ext>
                  </a:extLst>
                </a:gridCol>
                <a:gridCol w="561146">
                  <a:extLst>
                    <a:ext uri="{9D8B030D-6E8A-4147-A177-3AD203B41FA5}">
                      <a16:colId xmlns:a16="http://schemas.microsoft.com/office/drawing/2014/main" val="695066714"/>
                    </a:ext>
                  </a:extLst>
                </a:gridCol>
                <a:gridCol w="696596">
                  <a:extLst>
                    <a:ext uri="{9D8B030D-6E8A-4147-A177-3AD203B41FA5}">
                      <a16:colId xmlns:a16="http://schemas.microsoft.com/office/drawing/2014/main" val="3553720438"/>
                    </a:ext>
                  </a:extLst>
                </a:gridCol>
                <a:gridCol w="715946">
                  <a:extLst>
                    <a:ext uri="{9D8B030D-6E8A-4147-A177-3AD203B41FA5}">
                      <a16:colId xmlns:a16="http://schemas.microsoft.com/office/drawing/2014/main" val="3874888299"/>
                    </a:ext>
                  </a:extLst>
                </a:gridCol>
                <a:gridCol w="657895">
                  <a:extLst>
                    <a:ext uri="{9D8B030D-6E8A-4147-A177-3AD203B41FA5}">
                      <a16:colId xmlns:a16="http://schemas.microsoft.com/office/drawing/2014/main" val="1063725499"/>
                    </a:ext>
                  </a:extLst>
                </a:gridCol>
                <a:gridCol w="1235570">
                  <a:extLst>
                    <a:ext uri="{9D8B030D-6E8A-4147-A177-3AD203B41FA5}">
                      <a16:colId xmlns:a16="http://schemas.microsoft.com/office/drawing/2014/main" val="4057960003"/>
                    </a:ext>
                  </a:extLst>
                </a:gridCol>
              </a:tblGrid>
              <a:tr h="699936">
                <a:tc>
                  <a:txBody>
                    <a:bodyPr/>
                    <a:lstStyle/>
                    <a:p>
                      <a:pPr algn="l" fontAlgn="b"/>
                      <a:r>
                        <a:rPr lang="en-IN" sz="1200" b="0" i="0" u="none" strike="noStrike" dirty="0">
                          <a:solidFill>
                            <a:schemeClr val="tx1"/>
                          </a:solidFill>
                          <a:effectLst/>
                          <a:latin typeface="Bodoni MT (Headings)"/>
                        </a:rPr>
                        <a:t>services</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date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dirty="0">
                          <a:solidFill>
                            <a:schemeClr val="tx1"/>
                          </a:solidFill>
                          <a:effectLst/>
                          <a:latin typeface="Bodoni MT (Headings)"/>
                        </a:rPr>
                        <a:t>time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ride_status</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dirty="0">
                          <a:solidFill>
                            <a:schemeClr val="tx1"/>
                          </a:solidFill>
                          <a:effectLst/>
                          <a:latin typeface="Bodoni MT (Headings)"/>
                        </a:rPr>
                        <a:t>source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dirty="0">
                          <a:solidFill>
                            <a:schemeClr val="tx1"/>
                          </a:solidFill>
                          <a:effectLst/>
                          <a:latin typeface="Bodoni MT (Headings)"/>
                        </a:rPr>
                        <a:t>destination</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duration</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ride_id</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distance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ride_charge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misc_charge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a:solidFill>
                            <a:schemeClr val="tx1"/>
                          </a:solidFill>
                          <a:effectLst/>
                          <a:latin typeface="Bodoni MT (Headings)"/>
                        </a:rPr>
                        <a:t>total_fare</a:t>
                      </a: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algn="l" fontAlgn="b"/>
                      <a:r>
                        <a:rPr lang="en-IN" sz="1200" b="0" i="0" u="none" strike="noStrike" dirty="0" err="1">
                          <a:solidFill>
                            <a:schemeClr val="tx1"/>
                          </a:solidFill>
                          <a:effectLst/>
                          <a:latin typeface="Bodoni MT (Headings)"/>
                        </a:rPr>
                        <a:t>Payment_method</a:t>
                      </a:r>
                      <a:endParaRPr lang="en-IN" sz="1200" b="0" i="0" u="none" strike="noStrike" dirty="0">
                        <a:solidFill>
                          <a:schemeClr val="tx1"/>
                        </a:solidFill>
                        <a:effectLst/>
                        <a:latin typeface="Bodoni MT (Headings)"/>
                      </a:endParaRPr>
                    </a:p>
                  </a:txBody>
                  <a:tcPr marL="5703" marR="5703" marT="5703"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08235826"/>
                  </a:ext>
                </a:extLst>
              </a:tr>
              <a:tr h="551395">
                <a:tc>
                  <a:txBody>
                    <a:bodyPr/>
                    <a:lstStyle/>
                    <a:p>
                      <a:pPr algn="r"/>
                      <a:r>
                        <a:rPr lang="en-IN" sz="1000" dirty="0">
                          <a:solidFill>
                            <a:schemeClr val="tx1"/>
                          </a:solidFill>
                          <a:effectLst/>
                        </a:rPr>
                        <a:t>cab economy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2024-07-15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08:30:40.542646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completed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Balagere Harbor</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Harohalli Nagar</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39</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RD3161218751875354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27.21</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764.83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31.51</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796.34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Amazon Pay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948523017"/>
                  </a:ext>
                </a:extLst>
              </a:tr>
              <a:tr h="613787">
                <a:tc>
                  <a:txBody>
                    <a:bodyPr/>
                    <a:lstStyle/>
                    <a:p>
                      <a:pPr algn="r"/>
                      <a:r>
                        <a:rPr lang="en-IN" sz="1000" dirty="0">
                          <a:solidFill>
                            <a:schemeClr val="tx1"/>
                          </a:solidFill>
                          <a:effectLst/>
                        </a:rPr>
                        <a:t>auto</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2024-07-05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23:36:51.542646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completed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Basavanagudi 3rd Block</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Bikasipura 1st Stage</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89</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RD8171514284594096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34.03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314.83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49.52</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364.35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Paytm</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700602340"/>
                  </a:ext>
                </a:extLst>
              </a:tr>
              <a:tr h="551395">
                <a:tc>
                  <a:txBody>
                    <a:bodyPr/>
                    <a:lstStyle/>
                    <a:p>
                      <a:pPr algn="r"/>
                      <a:r>
                        <a:rPr lang="en-IN" sz="1000" dirty="0">
                          <a:solidFill>
                            <a:schemeClr val="tx1"/>
                          </a:solidFill>
                          <a:effectLst/>
                        </a:rPr>
                        <a:t>auto</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2024-07-23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11:05:37.542646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cancelled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Babusapalya Cove</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Kothaguda Terrace</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RD9376481122237926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20.24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endParaRPr lang="en-IN" sz="1000" dirty="0">
                        <a:solidFill>
                          <a:schemeClr val="tx1"/>
                        </a:solidFill>
                        <a:effectLst/>
                      </a:endParaRP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endParaRPr lang="en-IN" sz="1000" dirty="0">
                        <a:solidFill>
                          <a:schemeClr val="tx1"/>
                        </a:solidFill>
                        <a:effectLst/>
                      </a:endParaRP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endParaRPr lang="en-IN" sz="1000" dirty="0">
                        <a:solidFill>
                          <a:schemeClr val="tx1"/>
                        </a:solidFill>
                        <a:effectLst/>
                      </a:endParaRP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endParaRPr lang="en-IN" sz="1000" dirty="0">
                        <a:solidFill>
                          <a:schemeClr val="tx1"/>
                        </a:solidFill>
                        <a:effectLst/>
                      </a:endParaRP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228690821"/>
                  </a:ext>
                </a:extLst>
              </a:tr>
              <a:tr h="551395">
                <a:tc>
                  <a:txBody>
                    <a:bodyPr/>
                    <a:lstStyle/>
                    <a:p>
                      <a:pPr algn="r"/>
                      <a:r>
                        <a:rPr lang="en-IN" sz="1000">
                          <a:solidFill>
                            <a:schemeClr val="tx1"/>
                          </a:solidFill>
                          <a:effectLst/>
                        </a:rPr>
                        <a:t>cab economy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2024-06-24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08:45:10.542646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completed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Mahadevapura Mews</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Kanakapura Arc</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89</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RD3676889143182765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31.17</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484.73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15.84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500.57</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QR scan</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960655609"/>
                  </a:ext>
                </a:extLst>
              </a:tr>
              <a:tr h="585071">
                <a:tc>
                  <a:txBody>
                    <a:bodyPr/>
                    <a:lstStyle/>
                    <a:p>
                      <a:pPr algn="r"/>
                      <a:r>
                        <a:rPr lang="en-IN" sz="1000" dirty="0">
                          <a:solidFill>
                            <a:schemeClr val="tx1"/>
                          </a:solidFill>
                          <a:effectLst/>
                        </a:rPr>
                        <a:t>cab economy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2024-07-15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00:26:44.542646</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completed</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Ganganagar Cove</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err="1">
                          <a:solidFill>
                            <a:schemeClr val="tx1"/>
                          </a:solidFill>
                          <a:effectLst/>
                        </a:rPr>
                        <a:t>Basaveshwaranagar</a:t>
                      </a:r>
                      <a:r>
                        <a:rPr lang="en-IN" sz="1000" dirty="0">
                          <a:solidFill>
                            <a:schemeClr val="tx1"/>
                          </a:solidFill>
                          <a:effectLst/>
                        </a:rPr>
                        <a:t> Colony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95</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RD6639410275948084</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a:solidFill>
                            <a:schemeClr val="tx1"/>
                          </a:solidFill>
                          <a:effectLst/>
                        </a:rPr>
                        <a:t>27.21</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663.50</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14.13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677.63</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r"/>
                      <a:r>
                        <a:rPr lang="en-IN" sz="1000" dirty="0">
                          <a:solidFill>
                            <a:schemeClr val="tx1"/>
                          </a:solidFill>
                          <a:effectLst/>
                        </a:rPr>
                        <a:t>Amazon Pay</a:t>
                      </a:r>
                    </a:p>
                  </a:txBody>
                  <a:tcPr marL="50015" marR="50015" marT="25008" marB="25008"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944648087"/>
                  </a:ext>
                </a:extLst>
              </a:tr>
            </a:tbl>
          </a:graphicData>
        </a:graphic>
      </p:graphicFrame>
    </p:spTree>
    <p:extLst>
      <p:ext uri="{BB962C8B-B14F-4D97-AF65-F5344CB8AC3E}">
        <p14:creationId xmlns:p14="http://schemas.microsoft.com/office/powerpoint/2010/main" val="160533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53F0-F4AD-200E-68DA-08FB2EEB39DC}"/>
              </a:ext>
            </a:extLst>
          </p:cNvPr>
          <p:cNvSpPr>
            <a:spLocks noGrp="1"/>
          </p:cNvSpPr>
          <p:nvPr>
            <p:ph type="title"/>
          </p:nvPr>
        </p:nvSpPr>
        <p:spPr>
          <a:xfrm>
            <a:off x="767750" y="802257"/>
            <a:ext cx="6374921" cy="603032"/>
          </a:xfrm>
        </p:spPr>
        <p:txBody>
          <a:bodyPr>
            <a:noAutofit/>
          </a:bodyPr>
          <a:lstStyle/>
          <a:p>
            <a:r>
              <a:rPr lang="en-IN" dirty="0">
                <a:solidFill>
                  <a:schemeClr val="tx1"/>
                </a:solidFill>
              </a:rPr>
              <a:t>Data Cleaning and Preparation</a:t>
            </a:r>
          </a:p>
        </p:txBody>
      </p:sp>
      <p:sp>
        <p:nvSpPr>
          <p:cNvPr id="3" name="Content Placeholder 2">
            <a:extLst>
              <a:ext uri="{FF2B5EF4-FFF2-40B4-BE49-F238E27FC236}">
                <a16:creationId xmlns:a16="http://schemas.microsoft.com/office/drawing/2014/main" id="{33ADA9DE-191F-8330-1828-1382D24FDD97}"/>
              </a:ext>
            </a:extLst>
          </p:cNvPr>
          <p:cNvSpPr>
            <a:spLocks noGrp="1"/>
          </p:cNvSpPr>
          <p:nvPr>
            <p:ph sz="quarter" idx="10"/>
          </p:nvPr>
        </p:nvSpPr>
        <p:spPr>
          <a:xfrm>
            <a:off x="693018" y="1492370"/>
            <a:ext cx="10886173" cy="4792927"/>
          </a:xfrm>
        </p:spPr>
        <p:txBody>
          <a:bodyPr>
            <a:noAutofit/>
          </a:bodyPr>
          <a:lstStyle/>
          <a:p>
            <a:pPr marL="285750" indent="-285750" algn="just">
              <a:lnSpc>
                <a:spcPct val="150000"/>
              </a:lnSpc>
              <a:buFont typeface="Arial" panose="020B0604020202020204" pitchFamily="34" charset="0"/>
              <a:buChar char="•"/>
            </a:pPr>
            <a:r>
              <a:rPr lang="en-US" b="1" dirty="0">
                <a:solidFill>
                  <a:schemeClr val="tx1"/>
                </a:solidFill>
              </a:rPr>
              <a:t>Missing Value Handling  </a:t>
            </a:r>
          </a:p>
          <a:p>
            <a:pPr algn="just">
              <a:lnSpc>
                <a:spcPct val="150000"/>
              </a:lnSpc>
            </a:pPr>
            <a:r>
              <a:rPr lang="en-US" b="1" dirty="0">
                <a:solidFill>
                  <a:schemeClr val="tx1"/>
                </a:solidFill>
              </a:rPr>
              <a:t>Null values in the dataset appear when the ride status is marked as 'cancelled.' Since these values are connected to the ride status and not due to errors or missing data, removing them would result in losing valuable context. Instead of dropping them, they are filled using </a:t>
            </a:r>
            <a:r>
              <a:rPr lang="en-US" b="1" dirty="0" err="1">
                <a:solidFill>
                  <a:schemeClr val="tx1"/>
                </a:solidFill>
              </a:rPr>
              <a:t>fillna</a:t>
            </a:r>
            <a:r>
              <a:rPr lang="en-US" b="1" dirty="0">
                <a:solidFill>
                  <a:schemeClr val="tx1"/>
                </a:solidFill>
              </a:rPr>
              <a:t>( ) method.</a:t>
            </a:r>
          </a:p>
          <a:p>
            <a:pPr marL="285750" indent="-285750" algn="just">
              <a:lnSpc>
                <a:spcPct val="150000"/>
              </a:lnSpc>
              <a:buFont typeface="Arial" panose="020B0604020202020204" pitchFamily="34" charset="0"/>
              <a:buChar char="•"/>
            </a:pPr>
            <a:r>
              <a:rPr lang="en-US" b="1" dirty="0">
                <a:solidFill>
                  <a:schemeClr val="tx1"/>
                </a:solidFill>
              </a:rPr>
              <a:t>Formatting Date and Time </a:t>
            </a:r>
          </a:p>
          <a:p>
            <a:pPr algn="just">
              <a:lnSpc>
                <a:spcPct val="150000"/>
              </a:lnSpc>
            </a:pPr>
            <a:r>
              <a:rPr lang="en-US" b="1" dirty="0">
                <a:solidFill>
                  <a:schemeClr val="tx1"/>
                </a:solidFill>
              </a:rPr>
              <a:t>Converting date and time columns into the correct format is crucial in data preprocessing. It ensures that time-related data is properly handled, especially for time-series analysis or models needing date/time features.</a:t>
            </a:r>
          </a:p>
          <a:p>
            <a:pPr marL="285750" indent="-285750" algn="just">
              <a:lnSpc>
                <a:spcPct val="150000"/>
              </a:lnSpc>
              <a:buFont typeface="Arial" panose="020B0604020202020204" pitchFamily="34" charset="0"/>
              <a:buChar char="•"/>
            </a:pPr>
            <a:r>
              <a:rPr lang="en-US" b="1" dirty="0">
                <a:solidFill>
                  <a:schemeClr val="tx1"/>
                </a:solidFill>
              </a:rPr>
              <a:t>Feature Engineering</a:t>
            </a:r>
          </a:p>
          <a:p>
            <a:pPr algn="just">
              <a:lnSpc>
                <a:spcPct val="150000"/>
              </a:lnSpc>
            </a:pPr>
            <a:r>
              <a:rPr lang="en-US" b="1" dirty="0">
                <a:solidFill>
                  <a:schemeClr val="tx1"/>
                </a:solidFill>
              </a:rPr>
              <a:t>Added columns for “Day," “Month," and “Distance Category”.</a:t>
            </a:r>
          </a:p>
          <a:p>
            <a:pPr algn="just">
              <a:lnSpc>
                <a:spcPct val="150000"/>
              </a:lnSpc>
            </a:pPr>
            <a:endParaRPr lang="en-US" b="1" dirty="0">
              <a:solidFill>
                <a:schemeClr val="tx1">
                  <a:lumMod val="75000"/>
                  <a:lumOff val="25000"/>
                </a:schemeClr>
              </a:solidFill>
            </a:endParaRPr>
          </a:p>
          <a:p>
            <a:r>
              <a:rPr lang="en-US" sz="1600" b="1" dirty="0">
                <a:solidFill>
                  <a:schemeClr val="tx1">
                    <a:lumMod val="75000"/>
                    <a:lumOff val="25000"/>
                  </a:schemeClr>
                </a:solidFill>
              </a:rPr>
              <a:t> </a:t>
            </a:r>
            <a:endParaRPr lang="en-IN" sz="1600" b="1" dirty="0">
              <a:solidFill>
                <a:schemeClr val="tx1">
                  <a:lumMod val="75000"/>
                  <a:lumOff val="25000"/>
                </a:schemeClr>
              </a:solidFill>
            </a:endParaRPr>
          </a:p>
        </p:txBody>
      </p:sp>
    </p:spTree>
    <p:extLst>
      <p:ext uri="{BB962C8B-B14F-4D97-AF65-F5344CB8AC3E}">
        <p14:creationId xmlns:p14="http://schemas.microsoft.com/office/powerpoint/2010/main" val="39941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37BB8-D434-5F2D-59F2-E5ACE89DD7D7}"/>
              </a:ext>
            </a:extLst>
          </p:cNvPr>
          <p:cNvSpPr>
            <a:spLocks noGrp="1"/>
          </p:cNvSpPr>
          <p:nvPr>
            <p:ph sz="quarter" idx="11"/>
          </p:nvPr>
        </p:nvSpPr>
        <p:spPr>
          <a:xfrm>
            <a:off x="673768" y="1058779"/>
            <a:ext cx="10934299" cy="4658626"/>
          </a:xfrm>
        </p:spPr>
        <p:txBody>
          <a:bodyPr/>
          <a:lstStyle/>
          <a:p>
            <a:pPr>
              <a:buFont typeface="Courier New" panose="02070309020205020404" pitchFamily="49" charset="0"/>
              <a:buChar char="o"/>
            </a:pPr>
            <a:r>
              <a:rPr lang="en-US" b="1" dirty="0">
                <a:solidFill>
                  <a:schemeClr val="tx1"/>
                </a:solidFill>
              </a:rPr>
              <a:t>Day: Extracts the day from a date/time column.</a:t>
            </a:r>
          </a:p>
          <a:p>
            <a:pPr>
              <a:buFont typeface="Courier New" panose="02070309020205020404" pitchFamily="49" charset="0"/>
              <a:buChar char="o"/>
            </a:pPr>
            <a:r>
              <a:rPr lang="en-US" b="1" dirty="0">
                <a:solidFill>
                  <a:schemeClr val="tx1"/>
                </a:solidFill>
              </a:rPr>
              <a:t>Month: Extracts the month from a date/time column.</a:t>
            </a:r>
          </a:p>
          <a:p>
            <a:pPr>
              <a:buFont typeface="Courier New" panose="02070309020205020404" pitchFamily="49" charset="0"/>
              <a:buChar char="o"/>
            </a:pPr>
            <a:r>
              <a:rPr lang="en-US" b="1" dirty="0">
                <a:solidFill>
                  <a:schemeClr val="tx1"/>
                </a:solidFill>
              </a:rPr>
              <a:t>Distance Category: A categorization of distance values, which could be based on ranges like "Short," "Medium," or "Long."</a:t>
            </a:r>
          </a:p>
          <a:p>
            <a:pPr marL="0" indent="0">
              <a:buNone/>
            </a:pPr>
            <a:r>
              <a:rPr lang="en-US" b="1" dirty="0">
                <a:solidFill>
                  <a:schemeClr val="tx1"/>
                </a:solidFill>
              </a:rPr>
              <a:t>These columns can help to provide more specific insights or make your data more accessible for analysis.  </a:t>
            </a:r>
          </a:p>
          <a:p>
            <a:pPr marL="0" indent="0">
              <a:buNone/>
            </a:pPr>
            <a:endParaRPr lang="en-US" b="1" dirty="0">
              <a:solidFill>
                <a:schemeClr val="tx1">
                  <a:lumMod val="75000"/>
                  <a:lumOff val="25000"/>
                </a:schemeClr>
              </a:solidFill>
            </a:endParaRPr>
          </a:p>
          <a:p>
            <a:pPr marL="0" indent="0">
              <a:buNone/>
            </a:pPr>
            <a:endParaRPr lang="en-US" b="1" dirty="0">
              <a:solidFill>
                <a:schemeClr val="tx1">
                  <a:lumMod val="75000"/>
                  <a:lumOff val="25000"/>
                </a:schemeClr>
              </a:solidFill>
            </a:endParaRPr>
          </a:p>
          <a:p>
            <a:pPr marL="0" indent="0">
              <a:buNone/>
            </a:pPr>
            <a:endParaRPr lang="en-US" b="1" dirty="0">
              <a:solidFill>
                <a:schemeClr val="tx1">
                  <a:lumMod val="75000"/>
                  <a:lumOff val="25000"/>
                </a:schemeClr>
              </a:solidFill>
            </a:endParaRPr>
          </a:p>
          <a:p>
            <a:pPr marL="0" indent="0">
              <a:buNone/>
            </a:pPr>
            <a:endParaRPr lang="en-US" b="1" dirty="0">
              <a:solidFill>
                <a:schemeClr val="tx1">
                  <a:lumMod val="75000"/>
                  <a:lumOff val="25000"/>
                </a:schemeClr>
              </a:solidFill>
            </a:endParaRPr>
          </a:p>
          <a:p>
            <a:pPr marL="0" indent="0">
              <a:buNone/>
            </a:pPr>
            <a:endParaRPr lang="en-IN" dirty="0">
              <a:solidFill>
                <a:schemeClr val="tx1">
                  <a:lumMod val="75000"/>
                  <a:lumOff val="25000"/>
                </a:schemeClr>
              </a:solidFill>
            </a:endParaRPr>
          </a:p>
        </p:txBody>
      </p:sp>
    </p:spTree>
    <p:extLst>
      <p:ext uri="{BB962C8B-B14F-4D97-AF65-F5344CB8AC3E}">
        <p14:creationId xmlns:p14="http://schemas.microsoft.com/office/powerpoint/2010/main" val="370309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583722" y="1383854"/>
            <a:ext cx="6950015" cy="1178465"/>
          </a:xfrm>
        </p:spPr>
        <p:txBody>
          <a:bodyPr>
            <a:noAutofit/>
          </a:bodyPr>
          <a:lstStyle/>
          <a:p>
            <a:pPr algn="just">
              <a:lnSpc>
                <a:spcPct val="150000"/>
              </a:lnSpc>
            </a:pPr>
            <a:r>
              <a:rPr lang="en-US" sz="2800" b="1" dirty="0"/>
              <a:t>   </a:t>
            </a:r>
            <a:r>
              <a:rPr lang="en-US" sz="2800" b="1" dirty="0">
                <a:solidFill>
                  <a:schemeClr val="tx1"/>
                </a:solidFill>
              </a:rPr>
              <a:t>Distribution of different Payment Methods</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0"/>
          </p:nvPr>
        </p:nvSpPr>
        <p:spPr>
          <a:xfrm>
            <a:off x="862643" y="2666926"/>
            <a:ext cx="5428890" cy="3061014"/>
          </a:xfrm>
        </p:spPr>
        <p:txBody>
          <a:bodyPr>
            <a:normAutofit/>
          </a:bodyPr>
          <a:lstStyle/>
          <a:p>
            <a:pPr algn="just">
              <a:lnSpc>
                <a:spcPct val="150000"/>
              </a:lnSpc>
            </a:pPr>
            <a:r>
              <a:rPr lang="en-US" b="1" dirty="0">
                <a:solidFill>
                  <a:schemeClr val="tx1"/>
                </a:solidFill>
              </a:rPr>
              <a:t>Paytm is the most popular payment method, followed closely by </a:t>
            </a:r>
            <a:r>
              <a:rPr lang="en-US" b="1" dirty="0" err="1">
                <a:solidFill>
                  <a:schemeClr val="tx1"/>
                </a:solidFill>
              </a:rPr>
              <a:t>GPay</a:t>
            </a:r>
            <a:r>
              <a:rPr lang="en-US" b="1" dirty="0">
                <a:solidFill>
                  <a:schemeClr val="tx1"/>
                </a:solidFill>
              </a:rPr>
              <a:t>, Amazon Pay, and QR scans, reflecting a strong customer preference for digital payment options. Paytm may have a user-friendly interface or offer special deals that keep users coming back.</a:t>
            </a:r>
          </a:p>
          <a:p>
            <a:endParaRPr lang="en-US" sz="2000" dirty="0"/>
          </a:p>
        </p:txBody>
      </p:sp>
      <p:sp>
        <p:nvSpPr>
          <p:cNvPr id="8" name="TextBox 7">
            <a:extLst>
              <a:ext uri="{FF2B5EF4-FFF2-40B4-BE49-F238E27FC236}">
                <a16:creationId xmlns:a16="http://schemas.microsoft.com/office/drawing/2014/main" id="{4C1AFA86-0911-3A88-51DE-C2DB2A50A18F}"/>
              </a:ext>
            </a:extLst>
          </p:cNvPr>
          <p:cNvSpPr txBox="1"/>
          <p:nvPr/>
        </p:nvSpPr>
        <p:spPr>
          <a:xfrm>
            <a:off x="862643" y="917929"/>
            <a:ext cx="3510949" cy="523220"/>
          </a:xfrm>
          <a:prstGeom prst="rect">
            <a:avLst/>
          </a:prstGeom>
          <a:solidFill>
            <a:schemeClr val="accent3">
              <a:lumMod val="60000"/>
              <a:lumOff val="40000"/>
            </a:schemeClr>
          </a:solidFill>
        </p:spPr>
        <p:txBody>
          <a:bodyPr wrap="square">
            <a:spAutoFit/>
          </a:bodyPr>
          <a:lstStyle/>
          <a:p>
            <a:pPr marL="0" indent="0">
              <a:buNone/>
            </a:pPr>
            <a:r>
              <a:rPr lang="en-US" sz="2800" b="1" dirty="0">
                <a:latin typeface="+mj-lt"/>
              </a:rPr>
              <a:t>Analysis</a:t>
            </a:r>
          </a:p>
        </p:txBody>
      </p:sp>
      <p:pic>
        <p:nvPicPr>
          <p:cNvPr id="6148" name="Picture 4">
            <a:extLst>
              <a:ext uri="{FF2B5EF4-FFF2-40B4-BE49-F238E27FC236}">
                <a16:creationId xmlns:a16="http://schemas.microsoft.com/office/drawing/2014/main" id="{E64B0C6D-7DC4-A040-5F49-750298944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841" y="1414459"/>
            <a:ext cx="3804248" cy="28812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40FCA1D-9E8F-FB64-843C-5979FA5975CD}"/>
              </a:ext>
            </a:extLst>
          </p:cNvPr>
          <p:cNvGraphicFramePr>
            <a:graphicFrameLocks noGrp="1"/>
          </p:cNvGraphicFramePr>
          <p:nvPr>
            <p:extLst>
              <p:ext uri="{D42A27DB-BD31-4B8C-83A1-F6EECF244321}">
                <p14:modId xmlns:p14="http://schemas.microsoft.com/office/powerpoint/2010/main" val="1859189046"/>
              </p:ext>
            </p:extLst>
          </p:nvPr>
        </p:nvGraphicFramePr>
        <p:xfrm>
          <a:off x="7783900" y="4197433"/>
          <a:ext cx="3068130" cy="2084502"/>
        </p:xfrm>
        <a:graphic>
          <a:graphicData uri="http://schemas.openxmlformats.org/drawingml/2006/table">
            <a:tbl>
              <a:tblPr>
                <a:tableStyleId>{2D5ABB26-0587-4C30-8999-92F81FD0307C}</a:tableStyleId>
              </a:tblPr>
              <a:tblGrid>
                <a:gridCol w="1912189">
                  <a:extLst>
                    <a:ext uri="{9D8B030D-6E8A-4147-A177-3AD203B41FA5}">
                      <a16:colId xmlns:a16="http://schemas.microsoft.com/office/drawing/2014/main" val="3543549307"/>
                    </a:ext>
                  </a:extLst>
                </a:gridCol>
                <a:gridCol w="1155941">
                  <a:extLst>
                    <a:ext uri="{9D8B030D-6E8A-4147-A177-3AD203B41FA5}">
                      <a16:colId xmlns:a16="http://schemas.microsoft.com/office/drawing/2014/main" val="3636281660"/>
                    </a:ext>
                  </a:extLst>
                </a:gridCol>
              </a:tblGrid>
              <a:tr h="634414">
                <a:tc>
                  <a:txBody>
                    <a:bodyPr/>
                    <a:lstStyle/>
                    <a:p>
                      <a:pPr algn="l"/>
                      <a:r>
                        <a:rPr lang="en-IN" sz="1600" b="1" dirty="0" err="1">
                          <a:solidFill>
                            <a:schemeClr val="tx1"/>
                          </a:solidFill>
                          <a:effectLst/>
                          <a:latin typeface="+mn-lt"/>
                        </a:rPr>
                        <a:t>payment_method</a:t>
                      </a:r>
                      <a:endParaRPr lang="en-IN" sz="1600" b="1" dirty="0">
                        <a:solidFill>
                          <a:schemeClr val="tx1"/>
                        </a:solidFill>
                        <a:effectLst/>
                        <a:latin typeface="+mn-lt"/>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3">
                        <a:lumMod val="40000"/>
                        <a:lumOff val="60000"/>
                      </a:schemeClr>
                    </a:solidFill>
                  </a:tcPr>
                </a:tc>
                <a:tc>
                  <a:txBody>
                    <a:bodyPr/>
                    <a:lstStyle/>
                    <a:p>
                      <a:pPr algn="l"/>
                      <a:r>
                        <a:rPr lang="en-US" sz="1600" b="1" dirty="0">
                          <a:solidFill>
                            <a:schemeClr val="tx1"/>
                          </a:solidFill>
                          <a:effectLst/>
                          <a:latin typeface="+mn-lt"/>
                        </a:rPr>
                        <a:t>Count</a:t>
                      </a:r>
                      <a:endParaRPr lang="en-IN" sz="1600" b="1" dirty="0">
                        <a:solidFill>
                          <a:schemeClr val="tx1"/>
                        </a:solidFill>
                        <a:effectLst/>
                        <a:latin typeface="+mn-lt"/>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418252765"/>
                  </a:ext>
                </a:extLst>
              </a:tr>
              <a:tr h="362522">
                <a:tc>
                  <a:txBody>
                    <a:bodyPr/>
                    <a:lstStyle/>
                    <a:p>
                      <a:pPr algn="l" fontAlgn="ctr"/>
                      <a:r>
                        <a:rPr lang="en-IN" sz="1600" b="0" dirty="0">
                          <a:solidFill>
                            <a:schemeClr val="tx1"/>
                          </a:solidFill>
                          <a:effectLst/>
                          <a:latin typeface="+mn-lt"/>
                        </a:rPr>
                        <a:t>Paytm</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l"/>
                      <a:r>
                        <a:rPr lang="en-IN" sz="1600">
                          <a:solidFill>
                            <a:schemeClr val="tx1"/>
                          </a:solidFill>
                          <a:effectLst/>
                          <a:latin typeface="+mn-lt"/>
                        </a:rPr>
                        <a:t>11315</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3228685829"/>
                  </a:ext>
                </a:extLst>
              </a:tr>
              <a:tr h="362522">
                <a:tc>
                  <a:txBody>
                    <a:bodyPr/>
                    <a:lstStyle/>
                    <a:p>
                      <a:pPr algn="l" fontAlgn="ctr"/>
                      <a:r>
                        <a:rPr lang="en-IN" sz="1600" b="0" dirty="0" err="1">
                          <a:solidFill>
                            <a:schemeClr val="tx1"/>
                          </a:solidFill>
                          <a:effectLst/>
                          <a:latin typeface="+mn-lt"/>
                        </a:rPr>
                        <a:t>GPay</a:t>
                      </a:r>
                      <a:endParaRPr lang="en-IN" sz="1600" b="0" dirty="0">
                        <a:solidFill>
                          <a:schemeClr val="tx1"/>
                        </a:solidFill>
                        <a:effectLst/>
                        <a:latin typeface="+mn-lt"/>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l"/>
                      <a:r>
                        <a:rPr lang="en-IN" sz="1600" dirty="0">
                          <a:solidFill>
                            <a:schemeClr val="tx1"/>
                          </a:solidFill>
                          <a:effectLst/>
                          <a:latin typeface="+mn-lt"/>
                        </a:rPr>
                        <a:t>11268</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3844300629"/>
                  </a:ext>
                </a:extLst>
              </a:tr>
              <a:tr h="362522">
                <a:tc>
                  <a:txBody>
                    <a:bodyPr/>
                    <a:lstStyle/>
                    <a:p>
                      <a:pPr algn="l" fontAlgn="ctr"/>
                      <a:r>
                        <a:rPr lang="en-IN" sz="1600" b="0" dirty="0">
                          <a:solidFill>
                            <a:schemeClr val="tx1"/>
                          </a:solidFill>
                          <a:effectLst/>
                          <a:latin typeface="+mn-lt"/>
                        </a:rPr>
                        <a:t>Amazon Pay</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l"/>
                      <a:r>
                        <a:rPr lang="en-IN" sz="1600" dirty="0">
                          <a:solidFill>
                            <a:schemeClr val="tx1"/>
                          </a:solidFill>
                          <a:effectLst/>
                          <a:latin typeface="+mn-lt"/>
                        </a:rPr>
                        <a:t>11225</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572683997"/>
                  </a:ext>
                </a:extLst>
              </a:tr>
              <a:tr h="362522">
                <a:tc>
                  <a:txBody>
                    <a:bodyPr/>
                    <a:lstStyle/>
                    <a:p>
                      <a:pPr algn="l" fontAlgn="ctr"/>
                      <a:r>
                        <a:rPr lang="en-IN" sz="1600" b="0" dirty="0">
                          <a:solidFill>
                            <a:schemeClr val="tx1"/>
                          </a:solidFill>
                          <a:effectLst/>
                          <a:latin typeface="+mn-lt"/>
                        </a:rPr>
                        <a:t>QR scan</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l"/>
                      <a:r>
                        <a:rPr lang="en-IN" sz="1600" dirty="0">
                          <a:solidFill>
                            <a:schemeClr val="tx1"/>
                          </a:solidFill>
                          <a:effectLst/>
                          <a:latin typeface="+mn-lt"/>
                        </a:rPr>
                        <a:t>11156</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2220103363"/>
                  </a:ext>
                </a:extLst>
              </a:tr>
            </a:tbl>
          </a:graphicData>
        </a:graphic>
      </p:graphicFrame>
    </p:spTree>
    <p:extLst>
      <p:ext uri="{BB962C8B-B14F-4D97-AF65-F5344CB8AC3E}">
        <p14:creationId xmlns:p14="http://schemas.microsoft.com/office/powerpoint/2010/main" val="142710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2">
            <a:extLst>
              <a:ext uri="{FF2B5EF4-FFF2-40B4-BE49-F238E27FC236}">
                <a16:creationId xmlns:a16="http://schemas.microsoft.com/office/drawing/2014/main" id="{0000989F-EAD6-B80E-C233-BCEE0DA98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115" y="1207699"/>
            <a:ext cx="4553526" cy="4964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F88628-9900-3B33-3377-73CC2E90B4D1}"/>
              </a:ext>
            </a:extLst>
          </p:cNvPr>
          <p:cNvSpPr>
            <a:spLocks noGrp="1"/>
          </p:cNvSpPr>
          <p:nvPr>
            <p:ph type="title"/>
          </p:nvPr>
        </p:nvSpPr>
        <p:spPr>
          <a:xfrm>
            <a:off x="580843" y="845389"/>
            <a:ext cx="6653844" cy="810884"/>
          </a:xfrm>
        </p:spPr>
        <p:txBody>
          <a:bodyPr>
            <a:noAutofit/>
          </a:bodyPr>
          <a:lstStyle/>
          <a:p>
            <a:pPr>
              <a:lnSpc>
                <a:spcPct val="170000"/>
              </a:lnSpc>
            </a:pPr>
            <a:r>
              <a:rPr lang="en-US" sz="2800" b="1" dirty="0">
                <a:solidFill>
                  <a:schemeClr val="tx1"/>
                </a:solidFill>
              </a:rPr>
              <a:t>Service Distribution Visualization</a:t>
            </a:r>
            <a:br>
              <a:rPr lang="en-US" sz="2800" b="1" dirty="0">
                <a:solidFill>
                  <a:schemeClr val="tx1">
                    <a:lumMod val="75000"/>
                    <a:lumOff val="25000"/>
                  </a:schemeClr>
                </a:solidFill>
              </a:rPr>
            </a:br>
            <a:endParaRPr lang="en-IN" sz="2800" dirty="0"/>
          </a:p>
        </p:txBody>
      </p:sp>
      <p:graphicFrame>
        <p:nvGraphicFramePr>
          <p:cNvPr id="18" name="Table 17">
            <a:extLst>
              <a:ext uri="{FF2B5EF4-FFF2-40B4-BE49-F238E27FC236}">
                <a16:creationId xmlns:a16="http://schemas.microsoft.com/office/drawing/2014/main" id="{B0E51B1B-95A9-6B43-61DC-CAEC92B23C7F}"/>
              </a:ext>
            </a:extLst>
          </p:cNvPr>
          <p:cNvGraphicFramePr>
            <a:graphicFrameLocks noGrp="1"/>
          </p:cNvGraphicFramePr>
          <p:nvPr>
            <p:extLst>
              <p:ext uri="{D42A27DB-BD31-4B8C-83A1-F6EECF244321}">
                <p14:modId xmlns:p14="http://schemas.microsoft.com/office/powerpoint/2010/main" val="1558228667"/>
              </p:ext>
            </p:extLst>
          </p:nvPr>
        </p:nvGraphicFramePr>
        <p:xfrm>
          <a:off x="1107056" y="4237869"/>
          <a:ext cx="2863970" cy="2011680"/>
        </p:xfrm>
        <a:graphic>
          <a:graphicData uri="http://schemas.openxmlformats.org/drawingml/2006/table">
            <a:tbl>
              <a:tblPr firstRow="1" bandRow="1">
                <a:tableStyleId>{2D5ABB26-0587-4C30-8999-92F81FD0307C}</a:tableStyleId>
              </a:tblPr>
              <a:tblGrid>
                <a:gridCol w="1358029">
                  <a:extLst>
                    <a:ext uri="{9D8B030D-6E8A-4147-A177-3AD203B41FA5}">
                      <a16:colId xmlns:a16="http://schemas.microsoft.com/office/drawing/2014/main" val="3744098566"/>
                    </a:ext>
                  </a:extLst>
                </a:gridCol>
                <a:gridCol w="1505941">
                  <a:extLst>
                    <a:ext uri="{9D8B030D-6E8A-4147-A177-3AD203B41FA5}">
                      <a16:colId xmlns:a16="http://schemas.microsoft.com/office/drawing/2014/main" val="304233137"/>
                    </a:ext>
                  </a:extLst>
                </a:gridCol>
              </a:tblGrid>
              <a:tr h="268857">
                <a:tc>
                  <a:txBody>
                    <a:bodyPr/>
                    <a:lstStyle/>
                    <a:p>
                      <a:r>
                        <a:rPr lang="en-US" sz="1600" dirty="0">
                          <a:solidFill>
                            <a:schemeClr val="tx1"/>
                          </a:solidFill>
                        </a:rPr>
                        <a:t>Services</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r>
                        <a:rPr lang="en-US" sz="1600" dirty="0">
                          <a:solidFill>
                            <a:schemeClr val="tx1"/>
                          </a:solidFill>
                        </a:rPr>
                        <a:t>count</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81332329"/>
                  </a:ext>
                </a:extLst>
              </a:tr>
              <a:tr h="268857">
                <a:tc>
                  <a:txBody>
                    <a:bodyPr/>
                    <a:lstStyle/>
                    <a:p>
                      <a:r>
                        <a:rPr lang="en-US" sz="1600" dirty="0">
                          <a:solidFill>
                            <a:schemeClr val="tx1"/>
                          </a:solidFill>
                        </a:rPr>
                        <a:t>Bike</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15128</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592407479"/>
                  </a:ext>
                </a:extLst>
              </a:tr>
              <a:tr h="268857">
                <a:tc>
                  <a:txBody>
                    <a:bodyPr/>
                    <a:lstStyle/>
                    <a:p>
                      <a:r>
                        <a:rPr lang="en-US" sz="1600" dirty="0">
                          <a:solidFill>
                            <a:schemeClr val="tx1"/>
                          </a:solidFill>
                        </a:rPr>
                        <a:t>Auto</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12327</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261394168"/>
                  </a:ext>
                </a:extLst>
              </a:tr>
              <a:tr h="268857">
                <a:tc>
                  <a:txBody>
                    <a:bodyPr/>
                    <a:lstStyle/>
                    <a:p>
                      <a:r>
                        <a:rPr lang="en-US" sz="1600" dirty="0">
                          <a:solidFill>
                            <a:schemeClr val="tx1"/>
                          </a:solidFill>
                        </a:rPr>
                        <a:t>Cab Economy</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10202</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903936243"/>
                  </a:ext>
                </a:extLst>
              </a:tr>
              <a:tr h="268857">
                <a:tc>
                  <a:txBody>
                    <a:bodyPr/>
                    <a:lstStyle/>
                    <a:p>
                      <a:r>
                        <a:rPr lang="en-US" sz="1600" dirty="0">
                          <a:solidFill>
                            <a:schemeClr val="tx1"/>
                          </a:solidFill>
                        </a:rPr>
                        <a:t>Parcel</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7459</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284131120"/>
                  </a:ext>
                </a:extLst>
              </a:tr>
              <a:tr h="268857">
                <a:tc>
                  <a:txBody>
                    <a:bodyPr/>
                    <a:lstStyle/>
                    <a:p>
                      <a:r>
                        <a:rPr lang="en-US" sz="1600" dirty="0">
                          <a:solidFill>
                            <a:schemeClr val="tx1"/>
                          </a:solidFill>
                        </a:rPr>
                        <a:t>Bike Lite</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600" dirty="0">
                          <a:solidFill>
                            <a:schemeClr val="tx1"/>
                          </a:solidFill>
                        </a:rPr>
                        <a:t>4884</a:t>
                      </a:r>
                      <a:endParaRPr lang="en-IN" sz="1600" dirty="0">
                        <a:solidFill>
                          <a:schemeClr val="tx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491048508"/>
                  </a:ext>
                </a:extLst>
              </a:tr>
            </a:tbl>
          </a:graphicData>
        </a:graphic>
      </p:graphicFrame>
      <p:sp>
        <p:nvSpPr>
          <p:cNvPr id="4" name="TextBox 3">
            <a:extLst>
              <a:ext uri="{FF2B5EF4-FFF2-40B4-BE49-F238E27FC236}">
                <a16:creationId xmlns:a16="http://schemas.microsoft.com/office/drawing/2014/main" id="{498B5854-64C2-B1E8-F0A2-B0AE5BA25749}"/>
              </a:ext>
            </a:extLst>
          </p:cNvPr>
          <p:cNvSpPr txBox="1"/>
          <p:nvPr/>
        </p:nvSpPr>
        <p:spPr>
          <a:xfrm>
            <a:off x="580843" y="1482161"/>
            <a:ext cx="4974567" cy="2957092"/>
          </a:xfrm>
          <a:prstGeom prst="rect">
            <a:avLst/>
          </a:prstGeom>
          <a:noFill/>
        </p:spPr>
        <p:txBody>
          <a:bodyPr wrap="square">
            <a:spAutoFit/>
          </a:bodyPr>
          <a:lstStyle/>
          <a:p>
            <a:pPr algn="just">
              <a:lnSpc>
                <a:spcPct val="150000"/>
              </a:lnSpc>
            </a:pPr>
            <a:r>
              <a:rPr lang="en-US" b="1" dirty="0"/>
              <a:t>Bike and Auto services are the most popular, likely because they’re affordable and convenient for short to medium trips, while Bike Lite is less used, possibly due to limited availability or lower demand. People might prefer Auto services for longer trips as they offer more comfort and space</a:t>
            </a:r>
            <a:r>
              <a:rPr lang="en-US" dirty="0"/>
              <a:t>.</a:t>
            </a:r>
            <a:br>
              <a:rPr lang="en-US" sz="1000" dirty="0"/>
            </a:br>
            <a:endParaRPr lang="en-IN" dirty="0"/>
          </a:p>
        </p:txBody>
      </p:sp>
    </p:spTree>
    <p:extLst>
      <p:ext uri="{BB962C8B-B14F-4D97-AF65-F5344CB8AC3E}">
        <p14:creationId xmlns:p14="http://schemas.microsoft.com/office/powerpoint/2010/main" val="270799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a:extLst>
              <a:ext uri="{FF2B5EF4-FFF2-40B4-BE49-F238E27FC236}">
                <a16:creationId xmlns:a16="http://schemas.microsoft.com/office/drawing/2014/main" id="{CBA306F8-F7CD-A747-98C1-A396D6977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73" y="1731035"/>
            <a:ext cx="4156402" cy="45748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87B4E6-411E-531B-2980-8F2A6652C6EF}"/>
              </a:ext>
            </a:extLst>
          </p:cNvPr>
          <p:cNvSpPr>
            <a:spLocks noGrp="1"/>
          </p:cNvSpPr>
          <p:nvPr>
            <p:ph type="title"/>
          </p:nvPr>
        </p:nvSpPr>
        <p:spPr>
          <a:xfrm>
            <a:off x="931653" y="2173857"/>
            <a:ext cx="5883215" cy="534836"/>
          </a:xfrm>
        </p:spPr>
        <p:txBody>
          <a:bodyPr>
            <a:noAutofit/>
          </a:bodyPr>
          <a:lstStyle/>
          <a:p>
            <a:pPr>
              <a:lnSpc>
                <a:spcPct val="150000"/>
              </a:lnSpc>
            </a:pPr>
            <a:br>
              <a:rPr lang="en-IN" sz="2400" b="1" dirty="0"/>
            </a:br>
            <a:br>
              <a:rPr lang="en-IN" sz="2400" b="1" dirty="0"/>
            </a:br>
            <a:r>
              <a:rPr lang="en-IN" sz="2800" b="1" dirty="0">
                <a:solidFill>
                  <a:schemeClr val="tx1"/>
                </a:solidFill>
              </a:rPr>
              <a:t>V</a:t>
            </a:r>
            <a:r>
              <a:rPr lang="en-IN" sz="2800" b="1" dirty="0">
                <a:solidFill>
                  <a:schemeClr val="tx1"/>
                </a:solidFill>
                <a:effectLst/>
              </a:rPr>
              <a:t>isualization of Rides by Status</a:t>
            </a: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endParaRPr lang="en-IN" sz="2400" dirty="0"/>
          </a:p>
        </p:txBody>
      </p:sp>
      <p:sp>
        <p:nvSpPr>
          <p:cNvPr id="4" name="TextBox 3">
            <a:extLst>
              <a:ext uri="{FF2B5EF4-FFF2-40B4-BE49-F238E27FC236}">
                <a16:creationId xmlns:a16="http://schemas.microsoft.com/office/drawing/2014/main" id="{51B955AE-A8F7-EB8A-A443-E65394DD6DCA}"/>
              </a:ext>
            </a:extLst>
          </p:cNvPr>
          <p:cNvSpPr txBox="1"/>
          <p:nvPr/>
        </p:nvSpPr>
        <p:spPr>
          <a:xfrm>
            <a:off x="5736565" y="1889185"/>
            <a:ext cx="4873925" cy="1710596"/>
          </a:xfrm>
          <a:prstGeom prst="rect">
            <a:avLst/>
          </a:prstGeom>
          <a:noFill/>
        </p:spPr>
        <p:txBody>
          <a:bodyPr wrap="square">
            <a:spAutoFit/>
          </a:bodyPr>
          <a:lstStyle/>
          <a:p>
            <a:pPr marL="0" indent="0" algn="just">
              <a:lnSpc>
                <a:spcPct val="150000"/>
              </a:lnSpc>
              <a:buNone/>
            </a:pPr>
            <a:r>
              <a:rPr lang="en-US" b="1" dirty="0"/>
              <a:t>The majority of rides are completed, while a smaller portion is canceled. These cancellations could be due to ride availability or other factors that may need improvement.</a:t>
            </a:r>
          </a:p>
        </p:txBody>
      </p:sp>
      <p:graphicFrame>
        <p:nvGraphicFramePr>
          <p:cNvPr id="5" name="Table 4">
            <a:extLst>
              <a:ext uri="{FF2B5EF4-FFF2-40B4-BE49-F238E27FC236}">
                <a16:creationId xmlns:a16="http://schemas.microsoft.com/office/drawing/2014/main" id="{7AB7076E-0D6D-A484-F6E9-3A47573AF7AE}"/>
              </a:ext>
            </a:extLst>
          </p:cNvPr>
          <p:cNvGraphicFramePr>
            <a:graphicFrameLocks noGrp="1"/>
          </p:cNvGraphicFramePr>
          <p:nvPr>
            <p:extLst>
              <p:ext uri="{D42A27DB-BD31-4B8C-83A1-F6EECF244321}">
                <p14:modId xmlns:p14="http://schemas.microsoft.com/office/powerpoint/2010/main" val="2424107202"/>
              </p:ext>
            </p:extLst>
          </p:nvPr>
        </p:nvGraphicFramePr>
        <p:xfrm>
          <a:off x="5910623" y="3825815"/>
          <a:ext cx="2639684" cy="1005840"/>
        </p:xfrm>
        <a:graphic>
          <a:graphicData uri="http://schemas.openxmlformats.org/drawingml/2006/table">
            <a:tbl>
              <a:tblPr>
                <a:tableStyleId>{2D5ABB26-0587-4C30-8999-92F81FD0307C}</a:tableStyleId>
              </a:tblPr>
              <a:tblGrid>
                <a:gridCol w="1319842">
                  <a:extLst>
                    <a:ext uri="{9D8B030D-6E8A-4147-A177-3AD203B41FA5}">
                      <a16:colId xmlns:a16="http://schemas.microsoft.com/office/drawing/2014/main" val="1005047385"/>
                    </a:ext>
                  </a:extLst>
                </a:gridCol>
                <a:gridCol w="1319842">
                  <a:extLst>
                    <a:ext uri="{9D8B030D-6E8A-4147-A177-3AD203B41FA5}">
                      <a16:colId xmlns:a16="http://schemas.microsoft.com/office/drawing/2014/main" val="514408844"/>
                    </a:ext>
                  </a:extLst>
                </a:gridCol>
              </a:tblGrid>
              <a:tr h="214056">
                <a:tc>
                  <a:txBody>
                    <a:bodyPr/>
                    <a:lstStyle/>
                    <a:p>
                      <a:pPr algn="r"/>
                      <a:r>
                        <a:rPr lang="en-IN" sz="1600" b="1">
                          <a:solidFill>
                            <a:schemeClr val="tx1"/>
                          </a:solidFill>
                          <a:effectLst/>
                        </a:rPr>
                        <a:t>ride_status</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3">
                        <a:lumMod val="40000"/>
                        <a:lumOff val="60000"/>
                      </a:schemeClr>
                    </a:solidFill>
                  </a:tcPr>
                </a:tc>
                <a:tc>
                  <a:txBody>
                    <a:bodyPr/>
                    <a:lstStyle/>
                    <a:p>
                      <a:pPr algn="r"/>
                      <a:r>
                        <a:rPr lang="en-US" sz="1600" b="1" dirty="0">
                          <a:solidFill>
                            <a:schemeClr val="tx1"/>
                          </a:solidFill>
                          <a:effectLst/>
                        </a:rPr>
                        <a:t>Count</a:t>
                      </a:r>
                      <a:endParaRPr lang="en-IN" sz="1600" b="1" dirty="0">
                        <a:solidFill>
                          <a:schemeClr val="tx1"/>
                        </a:solidFill>
                        <a:effectLst/>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26274015"/>
                  </a:ext>
                </a:extLst>
              </a:tr>
              <a:tr h="214056">
                <a:tc>
                  <a:txBody>
                    <a:bodyPr/>
                    <a:lstStyle/>
                    <a:p>
                      <a:pPr fontAlgn="ctr"/>
                      <a:r>
                        <a:rPr lang="en-IN" sz="1600" b="0" dirty="0">
                          <a:solidFill>
                            <a:schemeClr val="tx1"/>
                          </a:solidFill>
                          <a:effectLst/>
                        </a:rPr>
                        <a:t>completed</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r"/>
                      <a:r>
                        <a:rPr lang="en-IN" sz="1600" dirty="0">
                          <a:solidFill>
                            <a:schemeClr val="tx1"/>
                          </a:solidFill>
                          <a:effectLst/>
                        </a:rPr>
                        <a:t>44964</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73868843"/>
                  </a:ext>
                </a:extLst>
              </a:tr>
              <a:tr h="149858">
                <a:tc>
                  <a:txBody>
                    <a:bodyPr/>
                    <a:lstStyle/>
                    <a:p>
                      <a:pPr fontAlgn="ctr"/>
                      <a:r>
                        <a:rPr lang="en-IN" sz="1600" b="0" dirty="0">
                          <a:solidFill>
                            <a:schemeClr val="tx1"/>
                          </a:solidFill>
                          <a:effectLst/>
                        </a:rPr>
                        <a:t>cancelled</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r"/>
                      <a:r>
                        <a:rPr lang="en-IN" sz="1600" dirty="0">
                          <a:solidFill>
                            <a:schemeClr val="tx1"/>
                          </a:solidFill>
                          <a:effectLst/>
                        </a:rPr>
                        <a:t>5036</a:t>
                      </a: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739259582"/>
                  </a:ext>
                </a:extLst>
              </a:tr>
            </a:tbl>
          </a:graphicData>
        </a:graphic>
      </p:graphicFrame>
    </p:spTree>
    <p:extLst>
      <p:ext uri="{BB962C8B-B14F-4D97-AF65-F5344CB8AC3E}">
        <p14:creationId xmlns:p14="http://schemas.microsoft.com/office/powerpoint/2010/main" val="25301165"/>
      </p:ext>
    </p:extLst>
  </p:cSld>
  <p:clrMapOvr>
    <a:masterClrMapping/>
  </p:clrMapOvr>
</p:sld>
</file>

<file path=ppt/theme/theme1.xml><?xml version="1.0" encoding="utf-8"?>
<a:theme xmlns:a="http://schemas.openxmlformats.org/drawingml/2006/main" name="Custom">
  <a:themeElements>
    <a:clrScheme name="Custom 1">
      <a:dk1>
        <a:srgbClr val="000000"/>
      </a:dk1>
      <a:lt1>
        <a:sysClr val="window" lastClr="FFFFFF"/>
      </a:lt1>
      <a:dk2>
        <a:srgbClr val="5E5E5E"/>
      </a:dk2>
      <a:lt2>
        <a:srgbClr val="DDDDDD"/>
      </a:lt2>
      <a:accent1>
        <a:srgbClr val="418AB3"/>
      </a:accent1>
      <a:accent2>
        <a:srgbClr val="A6B727"/>
      </a:accent2>
      <a:accent3>
        <a:srgbClr val="FFC65F"/>
      </a:accent3>
      <a:accent4>
        <a:srgbClr val="838383"/>
      </a:accent4>
      <a:accent5>
        <a:srgbClr val="FEC306"/>
      </a:accent5>
      <a:accent6>
        <a:srgbClr val="DF5327"/>
      </a:accent6>
      <a:hlink>
        <a:srgbClr val="F59E00"/>
      </a:hlink>
      <a:folHlink>
        <a:srgbClr val="B2B2B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2338</TotalTime>
  <Words>1765</Words>
  <Application>Microsoft Office PowerPoint</Application>
  <PresentationFormat>Widescreen</PresentationFormat>
  <Paragraphs>240</Paragraphs>
  <Slides>23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Bodoni MT</vt:lpstr>
      <vt:lpstr>Bodoni MT </vt:lpstr>
      <vt:lpstr>Bodoni MT (Headings)</vt:lpstr>
      <vt:lpstr>Bookman Old Style</vt:lpstr>
      <vt:lpstr>Calibri</vt:lpstr>
      <vt:lpstr>Courier New</vt:lpstr>
      <vt:lpstr>Inter</vt:lpstr>
      <vt:lpstr>Source Sans Pro Light</vt:lpstr>
      <vt:lpstr>Custom</vt:lpstr>
      <vt:lpstr>BANGALORE RAPIDO RIDE SERVICES DATASET</vt:lpstr>
      <vt:lpstr>Dataset Overview</vt:lpstr>
      <vt:lpstr>Aim                                        Objective</vt:lpstr>
      <vt:lpstr>Dataset  Structure The dataset is organized in a tabular format with 50,000 rows and 13 columns. Each row represents a unique ride, and the columns provide detailed information about each ride.</vt:lpstr>
      <vt:lpstr>Data Cleaning and Preparation</vt:lpstr>
      <vt:lpstr>PowerPoint Presentation</vt:lpstr>
      <vt:lpstr>   Distribution of different Payment Methods</vt:lpstr>
      <vt:lpstr>Service Distribution Visualization </vt:lpstr>
      <vt:lpstr>  Visualization of Rides by Status       </vt:lpstr>
      <vt:lpstr>Top 5 most common Source and Destination routes</vt:lpstr>
      <vt:lpstr>Visualization of top 10 most common Destinations </vt:lpstr>
      <vt:lpstr>Average Fare Trend Over Time </vt:lpstr>
      <vt:lpstr>Correlation</vt:lpstr>
      <vt:lpstr> The graph shows that completed rides were highest in July, with June having fewer rides. Cancellations remained low overall, but there was a slight increase in July, probably due to the higher demand. This could be attributed to seasonal factors like school and college openings or rain.</vt:lpstr>
      <vt:lpstr>Average Duration Per Service Type. </vt:lpstr>
      <vt:lpstr> Payment Method Usage Trends</vt:lpstr>
      <vt:lpstr>Value Count Per Day</vt:lpstr>
      <vt:lpstr>Visualization of Rides Per Month</vt:lpstr>
      <vt:lpstr>Comparison of Duration, Distance, and Fare Ranges</vt:lpstr>
      <vt:lpstr>Distance Category</vt:lpstr>
      <vt:lpstr>Total Distance by Day </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Anusree p</dc:creator>
  <cp:lastModifiedBy>Anusree p</cp:lastModifiedBy>
  <cp:revision>15</cp:revision>
  <dcterms:created xsi:type="dcterms:W3CDTF">2024-11-13T16:58:24Z</dcterms:created>
  <dcterms:modified xsi:type="dcterms:W3CDTF">2024-11-19T15:39:01Z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