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8" r:id="rId12"/>
    <p:sldId id="269" r:id="rId13"/>
    <p:sldId id="266" r:id="rId14"/>
    <p:sldId id="26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1795104-D87B-4050-AC0C-138452AA78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1795104-D87B-4050-AC0C-138452AA78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1795104-D87B-4050-AC0C-138452AA78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1795104-D87B-4050-AC0C-138452AA78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1795104-D87B-4050-AC0C-138452AA78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1795104-D87B-4050-AC0C-138452AA78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1795104-D87B-4050-AC0C-138452AA78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1795104-D87B-4050-AC0C-138452AA78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95104-D87B-4050-AC0C-138452AA78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795104-D87B-4050-AC0C-138452AA78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795104-D87B-4050-AC0C-138452AA78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E0FE6-B2FA-47E6-B88D-C2FC7D04ED3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95104-D87B-4050-AC0C-138452AA78E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E0FE6-B2FA-47E6-B88D-C2FC7D04ED3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algun Gothic" panose="020B0503020000020004" charset="-127"/>
                <a:ea typeface="Malgun Gothic" panose="020B0503020000020004" charset="-127"/>
              </a:rPr>
              <a:t>PINNACLE</a:t>
            </a:r>
            <a:endParaRPr lang="en-US" sz="96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algun Gothic" panose="020B0503020000020004" charset="-127"/>
              <a:ea typeface="Malgun Gothic" panose="020B0503020000020004" charset="-127"/>
            </a:endParaRPr>
          </a:p>
        </p:txBody>
      </p:sp>
      <p:sp>
        <p:nvSpPr>
          <p:cNvPr id="3" name="Subtitle 2"/>
          <p:cNvSpPr>
            <a:spLocks noGrp="1"/>
          </p:cNvSpPr>
          <p:nvPr>
            <p:ph type="subTitle" idx="1"/>
          </p:nvPr>
        </p:nvSpPr>
        <p:spPr>
          <a:xfrm>
            <a:off x="5598160" y="4437380"/>
            <a:ext cx="5069840" cy="1859280"/>
          </a:xfrm>
        </p:spPr>
        <p:txBody>
          <a:bodyPr>
            <a:normAutofit/>
          </a:bodyPr>
          <a:lstStyle/>
          <a:p>
            <a:pPr algn="ctr"/>
            <a:r>
              <a:rPr lang="en-US"/>
              <a:t>Submitted by</a:t>
            </a:r>
            <a:endParaRPr lang="en-US"/>
          </a:p>
          <a:p>
            <a:pPr algn="ctr"/>
            <a:r>
              <a:rPr lang="en-US"/>
              <a:t>Adil Lauraine Morera</a:t>
            </a:r>
            <a:endParaRPr lang="en-US"/>
          </a:p>
          <a:p>
            <a:pPr algn="ctr"/>
            <a:r>
              <a:rPr lang="en-US"/>
              <a:t>Anusree Ravindran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Design part</a:t>
            </a:r>
            <a:endParaRPr lang="en-US" altLang="en-GB"/>
          </a:p>
        </p:txBody>
      </p:sp>
      <p:pic>
        <p:nvPicPr>
          <p:cNvPr id="4" name="Content Placeholder 3"/>
          <p:cNvPicPr>
            <a:picLocks noChangeAspect="1"/>
          </p:cNvPicPr>
          <p:nvPr>
            <p:ph idx="1"/>
          </p:nvPr>
        </p:nvPicPr>
        <p:blipFill>
          <a:blip r:embed="rId1"/>
          <a:srcRect l="25415" t="27389" r="27253" b="13804"/>
          <a:stretch>
            <a:fillRect/>
          </a:stretch>
        </p:blipFill>
        <p:spPr>
          <a:xfrm>
            <a:off x="1300480" y="1296670"/>
            <a:ext cx="9528175" cy="5084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p:cNvPicPr>
            <a:picLocks noChangeAspect="1"/>
          </p:cNvPicPr>
          <p:nvPr>
            <p:ph idx="1"/>
          </p:nvPr>
        </p:nvPicPr>
        <p:blipFill>
          <a:blip r:embed="rId1"/>
          <a:srcRect l="25809" t="18722" r="26859" b="19656"/>
          <a:stretch>
            <a:fillRect/>
          </a:stretch>
        </p:blipFill>
        <p:spPr>
          <a:xfrm>
            <a:off x="334010" y="512445"/>
            <a:ext cx="11019155" cy="6000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Requirements </a:t>
            </a:r>
            <a:endParaRPr lang="en-US" altLang="en-GB"/>
          </a:p>
        </p:txBody>
      </p:sp>
      <p:sp>
        <p:nvSpPr>
          <p:cNvPr id="3" name="Content Placeholder 2"/>
          <p:cNvSpPr>
            <a:spLocks noGrp="1"/>
          </p:cNvSpPr>
          <p:nvPr>
            <p:ph idx="1"/>
          </p:nvPr>
        </p:nvSpPr>
        <p:spPr/>
        <p:txBody>
          <a:bodyPr>
            <a:normAutofit/>
          </a:bodyPr>
          <a:p>
            <a:r>
              <a:rPr lang="en-GB" altLang="en-US">
                <a:ln/>
                <a:solidFill>
                  <a:schemeClr val="accent1"/>
                </a:solidFill>
                <a:effectLst>
                  <a:outerShdw blurRad="38100" dist="25400" dir="5400000" algn="ctr" rotWithShape="0">
                    <a:srgbClr val="6E747A">
                      <a:alpha val="43000"/>
                    </a:srgbClr>
                  </a:outerShdw>
                </a:effectLst>
              </a:rPr>
              <a:t>Software Interfaces</a:t>
            </a:r>
            <a:endParaRPr lang="en-GB" altLang="en-US">
              <a:ln/>
              <a:solidFill>
                <a:schemeClr val="accent1"/>
              </a:solidFill>
              <a:effectLst>
                <a:outerShdw blurRad="38100" dist="25400" dir="5400000" algn="ctr" rotWithShape="0">
                  <a:srgbClr val="6E747A">
                    <a:alpha val="43000"/>
                  </a:srgbClr>
                </a:outerShdw>
              </a:effectLst>
            </a:endParaRPr>
          </a:p>
          <a:p>
            <a:r>
              <a:rPr lang="en-GB" altLang="en-US"/>
              <a:t>Development</a:t>
            </a:r>
            <a:endParaRPr lang="en-GB" altLang="en-US"/>
          </a:p>
          <a:p>
            <a:r>
              <a:rPr lang="en-GB" altLang="en-US"/>
              <a:t>- Operating System: Windows 8 or above</a:t>
            </a:r>
            <a:endParaRPr lang="en-GB" altLang="en-US"/>
          </a:p>
          <a:p>
            <a:r>
              <a:rPr lang="en-GB" altLang="en-US"/>
              <a:t>- Visual Studio Code</a:t>
            </a:r>
            <a:endParaRPr lang="en-GB" altLang="en-US"/>
          </a:p>
          <a:p>
            <a:r>
              <a:rPr lang="en-GB" altLang="en-US"/>
              <a:t>- XAMP</a:t>
            </a:r>
            <a:endParaRPr lang="en-GB" altLang="en-US"/>
          </a:p>
          <a:p>
            <a:r>
              <a:rPr lang="en-GB" altLang="en-US">
                <a:ln/>
                <a:solidFill>
                  <a:schemeClr val="accent1"/>
                </a:solidFill>
                <a:effectLst>
                  <a:outerShdw blurRad="38100" dist="25400" dir="5400000" algn="ctr" rotWithShape="0">
                    <a:srgbClr val="6E747A">
                      <a:alpha val="43000"/>
                    </a:srgbClr>
                  </a:outerShdw>
                </a:effectLst>
              </a:rPr>
              <a:t>Implementation</a:t>
            </a:r>
            <a:endParaRPr lang="en-GB" altLang="en-US">
              <a:ln/>
              <a:solidFill>
                <a:schemeClr val="accent1"/>
              </a:solidFill>
              <a:effectLst>
                <a:outerShdw blurRad="38100" dist="25400" dir="5400000" algn="ctr" rotWithShape="0">
                  <a:srgbClr val="6E747A">
                    <a:alpha val="43000"/>
                  </a:srgbClr>
                </a:outerShdw>
              </a:effectLst>
            </a:endParaRPr>
          </a:p>
          <a:p>
            <a:r>
              <a:rPr lang="en-GB" altLang="en-US"/>
              <a:t>- Operating System: Windows 8 or above</a:t>
            </a:r>
            <a:endParaRPr lang="en-GB" altLang="en-US"/>
          </a:p>
          <a:p>
            <a:r>
              <a:rPr lang="en-GB" altLang="en-US"/>
              <a:t>- Web browser: Microsoft Edge, Mozilla Firefox, or Google Chrome</a:t>
            </a:r>
            <a:endParaRPr lang="en-GB" altLang="en-US"/>
          </a:p>
          <a:p>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r>
              <a:rPr lang="en-GB" altLang="en-US">
                <a:ln/>
                <a:solidFill>
                  <a:schemeClr val="accent1"/>
                </a:solidFill>
                <a:effectLst>
                  <a:outerShdw blurRad="38100" dist="25400" dir="5400000" algn="ctr" rotWithShape="0">
                    <a:srgbClr val="6E747A">
                      <a:alpha val="43000"/>
                    </a:srgbClr>
                  </a:outerShdw>
                </a:effectLst>
                <a:sym typeface="+mn-ea"/>
              </a:rPr>
              <a:t>Specific Hardware</a:t>
            </a:r>
            <a:endParaRPr lang="en-GB" altLang="en-US">
              <a:ln/>
              <a:solidFill>
                <a:schemeClr val="accent1"/>
              </a:solidFill>
              <a:effectLst>
                <a:outerShdw blurRad="38100" dist="25400" dir="5400000" algn="ctr" rotWithShape="0">
                  <a:srgbClr val="6E747A">
                    <a:alpha val="43000"/>
                  </a:srgbClr>
                </a:outerShdw>
              </a:effectLst>
            </a:endParaRPr>
          </a:p>
          <a:p>
            <a:r>
              <a:rPr lang="en-GB" altLang="en-US">
                <a:sym typeface="+mn-ea"/>
              </a:rPr>
              <a:t>Development</a:t>
            </a:r>
            <a:endParaRPr lang="en-GB" altLang="en-US"/>
          </a:p>
          <a:p>
            <a:r>
              <a:rPr lang="en-GB" altLang="en-US">
                <a:sym typeface="+mn-ea"/>
              </a:rPr>
              <a:t>- Pentium or above processor</a:t>
            </a:r>
            <a:endParaRPr lang="en-GB" altLang="en-US"/>
          </a:p>
          <a:p>
            <a:r>
              <a:rPr lang="en-GB" altLang="en-US">
                <a:sym typeface="+mn-ea"/>
              </a:rPr>
              <a:t>- 2GB of free hard-drive space</a:t>
            </a:r>
            <a:endParaRPr lang="en-GB" altLang="en-US"/>
          </a:p>
          <a:p>
            <a:r>
              <a:rPr lang="en-GB" altLang="en-US">
                <a:sym typeface="+mn-ea"/>
              </a:rPr>
              <a:t>- 2GB of RAM</a:t>
            </a:r>
            <a:endParaRPr lang="en-GB" altLang="en-US"/>
          </a:p>
          <a:p>
            <a:r>
              <a:rPr lang="en-GB" altLang="en-US">
                <a:ln/>
                <a:solidFill>
                  <a:schemeClr val="accent1"/>
                </a:solidFill>
                <a:effectLst>
                  <a:outerShdw blurRad="38100" dist="25400" dir="5400000" algn="ctr" rotWithShape="0">
                    <a:srgbClr val="6E747A">
                      <a:alpha val="43000"/>
                    </a:srgbClr>
                  </a:outerShdw>
                </a:effectLst>
                <a:sym typeface="+mn-ea"/>
              </a:rPr>
              <a:t>Implementation</a:t>
            </a:r>
            <a:endParaRPr lang="en-GB" altLang="en-US">
              <a:ln/>
              <a:solidFill>
                <a:schemeClr val="accent1"/>
              </a:solidFill>
              <a:effectLst>
                <a:outerShdw blurRad="38100" dist="25400" dir="5400000" algn="ctr" rotWithShape="0">
                  <a:srgbClr val="6E747A">
                    <a:alpha val="43000"/>
                  </a:srgbClr>
                </a:outerShdw>
              </a:effectLst>
            </a:endParaRPr>
          </a:p>
          <a:p>
            <a:r>
              <a:rPr lang="en-GB" altLang="en-US">
                <a:sym typeface="+mn-ea"/>
              </a:rPr>
              <a:t>- Computer/mobile/laptop will good internet connectivity</a:t>
            </a:r>
            <a:endParaRPr lang="en-GB" altLang="en-US"/>
          </a:p>
          <a:p>
            <a:r>
              <a:rPr lang="en-GB" altLang="en-US">
                <a:sym typeface="+mn-ea"/>
              </a:rPr>
              <a:t>- Web browser</a:t>
            </a:r>
            <a:endParaRPr lang="en-GB" altLang="en-US"/>
          </a:p>
          <a:p>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a:xfrm>
            <a:off x="838200" y="2406015"/>
            <a:ext cx="10515600" cy="3771265"/>
          </a:xfrm>
        </p:spPr>
        <p:txBody>
          <a:bodyPr/>
          <a:p>
            <a:pPr marL="0" indent="0">
              <a:buNone/>
            </a:pPr>
            <a:r>
              <a:rPr lang="en-US" altLang="en-GB" sz="96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oper Black" panose="0208090404030B020404" charset="0"/>
                <a:cs typeface="Cooper Black" panose="0208090404030B020404" charset="0"/>
              </a:rPr>
              <a:t>THANK YOU</a:t>
            </a:r>
            <a:endParaRPr lang="en-US" altLang="en-GB" sz="96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oper Black" panose="0208090404030B020404" charset="0"/>
              <a:cs typeface="Cooper Black" panose="0208090404030B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5"/>
            <a:ext cx="10896600" cy="5197475"/>
          </a:xfrm>
        </p:spPr>
        <p:txBody>
          <a:bodyPr/>
          <a:lstStyle/>
          <a:p>
            <a:r>
              <a:rPr kumimoji="0" lang="en-US" altLang="en-US" sz="4400" b="0" i="0" u="none" strike="noStrike" cap="none" normalizeH="0" baseline="0" dirty="0">
                <a:ln>
                  <a:noFill/>
                </a:ln>
                <a:solidFill>
                  <a:srgbClr val="FF0000"/>
                </a:solidFill>
                <a:effectLst/>
                <a:latin typeface="Poppins"/>
              </a:rPr>
              <a:t>Problem Statement in detail(Education) &amp; solution.</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4400" b="0" i="0" u="none" strike="noStrike" cap="none" normalizeH="0" baseline="0" dirty="0">
                <a:ln>
                  <a:noFill/>
                </a:ln>
                <a:solidFill>
                  <a:srgbClr val="212529"/>
                </a:solidFill>
                <a:effectLst/>
                <a:latin typeface="Poppins"/>
              </a:rPr>
              <a:t> Transforming learning into Amazing e-learning Experiences.</a:t>
            </a:r>
            <a:endParaRPr kumimoji="0" lang="en-US" altLang="en-US" sz="4400" b="0" i="0" u="none" strike="noStrike" cap="none" normalizeH="0" baseline="0" dirty="0">
              <a:ln>
                <a:noFill/>
              </a:ln>
              <a:solidFill>
                <a:srgbClr val="212529"/>
              </a:solidFill>
              <a:effectLst/>
              <a:latin typeface="Poppins"/>
            </a:endParaRPr>
          </a:p>
        </p:txBody>
      </p:sp>
      <p:sp>
        <p:nvSpPr>
          <p:cNvPr id="3" name="Content Placeholder 2"/>
          <p:cNvSpPr>
            <a:spLocks noGrp="1"/>
          </p:cNvSpPr>
          <p:nvPr>
            <p:ph idx="1"/>
          </p:nvPr>
        </p:nvSpPr>
        <p:spPr/>
        <p:txBody>
          <a:bodyPr/>
          <a:lstStyle/>
          <a:p>
            <a:r>
              <a:rPr lang="en-US" dirty="0"/>
              <a:t>We can add Augmented reality , animations and real time exercises to increase the visual experience.</a:t>
            </a:r>
            <a:endParaRPr lang="en-US" dirty="0"/>
          </a:p>
          <a:p>
            <a:r>
              <a:rPr lang="en-US" dirty="0"/>
              <a:t>We can include games to increase engagement because it taps into motivators – recognition , rewards and a sense of competition .</a:t>
            </a:r>
            <a:endParaRPr lang="en-US" dirty="0"/>
          </a:p>
          <a:p>
            <a:r>
              <a:rPr lang="en-US" dirty="0"/>
              <a:t>Provide opportunities for self-assessment ,allowing students to take more ownership of their learning . Also allowing students to grade their own discussing post or provide input for their own grade for course participation can prove motivating as students are encouraged by taking responsibility for their own learning experience.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4400" b="0" i="0" u="none" strike="noStrike" cap="none" normalizeH="0" baseline="0" dirty="0">
                <a:ln>
                  <a:noFill/>
                </a:ln>
                <a:solidFill>
                  <a:srgbClr val="212529"/>
                </a:solidFill>
                <a:effectLst/>
                <a:latin typeface="Poppins"/>
              </a:rPr>
              <a:t>Lack Of Learner Motivation And Engagement.</a:t>
            </a:r>
            <a:endParaRPr lang="en-US" dirty="0"/>
          </a:p>
        </p:txBody>
      </p:sp>
      <p:sp>
        <p:nvSpPr>
          <p:cNvPr id="3" name="Content Placeholder 2"/>
          <p:cNvSpPr>
            <a:spLocks noGrp="1"/>
          </p:cNvSpPr>
          <p:nvPr>
            <p:ph idx="1"/>
          </p:nvPr>
        </p:nvSpPr>
        <p:spPr/>
        <p:txBody>
          <a:bodyPr/>
          <a:lstStyle/>
          <a:p>
            <a:r>
              <a:rPr lang="en-US" dirty="0"/>
              <a:t>The trainee should appreciate the students after completing each task which is instructed by the course.</a:t>
            </a:r>
            <a:endParaRPr lang="en-US" dirty="0"/>
          </a:p>
          <a:p>
            <a:r>
              <a:rPr lang="en-US" dirty="0"/>
              <a:t>Trainee should include the real time experience he had with the technology which is teaching.</a:t>
            </a:r>
            <a:endParaRPr lang="en-US" dirty="0"/>
          </a:p>
          <a:p>
            <a:r>
              <a:rPr lang="en-US" dirty="0"/>
              <a:t>Trainee should monitor each students activity by conducting online assessments .</a:t>
            </a:r>
            <a:endParaRPr lang="en-US" dirty="0"/>
          </a:p>
          <a:p>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4400" b="0" i="0" u="none" strike="noStrike" cap="none" normalizeH="0" baseline="0" dirty="0">
                <a:ln>
                  <a:noFill/>
                </a:ln>
                <a:solidFill>
                  <a:srgbClr val="212529"/>
                </a:solidFill>
                <a:effectLst/>
                <a:latin typeface="Poppins"/>
              </a:rPr>
              <a:t>Staying Up-To-Date With Modern Tech.</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course should be updates when an new technology is been introduced . And also an notification about the same should be send to the students how is currently doing the course as well as students how already completed the course, if the student is interested to learn more then they can learn the updated version of the course.</a:t>
            </a:r>
            <a:endParaRPr lang="en-US" dirty="0"/>
          </a:p>
          <a:p>
            <a:r>
              <a:rPr lang="en-US" dirty="0"/>
              <a:t>The syllabus of the course must be available to anyone and everyone can go through the entire syllabus if any new technology is there which is related to the course which not yet included in the syllables then they can suggest the same, then the authority will review the same if it is found to be relevant to current or future industry then they will update the course according to it as well as they give reward to the person who mentioned about the technology.</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4400" b="0" i="0" u="none" strike="noStrike" cap="none" normalizeH="0" baseline="0" dirty="0">
                <a:ln>
                  <a:noFill/>
                </a:ln>
                <a:solidFill>
                  <a:srgbClr val="212529"/>
                </a:solidFill>
                <a:effectLst/>
                <a:latin typeface="Poppins"/>
              </a:rPr>
              <a:t>Measurable learning outcomes.</a:t>
            </a:r>
            <a:endParaRPr lang="en-US" dirty="0"/>
          </a:p>
        </p:txBody>
      </p:sp>
      <p:sp>
        <p:nvSpPr>
          <p:cNvPr id="3" name="Content Placeholder 2"/>
          <p:cNvSpPr>
            <a:spLocks noGrp="1"/>
          </p:cNvSpPr>
          <p:nvPr>
            <p:ph idx="1"/>
          </p:nvPr>
        </p:nvSpPr>
        <p:spPr/>
        <p:txBody>
          <a:bodyPr/>
          <a:lstStyle/>
          <a:p>
            <a:r>
              <a:rPr lang="en-US" dirty="0"/>
              <a:t>In addition with the quiz and assignment we need to provide more real  time working experience with the technology that they are learn with the help of real  time project, internships……etc.</a:t>
            </a:r>
            <a:endParaRPr lang="en-US" dirty="0"/>
          </a:p>
          <a:p>
            <a:r>
              <a:rPr lang="en-US" dirty="0"/>
              <a:t>Also provide game type activities ,Form discussion platforms, online presentations . Giving students to self assessment opportunities . </a:t>
            </a:r>
            <a:endParaRPr lang="en-US" dirty="0"/>
          </a:p>
          <a:p>
            <a:r>
              <a:rPr lang="en-US" dirty="0"/>
              <a:t>Students should familiar with problem solving case studies. </a:t>
            </a:r>
            <a:endParaRPr lang="en-US" dirty="0"/>
          </a:p>
          <a:p>
            <a:r>
              <a:rPr lang="en-US" dirty="0"/>
              <a:t>Students were more motivated to complete their work due to </a:t>
            </a:r>
            <a:r>
              <a:rPr lang="en-US" dirty="0" err="1"/>
              <a:t>visble</a:t>
            </a:r>
            <a:r>
              <a:rPr lang="en-US" dirty="0"/>
              <a:t> progress charts.</a:t>
            </a: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sz="4400" b="0" i="0" u="none" strike="noStrike" cap="none" normalizeH="0" baseline="0" dirty="0">
                <a:ln>
                  <a:noFill/>
                </a:ln>
                <a:solidFill>
                  <a:srgbClr val="212529"/>
                </a:solidFill>
                <a:effectLst/>
                <a:latin typeface="Poppins"/>
              </a:rPr>
              <a:t>Adaptive learner models to accommodate different learner needs.</a:t>
            </a:r>
            <a:endParaRPr lang="en-US" dirty="0"/>
          </a:p>
        </p:txBody>
      </p:sp>
      <p:sp>
        <p:nvSpPr>
          <p:cNvPr id="3" name="Content Placeholder 2"/>
          <p:cNvSpPr>
            <a:spLocks noGrp="1"/>
          </p:cNvSpPr>
          <p:nvPr>
            <p:ph idx="1"/>
          </p:nvPr>
        </p:nvSpPr>
        <p:spPr/>
        <p:txBody>
          <a:bodyPr/>
          <a:lstStyle/>
          <a:p>
            <a:r>
              <a:rPr lang="en-US" dirty="0"/>
              <a:t>The better adaptive technique is  real time feedback , offering students for feedback system to convey their issues and needs.</a:t>
            </a:r>
            <a:endParaRPr lang="en-US" dirty="0"/>
          </a:p>
          <a:p>
            <a:r>
              <a:rPr lang="en-US" dirty="0"/>
              <a:t> Also provide extra helps to each student for a particular concept before continuing to the next </a:t>
            </a:r>
            <a:r>
              <a:rPr lang="en-US"/>
              <a:t>topic .</a:t>
            </a:r>
            <a:endParaRPr lang="en-US"/>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6955"/>
          </a:xfrm>
        </p:spPr>
        <p:txBody>
          <a:bodyPr/>
          <a:lstStyle/>
          <a:p>
            <a:pPr algn="ctr"/>
            <a:r>
              <a:rPr lang="en-US" dirty="0">
                <a:solidFill>
                  <a:srgbClr val="FF0000"/>
                </a:solidFill>
              </a:rPr>
              <a:t>Use case Diagram</a:t>
            </a:r>
            <a:endParaRPr lang="en-US" dirty="0">
              <a:solidFill>
                <a:srgbClr val="FF0000"/>
              </a:solidFill>
            </a:endParaRPr>
          </a:p>
        </p:txBody>
      </p:sp>
      <p:pic>
        <p:nvPicPr>
          <p:cNvPr id="5" name="Content Placeholder 4"/>
          <p:cNvPicPr>
            <a:picLocks noGrp="1" noChangeAspect="1"/>
          </p:cNvPicPr>
          <p:nvPr>
            <p:ph idx="1"/>
          </p:nvPr>
        </p:nvPicPr>
        <p:blipFill>
          <a:blip r:embed="rId1"/>
          <a:stretch>
            <a:fillRect/>
          </a:stretch>
        </p:blipFill>
        <p:spPr>
          <a:xfrm>
            <a:off x="3459480" y="1402080"/>
            <a:ext cx="5410200" cy="477488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a:ln>
                  <a:noFill/>
                </a:ln>
                <a:solidFill>
                  <a:srgbClr val="212529"/>
                </a:solidFill>
                <a:effectLst/>
                <a:latin typeface="Poppins"/>
                <a:sym typeface="+mn-ea"/>
              </a:rPr>
              <a:t>Coclusion</a:t>
            </a:r>
            <a:endParaRPr lang="en-GB" altLang="en-US"/>
          </a:p>
        </p:txBody>
      </p:sp>
      <p:sp>
        <p:nvSpPr>
          <p:cNvPr id="3" name="Content Placeholder 2"/>
          <p:cNvSpPr>
            <a:spLocks noGrp="1"/>
          </p:cNvSpPr>
          <p:nvPr>
            <p:ph idx="1"/>
          </p:nvPr>
        </p:nvSpPr>
        <p:spPr/>
        <p:txBody>
          <a:bodyPr/>
          <a:p>
            <a:r>
              <a:rPr lang="en-US" altLang="en-GB"/>
              <a:t>We decide to create a website which overcome all these problems .</a:t>
            </a:r>
            <a:endParaRPr lang="en-US" altLang="en-GB"/>
          </a:p>
          <a:p>
            <a:r>
              <a:rPr lang="en-US" altLang="en-GB"/>
              <a:t>Website is purely based on php codeignator . Online education website which enables students watch online classes , they can give feedback ,  grading system is also contain , when students needs help from teachers it also available in this website.</a:t>
            </a:r>
            <a:endParaRPr lang="en-US" altLang="en-GB"/>
          </a:p>
          <a:p>
            <a:r>
              <a:rPr lang="en-US" altLang="en-GB"/>
              <a:t>Also very important feature is in this website giving a gaming session , which contain all the study things. </a:t>
            </a:r>
            <a:endParaRPr lang="en-US" altLang="en-GB"/>
          </a:p>
          <a:p>
            <a:r>
              <a:rPr lang="en-US" altLang="en-GB"/>
              <a:t>Tranee can monitor all the students individually. </a:t>
            </a:r>
            <a:endParaRPr lang="en-US" altLang="en-GB"/>
          </a:p>
          <a:p>
            <a:endParaRPr lang="en-US" altLang="en-GB"/>
          </a:p>
          <a:p>
            <a:endParaRPr lang="en-US" altLang="en-GB"/>
          </a:p>
          <a:p>
            <a:endParaRPr lang="en-US" altLang="en-GB"/>
          </a:p>
          <a:p>
            <a:endParaRPr lang="en-US" altLang="en-GB"/>
          </a:p>
          <a:p>
            <a:endParaRPr lang="en-US" altLang="en-GB"/>
          </a:p>
          <a:p>
            <a:endParaRPr lang="en-US" altLang="en-GB"/>
          </a:p>
          <a:p>
            <a:endParaRPr lang="en-US" altLang="en-GB"/>
          </a:p>
          <a:p>
            <a:endParaRPr lang="en-US" alt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3582</Words>
  <Application>WPS Presentation</Application>
  <PresentationFormat>Widescreen</PresentationFormat>
  <Paragraphs>86</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Poppins</vt:lpstr>
      <vt:lpstr>Segoe Print</vt:lpstr>
      <vt:lpstr>Calibri Light</vt:lpstr>
      <vt:lpstr>Calibri</vt:lpstr>
      <vt:lpstr>Microsoft YaHei</vt:lpstr>
      <vt:lpstr>Arial Unicode MS</vt:lpstr>
      <vt:lpstr>Malgun Gothic</vt:lpstr>
      <vt:lpstr>Malgun Gothic Semilight</vt:lpstr>
      <vt:lpstr>Microsoft JhengHei UI Light</vt:lpstr>
      <vt:lpstr>Microsoft JhengHei</vt:lpstr>
      <vt:lpstr>Cooper Black</vt:lpstr>
      <vt:lpstr>Office Theme</vt:lpstr>
      <vt:lpstr>PowerPoint 演示文稿</vt:lpstr>
      <vt:lpstr>Problem Statement in detail(Education) &amp; solution.</vt:lpstr>
      <vt:lpstr> Transforming learning into Amazing e-learning Experiences.</vt:lpstr>
      <vt:lpstr>Lack Of Learner Motivation And Engagement.</vt:lpstr>
      <vt:lpstr>Staying Up-To-Date With Modern Tech.</vt:lpstr>
      <vt:lpstr>Measurable learning outcomes.</vt:lpstr>
      <vt:lpstr>Adaptive learner models to accommodate different learner needs.</vt:lpstr>
      <vt:lpstr>Use case Diagram</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morreira</dc:creator>
  <cp:lastModifiedBy>user</cp:lastModifiedBy>
  <cp:revision>16</cp:revision>
  <dcterms:created xsi:type="dcterms:W3CDTF">2021-04-25T12:31:00Z</dcterms:created>
  <dcterms:modified xsi:type="dcterms:W3CDTF">2021-04-26T20:46:53Z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2057-11.2.0.10078</vt:lpwstr>
  </property>
</Properties>
</file>