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051" y="1034779"/>
            <a:ext cx="11449879" cy="18250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1985 Auto </a:t>
            </a:r>
            <a:r>
              <a:rPr lang="en-US" dirty="0" smtClean="0">
                <a:latin typeface="Algerian" panose="04020705040A02060702" pitchFamily="82" charset="0"/>
              </a:rPr>
              <a:t>Imports - CAR Specification </a:t>
            </a:r>
            <a:r>
              <a:rPr lang="en-US" dirty="0">
                <a:latin typeface="Algerian" panose="04020705040A02060702" pitchFamily="82" charset="0"/>
              </a:rPr>
              <a:t>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73148"/>
            <a:ext cx="5065644" cy="1484243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Anusree </a:t>
            </a:r>
            <a:r>
              <a:rPr lang="en-US" sz="2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2200" b="1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Course: DA &amp; DS (Cohort A)</a:t>
            </a:r>
          </a:p>
          <a:p>
            <a:r>
              <a:rPr lang="en-US" sz="2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Project: Milestone 2</a:t>
            </a:r>
          </a:p>
          <a:p>
            <a:r>
              <a:rPr lang="en-US" sz="2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20/12/2024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12" y="2859875"/>
            <a:ext cx="4719430" cy="2095264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768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2974" y="476198"/>
            <a:ext cx="911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Different Body STYLES 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7" y="1443037"/>
            <a:ext cx="2981325" cy="153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336" y="2971385"/>
            <a:ext cx="223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Sedan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8" y="3811948"/>
            <a:ext cx="2981325" cy="1845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2937" y="5657563"/>
            <a:ext cx="223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Convertible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22" y="1306626"/>
            <a:ext cx="2875354" cy="1533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79736" y="2840151"/>
            <a:ext cx="223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Hatchback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820" y="3966584"/>
            <a:ext cx="2907256" cy="17801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59215" y="5746765"/>
            <a:ext cx="223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Wagon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383" y="2614408"/>
            <a:ext cx="4424775" cy="21203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58885" y="4768969"/>
            <a:ext cx="223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Hardtop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5165" y="609600"/>
            <a:ext cx="329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Visualization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489" y="1377410"/>
            <a:ext cx="9915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Univariate Analysis:</a:t>
            </a:r>
          </a:p>
          <a:p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Visualize the distribution of price.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Analyze the count of fuel-type.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Make: Distribution of car makes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5488" y="3551583"/>
            <a:ext cx="1041885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Insights:</a:t>
            </a:r>
          </a:p>
          <a:p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prstClr val="white"/>
                </a:solidFill>
              </a:rPr>
              <a:t>Car prices which are ranged from 5000 to 10000, are most purchased. Car price ranging from 30,000 to 35,000 are least purchased.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prstClr val="white"/>
                </a:solidFill>
              </a:rPr>
              <a:t>Gas based cars are more preferred than Diesel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prstClr val="white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prstClr val="white"/>
                </a:solidFill>
              </a:rPr>
              <a:t>Toyota, Nissan &amp; Mazda are most manufactured during the year 1985 compared to other cars.</a:t>
            </a:r>
            <a:endParaRPr lang="en-US" sz="2400" b="1" dirty="0">
              <a:solidFill>
                <a:srgbClr val="FFC000"/>
              </a:solidFill>
            </a:endParaRPr>
          </a:p>
          <a:p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6237" y="1102578"/>
            <a:ext cx="628418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Bivariate Analysis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n-U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Explore relationships </a:t>
            </a:r>
            <a:r>
              <a:rPr lang="en-US" sz="2000" dirty="0" smtClean="0"/>
              <a:t>between: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Price </a:t>
            </a:r>
            <a:r>
              <a:rPr lang="en-US" sz="2000" dirty="0"/>
              <a:t>and </a:t>
            </a:r>
            <a:r>
              <a:rPr lang="en-US" sz="2000" dirty="0" smtClean="0"/>
              <a:t>Engine size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Average Price vs Car </a:t>
            </a:r>
            <a:r>
              <a:rPr lang="en-US" sz="2000" dirty="0" smtClean="0"/>
              <a:t>make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Symboling </a:t>
            </a:r>
            <a:r>
              <a:rPr lang="en-US" sz="2000" dirty="0"/>
              <a:t>vs </a:t>
            </a:r>
            <a:r>
              <a:rPr lang="en-US" sz="2000" dirty="0" smtClean="0"/>
              <a:t>Risk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Drive-wheels vs Fuel Efficiency </a:t>
            </a:r>
            <a:r>
              <a:rPr lang="en-US" sz="2000" dirty="0" smtClean="0"/>
              <a:t>ratio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Peak-rpm vs </a:t>
            </a:r>
            <a:r>
              <a:rPr lang="en-US" sz="2000" dirty="0" smtClean="0"/>
              <a:t>Horsepower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Fuel-system </a:t>
            </a:r>
            <a:r>
              <a:rPr lang="en-US" sz="2000" dirty="0"/>
              <a:t>vs </a:t>
            </a:r>
            <a:r>
              <a:rPr lang="en-US" sz="2000" dirty="0" smtClean="0"/>
              <a:t>body-style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Fuel-system </a:t>
            </a:r>
            <a:r>
              <a:rPr lang="en-US" sz="2000" dirty="0"/>
              <a:t>vs Car Make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6" y="5102087"/>
            <a:ext cx="4223974" cy="16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069" y="2067340"/>
            <a:ext cx="116221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Price of the car Vs Engine hold positive correlation &amp; directly proportional to each other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Mercedes-Benz and </a:t>
            </a:r>
            <a:r>
              <a:rPr lang="en-US" dirty="0" smtClean="0"/>
              <a:t>Porsche</a:t>
            </a:r>
            <a:r>
              <a:rPr lang="en-US" dirty="0" smtClean="0">
                <a:sym typeface="Wingdings" panose="05000000000000000000" pitchFamily="2" charset="2"/>
              </a:rPr>
              <a:t> Highly priced (</a:t>
            </a:r>
            <a:r>
              <a:rPr lang="en-US" dirty="0"/>
              <a:t>Luxury &amp; Performance Focus, Brand </a:t>
            </a:r>
            <a:r>
              <a:rPr lang="en-US" dirty="0" smtClean="0"/>
              <a:t>Prestige, Higher </a:t>
            </a:r>
            <a:r>
              <a:rPr lang="en-US" dirty="0"/>
              <a:t>Production Costs &amp; Target </a:t>
            </a:r>
            <a:r>
              <a:rPr lang="en-US" dirty="0" smtClean="0"/>
              <a:t>Audience. </a:t>
            </a:r>
            <a:r>
              <a:rPr lang="en-US" dirty="0"/>
              <a:t>Whereas,</a:t>
            </a:r>
            <a:br>
              <a:rPr lang="en-US" dirty="0"/>
            </a:br>
            <a:r>
              <a:rPr lang="en-US" dirty="0"/>
              <a:t>Plymouth, Dodge, and </a:t>
            </a:r>
            <a:r>
              <a:rPr lang="en-US" dirty="0" smtClean="0"/>
              <a:t>Chevrolet </a:t>
            </a:r>
            <a:r>
              <a:rPr lang="en-US" dirty="0" smtClean="0">
                <a:sym typeface="Wingdings" panose="05000000000000000000" pitchFamily="2" charset="2"/>
              </a:rPr>
              <a:t> Low priced(</a:t>
            </a:r>
            <a:r>
              <a:rPr lang="en-US" dirty="0"/>
              <a:t>Economy and Accessibility, Utility and Practicality, Market Competition &amp; Cost-Effective </a:t>
            </a:r>
            <a:r>
              <a:rPr lang="en-US" dirty="0" smtClean="0"/>
              <a:t>Production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Higher </a:t>
            </a:r>
            <a:r>
              <a:rPr lang="en-US" dirty="0" smtClean="0"/>
              <a:t>Symboling </a:t>
            </a:r>
            <a:r>
              <a:rPr lang="en-US" dirty="0"/>
              <a:t>values usually indicate vehicles with higher risk </a:t>
            </a:r>
            <a:r>
              <a:rPr lang="en-US" dirty="0" smtClean="0"/>
              <a:t>levels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Drive wheels: </a:t>
            </a:r>
            <a:br>
              <a:rPr lang="en-US" dirty="0" smtClean="0"/>
            </a:br>
            <a:r>
              <a:rPr lang="en-US" dirty="0" smtClean="0"/>
              <a:t>FWD</a:t>
            </a:r>
            <a:r>
              <a:rPr lang="en-US" dirty="0" smtClean="0">
                <a:sym typeface="Wingdings" panose="05000000000000000000" pitchFamily="2" charset="2"/>
              </a:rPr>
              <a:t> More fuel efficient: 62 %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RWD Less fuel efficient than FWD: 33.1%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4WD / All WD Least fuel efficient: 4.8%</a:t>
            </a:r>
          </a:p>
        </p:txBody>
      </p:sp>
      <p:sp>
        <p:nvSpPr>
          <p:cNvPr id="3" name="Rectangle 2"/>
          <p:cNvSpPr/>
          <p:nvPr/>
        </p:nvSpPr>
        <p:spPr>
          <a:xfrm>
            <a:off x="424069" y="1369367"/>
            <a:ext cx="3246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rgbClr val="DF2E28">
                    <a:lumMod val="60000"/>
                    <a:lumOff val="40000"/>
                  </a:srgbClr>
                </a:solidFill>
              </a:rPr>
              <a:t>Insights </a:t>
            </a:r>
            <a:endParaRPr lang="en-US" sz="2400" b="1" dirty="0">
              <a:solidFill>
                <a:srgbClr val="DF2E28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026" y="1457739"/>
            <a:ext cx="120329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en-US" dirty="0"/>
              <a:t>Higher peak RPMs are often associated with higher horsepower, especially in engines designed for performance, whereas Economy-focused engines deliver peak horsepower at lower RPMs to optimize fuel </a:t>
            </a:r>
            <a:r>
              <a:rPr lang="en-US" dirty="0" smtClean="0"/>
              <a:t>efficiency.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Simpler </a:t>
            </a:r>
            <a:r>
              <a:rPr lang="en-US" dirty="0"/>
              <a:t>Systems (1BBL, SPFI, 2BBL): Align with practical and economical body styles like Hatchbacks, Sedans, and Wagons.</a:t>
            </a:r>
            <a:br>
              <a:rPr lang="en-US" dirty="0"/>
            </a:br>
            <a:r>
              <a:rPr lang="en-US" dirty="0"/>
              <a:t>Performance-Oriented Systems (4BBL, MFI, SPDI): Pair with sporty and premium body styles like Convertibles, Hardtops, and high-performance Sedans.</a:t>
            </a:r>
            <a:br>
              <a:rPr lang="en-US" dirty="0"/>
            </a:br>
            <a:r>
              <a:rPr lang="en-US" dirty="0"/>
              <a:t>Diesel Systems (IDI): Suit utility-focused body styles like Wagons and durable Sedans.</a:t>
            </a:r>
          </a:p>
          <a:p>
            <a:pPr marL="342900" indent="-342900">
              <a:buFont typeface="+mj-lt"/>
              <a:buAutoNum type="arabicPeriod" startAt="5"/>
            </a:pPr>
            <a:endParaRPr lang="en-US" dirty="0" smtClean="0"/>
          </a:p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MPFI preferred in all kinds of car makes, coz of more fueling &amp; performance factors.</a:t>
            </a:r>
            <a:r>
              <a:rPr lang="en-US" dirty="0"/>
              <a:t> </a:t>
            </a:r>
            <a:r>
              <a:rPr lang="en-US" dirty="0" smtClean="0"/>
              <a:t>SPFI fuel system is seen only in </a:t>
            </a:r>
            <a:r>
              <a:rPr lang="en-US" dirty="0" err="1" smtClean="0"/>
              <a:t>isuzu</a:t>
            </a:r>
            <a:r>
              <a:rPr lang="en-US" dirty="0" smtClean="0"/>
              <a:t>, as its less manufactured in the year 1985. This fuel system involved newer technology, high production costs &amp; new for consumer practice.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645" y="1973758"/>
            <a:ext cx="795395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Multivariate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Analysis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n-US" sz="2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Explore relationships between price, engine size, horsepower, and fuel type using pair plots.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City-mpg vs Highway-mpg vary based on the fuel-system?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Distribution of city-mpg and curb-weight for each body-style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Comparing horsepower, weight, engine size across price segments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148" y="541237"/>
            <a:ext cx="3540830" cy="191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5582" y="295940"/>
            <a:ext cx="3246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Insights</a:t>
            </a:r>
          </a:p>
          <a:p>
            <a:pPr lvl="0"/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2400" b="1" dirty="0" smtClean="0">
                <a:solidFill>
                  <a:srgbClr val="DF2E28">
                    <a:lumMod val="60000"/>
                    <a:lumOff val="40000"/>
                  </a:srgbClr>
                </a:solidFill>
              </a:rPr>
              <a:t> </a:t>
            </a:r>
            <a:endParaRPr lang="en-US" sz="2400" b="1" dirty="0">
              <a:solidFill>
                <a:srgbClr val="DF2E28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71234"/>
              </p:ext>
            </p:extLst>
          </p:nvPr>
        </p:nvGraphicFramePr>
        <p:xfrm>
          <a:off x="1179442" y="896104"/>
          <a:ext cx="9497390" cy="1615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37269">
                  <a:extLst>
                    <a:ext uri="{9D8B030D-6E8A-4147-A177-3AD203B41FA5}">
                      <a16:colId xmlns:a16="http://schemas.microsoft.com/office/drawing/2014/main" val="2067699449"/>
                    </a:ext>
                  </a:extLst>
                </a:gridCol>
                <a:gridCol w="3714492">
                  <a:extLst>
                    <a:ext uri="{9D8B030D-6E8A-4147-A177-3AD203B41FA5}">
                      <a16:colId xmlns:a16="http://schemas.microsoft.com/office/drawing/2014/main" val="1532561190"/>
                    </a:ext>
                  </a:extLst>
                </a:gridCol>
                <a:gridCol w="4045629">
                  <a:extLst>
                    <a:ext uri="{9D8B030D-6E8A-4147-A177-3AD203B41FA5}">
                      <a16:colId xmlns:a16="http://schemas.microsoft.com/office/drawing/2014/main" val="1805094042"/>
                    </a:ext>
                  </a:extLst>
                </a:gridCol>
              </a:tblGrid>
              <a:tr h="340198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Diesel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417171"/>
                  </a:ext>
                </a:extLst>
              </a:tr>
              <a:tr h="3401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Price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Budget to luxury, varies widely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Higher initial cost, better fuel efficiency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47635"/>
                  </a:ext>
                </a:extLst>
              </a:tr>
              <a:tr h="48194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Engine 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Smaller engines for economy, larger for power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Larger engines prioritize torque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76026"/>
                  </a:ext>
                </a:extLst>
              </a:tr>
              <a:tr h="3401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Horse Power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 horsepower for performance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 horsepower, torque-focused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133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0173" y="2994991"/>
            <a:ext cx="10204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Highest City MPG rating seen in : Hatchback &amp; then in Sedan type of Body Style.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Lowest </a:t>
            </a:r>
            <a:r>
              <a:rPr lang="en-US" dirty="0"/>
              <a:t>City MPG rating seen </a:t>
            </a:r>
            <a:r>
              <a:rPr lang="en-US" dirty="0" smtClean="0"/>
              <a:t>in: Convertible type of Body Style</a:t>
            </a:r>
          </a:p>
          <a:p>
            <a:r>
              <a:rPr lang="en-US" dirty="0"/>
              <a:t>Highest </a:t>
            </a:r>
            <a:r>
              <a:rPr lang="en-US" dirty="0" smtClean="0"/>
              <a:t>Curb Weight rating </a:t>
            </a:r>
            <a:r>
              <a:rPr lang="en-US" dirty="0"/>
              <a:t>seen in: </a:t>
            </a:r>
            <a:r>
              <a:rPr lang="en-US" dirty="0" smtClean="0"/>
              <a:t>Wagon &amp; </a:t>
            </a:r>
            <a:r>
              <a:rPr lang="en-US" dirty="0"/>
              <a:t>then in Sedan type of Body Style. </a:t>
            </a:r>
            <a:br>
              <a:rPr lang="en-US" dirty="0"/>
            </a:br>
            <a:r>
              <a:rPr lang="en-US" dirty="0" smtClean="0"/>
              <a:t>Lowest </a:t>
            </a:r>
            <a:r>
              <a:rPr lang="en-US" dirty="0"/>
              <a:t>Curb Weight rating seen </a:t>
            </a:r>
            <a:r>
              <a:rPr lang="en-US" dirty="0" smtClean="0"/>
              <a:t>in</a:t>
            </a:r>
            <a:r>
              <a:rPr lang="en-US" dirty="0"/>
              <a:t>: Convertible type of Body </a:t>
            </a:r>
            <a:r>
              <a:rPr lang="en-US" dirty="0" smtClean="0"/>
              <a:t>Style</a:t>
            </a:r>
          </a:p>
          <a:p>
            <a:endParaRPr lang="en-US" dirty="0"/>
          </a:p>
          <a:p>
            <a:r>
              <a:rPr lang="en-US" dirty="0" smtClean="0"/>
              <a:t>Luxury Cars Like </a:t>
            </a:r>
            <a:r>
              <a:rPr lang="en-US" b="1" dirty="0" smtClean="0"/>
              <a:t>Porche, Mercedes, BMW, Audi &amp; Volvo </a:t>
            </a:r>
            <a:r>
              <a:rPr lang="en-US" dirty="0" smtClean="0"/>
              <a:t>had higher curb weight, Horsepower &amp; Engine size comparing to high priced &amp; mid-ranged vehicles like </a:t>
            </a:r>
            <a:r>
              <a:rPr lang="en-US" b="1" dirty="0" smtClean="0"/>
              <a:t>Alfa-Romero, Mercury, Peugot, Saab, &amp; Mazda, Nissan, Honda, Isuzu, Dodge etc.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Horsepower &amp; Engine Size are seen to be Directly proportional to each other.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91" y="896104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591" y="2810325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591" y="4315091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1734"/>
              </p:ext>
            </p:extLst>
          </p:nvPr>
        </p:nvGraphicFramePr>
        <p:xfrm>
          <a:off x="848142" y="285181"/>
          <a:ext cx="10641495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299">
                  <a:extLst>
                    <a:ext uri="{9D8B030D-6E8A-4147-A177-3AD203B41FA5}">
                      <a16:colId xmlns:a16="http://schemas.microsoft.com/office/drawing/2014/main" val="3798759364"/>
                    </a:ext>
                  </a:extLst>
                </a:gridCol>
                <a:gridCol w="2128299">
                  <a:extLst>
                    <a:ext uri="{9D8B030D-6E8A-4147-A177-3AD203B41FA5}">
                      <a16:colId xmlns:a16="http://schemas.microsoft.com/office/drawing/2014/main" val="2181802389"/>
                    </a:ext>
                  </a:extLst>
                </a:gridCol>
                <a:gridCol w="2128299">
                  <a:extLst>
                    <a:ext uri="{9D8B030D-6E8A-4147-A177-3AD203B41FA5}">
                      <a16:colId xmlns:a16="http://schemas.microsoft.com/office/drawing/2014/main" val="3385210753"/>
                    </a:ext>
                  </a:extLst>
                </a:gridCol>
                <a:gridCol w="2128299">
                  <a:extLst>
                    <a:ext uri="{9D8B030D-6E8A-4147-A177-3AD203B41FA5}">
                      <a16:colId xmlns:a16="http://schemas.microsoft.com/office/drawing/2014/main" val="588582510"/>
                    </a:ext>
                  </a:extLst>
                </a:gridCol>
                <a:gridCol w="2128299">
                  <a:extLst>
                    <a:ext uri="{9D8B030D-6E8A-4147-A177-3AD203B41FA5}">
                      <a16:colId xmlns:a16="http://schemas.microsoft.com/office/drawing/2014/main" val="335300891"/>
                    </a:ext>
                  </a:extLst>
                </a:gridCol>
              </a:tblGrid>
              <a:tr h="238645">
                <a:tc>
                  <a:txBody>
                    <a:bodyPr/>
                    <a:lstStyle/>
                    <a:p>
                      <a:r>
                        <a:rPr lang="en-US" dirty="0" smtClean="0"/>
                        <a:t>Fuel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City-mpg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Highway-mpg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Variation 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69105"/>
                  </a:ext>
                </a:extLst>
              </a:tr>
              <a:tr h="47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1BBL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Large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Inefficient in city; steady speeds improve performance.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899664"/>
                  </a:ext>
                </a:extLst>
              </a:tr>
              <a:tr h="47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2BBL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Slightly better than 1BBL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 to good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Improved airflow compared to 1BBL, better highway mpg.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683365"/>
                  </a:ext>
                </a:extLst>
              </a:tr>
              <a:tr h="47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MPFI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Excellent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Optimized fuel delivery ensures efficiency in all conditions.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4383"/>
                  </a:ext>
                </a:extLst>
              </a:tr>
              <a:tr h="47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SPFI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Better than carburetors but less precise than MPFI.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663546"/>
                  </a:ext>
                </a:extLst>
              </a:tr>
              <a:tr h="3380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4BBL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 to good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Large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Designed for power, not efficiency.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79173"/>
                  </a:ext>
                </a:extLst>
              </a:tr>
              <a:tr h="47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Energy loss in pre-combustion chambers affects efficiency.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7697"/>
                  </a:ext>
                </a:extLst>
              </a:tr>
              <a:tr h="3494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MFI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 to large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Mechanically controlled, less precise than MPFI.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96325"/>
                  </a:ext>
                </a:extLst>
              </a:tr>
              <a:tr h="3380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High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Excellent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Real-time optimization makes it highly efficient.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1682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8302" y="285181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1424" y="424070"/>
            <a:ext cx="490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Hypothesis </a:t>
            </a:r>
            <a:r>
              <a:rPr 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Testing: T-Test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729" y="1444487"/>
            <a:ext cx="11304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Independent two sample T-test done to </a:t>
            </a:r>
            <a:r>
              <a:rPr lang="en-US" dirty="0"/>
              <a:t>check if there is a significant difference in horsepower between high-risk and low-risk cars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Results: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μ </a:t>
            </a:r>
            <a:r>
              <a:rPr lang="en-US" dirty="0"/>
              <a:t>high-risk​ =</a:t>
            </a:r>
            <a:r>
              <a:rPr lang="el-GR" dirty="0"/>
              <a:t>μ </a:t>
            </a:r>
            <a:r>
              <a:rPr lang="en-US" dirty="0"/>
              <a:t>low-risk​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p-value </a:t>
            </a:r>
            <a:r>
              <a:rPr lang="en-US" dirty="0"/>
              <a:t>&gt; significance level (e.g., 0.05), indicating insufficient evidence to reject 𝐻</a:t>
            </a:r>
            <a:r>
              <a:rPr lang="en-US" dirty="0" smtClean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correct and statistically valid: there is no evidence to support a difference in horsepower between the two groups.</a:t>
            </a:r>
          </a:p>
        </p:txBody>
      </p:sp>
    </p:spTree>
    <p:extLst>
      <p:ext uri="{BB962C8B-B14F-4D97-AF65-F5344CB8AC3E}">
        <p14:creationId xmlns:p14="http://schemas.microsoft.com/office/powerpoint/2010/main" val="19669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1512" y="519135"/>
            <a:ext cx="490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5" y="1405219"/>
            <a:ext cx="9700590" cy="5355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7167" y="2478156"/>
            <a:ext cx="10906539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1985 automobile market reflected a balance between performance and cost, with advanced technologies emerging to improve fuel efficiency. While larger, more powerful cars dominated the high-price segments, there was a growing demand for more efficient and economical vehicles in the mid-range and low-price categories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Target </a:t>
            </a:r>
            <a:r>
              <a:rPr lang="en-US" dirty="0"/>
              <a:t>audience insights suggest that high-risk vehicles cater to performance enthusiasts, while low-risk vehicles are designed for cost-conscious, safety-focused consumers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0330"/>
            <a:ext cx="12072730" cy="6349748"/>
          </a:xfrm>
          <a:prstGeom prst="rect">
            <a:avLst/>
          </a:prstGeom>
          <a:noFill/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214193" y="490330"/>
            <a:ext cx="49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Project Overview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8138" y="1338470"/>
            <a:ext cx="10137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set consists of three types of entities: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a) the </a:t>
            </a:r>
            <a:r>
              <a:rPr lang="en-US" dirty="0" smtClean="0"/>
              <a:t>specification </a:t>
            </a:r>
            <a:r>
              <a:rPr lang="en-US" dirty="0"/>
              <a:t>of an auto in terms of various characteristics, </a:t>
            </a:r>
            <a:endParaRPr lang="en-US" dirty="0" smtClean="0"/>
          </a:p>
          <a:p>
            <a:pPr marL="342900" indent="-342900">
              <a:buAutoNum type="alphaLcParenBoth" startAt="2"/>
            </a:pPr>
            <a:r>
              <a:rPr lang="en-US" dirty="0" smtClean="0"/>
              <a:t>its </a:t>
            </a:r>
            <a:r>
              <a:rPr lang="en-US" dirty="0"/>
              <a:t>assigned insurance risk rating </a:t>
            </a:r>
            <a:endParaRPr lang="en-US" dirty="0" smtClean="0"/>
          </a:p>
          <a:p>
            <a:pPr marL="342900" indent="-342900">
              <a:buAutoNum type="alphaLcParenBoth" startAt="2"/>
            </a:pPr>
            <a:r>
              <a:rPr lang="en-US" dirty="0" smtClean="0"/>
              <a:t>its </a:t>
            </a:r>
            <a:r>
              <a:rPr lang="en-US" dirty="0"/>
              <a:t>normalized losses in use </a:t>
            </a:r>
            <a:r>
              <a:rPr lang="en-US" dirty="0" smtClean="0"/>
              <a:t>as </a:t>
            </a:r>
            <a:r>
              <a:rPr lang="en-US" dirty="0"/>
              <a:t>compared to other cars</a:t>
            </a:r>
            <a:r>
              <a:rPr lang="en-US" dirty="0" smtClean="0"/>
              <a:t>.</a:t>
            </a:r>
          </a:p>
          <a:p>
            <a:pPr marL="342900" indent="-342900">
              <a:buAutoNum type="alphaLcParenBoth" startAt="2"/>
            </a:pP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OBJECTIVE:</a:t>
            </a:r>
          </a:p>
          <a:p>
            <a:r>
              <a:rPr lang="en-US" dirty="0"/>
              <a:t>The primary objective of analyzing the </a:t>
            </a:r>
            <a:r>
              <a:rPr lang="en-US" b="1" dirty="0"/>
              <a:t>1985 Automobile Dataset</a:t>
            </a:r>
            <a:r>
              <a:rPr lang="en-US" dirty="0"/>
              <a:t> is to explore and understand the relationships between various attributes of automobiles, such as price, engine specifications, fuel efficiency, and design characteristics, to gain insights into factors influencing automobile </a:t>
            </a:r>
            <a:r>
              <a:rPr lang="en-US" dirty="0" smtClean="0"/>
              <a:t>performance and pricing</a:t>
            </a:r>
            <a:r>
              <a:rPr lang="en-US" dirty="0"/>
              <a:t> </a:t>
            </a:r>
            <a:r>
              <a:rPr lang="en-US" dirty="0" smtClean="0"/>
              <a:t>segmentation.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4" y="1278835"/>
            <a:ext cx="9740347" cy="54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0416" y="1338470"/>
            <a:ext cx="101379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Shape of the Dataset:   </a:t>
            </a:r>
            <a:r>
              <a:rPr lang="en-US" dirty="0" smtClean="0"/>
              <a:t>205 observations &amp; 26 attributes/features</a:t>
            </a:r>
          </a:p>
          <a:p>
            <a:pPr marL="342900" indent="-342900">
              <a:buAutoNum type="alphaLcParenBoth" startAt="2"/>
            </a:pPr>
            <a:endParaRPr lang="en-US" dirty="0"/>
          </a:p>
          <a:p>
            <a:r>
              <a:rPr lang="en-US" b="1" dirty="0" smtClean="0"/>
              <a:t>Datatypes: </a:t>
            </a:r>
            <a:r>
              <a:rPr lang="en-US" dirty="0"/>
              <a:t>float64(5), int64(5), object(16)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List of attributes in the dataset: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Symboling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normalized-losses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Make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fuel-type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Aspiration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body-style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drive-wheels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engine-location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wheel-base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Length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Width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Height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price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14193" y="490330"/>
            <a:ext cx="49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Understanding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28521" y="2723464"/>
            <a:ext cx="4134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Curb-weight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Engine-type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</a:t>
            </a:r>
            <a:r>
              <a:rPr lang="en-US" dirty="0" smtClean="0"/>
              <a:t>um-of-cylinders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engine-size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fuel-system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Stroke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compression-ratio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Horsepower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peak-rpm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city-mpg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highway-mpg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Number of doors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4193" y="490330"/>
            <a:ext cx="5738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Missing </a:t>
            </a:r>
            <a:r>
              <a:rPr lang="en-US" sz="2400" b="1" dirty="0" smtClean="0"/>
              <a:t>/ Invalid Values </a:t>
            </a:r>
            <a:r>
              <a:rPr lang="en-US" sz="2400" b="1" dirty="0"/>
              <a:t>Handling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225" y="4443236"/>
            <a:ext cx="6334540" cy="24147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7409" y="1205947"/>
            <a:ext cx="95945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Quality </a:t>
            </a:r>
            <a:r>
              <a:rPr lang="en-US" b="1" dirty="0" smtClean="0"/>
              <a:t>Issues </a:t>
            </a:r>
          </a:p>
          <a:p>
            <a:r>
              <a:rPr lang="en-US" dirty="0" smtClean="0"/>
              <a:t>There were no column names, created column names manually &amp; updated the dataset</a:t>
            </a:r>
          </a:p>
          <a:p>
            <a:endParaRPr lang="en-US" dirty="0"/>
          </a:p>
          <a:p>
            <a:r>
              <a:rPr lang="en-US" dirty="0" smtClean="0"/>
              <a:t>Using Replace method, ‘?' converted into </a:t>
            </a:r>
            <a:r>
              <a:rPr lang="en-US" dirty="0"/>
              <a:t>NaN for better </a:t>
            </a:r>
            <a:r>
              <a:rPr lang="en-US" dirty="0" smtClean="0"/>
              <a:t>handling</a:t>
            </a:r>
            <a:r>
              <a:rPr lang="en-US" dirty="0"/>
              <a:t> </a:t>
            </a:r>
            <a:r>
              <a:rPr lang="en-US" dirty="0" smtClean="0"/>
              <a:t>&amp; to detect missing values.</a:t>
            </a:r>
          </a:p>
          <a:p>
            <a:endParaRPr lang="en-US" dirty="0"/>
          </a:p>
          <a:p>
            <a:r>
              <a:rPr lang="en-US" dirty="0" smtClean="0"/>
              <a:t>Used “pd.to_numeric” type conversion inorder to ensure if any value contains non-numeric string type, it will convert into NaN.</a:t>
            </a:r>
          </a:p>
          <a:p>
            <a:endParaRPr lang="en-US" dirty="0"/>
          </a:p>
          <a:p>
            <a:r>
              <a:rPr lang="en-US" dirty="0"/>
              <a:t>After handling '?' with NaN and convert numeric columns to appropriate </a:t>
            </a:r>
            <a:r>
              <a:rPr lang="en-US" dirty="0" smtClean="0"/>
              <a:t>types,</a:t>
            </a:r>
          </a:p>
          <a:p>
            <a:r>
              <a:rPr lang="en-US" dirty="0"/>
              <a:t>Using </a:t>
            </a:r>
            <a:r>
              <a:rPr lang="en-US" dirty="0" smtClean="0"/>
              <a:t>“df.isnull</a:t>
            </a:r>
            <a:r>
              <a:rPr lang="en-US" dirty="0"/>
              <a:t>().sum</a:t>
            </a:r>
            <a:r>
              <a:rPr lang="en-US" dirty="0" smtClean="0"/>
              <a:t>()”, able to identify Missing values in: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normalized-losses </a:t>
            </a:r>
            <a:r>
              <a:rPr lang="en-US" dirty="0" smtClean="0"/>
              <a:t>: 41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Num-of-doors : 2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Bore: 4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Stroke: 4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Horsepower: 2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P</a:t>
            </a:r>
            <a:r>
              <a:rPr lang="en-US" dirty="0" smtClean="0"/>
              <a:t>eak-rpm: 2</a:t>
            </a: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Price: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9878" y="543339"/>
            <a:ext cx="736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Techniques Used for Handling 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30480"/>
            <a:ext cx="4863548" cy="2627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182" y="1431235"/>
            <a:ext cx="9395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</a:t>
            </a:r>
            <a:r>
              <a:rPr lang="en-US" b="1" dirty="0" smtClean="0"/>
              <a:t>KDEPlot</a:t>
            </a:r>
            <a:r>
              <a:rPr lang="en-US" b="1" dirty="0"/>
              <a:t> &amp; df['normalized-losses'].skew</a:t>
            </a:r>
            <a:r>
              <a:rPr lang="en-US" b="1" dirty="0" smtClean="0"/>
              <a:t>()</a:t>
            </a:r>
            <a:r>
              <a:rPr lang="en-US" dirty="0" smtClean="0"/>
              <a:t> to analyze the distribution of the Data points &amp; its skewness of every Attribute consisting missing values.</a:t>
            </a:r>
          </a:p>
          <a:p>
            <a:endParaRPr lang="en-US" dirty="0"/>
          </a:p>
          <a:p>
            <a:r>
              <a:rPr lang="en-US" b="1" dirty="0" smtClean="0"/>
              <a:t>Imputation </a:t>
            </a:r>
            <a:r>
              <a:rPr lang="en-US" b="1" dirty="0"/>
              <a:t>Based on Distribution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numerical data, replace missing values with the </a:t>
            </a:r>
            <a:r>
              <a:rPr lang="en-US" dirty="0" smtClean="0"/>
              <a:t>mean or median </a:t>
            </a:r>
            <a:r>
              <a:rPr lang="en-US" dirty="0"/>
              <a:t>depending on the KDE plot's peak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categorical data, </a:t>
            </a:r>
            <a:r>
              <a:rPr lang="en-US" dirty="0" smtClean="0"/>
              <a:t>used mode </a:t>
            </a:r>
            <a:r>
              <a:rPr lang="en-US" dirty="0"/>
              <a:t>or the most frequent </a:t>
            </a:r>
            <a:r>
              <a:rPr lang="en-US" dirty="0" smtClean="0"/>
              <a:t>category</a:t>
            </a:r>
          </a:p>
          <a:p>
            <a:endParaRPr lang="en-US" dirty="0"/>
          </a:p>
          <a:p>
            <a:r>
              <a:rPr lang="en-US" b="1" dirty="0"/>
              <a:t>Numerical Assessment of Skewness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Skewness </a:t>
            </a:r>
            <a:r>
              <a:rPr lang="en-US" dirty="0"/>
              <a:t>&gt; 0: Right-skewed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Skewness </a:t>
            </a:r>
            <a:r>
              <a:rPr lang="en-US" dirty="0"/>
              <a:t>&lt; 0: Left-skewed.</a:t>
            </a:r>
          </a:p>
        </p:txBody>
      </p:sp>
    </p:spTree>
    <p:extLst>
      <p:ext uri="{BB962C8B-B14F-4D97-AF65-F5344CB8AC3E}">
        <p14:creationId xmlns:p14="http://schemas.microsoft.com/office/powerpoint/2010/main" val="16763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915" y="561467"/>
            <a:ext cx="7462151" cy="646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3427" y="1311966"/>
            <a:ext cx="100716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Replacement: Numerical </a:t>
            </a:r>
            <a:r>
              <a:rPr lang="en-US" dirty="0"/>
              <a:t>data with a normal distribution (symmetrical, no skew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Advantages: Preserves the overall mean of the data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Bore - Symmetrical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not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eak-rpm -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Symmetrical not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Median </a:t>
            </a:r>
            <a:r>
              <a:rPr lang="en-US" dirty="0" smtClean="0"/>
              <a:t>Replacement: Numerical </a:t>
            </a:r>
            <a:r>
              <a:rPr lang="en-US" dirty="0"/>
              <a:t>data with a skewed distribution (right or left </a:t>
            </a:r>
            <a:r>
              <a:rPr lang="en-US" dirty="0" smtClean="0"/>
              <a:t>skew) &amp; Data </a:t>
            </a:r>
            <a:r>
              <a:rPr lang="en-US" dirty="0"/>
              <a:t>containing outliers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Advantages: Robust </a:t>
            </a:r>
            <a:r>
              <a:rPr lang="en-US" dirty="0"/>
              <a:t>to outliers and better represents the central tendency for skewed data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Normalized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loss - Positively/Right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Stroke - Negatively/Left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Horsepower -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Positively/Right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Price -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Positively/Right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skewed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Mode </a:t>
            </a:r>
            <a:r>
              <a:rPr lang="en-US" dirty="0" smtClean="0"/>
              <a:t>Replacement: Categorical </a:t>
            </a:r>
            <a:r>
              <a:rPr lang="en-US" dirty="0"/>
              <a:t>data (e.g., fuel-type, body-style).Numerical data with many repeated values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Advantages: </a:t>
            </a:r>
            <a:r>
              <a:rPr lang="en-US" dirty="0" smtClean="0"/>
              <a:t>Preserves </a:t>
            </a:r>
            <a:r>
              <a:rPr lang="en-US" dirty="0"/>
              <a:t>the most frequent category or value, maintaining data consistency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Num of doors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Does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not contribute much to my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analysis, Dropped this column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5983" y="490330"/>
            <a:ext cx="53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Outlier Handling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575" y="951995"/>
            <a:ext cx="112113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Identifying </a:t>
            </a:r>
            <a:r>
              <a:rPr lang="en-US" b="1" dirty="0" smtClean="0"/>
              <a:t>Outliers: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Visually, using Box plot Identified outliers for all the attributes of the existing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Used </a:t>
            </a:r>
            <a:r>
              <a:rPr lang="en-US" b="1" dirty="0"/>
              <a:t>Z-score method </a:t>
            </a:r>
            <a:r>
              <a:rPr lang="en-US" dirty="0"/>
              <a:t>to detect and  </a:t>
            </a:r>
            <a:r>
              <a:rPr lang="en-US" dirty="0" smtClean="0"/>
              <a:t>removes </a:t>
            </a:r>
            <a:r>
              <a:rPr lang="en-US" dirty="0"/>
              <a:t>outliers based on Z-scores for numeric </a:t>
            </a:r>
            <a:r>
              <a:rPr lang="en-US" dirty="0" smtClean="0"/>
              <a:t>columns: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'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symboling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', 'normalized-losses', 'wheel-base', 'length', 'width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', 'height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', 'curb-weight', 'bore', 'stroke', 'compression-ratio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', 'horsepower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', 'peak-rpm', 'city-mpg', 'highway-mpg',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'price‘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cleaned_df</a:t>
            </a:r>
            <a:r>
              <a:rPr lang="en-US" dirty="0" smtClean="0"/>
              <a:t> </a:t>
            </a:r>
            <a:r>
              <a:rPr lang="en-US" dirty="0"/>
              <a:t>= df[(</a:t>
            </a:r>
            <a:r>
              <a:rPr lang="en-US" dirty="0" err="1"/>
              <a:t>z_scores</a:t>
            </a:r>
            <a:r>
              <a:rPr lang="en-US" dirty="0"/>
              <a:t> &lt; threshold).all(axis=1)] - </a:t>
            </a:r>
            <a:r>
              <a:rPr lang="en-US" dirty="0" smtClean="0"/>
              <a:t>Original Data Frame altered </a:t>
            </a:r>
            <a:r>
              <a:rPr lang="en-US" dirty="0"/>
              <a:t>to include only the rows where all Z-scores are below the </a:t>
            </a:r>
            <a:r>
              <a:rPr lang="en-US" dirty="0" smtClean="0"/>
              <a:t>threshold(3)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Dataset </a:t>
            </a:r>
            <a:r>
              <a:rPr lang="en-US" dirty="0"/>
              <a:t>shape after removing </a:t>
            </a:r>
            <a:r>
              <a:rPr lang="en-US" dirty="0" smtClean="0"/>
              <a:t>outliers via Z-score method: </a:t>
            </a:r>
            <a:r>
              <a:rPr lang="en-US" dirty="0"/>
              <a:t>(182, 25)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Using </a:t>
            </a:r>
            <a:r>
              <a:rPr lang="en-US" b="1" dirty="0"/>
              <a:t>IQR method </a:t>
            </a:r>
            <a:r>
              <a:rPr lang="en-US" dirty="0"/>
              <a:t>to detect and remove outliers in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'engine-size’</a:t>
            </a:r>
            <a:r>
              <a:rPr lang="en-US" dirty="0" smtClean="0"/>
              <a:t>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outliers = (df['engine-size'] &lt; (Q1 - 1.5 * IQR)) | (df['engine-size'] &gt; (Q3 + 1.5 * IQR</a:t>
            </a:r>
            <a:r>
              <a:rPr lang="en-US" dirty="0" smtClean="0"/>
              <a:t>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Dataset shape after removing outliers via </a:t>
            </a:r>
            <a:r>
              <a:rPr lang="en-US" dirty="0" smtClean="0"/>
              <a:t>IQR </a:t>
            </a:r>
            <a:r>
              <a:rPr lang="en-US" dirty="0"/>
              <a:t>method: (195, 25)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8863" y="476262"/>
            <a:ext cx="53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Derived Metrics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1505243"/>
            <a:ext cx="10255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Power-to-Weight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Ratio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Derived from </a:t>
            </a:r>
            <a:r>
              <a:rPr lang="en-US" dirty="0" smtClean="0">
                <a:sym typeface="Wingdings" panose="05000000000000000000" pitchFamily="2" charset="2"/>
              </a:rPr>
              <a:t>“horsepower” and  “curb-weight”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Fuel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Efficiency Ratio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Derived from “city-mpg” and “highway-mpg”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Price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per Horsepower </a:t>
            </a:r>
            <a:r>
              <a:rPr lang="en-US" dirty="0" smtClean="0">
                <a:sym typeface="Wingdings" panose="05000000000000000000" pitchFamily="2" charset="2"/>
              </a:rPr>
              <a:t> Derived from  “price” and  “horsepower”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Weight-to-Engine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Size Ratio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Derived from “curb-weight” and “engine-size”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5060" y="317236"/>
            <a:ext cx="911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Overall understanding of car mechanism with the </a:t>
            </a:r>
            <a:r>
              <a:rPr lang="en-US" sz="2400" b="1" dirty="0" smtClean="0"/>
              <a:t>Attributes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89" y="1045618"/>
            <a:ext cx="7871793" cy="57029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12695" y="1895061"/>
            <a:ext cx="31672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Aspiration</a:t>
            </a:r>
          </a:p>
          <a:p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Fuel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Cylinders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Bore and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Stroke</a:t>
            </a:r>
          </a:p>
          <a:p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Horsepower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Peak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RPM</a:t>
            </a: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30117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2846</TotalTime>
  <Words>1185</Words>
  <Application>Microsoft Office PowerPoint</Application>
  <PresentationFormat>Widescreen</PresentationFormat>
  <Paragraphs>262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Arial</vt:lpstr>
      <vt:lpstr>Century Gothic</vt:lpstr>
      <vt:lpstr>Wingdings</vt:lpstr>
      <vt:lpstr>Vapor Trail</vt:lpstr>
      <vt:lpstr>1985 Auto Imports - CAR Specification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1985 Auto Imports - CAR SpecificationS data</dc:title>
  <dc:creator>ANUSREE</dc:creator>
  <cp:lastModifiedBy>ANUSREE</cp:lastModifiedBy>
  <cp:revision>68</cp:revision>
  <dcterms:created xsi:type="dcterms:W3CDTF">2024-12-19T12:24:00Z</dcterms:created>
  <dcterms:modified xsi:type="dcterms:W3CDTF">2024-12-25T19:31:51Z</dcterms:modified>
</cp:coreProperties>
</file>