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97159"/>
            <a:ext cx="9184466" cy="1940768"/>
          </a:xfrm>
        </p:spPr>
        <p:txBody>
          <a:bodyPr>
            <a:normAutofit fontScale="90000"/>
          </a:bodyPr>
          <a:lstStyle/>
          <a:p>
            <a:pPr algn="r"/>
            <a:r>
              <a:rPr lang="en-US" dirty="0"/>
              <a:t/>
            </a:r>
            <a:br>
              <a:rPr lang="en-US" dirty="0"/>
            </a:br>
            <a:r>
              <a:rPr lang="en-US" dirty="0">
                <a:latin typeface="Algerian" panose="04020705040A02060702" pitchFamily="82" charset="0"/>
              </a:rPr>
              <a:t> </a:t>
            </a:r>
            <a:br>
              <a:rPr lang="en-US" dirty="0">
                <a:latin typeface="Algerian" panose="04020705040A02060702" pitchFamily="82" charset="0"/>
              </a:rPr>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6700" b="1" dirty="0" smtClean="0">
                <a:solidFill>
                  <a:srgbClr val="FF0000"/>
                </a:solidFill>
              </a:rPr>
              <a:t>Feast</a:t>
            </a:r>
            <a:r>
              <a:rPr lang="en-US" sz="6000" b="1" dirty="0" smtClean="0">
                <a:solidFill>
                  <a:srgbClr val="FF0000"/>
                </a:solidFill>
              </a:rPr>
              <a:t> </a:t>
            </a:r>
            <a:r>
              <a:rPr lang="en-US" sz="6000" b="1" i="1" dirty="0" smtClean="0">
                <a:solidFill>
                  <a:srgbClr val="00B050"/>
                </a:solidFill>
              </a:rPr>
              <a:t>Express</a:t>
            </a:r>
            <a:br>
              <a:rPr lang="en-US" sz="6000" b="1" i="1" dirty="0" smtClean="0">
                <a:solidFill>
                  <a:srgbClr val="00B050"/>
                </a:solidFill>
              </a:rPr>
            </a:br>
            <a:endParaRPr lang="en-US" sz="6000" b="1" dirty="0"/>
          </a:p>
        </p:txBody>
      </p:sp>
      <p:sp>
        <p:nvSpPr>
          <p:cNvPr id="3" name="Subtitle 2"/>
          <p:cNvSpPr>
            <a:spLocks noGrp="1"/>
          </p:cNvSpPr>
          <p:nvPr>
            <p:ph type="subTitle" idx="1"/>
          </p:nvPr>
        </p:nvSpPr>
        <p:spPr>
          <a:xfrm>
            <a:off x="421738" y="6401172"/>
            <a:ext cx="11568130" cy="554804"/>
          </a:xfrm>
        </p:spPr>
        <p:txBody>
          <a:bodyPr>
            <a:normAutofit/>
          </a:bodyPr>
          <a:lstStyle/>
          <a:p>
            <a:pPr algn="r"/>
            <a:r>
              <a:rPr lang="en-US" b="1" dirty="0" smtClean="0">
                <a:solidFill>
                  <a:schemeClr val="tx1"/>
                </a:solidFill>
              </a:rPr>
              <a:t>By: </a:t>
            </a:r>
            <a:r>
              <a:rPr lang="en-US" b="1" i="1" dirty="0" err="1" smtClean="0">
                <a:solidFill>
                  <a:schemeClr val="tx1"/>
                </a:solidFill>
              </a:rPr>
              <a:t>Anusree</a:t>
            </a:r>
            <a:r>
              <a:rPr lang="en-US" b="1" i="1" dirty="0" smtClean="0">
                <a:solidFill>
                  <a:schemeClr val="tx1"/>
                </a:solidFill>
              </a:rPr>
              <a:t> </a:t>
            </a:r>
            <a:r>
              <a:rPr lang="en-US" b="1" i="1" dirty="0" err="1" smtClean="0">
                <a:solidFill>
                  <a:schemeClr val="tx1"/>
                </a:solidFill>
              </a:rPr>
              <a:t>Ravichandran</a:t>
            </a:r>
            <a:r>
              <a:rPr lang="en-US" b="1" dirty="0" smtClean="0">
                <a:solidFill>
                  <a:schemeClr val="tx1"/>
                </a:solidFill>
              </a:rPr>
              <a:t>, dated</a:t>
            </a:r>
            <a:r>
              <a:rPr lang="en-US" b="1" cap="none" dirty="0" smtClean="0">
                <a:solidFill>
                  <a:schemeClr val="tx1"/>
                </a:solidFill>
              </a:rPr>
              <a:t>: </a:t>
            </a:r>
            <a:r>
              <a:rPr lang="en-US" b="1" i="1" dirty="0" smtClean="0">
                <a:solidFill>
                  <a:schemeClr val="tx1"/>
                </a:solidFill>
              </a:rPr>
              <a:t>11/09/2024</a:t>
            </a:r>
            <a:endParaRPr lang="en-US" b="1" i="1" dirty="0">
              <a:solidFill>
                <a:schemeClr val="tx1"/>
              </a:solidFill>
            </a:endParaRPr>
          </a:p>
        </p:txBody>
      </p:sp>
      <p:sp>
        <p:nvSpPr>
          <p:cNvPr id="5" name="Right Arrow 4"/>
          <p:cNvSpPr/>
          <p:nvPr/>
        </p:nvSpPr>
        <p:spPr>
          <a:xfrm>
            <a:off x="8484931" y="597159"/>
            <a:ext cx="2662519" cy="1465730"/>
          </a:xfrm>
          <a:prstGeom prst="rightArrow">
            <a:avLst/>
          </a:prstGeom>
          <a:noFill/>
          <a:ln w="1016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o.1 Online Food Ordering System | Restora 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38" y="1869141"/>
            <a:ext cx="8063193" cy="431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7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993" y="1371075"/>
            <a:ext cx="10609868" cy="5632311"/>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C00000"/>
                </a:solidFill>
              </a:rPr>
              <a:t>Key Points: </a:t>
            </a:r>
            <a:endParaRPr lang="en-US" sz="2400" b="1" dirty="0" smtClean="0">
              <a:solidFill>
                <a:srgbClr val="C00000"/>
              </a:solidFill>
            </a:endParaRPr>
          </a:p>
          <a:p>
            <a:pPr marL="742950" lvl="1" indent="-285750">
              <a:buFont typeface="Arial" panose="020B0604020202020204" pitchFamily="34" charset="0"/>
              <a:buChar char="•"/>
            </a:pPr>
            <a:r>
              <a:rPr lang="en-US" sz="2400" b="1" i="1" dirty="0"/>
              <a:t>Automated </a:t>
            </a:r>
            <a:r>
              <a:rPr lang="en-US" sz="2400" b="1" i="1" dirty="0" smtClean="0"/>
              <a:t>Ordering: </a:t>
            </a:r>
            <a:r>
              <a:rPr lang="en-US" sz="2400" dirty="0" smtClean="0"/>
              <a:t>Simplifies food ordering process.</a:t>
            </a:r>
          </a:p>
          <a:p>
            <a:pPr marL="742950" lvl="1" indent="-285750">
              <a:buFont typeface="Arial" panose="020B0604020202020204" pitchFamily="34" charset="0"/>
              <a:buChar char="•"/>
            </a:pPr>
            <a:r>
              <a:rPr lang="en-US" sz="2400" b="1" i="1" dirty="0"/>
              <a:t>Flexible </a:t>
            </a:r>
            <a:r>
              <a:rPr lang="en-US" sz="2400" b="1" i="1" dirty="0" smtClean="0"/>
              <a:t>Payments: </a:t>
            </a:r>
            <a:r>
              <a:rPr lang="en-US" sz="2400" dirty="0" smtClean="0"/>
              <a:t>Supports debit cards, cash and UPI payments.</a:t>
            </a:r>
          </a:p>
          <a:p>
            <a:pPr marL="742950" lvl="1" indent="-285750">
              <a:buFont typeface="Arial" panose="020B0604020202020204" pitchFamily="34" charset="0"/>
              <a:buChar char="•"/>
            </a:pPr>
            <a:r>
              <a:rPr lang="en-US" sz="2400" b="1" i="1" dirty="0" smtClean="0"/>
              <a:t>Discounts:</a:t>
            </a:r>
            <a:r>
              <a:rPr lang="en-US" sz="2400" dirty="0" smtClean="0"/>
              <a:t> </a:t>
            </a:r>
            <a:r>
              <a:rPr lang="en-US" sz="2400" dirty="0"/>
              <a:t>Applies discounts for prime members and high-value </a:t>
            </a:r>
            <a:r>
              <a:rPr lang="en-US" sz="2400" dirty="0" smtClean="0"/>
              <a:t>orders.</a:t>
            </a:r>
            <a:endParaRPr lang="en-US" sz="2400" b="1" dirty="0" smtClean="0"/>
          </a:p>
          <a:p>
            <a:endParaRPr lang="en-US" sz="2400" b="1" dirty="0"/>
          </a:p>
          <a:p>
            <a:pPr marL="342900" indent="-342900">
              <a:buFont typeface="Wingdings" panose="05000000000000000000" pitchFamily="2" charset="2"/>
              <a:buChar char="q"/>
            </a:pPr>
            <a:r>
              <a:rPr lang="en-US" sz="2400" b="1" dirty="0">
                <a:solidFill>
                  <a:srgbClr val="C00000"/>
                </a:solidFill>
              </a:rPr>
              <a:t>Significance: </a:t>
            </a:r>
            <a:endParaRPr lang="en-US" sz="2400" b="1" dirty="0" smtClean="0">
              <a:solidFill>
                <a:srgbClr val="C00000"/>
              </a:solidFill>
            </a:endParaRPr>
          </a:p>
          <a:p>
            <a:pPr marL="800100" lvl="1" indent="-342900">
              <a:buFont typeface="Arial" panose="020B0604020202020204" pitchFamily="34" charset="0"/>
              <a:buChar char="•"/>
            </a:pPr>
            <a:r>
              <a:rPr lang="en-US" sz="2400" b="1" i="1" dirty="0" smtClean="0"/>
              <a:t>Efficiency</a:t>
            </a:r>
            <a:r>
              <a:rPr lang="en-US" sz="2400" b="1" i="1" dirty="0"/>
              <a:t>:</a:t>
            </a:r>
            <a:r>
              <a:rPr lang="en-US" sz="2400" dirty="0"/>
              <a:t> </a:t>
            </a:r>
            <a:r>
              <a:rPr lang="en-US" sz="2400" dirty="0" smtClean="0"/>
              <a:t> Streamlines </a:t>
            </a:r>
            <a:r>
              <a:rPr lang="en-US" sz="2400" dirty="0"/>
              <a:t>the ordering process, improving user </a:t>
            </a:r>
            <a:r>
              <a:rPr lang="en-US" sz="2400" dirty="0" smtClean="0"/>
              <a:t>experience and operational </a:t>
            </a:r>
            <a:r>
              <a:rPr lang="en-US" sz="2400" dirty="0"/>
              <a:t>efficiency. </a:t>
            </a:r>
            <a:endParaRPr lang="en-US" sz="2400" b="1" dirty="0" smtClean="0"/>
          </a:p>
          <a:p>
            <a:endParaRPr lang="en-US" sz="2400" b="1" dirty="0"/>
          </a:p>
          <a:p>
            <a:pPr marL="342900" indent="-342900">
              <a:buFont typeface="Wingdings" panose="05000000000000000000" pitchFamily="2" charset="2"/>
              <a:buChar char="q"/>
            </a:pPr>
            <a:r>
              <a:rPr lang="en-US" sz="2400" b="1" dirty="0">
                <a:solidFill>
                  <a:srgbClr val="C00000"/>
                </a:solidFill>
              </a:rPr>
              <a:t>Future Developments: </a:t>
            </a:r>
            <a:r>
              <a:rPr lang="en-US" sz="2400" b="1" dirty="0" smtClean="0">
                <a:solidFill>
                  <a:srgbClr val="C00000"/>
                </a:solidFill>
              </a:rPr>
              <a:t> </a:t>
            </a:r>
          </a:p>
          <a:p>
            <a:pPr marL="742950" lvl="1" indent="-285750">
              <a:buFont typeface="Arial" panose="020B0604020202020204" pitchFamily="34" charset="0"/>
              <a:buChar char="•"/>
            </a:pPr>
            <a:r>
              <a:rPr lang="en-US" sz="2400" b="1" i="1" dirty="0"/>
              <a:t>Integration with Payment Gateways: </a:t>
            </a:r>
            <a:r>
              <a:rPr lang="en-US" sz="2400" dirty="0"/>
              <a:t>For real-world payment processing. </a:t>
            </a:r>
          </a:p>
          <a:p>
            <a:pPr marL="742950" lvl="1" indent="-285750">
              <a:buFont typeface="Arial" panose="020B0604020202020204" pitchFamily="34" charset="0"/>
              <a:buChar char="•"/>
            </a:pPr>
            <a:r>
              <a:rPr lang="en-US" sz="2400" b="1" i="1" dirty="0"/>
              <a:t>Admin Features: </a:t>
            </a:r>
            <a:r>
              <a:rPr lang="en-US" sz="2400" dirty="0"/>
              <a:t>To manage menu items and monitor orders. </a:t>
            </a:r>
          </a:p>
          <a:p>
            <a:pPr marL="742950" lvl="1" indent="-285750">
              <a:buFont typeface="Arial" panose="020B0604020202020204" pitchFamily="34" charset="0"/>
              <a:buChar char="•"/>
            </a:pPr>
            <a:r>
              <a:rPr lang="en-US" sz="2400" b="1" i="1" dirty="0"/>
              <a:t>Enhanced Error Handling: </a:t>
            </a:r>
            <a:r>
              <a:rPr lang="en-US" sz="2400" dirty="0"/>
              <a:t>For robust input validation and exception management. </a:t>
            </a:r>
            <a:endParaRPr lang="en-US" sz="2400" b="1" dirty="0"/>
          </a:p>
          <a:p>
            <a:endParaRPr lang="en-US" sz="2400" b="1" dirty="0" smtClean="0"/>
          </a:p>
          <a:p>
            <a:endParaRPr lang="en-US" sz="2400" dirty="0"/>
          </a:p>
        </p:txBody>
      </p:sp>
      <p:sp>
        <p:nvSpPr>
          <p:cNvPr id="4" name="Title 1"/>
          <p:cNvSpPr txBox="1">
            <a:spLocks/>
          </p:cNvSpPr>
          <p:nvPr/>
        </p:nvSpPr>
        <p:spPr>
          <a:xfrm>
            <a:off x="3031486" y="456676"/>
            <a:ext cx="6417989" cy="914399"/>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conclusion</a:t>
            </a:r>
            <a:endParaRPr lang="en-US" dirty="0"/>
          </a:p>
        </p:txBody>
      </p:sp>
      <p:pic>
        <p:nvPicPr>
          <p:cNvPr id="10242" name="Picture 2" descr="200+ Free Conclusion &amp; Contract Images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2334" y="1"/>
            <a:ext cx="2339666" cy="216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5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594" y="817711"/>
            <a:ext cx="6219308" cy="693847"/>
          </a:xfrm>
          <a:gradFill>
            <a:gsLst>
              <a:gs pos="0">
                <a:srgbClr val="FFC000"/>
              </a:gs>
              <a:gs pos="100000">
                <a:schemeClr val="bg2">
                  <a:shade val="92000"/>
                  <a:satMod val="170000"/>
                  <a:lumMod val="96000"/>
                </a:schemeClr>
              </a:gs>
            </a:gsLst>
            <a:lin ang="5400000" scaled="0"/>
          </a:gradFill>
          <a:ln>
            <a:noFill/>
          </a:ln>
        </p:spPr>
        <p:txBody>
          <a:bodyPr>
            <a:normAutofit/>
          </a:bodyPr>
          <a:lstStyle/>
          <a:p>
            <a:r>
              <a:rPr lang="en-US" dirty="0" smtClean="0"/>
              <a:t> </a:t>
            </a:r>
            <a:r>
              <a:rPr lang="en-US" b="1" dirty="0"/>
              <a:t>Aim of the Project </a:t>
            </a:r>
            <a:endParaRPr lang="en-US" dirty="0"/>
          </a:p>
        </p:txBody>
      </p:sp>
      <p:sp>
        <p:nvSpPr>
          <p:cNvPr id="3" name="TextBox 2"/>
          <p:cNvSpPr txBox="1"/>
          <p:nvPr/>
        </p:nvSpPr>
        <p:spPr>
          <a:xfrm>
            <a:off x="2159581" y="1942447"/>
            <a:ext cx="9671636" cy="4955203"/>
          </a:xfrm>
          <a:prstGeom prst="rect">
            <a:avLst/>
          </a:prstGeom>
          <a:noFill/>
        </p:spPr>
        <p:txBody>
          <a:bodyPr wrap="square" rtlCol="0">
            <a:spAutoFit/>
          </a:bodyPr>
          <a:lstStyle/>
          <a:p>
            <a:pPr algn="just"/>
            <a:r>
              <a:rPr lang="en-US" sz="2400" b="1" dirty="0"/>
              <a:t>This project aims to develop an online food ordering system where customers can select menu items, place orders, and choose payment methods. It incorporates OOP principles like abstraction, encapsulation, inheritance, and polymorphism for a seamless process</a:t>
            </a:r>
            <a:r>
              <a:rPr lang="en-US" sz="2400" b="1" dirty="0" smtClean="0"/>
              <a:t>. Goals </a:t>
            </a:r>
            <a:r>
              <a:rPr lang="en-US" sz="2400" b="1" dirty="0"/>
              <a:t>of this project </a:t>
            </a:r>
            <a:r>
              <a:rPr lang="en-US" sz="2400" b="1" dirty="0" smtClean="0"/>
              <a:t>are:</a:t>
            </a:r>
          </a:p>
          <a:p>
            <a:r>
              <a:rPr lang="en-US" sz="2400" dirty="0" smtClean="0"/>
              <a:t> </a:t>
            </a:r>
          </a:p>
          <a:p>
            <a:pPr marL="742950" lvl="1" indent="-285750">
              <a:buFont typeface="Arial" panose="020B0604020202020204" pitchFamily="34" charset="0"/>
              <a:buChar char="•"/>
            </a:pPr>
            <a:r>
              <a:rPr lang="en-US" sz="2200" b="1" dirty="0" smtClean="0">
                <a:solidFill>
                  <a:srgbClr val="C00000"/>
                </a:solidFill>
              </a:rPr>
              <a:t>Provides an interactive food ordering experience </a:t>
            </a:r>
          </a:p>
          <a:p>
            <a:r>
              <a:rPr lang="en-US" sz="2200" b="1" dirty="0" smtClean="0">
                <a:solidFill>
                  <a:srgbClr val="C00000"/>
                </a:solidFill>
              </a:rPr>
              <a:t> </a:t>
            </a:r>
            <a:endParaRPr lang="en-US" sz="2200" b="1" dirty="0">
              <a:solidFill>
                <a:srgbClr val="C00000"/>
              </a:solidFill>
            </a:endParaRPr>
          </a:p>
          <a:p>
            <a:pPr marL="742950" lvl="1" indent="-285750">
              <a:buFont typeface="Arial" panose="020B0604020202020204" pitchFamily="34" charset="0"/>
              <a:buChar char="•"/>
            </a:pPr>
            <a:r>
              <a:rPr lang="en-US" sz="2200" b="1" dirty="0">
                <a:solidFill>
                  <a:srgbClr val="C00000"/>
                </a:solidFill>
              </a:rPr>
              <a:t>Flexible payment options </a:t>
            </a:r>
          </a:p>
          <a:p>
            <a:r>
              <a:rPr lang="en-US" sz="2200" b="1" dirty="0" smtClean="0">
                <a:solidFill>
                  <a:srgbClr val="C00000"/>
                </a:solidFill>
              </a:rPr>
              <a:t> </a:t>
            </a:r>
            <a:endParaRPr lang="en-US" sz="2200" b="1" dirty="0">
              <a:solidFill>
                <a:srgbClr val="C00000"/>
              </a:solidFill>
            </a:endParaRPr>
          </a:p>
          <a:p>
            <a:pPr marL="742950" lvl="1" indent="-285750">
              <a:buFont typeface="Arial" panose="020B0604020202020204" pitchFamily="34" charset="0"/>
              <a:buChar char="•"/>
            </a:pPr>
            <a:r>
              <a:rPr lang="en-US" sz="2200" b="1" dirty="0">
                <a:solidFill>
                  <a:srgbClr val="C00000"/>
                </a:solidFill>
              </a:rPr>
              <a:t>Discount mechanism for prime members or high-value orders </a:t>
            </a:r>
          </a:p>
          <a:p>
            <a:r>
              <a:rPr lang="en-US" sz="2200" b="1" dirty="0" smtClean="0">
                <a:solidFill>
                  <a:srgbClr val="C00000"/>
                </a:solidFill>
              </a:rPr>
              <a:t> </a:t>
            </a:r>
            <a:endParaRPr lang="en-US" sz="2200" b="1" dirty="0">
              <a:solidFill>
                <a:srgbClr val="C00000"/>
              </a:solidFill>
            </a:endParaRPr>
          </a:p>
          <a:p>
            <a:pPr marL="742950" lvl="1" indent="-285750">
              <a:buFont typeface="Arial" panose="020B0604020202020204" pitchFamily="34" charset="0"/>
              <a:buChar char="•"/>
            </a:pPr>
            <a:r>
              <a:rPr lang="en-US" sz="2200" b="1" dirty="0">
                <a:solidFill>
                  <a:srgbClr val="C00000"/>
                </a:solidFill>
              </a:rPr>
              <a:t>User role-based functionality </a:t>
            </a:r>
          </a:p>
          <a:p>
            <a:endParaRPr lang="en-US" dirty="0"/>
          </a:p>
        </p:txBody>
      </p:sp>
      <p:pic>
        <p:nvPicPr>
          <p:cNvPr id="2052" name="Picture 4" descr="Auxilium Girls' School, Agartala | Aims and Obj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04" y="506058"/>
            <a:ext cx="2718254" cy="255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58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0261" y="2628518"/>
            <a:ext cx="8905461" cy="3539430"/>
          </a:xfrm>
          <a:prstGeom prst="rect">
            <a:avLst/>
          </a:prstGeom>
          <a:noFill/>
        </p:spPr>
        <p:txBody>
          <a:bodyPr wrap="square" rtlCol="0">
            <a:spAutoFit/>
          </a:bodyPr>
          <a:lstStyle/>
          <a:p>
            <a:pPr algn="just"/>
            <a:r>
              <a:rPr lang="en-US" sz="3200" b="1" dirty="0">
                <a:solidFill>
                  <a:srgbClr val="C00000"/>
                </a:solidFill>
              </a:rPr>
              <a:t>This project solves the need for a efficient online food ordering system that simplifies order placement and provides flexible, secure payment options. Restaurants and food delivery services struggle with manual order processing, managing discounts, and offering multiple payment methods while ensuring </a:t>
            </a:r>
            <a:r>
              <a:rPr lang="en-US" sz="3200" b="1" dirty="0" smtClean="0">
                <a:solidFill>
                  <a:srgbClr val="C00000"/>
                </a:solidFill>
              </a:rPr>
              <a:t>customer satisfaction.</a:t>
            </a:r>
            <a:endParaRPr lang="en-US" sz="3200" b="1" dirty="0">
              <a:solidFill>
                <a:srgbClr val="C00000"/>
              </a:solidFill>
            </a:endParaRPr>
          </a:p>
        </p:txBody>
      </p:sp>
      <p:sp>
        <p:nvSpPr>
          <p:cNvPr id="5" name="Title 1"/>
          <p:cNvSpPr txBox="1">
            <a:spLocks/>
          </p:cNvSpPr>
          <p:nvPr/>
        </p:nvSpPr>
        <p:spPr>
          <a:xfrm>
            <a:off x="5144008" y="466531"/>
            <a:ext cx="5351714" cy="1210270"/>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business </a:t>
            </a:r>
            <a:r>
              <a:rPr lang="en-US" sz="3900" b="1" dirty="0" smtClean="0"/>
              <a:t>problem</a:t>
            </a:r>
            <a:r>
              <a:rPr lang="en-US" b="1" dirty="0" smtClean="0"/>
              <a:t> / </a:t>
            </a:r>
          </a:p>
          <a:p>
            <a:r>
              <a:rPr lang="en-US" b="1" dirty="0" smtClean="0"/>
              <a:t>problem statement </a:t>
            </a:r>
            <a:endParaRPr lang="en-US" dirty="0"/>
          </a:p>
        </p:txBody>
      </p:sp>
      <p:pic>
        <p:nvPicPr>
          <p:cNvPr id="3078" name="Picture 6" descr="Business problem, solution or answer, solving problem or analyze issue and  discover opportunity in trouble and difficulty concept, calmness  businessman working with computer on big question mark. 8630503 Vector Art  at Vectee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261" y="663671"/>
            <a:ext cx="3182957" cy="192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74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17570" y="1603783"/>
            <a:ext cx="9316278" cy="4801314"/>
          </a:xfrm>
          <a:prstGeom prst="rect">
            <a:avLst/>
          </a:prstGeom>
          <a:noFill/>
        </p:spPr>
        <p:txBody>
          <a:bodyPr wrap="square" rtlCol="0">
            <a:spAutoFit/>
          </a:bodyPr>
          <a:lstStyle/>
          <a:p>
            <a:r>
              <a:rPr lang="en-US" sz="2400" b="1" dirty="0" smtClean="0">
                <a:solidFill>
                  <a:srgbClr val="C00000"/>
                </a:solidFill>
              </a:rPr>
              <a:t>SCOPE:</a:t>
            </a:r>
            <a:r>
              <a:rPr lang="en-US" sz="2400" dirty="0" smtClean="0">
                <a:solidFill>
                  <a:srgbClr val="C00000"/>
                </a:solidFill>
              </a:rPr>
              <a:t> </a:t>
            </a:r>
            <a:r>
              <a:rPr lang="en-US" sz="2400" dirty="0"/>
              <a:t>This project automates the online food ordering process for restaurants and delivery services, streamlining customer orders and payments</a:t>
            </a:r>
            <a:r>
              <a:rPr lang="en-US" sz="2400" dirty="0" smtClean="0"/>
              <a:t>.</a:t>
            </a:r>
          </a:p>
          <a:p>
            <a:endParaRPr lang="en-US" sz="2400" dirty="0"/>
          </a:p>
          <a:p>
            <a:r>
              <a:rPr lang="en-US" sz="2400" b="1" dirty="0" smtClean="0">
                <a:solidFill>
                  <a:srgbClr val="C00000"/>
                </a:solidFill>
              </a:rPr>
              <a:t>OBJECTIVES: </a:t>
            </a:r>
            <a:r>
              <a:rPr lang="en-US" sz="2400" dirty="0" smtClean="0"/>
              <a:t>To</a:t>
            </a:r>
            <a:r>
              <a:rPr lang="en-US" sz="2400" b="1" dirty="0" smtClean="0"/>
              <a:t> </a:t>
            </a:r>
            <a:r>
              <a:rPr lang="en-US" sz="2400" dirty="0" smtClean="0"/>
              <a:t>Automate </a:t>
            </a:r>
            <a:r>
              <a:rPr lang="en-US" sz="2400" dirty="0"/>
              <a:t>Order </a:t>
            </a:r>
            <a:r>
              <a:rPr lang="en-US" sz="2400" dirty="0" smtClean="0"/>
              <a:t>Process</a:t>
            </a:r>
            <a:r>
              <a:rPr lang="en-US" sz="2400" dirty="0"/>
              <a:t>, facilitate Multiple Payment Options, Personalization &amp; OOP </a:t>
            </a:r>
            <a:r>
              <a:rPr lang="en-US" sz="2400" dirty="0" smtClean="0"/>
              <a:t>Principles Demonstration.</a:t>
            </a:r>
            <a:endParaRPr lang="en-US" sz="2400" b="1" dirty="0" smtClean="0"/>
          </a:p>
          <a:p>
            <a:endParaRPr lang="en-US" sz="2400" b="1" dirty="0"/>
          </a:p>
          <a:p>
            <a:r>
              <a:rPr lang="en-US" sz="2400" b="1" dirty="0" smtClean="0">
                <a:solidFill>
                  <a:srgbClr val="C00000"/>
                </a:solidFill>
              </a:rPr>
              <a:t>KEY FEATURES:</a:t>
            </a:r>
            <a:endParaRPr lang="en-US" sz="2400" dirty="0">
              <a:solidFill>
                <a:srgbClr val="C00000"/>
              </a:solidFill>
            </a:endParaRPr>
          </a:p>
          <a:p>
            <a:pPr marL="742950" lvl="1" indent="-285750">
              <a:buFont typeface="Arial" panose="020B0604020202020204" pitchFamily="34" charset="0"/>
              <a:buChar char="•"/>
            </a:pPr>
            <a:r>
              <a:rPr lang="en-US" sz="2400" dirty="0"/>
              <a:t>Menu browsing, order placement, and discount </a:t>
            </a:r>
            <a:r>
              <a:rPr lang="en-US" sz="2400" dirty="0" smtClean="0"/>
              <a:t>calculation.</a:t>
            </a:r>
            <a:endParaRPr lang="en-US" sz="2400" dirty="0"/>
          </a:p>
          <a:p>
            <a:pPr marL="742950" lvl="1" indent="-285750">
              <a:buFont typeface="Arial" panose="020B0604020202020204" pitchFamily="34" charset="0"/>
              <a:buChar char="•"/>
            </a:pPr>
            <a:r>
              <a:rPr lang="en-US" sz="2400" dirty="0"/>
              <a:t>Flexible payment options with secure </a:t>
            </a:r>
            <a:r>
              <a:rPr lang="en-US" sz="2400" dirty="0" smtClean="0"/>
              <a:t>processing.</a:t>
            </a:r>
            <a:endParaRPr lang="en-US" sz="2400" dirty="0"/>
          </a:p>
          <a:p>
            <a:pPr marL="742950" lvl="1" indent="-285750">
              <a:buFont typeface="Arial" panose="020B0604020202020204" pitchFamily="34" charset="0"/>
              <a:buChar char="•"/>
            </a:pPr>
            <a:r>
              <a:rPr lang="en-US" sz="2400" dirty="0"/>
              <a:t>Personalized discounts for prime members and large </a:t>
            </a:r>
            <a:r>
              <a:rPr lang="en-US" sz="2400" dirty="0" smtClean="0"/>
              <a:t>orders.</a:t>
            </a:r>
            <a:endParaRPr lang="en-US" sz="2400" dirty="0"/>
          </a:p>
          <a:p>
            <a:endParaRPr lang="en-US" sz="2400" b="1" dirty="0" smtClean="0"/>
          </a:p>
          <a:p>
            <a:endParaRPr lang="en-US" b="1" dirty="0"/>
          </a:p>
        </p:txBody>
      </p:sp>
      <p:sp>
        <p:nvSpPr>
          <p:cNvPr id="6" name="Title 1"/>
          <p:cNvSpPr txBox="1">
            <a:spLocks/>
          </p:cNvSpPr>
          <p:nvPr/>
        </p:nvSpPr>
        <p:spPr>
          <a:xfrm>
            <a:off x="2351314" y="466531"/>
            <a:ext cx="8144408" cy="727787"/>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project description </a:t>
            </a:r>
            <a:endParaRPr lang="en-US" dirty="0"/>
          </a:p>
        </p:txBody>
      </p:sp>
      <p:pic>
        <p:nvPicPr>
          <p:cNvPr id="4106" name="Picture 10" descr="Project PNG Transparent Images Free Download | Vector Files | Png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 y="1194319"/>
            <a:ext cx="3596951" cy="3838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921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1632181"/>
            <a:ext cx="10972801" cy="4801314"/>
          </a:xfrm>
          <a:prstGeom prst="rect">
            <a:avLst/>
          </a:prstGeom>
          <a:effectLst>
            <a:softEdge rad="127000"/>
          </a:effectLst>
        </p:spPr>
        <p:txBody>
          <a:bodyPr wrap="square">
            <a:spAutoFit/>
          </a:bodyPr>
          <a:lstStyle/>
          <a:p>
            <a:pPr marL="342900" indent="-342900">
              <a:buFont typeface="Arial" panose="020B0604020202020204" pitchFamily="34" charset="0"/>
              <a:buChar char="•"/>
            </a:pPr>
            <a:r>
              <a:rPr lang="en-US" sz="2400" b="1" dirty="0">
                <a:solidFill>
                  <a:srgbClr val="C00000"/>
                </a:solidFill>
              </a:rPr>
              <a:t>Welcome Message</a:t>
            </a:r>
            <a:r>
              <a:rPr lang="en-US" sz="2400" b="1" dirty="0" smtClean="0">
                <a:solidFill>
                  <a:srgbClr val="C00000"/>
                </a:solidFill>
              </a:rPr>
              <a:t>: </a:t>
            </a:r>
            <a:r>
              <a:rPr lang="en-US" sz="2400" dirty="0" smtClean="0"/>
              <a:t>Greeting the user prior to order process.</a:t>
            </a:r>
          </a:p>
          <a:p>
            <a:endParaRPr lang="en-US" sz="2400" dirty="0"/>
          </a:p>
          <a:p>
            <a:pPr marL="342900" indent="-342900">
              <a:buFont typeface="Arial" panose="020B0604020202020204" pitchFamily="34" charset="0"/>
              <a:buChar char="•"/>
            </a:pPr>
            <a:r>
              <a:rPr lang="en-US" sz="2400" b="1" dirty="0">
                <a:solidFill>
                  <a:srgbClr val="C00000"/>
                </a:solidFill>
              </a:rPr>
              <a:t>Role-based Access: </a:t>
            </a:r>
            <a:r>
              <a:rPr lang="en-US" sz="2400" dirty="0"/>
              <a:t>S</a:t>
            </a:r>
            <a:r>
              <a:rPr lang="en-US" sz="2400" dirty="0" smtClean="0"/>
              <a:t>ystem provides access only to "</a:t>
            </a:r>
            <a:r>
              <a:rPr lang="en-US" sz="2400" b="1" i="1" dirty="0" smtClean="0"/>
              <a:t>Customer</a:t>
            </a:r>
            <a:r>
              <a:rPr lang="en-US" sz="2400" dirty="0"/>
              <a:t>" or </a:t>
            </a:r>
            <a:r>
              <a:rPr lang="en-US" sz="2400" dirty="0" smtClean="0"/>
              <a:t>denies the access for "</a:t>
            </a:r>
            <a:r>
              <a:rPr lang="en-US" sz="2400" b="1" i="1" dirty="0" smtClean="0"/>
              <a:t>Admin</a:t>
            </a:r>
            <a:r>
              <a:rPr lang="en-US" sz="2400" dirty="0" smtClean="0"/>
              <a:t>.“</a:t>
            </a:r>
          </a:p>
          <a:p>
            <a:endParaRPr lang="en-US" sz="2400" dirty="0"/>
          </a:p>
          <a:p>
            <a:pPr marL="342900" indent="-342900">
              <a:buFont typeface="Arial" panose="020B0604020202020204" pitchFamily="34" charset="0"/>
              <a:buChar char="•"/>
            </a:pPr>
            <a:r>
              <a:rPr lang="en-US" sz="2400" b="1" dirty="0">
                <a:solidFill>
                  <a:srgbClr val="C00000"/>
                </a:solidFill>
              </a:rPr>
              <a:t>Customer Information Collection:</a:t>
            </a:r>
            <a:r>
              <a:rPr lang="en-US" sz="2400" b="1" dirty="0"/>
              <a:t> </a:t>
            </a:r>
            <a:r>
              <a:rPr lang="en-US" sz="2400" b="1" dirty="0" smtClean="0"/>
              <a:t> </a:t>
            </a:r>
            <a:r>
              <a:rPr lang="en-US" sz="2400" dirty="0" smtClean="0"/>
              <a:t>Categories the user, to personalize </a:t>
            </a:r>
            <a:r>
              <a:rPr lang="en-US" sz="2400" dirty="0"/>
              <a:t>the experience and determine if a discount should be applied </a:t>
            </a:r>
            <a:r>
              <a:rPr lang="en-US" sz="2400" dirty="0" smtClean="0"/>
              <a:t>or not.</a:t>
            </a:r>
            <a:br>
              <a:rPr lang="en-US" sz="2400" dirty="0" smtClean="0"/>
            </a:br>
            <a:endParaRPr lang="en-US" sz="2400" dirty="0" smtClean="0"/>
          </a:p>
          <a:p>
            <a:pPr marL="342900" indent="-342900">
              <a:buFont typeface="Arial" panose="020B0604020202020204" pitchFamily="34" charset="0"/>
              <a:buChar char="•"/>
            </a:pPr>
            <a:r>
              <a:rPr lang="en-US" sz="2400" b="1" dirty="0">
                <a:solidFill>
                  <a:srgbClr val="C00000"/>
                </a:solidFill>
              </a:rPr>
              <a:t>Menu Display:</a:t>
            </a:r>
            <a:r>
              <a:rPr lang="en-US" sz="2400" b="1" dirty="0"/>
              <a:t> </a:t>
            </a:r>
            <a:r>
              <a:rPr lang="en-US" sz="2400" dirty="0"/>
              <a:t>S</a:t>
            </a:r>
            <a:r>
              <a:rPr lang="en-US" sz="2400" dirty="0" smtClean="0"/>
              <a:t>ystem </a:t>
            </a:r>
            <a:r>
              <a:rPr lang="en-US" sz="2400" dirty="0"/>
              <a:t>displays a list of available food items along with their </a:t>
            </a:r>
            <a:r>
              <a:rPr lang="en-US" sz="2400" dirty="0" smtClean="0"/>
              <a:t>prices.</a:t>
            </a:r>
          </a:p>
          <a:p>
            <a:endParaRPr lang="en-US" sz="2400" b="1" dirty="0" smtClean="0"/>
          </a:p>
          <a:p>
            <a:pPr marL="2628900" lvl="5" indent="-342900">
              <a:buFont typeface="Arial" panose="020B0604020202020204" pitchFamily="34" charset="0"/>
              <a:buChar char="•"/>
            </a:pPr>
            <a:r>
              <a:rPr lang="en-US" sz="2400" b="1" dirty="0" smtClean="0">
                <a:solidFill>
                  <a:srgbClr val="C00000"/>
                </a:solidFill>
              </a:rPr>
              <a:t>Order </a:t>
            </a:r>
            <a:r>
              <a:rPr lang="en-US" sz="2400" b="1" dirty="0">
                <a:solidFill>
                  <a:srgbClr val="C00000"/>
                </a:solidFill>
              </a:rPr>
              <a:t>Placement: </a:t>
            </a:r>
            <a:r>
              <a:rPr lang="en-US" sz="2400" dirty="0"/>
              <a:t>S</a:t>
            </a:r>
            <a:r>
              <a:rPr lang="en-US" sz="2400" dirty="0" smtClean="0"/>
              <a:t>ystem </a:t>
            </a:r>
            <a:r>
              <a:rPr lang="en-US" sz="2400" dirty="0"/>
              <a:t>tracks </a:t>
            </a:r>
            <a:r>
              <a:rPr lang="en-US" sz="2400" dirty="0" smtClean="0"/>
              <a:t>the items </a:t>
            </a:r>
            <a:r>
              <a:rPr lang="en-US" sz="2400" dirty="0"/>
              <a:t>and calculates the </a:t>
            </a:r>
            <a:r>
              <a:rPr lang="en-US" sz="2400" dirty="0" smtClean="0"/>
              <a:t>total</a:t>
            </a:r>
          </a:p>
          <a:p>
            <a:r>
              <a:rPr lang="en-US" sz="2400" dirty="0" smtClean="0"/>
              <a:t> 										running cost</a:t>
            </a:r>
            <a:r>
              <a:rPr lang="en-US" sz="2400" dirty="0"/>
              <a:t>. </a:t>
            </a:r>
            <a:endParaRPr lang="en-US" sz="2400" dirty="0" smtClean="0"/>
          </a:p>
          <a:p>
            <a:endParaRPr lang="en-US" dirty="0"/>
          </a:p>
        </p:txBody>
      </p:sp>
      <p:sp>
        <p:nvSpPr>
          <p:cNvPr id="4" name="Title 1"/>
          <p:cNvSpPr txBox="1">
            <a:spLocks/>
          </p:cNvSpPr>
          <p:nvPr/>
        </p:nvSpPr>
        <p:spPr>
          <a:xfrm>
            <a:off x="6363477" y="503854"/>
            <a:ext cx="4627984" cy="727787"/>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functionalities </a:t>
            </a:r>
            <a:endParaRPr lang="en-US" dirty="0"/>
          </a:p>
        </p:txBody>
      </p:sp>
      <p:pic>
        <p:nvPicPr>
          <p:cNvPr id="5122" name="Picture 2" descr="How CMS and CRM Integration Boosts Organizational Functional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38531"/>
            <a:ext cx="2727296" cy="181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12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3850" y="1818800"/>
            <a:ext cx="11290044" cy="4893647"/>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C00000"/>
                </a:solidFill>
              </a:rPr>
              <a:t>Order Summary and Discount Application: </a:t>
            </a:r>
            <a:r>
              <a:rPr lang="en-US" sz="2400" dirty="0"/>
              <a:t>Total</a:t>
            </a:r>
            <a:r>
              <a:rPr lang="en-US" sz="2400" b="1" dirty="0"/>
              <a:t> </a:t>
            </a:r>
            <a:r>
              <a:rPr lang="en-US" sz="2400" dirty="0"/>
              <a:t>order value exceeds a certain threshold (Rs 1200) or if the customer is a Prime Member, 30% discount or 40% discount is applied to the total amount.</a:t>
            </a:r>
          </a:p>
          <a:p>
            <a:endParaRPr lang="en-US" sz="2400" dirty="0"/>
          </a:p>
          <a:p>
            <a:pPr marL="342900" indent="-342900">
              <a:buFont typeface="Arial" panose="020B0604020202020204" pitchFamily="34" charset="0"/>
              <a:buChar char="•"/>
            </a:pPr>
            <a:r>
              <a:rPr lang="en-US" sz="2400" b="1" dirty="0">
                <a:solidFill>
                  <a:srgbClr val="C00000"/>
                </a:solidFill>
              </a:rPr>
              <a:t>Payment Method Selection:  </a:t>
            </a:r>
            <a:r>
              <a:rPr lang="en-US" sz="2400" dirty="0"/>
              <a:t>Users can choose from three payment methods: Debit Card, Cash on Delivery (COD), or UPI Payment. </a:t>
            </a:r>
          </a:p>
          <a:p>
            <a:r>
              <a:rPr lang="en-US" sz="2400" dirty="0"/>
              <a:t> </a:t>
            </a:r>
          </a:p>
          <a:p>
            <a:pPr marL="342900" indent="-342900">
              <a:buFont typeface="Arial" panose="020B0604020202020204" pitchFamily="34" charset="0"/>
              <a:buChar char="•"/>
            </a:pPr>
            <a:r>
              <a:rPr lang="en-US" sz="2400" b="1" dirty="0">
                <a:solidFill>
                  <a:srgbClr val="C00000"/>
                </a:solidFill>
              </a:rPr>
              <a:t>Order Completion: </a:t>
            </a:r>
            <a:r>
              <a:rPr lang="en-US" sz="2400" dirty="0"/>
              <a:t>Ensures the customer has clarity about the order </a:t>
            </a:r>
            <a:r>
              <a:rPr lang="en-US" sz="2400" dirty="0" smtClean="0"/>
              <a:t>status.</a:t>
            </a:r>
            <a:endParaRPr lang="en-US" sz="2400" dirty="0"/>
          </a:p>
          <a:p>
            <a:endParaRPr lang="en-US" sz="2400" b="1" dirty="0" smtClean="0"/>
          </a:p>
          <a:p>
            <a:pPr marL="3086100" lvl="6" indent="-342900">
              <a:buFont typeface="Arial" panose="020B0604020202020204" pitchFamily="34" charset="0"/>
              <a:buChar char="•"/>
            </a:pPr>
            <a:r>
              <a:rPr lang="en-US" sz="2400" b="1" dirty="0" smtClean="0">
                <a:solidFill>
                  <a:srgbClr val="C00000"/>
                </a:solidFill>
              </a:rPr>
              <a:t>Error Handling: </a:t>
            </a:r>
            <a:r>
              <a:rPr lang="en-US" sz="2400" dirty="0" smtClean="0"/>
              <a:t>The </a:t>
            </a:r>
            <a:r>
              <a:rPr lang="en-US" sz="2400" dirty="0"/>
              <a:t>system includes basic error handling </a:t>
            </a:r>
            <a:r>
              <a:rPr lang="en-US" sz="2400" dirty="0" smtClean="0"/>
              <a:t>for</a:t>
            </a:r>
          </a:p>
          <a:p>
            <a:r>
              <a:rPr lang="en-US" sz="2400" dirty="0"/>
              <a:t>	</a:t>
            </a:r>
            <a:r>
              <a:rPr lang="en-US" sz="2400" dirty="0" smtClean="0"/>
              <a:t>						  			  invalid </a:t>
            </a:r>
            <a:r>
              <a:rPr lang="en-US" sz="2400" dirty="0"/>
              <a:t>menu item selections and </a:t>
            </a:r>
            <a:r>
              <a:rPr lang="en-US" sz="2400" dirty="0" smtClean="0"/>
              <a:t>incorrect payment</a:t>
            </a:r>
          </a:p>
          <a:p>
            <a:r>
              <a:rPr lang="en-US" sz="2400" dirty="0" smtClean="0"/>
              <a:t>							  </a:t>
            </a:r>
            <a:r>
              <a:rPr lang="en-US" sz="2400" dirty="0"/>
              <a:t>	</a:t>
            </a:r>
            <a:r>
              <a:rPr lang="en-US" sz="2400" dirty="0" smtClean="0"/>
              <a:t>		  choices</a:t>
            </a:r>
            <a:r>
              <a:rPr lang="en-US" sz="2400" dirty="0"/>
              <a:t>, ensuring a </a:t>
            </a:r>
            <a:r>
              <a:rPr lang="en-US" sz="2400" dirty="0" smtClean="0"/>
              <a:t>smooth user </a:t>
            </a:r>
            <a:r>
              <a:rPr lang="en-US" sz="2400" dirty="0"/>
              <a:t>experience even </a:t>
            </a:r>
            <a:endParaRPr lang="en-US" sz="2400" dirty="0" smtClean="0"/>
          </a:p>
          <a:p>
            <a:r>
              <a:rPr lang="en-US" sz="2400" dirty="0"/>
              <a:t>	</a:t>
            </a:r>
            <a:r>
              <a:rPr lang="en-US" sz="2400" dirty="0" smtClean="0"/>
              <a:t>									  in </a:t>
            </a:r>
            <a:r>
              <a:rPr lang="en-US" sz="2400" dirty="0"/>
              <a:t>case of incorrect input. </a:t>
            </a:r>
          </a:p>
        </p:txBody>
      </p:sp>
      <p:sp>
        <p:nvSpPr>
          <p:cNvPr id="5" name="Title 1"/>
          <p:cNvSpPr txBox="1">
            <a:spLocks/>
          </p:cNvSpPr>
          <p:nvPr/>
        </p:nvSpPr>
        <p:spPr>
          <a:xfrm>
            <a:off x="6438122" y="503855"/>
            <a:ext cx="4590662" cy="1287624"/>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functionalities </a:t>
            </a:r>
            <a:r>
              <a:rPr lang="en-US" b="1" cap="none" dirty="0" smtClean="0"/>
              <a:t>(Continued)</a:t>
            </a:r>
            <a:r>
              <a:rPr lang="en-US" b="1" dirty="0" smtClean="0"/>
              <a:t> </a:t>
            </a:r>
            <a:endParaRPr lang="en-US" dirty="0"/>
          </a:p>
        </p:txBody>
      </p:sp>
      <p:pic>
        <p:nvPicPr>
          <p:cNvPr id="6" name="Picture 2" descr="How CMS and CRM Integration Boosts Organizational Functional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07901"/>
            <a:ext cx="3265714" cy="195009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87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4252" y="1764298"/>
            <a:ext cx="9080979"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solidFill>
                  <a:srgbClr val="C00000"/>
                </a:solidFill>
              </a:rPr>
              <a:t>User Role Input: </a:t>
            </a:r>
            <a:r>
              <a:rPr lang="en-US" sz="2000" dirty="0" smtClean="0"/>
              <a:t>Displays</a:t>
            </a:r>
            <a:r>
              <a:rPr lang="en-US" sz="2000" b="1" dirty="0" smtClean="0"/>
              <a:t> </a:t>
            </a:r>
            <a:r>
              <a:rPr lang="en-US" sz="2000" dirty="0" smtClean="0"/>
              <a:t>an </a:t>
            </a:r>
            <a:r>
              <a:rPr lang="en-US" sz="2000" dirty="0"/>
              <a:t>error message for </a:t>
            </a:r>
            <a:r>
              <a:rPr lang="en-US" sz="2000" dirty="0" smtClean="0"/>
              <a:t>non-customers or Admins for ordering food</a:t>
            </a:r>
          </a:p>
          <a:p>
            <a:endParaRPr lang="en-US" sz="2000" dirty="0"/>
          </a:p>
          <a:p>
            <a:pPr marL="342900" indent="-342900">
              <a:buFont typeface="Arial" panose="020B0604020202020204" pitchFamily="34" charset="0"/>
              <a:buChar char="•"/>
            </a:pPr>
            <a:r>
              <a:rPr lang="en-US" sz="2000" b="1" dirty="0">
                <a:solidFill>
                  <a:srgbClr val="C00000"/>
                </a:solidFill>
              </a:rPr>
              <a:t>Food Item Selection: </a:t>
            </a:r>
            <a:r>
              <a:rPr lang="en-US" sz="2000" dirty="0" smtClean="0">
                <a:solidFill>
                  <a:srgbClr val="C00000"/>
                </a:solidFill>
              </a:rPr>
              <a:t> </a:t>
            </a:r>
            <a:r>
              <a:rPr lang="en-US" sz="2000" dirty="0"/>
              <a:t>Users input food items </a:t>
            </a:r>
            <a:r>
              <a:rPr lang="en-US" sz="2000" dirty="0" smtClean="0"/>
              <a:t>being </a:t>
            </a:r>
            <a:r>
              <a:rPr lang="en-US" sz="2000" dirty="0"/>
              <a:t>converted </a:t>
            </a:r>
            <a:r>
              <a:rPr lang="en-US" sz="2000" dirty="0" smtClean="0"/>
              <a:t>to </a:t>
            </a:r>
            <a:r>
              <a:rPr lang="en-US" sz="2000" dirty="0"/>
              <a:t>title case for consistency. Invalid entries prompt an error message, and the process continues until "</a:t>
            </a:r>
            <a:r>
              <a:rPr lang="en-US" sz="2000" b="1" dirty="0"/>
              <a:t>done</a:t>
            </a:r>
            <a:r>
              <a:rPr lang="en-US" sz="2000" dirty="0"/>
              <a:t>" is entered to finalize the order</a:t>
            </a:r>
            <a:r>
              <a:rPr lang="en-US" sz="2000" dirty="0" smtClean="0"/>
              <a:t>.</a:t>
            </a:r>
          </a:p>
          <a:p>
            <a:endParaRPr lang="en-US" sz="2000" dirty="0"/>
          </a:p>
          <a:p>
            <a:pPr marL="342900" indent="-342900">
              <a:buFont typeface="Arial" panose="020B0604020202020204" pitchFamily="34" charset="0"/>
              <a:buChar char="•"/>
            </a:pPr>
            <a:r>
              <a:rPr lang="en-US" sz="2000" b="1" dirty="0">
                <a:solidFill>
                  <a:srgbClr val="C00000"/>
                </a:solidFill>
              </a:rPr>
              <a:t>Prime Membership Status: </a:t>
            </a:r>
            <a:r>
              <a:rPr lang="en-US" sz="2000" b="1" dirty="0" smtClean="0">
                <a:solidFill>
                  <a:srgbClr val="C00000"/>
                </a:solidFill>
              </a:rPr>
              <a:t> </a:t>
            </a:r>
            <a:r>
              <a:rPr lang="en-US" sz="2000" dirty="0" smtClean="0"/>
              <a:t>When prompted the user responds to "yes</a:t>
            </a:r>
            <a:r>
              <a:rPr lang="en-US" sz="2000" dirty="0"/>
              <a:t>" or "no" </a:t>
            </a:r>
            <a:r>
              <a:rPr lang="en-US" sz="2000" dirty="0" smtClean="0"/>
              <a:t>option, the system checks for appropriate discounts based on total cost attributes.</a:t>
            </a:r>
          </a:p>
          <a:p>
            <a:endParaRPr lang="en-US" sz="2000" dirty="0"/>
          </a:p>
          <a:p>
            <a:pPr marL="342900" indent="-342900">
              <a:buFont typeface="Arial" panose="020B0604020202020204" pitchFamily="34" charset="0"/>
              <a:buChar char="•"/>
            </a:pPr>
            <a:r>
              <a:rPr lang="en-US" sz="2000" b="1" dirty="0">
                <a:solidFill>
                  <a:srgbClr val="C00000"/>
                </a:solidFill>
              </a:rPr>
              <a:t>Payment Method Input: </a:t>
            </a:r>
            <a:r>
              <a:rPr lang="en-US" sz="2000" b="1" dirty="0" smtClean="0">
                <a:solidFill>
                  <a:srgbClr val="C00000"/>
                </a:solidFill>
              </a:rPr>
              <a:t> </a:t>
            </a:r>
            <a:r>
              <a:rPr lang="en-US" sz="2000" dirty="0"/>
              <a:t>Users select a payment method by entering a corresponding </a:t>
            </a:r>
            <a:r>
              <a:rPr lang="en-US" sz="2000" dirty="0" smtClean="0"/>
              <a:t>valid number, and the system defaults to Cash </a:t>
            </a:r>
            <a:r>
              <a:rPr lang="en-US" sz="2000" dirty="0"/>
              <a:t>on Delivery (COD</a:t>
            </a:r>
            <a:r>
              <a:rPr lang="en-US" sz="2000" dirty="0" smtClean="0"/>
              <a:t>) if the entry is invalid. </a:t>
            </a:r>
          </a:p>
          <a:p>
            <a:endParaRPr lang="en-US" sz="2000" dirty="0"/>
          </a:p>
          <a:p>
            <a:pPr marL="342900" indent="-342900">
              <a:buFont typeface="Arial" panose="020B0604020202020204" pitchFamily="34" charset="0"/>
              <a:buChar char="•"/>
            </a:pPr>
            <a:r>
              <a:rPr lang="en-US" sz="2000" b="1" dirty="0">
                <a:solidFill>
                  <a:srgbClr val="C00000"/>
                </a:solidFill>
              </a:rPr>
              <a:t>Error Handling: </a:t>
            </a:r>
            <a:r>
              <a:rPr lang="en-US" sz="2000" b="1" dirty="0" smtClean="0">
                <a:solidFill>
                  <a:srgbClr val="C00000"/>
                </a:solidFill>
              </a:rPr>
              <a:t> </a:t>
            </a:r>
            <a:r>
              <a:rPr lang="en-US" sz="2000" dirty="0"/>
              <a:t>The project handles common input errors with conditional checks but does not explicitly manage exceptions like invalid data types or unexpected inputs.</a:t>
            </a:r>
          </a:p>
        </p:txBody>
      </p:sp>
      <p:sp>
        <p:nvSpPr>
          <p:cNvPr id="4" name="Title 1"/>
          <p:cNvSpPr txBox="1">
            <a:spLocks/>
          </p:cNvSpPr>
          <p:nvPr/>
        </p:nvSpPr>
        <p:spPr>
          <a:xfrm>
            <a:off x="4702626" y="317245"/>
            <a:ext cx="6413424" cy="1380930"/>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input versatility with </a:t>
            </a:r>
          </a:p>
          <a:p>
            <a:r>
              <a:rPr lang="en-US" b="1" dirty="0" smtClean="0"/>
              <a:t>errors and exceptions </a:t>
            </a:r>
            <a:endParaRPr lang="en-US" dirty="0"/>
          </a:p>
        </p:txBody>
      </p:sp>
      <p:pic>
        <p:nvPicPr>
          <p:cNvPr id="7170" name="Picture 2" descr="Exception &amp; Error Handling in Python | Tutorial by DataCamp | DataC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65114"/>
            <a:ext cx="2948474" cy="2682065"/>
          </a:xfrm>
          <a:prstGeom prst="rect">
            <a:avLst/>
          </a:prstGeom>
        </p:spPr>
      </p:pic>
      <p:pic>
        <p:nvPicPr>
          <p:cNvPr id="7172" name="Picture 4" descr="Python Error Tracking and Performance Monitoring | Sen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3624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142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TextBox 5"/>
          <p:cNvSpPr txBox="1"/>
          <p:nvPr/>
        </p:nvSpPr>
        <p:spPr>
          <a:xfrm>
            <a:off x="6083560" y="1036066"/>
            <a:ext cx="5906173" cy="5693866"/>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solidFill>
                  <a:srgbClr val="C00000"/>
                </a:solidFill>
              </a:rPr>
              <a:t>Food Ordering System:</a:t>
            </a:r>
          </a:p>
          <a:p>
            <a:pPr marL="914400" lvl="1" indent="-457200">
              <a:buFont typeface="Arial" panose="020B0604020202020204" pitchFamily="34" charset="0"/>
              <a:buChar char="•"/>
            </a:pPr>
            <a:r>
              <a:rPr lang="en-US" sz="2800" b="1" dirty="0" smtClean="0"/>
              <a:t>Implements </a:t>
            </a:r>
            <a:r>
              <a:rPr lang="en-US" sz="2800" b="1" dirty="0"/>
              <a:t>Encapsulation </a:t>
            </a:r>
            <a:endParaRPr lang="en-US" sz="2800" b="1" dirty="0" smtClean="0"/>
          </a:p>
          <a:p>
            <a:pPr marL="914400" lvl="1" indent="-457200">
              <a:buFont typeface="Arial" panose="020B0604020202020204" pitchFamily="34" charset="0"/>
              <a:buChar char="•"/>
            </a:pPr>
            <a:r>
              <a:rPr lang="en-US" sz="2800" b="1" dirty="0" smtClean="0"/>
              <a:t>Ensures Data Integrity</a:t>
            </a:r>
          </a:p>
          <a:p>
            <a:pPr marL="914400" lvl="1" indent="-457200">
              <a:buFont typeface="Arial" panose="020B0604020202020204" pitchFamily="34" charset="0"/>
              <a:buChar char="•"/>
            </a:pPr>
            <a:r>
              <a:rPr lang="en-US" sz="2800" b="1" dirty="0" smtClean="0"/>
              <a:t>Protects Sensitive Information</a:t>
            </a:r>
          </a:p>
          <a:p>
            <a:endParaRPr lang="en-US" sz="2800" dirty="0" smtClean="0"/>
          </a:p>
          <a:p>
            <a:pPr marL="457200" indent="-457200">
              <a:buFont typeface="Arial" panose="020B0604020202020204" pitchFamily="34" charset="0"/>
              <a:buChar char="•"/>
            </a:pPr>
            <a:r>
              <a:rPr lang="en-US" sz="2800" b="1" dirty="0" smtClean="0">
                <a:solidFill>
                  <a:srgbClr val="C00000"/>
                </a:solidFill>
              </a:rPr>
              <a:t>Payment Method:</a:t>
            </a:r>
          </a:p>
          <a:p>
            <a:pPr marL="914400" lvl="1" indent="-457200">
              <a:buFont typeface="Arial" panose="020B0604020202020204" pitchFamily="34" charset="0"/>
              <a:buChar char="•"/>
            </a:pPr>
            <a:r>
              <a:rPr lang="en-US" sz="2800" b="1" dirty="0" smtClean="0"/>
              <a:t>An abstract base class which implements </a:t>
            </a:r>
            <a:r>
              <a:rPr lang="en-US" sz="2800" b="1" dirty="0"/>
              <a:t>Abstraction Methodology</a:t>
            </a:r>
          </a:p>
          <a:p>
            <a:pPr marL="914400" lvl="1" indent="-457200">
              <a:buFont typeface="Arial" panose="020B0604020202020204" pitchFamily="34" charset="0"/>
              <a:buChar char="•"/>
            </a:pPr>
            <a:r>
              <a:rPr lang="en-US" sz="2800" b="1" dirty="0" err="1" smtClean="0"/>
              <a:t>DebitCardPayment</a:t>
            </a:r>
            <a:r>
              <a:rPr lang="en-US" sz="2800" b="1" dirty="0" smtClean="0"/>
              <a:t>, </a:t>
            </a:r>
            <a:r>
              <a:rPr lang="en-US" sz="2800" b="1" dirty="0" err="1" smtClean="0"/>
              <a:t>CODPayment</a:t>
            </a:r>
            <a:r>
              <a:rPr lang="en-US" sz="2800" b="1" dirty="0" smtClean="0"/>
              <a:t>, </a:t>
            </a:r>
            <a:r>
              <a:rPr lang="en-US" sz="2800" b="1" dirty="0" err="1" smtClean="0"/>
              <a:t>UPIPayment</a:t>
            </a:r>
            <a:endParaRPr lang="en-US" sz="2800" b="1" dirty="0" smtClean="0"/>
          </a:p>
          <a:p>
            <a:pPr marL="1371600" lvl="2" indent="-457200">
              <a:buFont typeface="Wingdings" panose="05000000000000000000" pitchFamily="2" charset="2"/>
              <a:buChar char="v"/>
            </a:pPr>
            <a:r>
              <a:rPr lang="en-US" sz="2800" b="1" dirty="0" smtClean="0"/>
              <a:t>Implements Inheritance &amp; Polymorphism</a:t>
            </a:r>
            <a:endParaRPr lang="en-US" sz="2800" b="1" dirty="0"/>
          </a:p>
        </p:txBody>
      </p:sp>
      <p:sp>
        <p:nvSpPr>
          <p:cNvPr id="7" name="Title 1"/>
          <p:cNvSpPr txBox="1">
            <a:spLocks/>
          </p:cNvSpPr>
          <p:nvPr/>
        </p:nvSpPr>
        <p:spPr>
          <a:xfrm>
            <a:off x="2844198" y="140328"/>
            <a:ext cx="6417989" cy="914399"/>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code implementation </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57" y="1148563"/>
            <a:ext cx="4227109" cy="5685277"/>
          </a:xfrm>
          <a:prstGeom prst="rect">
            <a:avLst/>
          </a:prstGeom>
        </p:spPr>
      </p:pic>
    </p:spTree>
    <p:extLst>
      <p:ext uri="{BB962C8B-B14F-4D97-AF65-F5344CB8AC3E}">
        <p14:creationId xmlns:p14="http://schemas.microsoft.com/office/powerpoint/2010/main" val="562557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5304" y="1463960"/>
            <a:ext cx="6118044" cy="4401205"/>
          </a:xfrm>
          <a:prstGeom prst="rect">
            <a:avLst/>
          </a:prstGeom>
          <a:noFill/>
        </p:spPr>
        <p:txBody>
          <a:bodyPr wrap="square" rtlCol="0">
            <a:spAutoFit/>
          </a:bodyPr>
          <a:lstStyle/>
          <a:p>
            <a:pPr marL="457200" indent="-457200">
              <a:buFont typeface="Arial" panose="020B0604020202020204" pitchFamily="34" charset="0"/>
              <a:buChar char="•"/>
            </a:pPr>
            <a:r>
              <a:rPr lang="en-US" sz="2800" b="1" dirty="0" smtClean="0">
                <a:solidFill>
                  <a:srgbClr val="C00000"/>
                </a:solidFill>
              </a:rPr>
              <a:t>Results </a:t>
            </a:r>
            <a:r>
              <a:rPr lang="en-US" sz="2800" b="1" dirty="0">
                <a:solidFill>
                  <a:srgbClr val="C00000"/>
                </a:solidFill>
              </a:rPr>
              <a:t>Achieved</a:t>
            </a:r>
            <a:r>
              <a:rPr lang="en-US" sz="2800" b="1" dirty="0" smtClean="0">
                <a:solidFill>
                  <a:srgbClr val="C00000"/>
                </a:solidFill>
              </a:rPr>
              <a:t>:</a:t>
            </a:r>
          </a:p>
          <a:p>
            <a:pPr marL="742950" lvl="1" indent="-285750">
              <a:buFont typeface="Arial" panose="020B0604020202020204" pitchFamily="34" charset="0"/>
              <a:buChar char="•"/>
            </a:pPr>
            <a:r>
              <a:rPr lang="en-US" sz="2800" dirty="0"/>
              <a:t>Streamlined Ordering </a:t>
            </a:r>
            <a:r>
              <a:rPr lang="en-US" sz="2800" dirty="0" smtClean="0"/>
              <a:t>Process</a:t>
            </a:r>
          </a:p>
          <a:p>
            <a:pPr marL="742950" lvl="1" indent="-285750">
              <a:buFont typeface="Arial" panose="020B0604020202020204" pitchFamily="34" charset="0"/>
              <a:buChar char="•"/>
            </a:pPr>
            <a:r>
              <a:rPr lang="en-US" sz="2800" dirty="0"/>
              <a:t>Flexible Payment Options </a:t>
            </a:r>
            <a:endParaRPr lang="en-US" sz="2800" dirty="0" smtClean="0"/>
          </a:p>
          <a:p>
            <a:pPr marL="742950" lvl="1" indent="-285750">
              <a:buFont typeface="Arial" panose="020B0604020202020204" pitchFamily="34" charset="0"/>
              <a:buChar char="•"/>
            </a:pPr>
            <a:r>
              <a:rPr lang="en-US" sz="2800" dirty="0"/>
              <a:t>Discount Application </a:t>
            </a:r>
            <a:endParaRPr lang="en-US" sz="2800" dirty="0" smtClean="0"/>
          </a:p>
          <a:p>
            <a:pPr marL="742950" lvl="1" indent="-285750">
              <a:buFont typeface="Arial" panose="020B0604020202020204" pitchFamily="34" charset="0"/>
              <a:buChar char="•"/>
            </a:pPr>
            <a:r>
              <a:rPr lang="en-US" sz="2800" dirty="0"/>
              <a:t>Error Handling </a:t>
            </a:r>
            <a:r>
              <a:rPr lang="en-US" sz="2800" b="1" dirty="0" smtClean="0"/>
              <a:t> </a:t>
            </a:r>
            <a:endParaRPr lang="en-US" sz="2800" b="1" dirty="0"/>
          </a:p>
          <a:p>
            <a:endParaRPr lang="en-US" sz="2800" b="1" dirty="0" smtClean="0"/>
          </a:p>
          <a:p>
            <a:pPr marL="457200" indent="-457200">
              <a:buFont typeface="Arial" panose="020B0604020202020204" pitchFamily="34" charset="0"/>
              <a:buChar char="•"/>
            </a:pPr>
            <a:r>
              <a:rPr lang="en-US" sz="2800" b="1" dirty="0" smtClean="0">
                <a:solidFill>
                  <a:srgbClr val="C00000"/>
                </a:solidFill>
              </a:rPr>
              <a:t>Insights </a:t>
            </a:r>
            <a:r>
              <a:rPr lang="en-US" sz="2800" b="1" dirty="0">
                <a:solidFill>
                  <a:srgbClr val="C00000"/>
                </a:solidFill>
              </a:rPr>
              <a:t>Gained: </a:t>
            </a:r>
            <a:endParaRPr lang="en-US" sz="2800" b="1" dirty="0" smtClean="0">
              <a:solidFill>
                <a:srgbClr val="C00000"/>
              </a:solidFill>
            </a:endParaRPr>
          </a:p>
          <a:p>
            <a:pPr marL="742950" lvl="1" indent="-285750">
              <a:buFont typeface="Arial" panose="020B0604020202020204" pitchFamily="34" charset="0"/>
              <a:buChar char="•"/>
            </a:pPr>
            <a:r>
              <a:rPr lang="en-US" sz="2800" dirty="0"/>
              <a:t>OOP Principles in </a:t>
            </a:r>
            <a:r>
              <a:rPr lang="en-US" sz="2800" dirty="0" smtClean="0"/>
              <a:t>Action</a:t>
            </a:r>
          </a:p>
          <a:p>
            <a:pPr marL="742950" lvl="1" indent="-285750">
              <a:buFont typeface="Arial" panose="020B0604020202020204" pitchFamily="34" charset="0"/>
              <a:buChar char="•"/>
            </a:pPr>
            <a:r>
              <a:rPr lang="en-US" sz="2800" dirty="0"/>
              <a:t>User-Centric Design </a:t>
            </a:r>
          </a:p>
          <a:p>
            <a:endParaRPr lang="en-US" sz="2800" dirty="0"/>
          </a:p>
        </p:txBody>
      </p:sp>
      <p:sp>
        <p:nvSpPr>
          <p:cNvPr id="5" name="Title 1"/>
          <p:cNvSpPr txBox="1">
            <a:spLocks/>
          </p:cNvSpPr>
          <p:nvPr/>
        </p:nvSpPr>
        <p:spPr>
          <a:xfrm>
            <a:off x="2844198" y="140328"/>
            <a:ext cx="6417989" cy="914399"/>
          </a:xfrm>
          <a:prstGeom prst="rect">
            <a:avLst/>
          </a:prstGeom>
          <a:gradFill>
            <a:gsLst>
              <a:gs pos="0">
                <a:srgbClr val="FFC000"/>
              </a:gs>
              <a:gs pos="100000">
                <a:schemeClr val="bg2">
                  <a:shade val="92000"/>
                  <a:satMod val="170000"/>
                  <a:lumMod val="96000"/>
                </a:schemeClr>
              </a:gs>
            </a:gsLst>
            <a:lin ang="5400000" scaled="0"/>
          </a:gradFill>
          <a:ln>
            <a:noFill/>
          </a:ln>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 </a:t>
            </a:r>
            <a:r>
              <a:rPr lang="en-US" b="1" dirty="0" smtClean="0"/>
              <a:t>results &amp; outcomes</a:t>
            </a:r>
            <a:endParaRPr lang="en-US" dirty="0"/>
          </a:p>
        </p:txBody>
      </p:sp>
      <p:pic>
        <p:nvPicPr>
          <p:cNvPr id="9218" name="Picture 2" descr="CBSE Class 12 Results: 92.71% Pass Percentage - Daily Rosh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23323"/>
            <a:ext cx="4980908" cy="453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93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2041</TotalTime>
  <Words>660</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Tw Cen MT</vt:lpstr>
      <vt:lpstr>Wingdings</vt:lpstr>
      <vt:lpstr>Droplet</vt:lpstr>
      <vt:lpstr>        Feast Express </vt:lpstr>
      <vt:lpstr> Aim of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“FeastExpress” online Food ordering system</dc:title>
  <dc:creator>ANUSREE</dc:creator>
  <cp:lastModifiedBy>ANUSREE</cp:lastModifiedBy>
  <cp:revision>66</cp:revision>
  <dcterms:created xsi:type="dcterms:W3CDTF">2024-09-08T17:20:07Z</dcterms:created>
  <dcterms:modified xsi:type="dcterms:W3CDTF">2024-09-12T03:08:25Z</dcterms:modified>
</cp:coreProperties>
</file>