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aven Pro Bold" charset="1" panose="00000800000000000000"/>
      <p:regular r:id="rId20"/>
    </p:embeddedFont>
    <p:embeddedFont>
      <p:font typeface="Archivo Black" charset="1" panose="020B0A03020202020B04"/>
      <p:regular r:id="rId21"/>
    </p:embeddedFont>
    <p:embeddedFont>
      <p:font typeface="Canva Sans Bold" charset="1" panose="020B0803030501040103"/>
      <p:regular r:id="rId22"/>
    </p:embeddedFont>
    <p:embeddedFont>
      <p:font typeface="Maven Pro" charset="1" panose="00000500000000000000"/>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88782" y="7486633"/>
            <a:ext cx="13112360" cy="1314450"/>
          </a:xfrm>
          <a:prstGeom prst="rect">
            <a:avLst/>
          </a:prstGeom>
        </p:spPr>
        <p:txBody>
          <a:bodyPr anchor="t" rtlCol="false" tIns="0" lIns="0" bIns="0" rIns="0">
            <a:spAutoFit/>
          </a:bodyPr>
          <a:lstStyle/>
          <a:p>
            <a:pPr algn="ctr">
              <a:lnSpc>
                <a:spcPts val="4800"/>
              </a:lnSpc>
            </a:pPr>
            <a:r>
              <a:rPr lang="en-US" b="true" sz="6000">
                <a:solidFill>
                  <a:srgbClr val="252930"/>
                </a:solidFill>
                <a:latin typeface="Maven Pro Bold"/>
                <a:ea typeface="Maven Pro Bold"/>
                <a:cs typeface="Maven Pro Bold"/>
                <a:sym typeface="Maven Pro Bold"/>
              </a:rPr>
              <a:t>DUAL-INTERFACE HOSPITAL MANAGEMENT SYSTEM</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743371" y="1253384"/>
            <a:ext cx="6713134" cy="5750608"/>
          </a:xfrm>
          <a:custGeom>
            <a:avLst/>
            <a:gdLst/>
            <a:ahLst/>
            <a:cxnLst/>
            <a:rect r="r" b="b" t="t" l="l"/>
            <a:pathLst>
              <a:path h="5750608" w="6713134">
                <a:moveTo>
                  <a:pt x="0" y="0"/>
                </a:moveTo>
                <a:lnTo>
                  <a:pt x="6713134" y="0"/>
                </a:lnTo>
                <a:lnTo>
                  <a:pt x="6713134" y="5750607"/>
                </a:lnTo>
                <a:lnTo>
                  <a:pt x="0" y="5750607"/>
                </a:lnTo>
                <a:lnTo>
                  <a:pt x="0" y="0"/>
                </a:lnTo>
                <a:close/>
              </a:path>
            </a:pathLst>
          </a:custGeom>
          <a:blipFill>
            <a:blip r:embed="rId8"/>
            <a:stretch>
              <a:fillRect l="0" t="-11011" r="-4527" b="-1101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9724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22858" y="1627012"/>
            <a:ext cx="7835952" cy="7580658"/>
            <a:chOff x="0" y="0"/>
            <a:chExt cx="2063790" cy="1996552"/>
          </a:xfrm>
        </p:grpSpPr>
        <p:sp>
          <p:nvSpPr>
            <p:cNvPr name="Freeform 5" id="5"/>
            <p:cNvSpPr/>
            <p:nvPr/>
          </p:nvSpPr>
          <p:spPr>
            <a:xfrm flipH="false" flipV="false" rot="0">
              <a:off x="0" y="0"/>
              <a:ext cx="2063790" cy="1996552"/>
            </a:xfrm>
            <a:custGeom>
              <a:avLst/>
              <a:gdLst/>
              <a:ahLst/>
              <a:cxnLst/>
              <a:rect r="r" b="b" t="t" l="l"/>
              <a:pathLst>
                <a:path h="1996552" w="2063790">
                  <a:moveTo>
                    <a:pt x="50388" y="0"/>
                  </a:moveTo>
                  <a:lnTo>
                    <a:pt x="2013402" y="0"/>
                  </a:lnTo>
                  <a:cubicBezTo>
                    <a:pt x="2041230" y="0"/>
                    <a:pt x="2063790" y="22559"/>
                    <a:pt x="2063790" y="50388"/>
                  </a:cubicBezTo>
                  <a:lnTo>
                    <a:pt x="2063790" y="1946164"/>
                  </a:lnTo>
                  <a:cubicBezTo>
                    <a:pt x="2063790" y="1973992"/>
                    <a:pt x="2041230" y="1996552"/>
                    <a:pt x="2013402" y="1996552"/>
                  </a:cubicBezTo>
                  <a:lnTo>
                    <a:pt x="50388" y="1996552"/>
                  </a:lnTo>
                  <a:cubicBezTo>
                    <a:pt x="22559" y="1996552"/>
                    <a:pt x="0" y="1973992"/>
                    <a:pt x="0" y="1946164"/>
                  </a:cubicBezTo>
                  <a:lnTo>
                    <a:pt x="0" y="50388"/>
                  </a:lnTo>
                  <a:cubicBezTo>
                    <a:pt x="0" y="22559"/>
                    <a:pt x="22559" y="0"/>
                    <a:pt x="50388" y="0"/>
                  </a:cubicBezTo>
                  <a:close/>
                </a:path>
              </a:pathLst>
            </a:custGeom>
            <a:solidFill>
              <a:srgbClr val="C0B3A0">
                <a:alpha val="53725"/>
              </a:srgbClr>
            </a:solidFill>
          </p:spPr>
        </p:sp>
        <p:sp>
          <p:nvSpPr>
            <p:cNvPr name="TextBox 6" id="6"/>
            <p:cNvSpPr txBox="true"/>
            <p:nvPr/>
          </p:nvSpPr>
          <p:spPr>
            <a:xfrm>
              <a:off x="0" y="-38100"/>
              <a:ext cx="2063790" cy="2034652"/>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028700" y="1876425"/>
            <a:ext cx="6824268" cy="762000"/>
          </a:xfrm>
          <a:prstGeom prst="rect">
            <a:avLst/>
          </a:prstGeom>
        </p:spPr>
        <p:txBody>
          <a:bodyPr anchor="t" rtlCol="false" tIns="0" lIns="0" bIns="0" rIns="0">
            <a:spAutoFit/>
          </a:bodyPr>
          <a:lstStyle/>
          <a:p>
            <a:pPr algn="ctr">
              <a:lnSpc>
                <a:spcPts val="6299"/>
              </a:lnSpc>
            </a:pPr>
            <a:r>
              <a:rPr lang="en-US" sz="4500" b="true">
                <a:solidFill>
                  <a:srgbClr val="000000"/>
                </a:solidFill>
                <a:latin typeface="Canva Sans Bold"/>
                <a:ea typeface="Canva Sans Bold"/>
                <a:cs typeface="Canva Sans Bold"/>
                <a:sym typeface="Canva Sans Bold"/>
              </a:rPr>
              <a:t>Architecture Selection </a:t>
            </a:r>
          </a:p>
        </p:txBody>
      </p:sp>
      <p:sp>
        <p:nvSpPr>
          <p:cNvPr name="TextBox 8" id="8"/>
          <p:cNvSpPr txBox="true"/>
          <p:nvPr/>
        </p:nvSpPr>
        <p:spPr>
          <a:xfrm rot="0">
            <a:off x="775779" y="3146218"/>
            <a:ext cx="7330110" cy="5301563"/>
          </a:xfrm>
          <a:prstGeom prst="rect">
            <a:avLst/>
          </a:prstGeom>
        </p:spPr>
        <p:txBody>
          <a:bodyPr anchor="t" rtlCol="false" tIns="0" lIns="0" bIns="0" rIns="0">
            <a:spAutoFit/>
          </a:bodyPr>
          <a:lstStyle/>
          <a:p>
            <a:pPr algn="l">
              <a:lnSpc>
                <a:spcPts val="4220"/>
              </a:lnSpc>
            </a:pPr>
            <a:r>
              <a:rPr lang="en-US" sz="3014">
                <a:solidFill>
                  <a:srgbClr val="000000"/>
                </a:solidFill>
                <a:latin typeface="Canva Sans"/>
                <a:ea typeface="Canva Sans"/>
                <a:cs typeface="Canva Sans"/>
                <a:sym typeface="Canva Sans"/>
              </a:rPr>
              <a:t>-</a:t>
            </a:r>
            <a:r>
              <a:rPr lang="en-US" sz="3014">
                <a:solidFill>
                  <a:srgbClr val="000000"/>
                </a:solidFill>
                <a:latin typeface="Canva Sans"/>
                <a:ea typeface="Canva Sans"/>
                <a:cs typeface="Canva Sans"/>
                <a:sym typeface="Canva Sans"/>
              </a:rPr>
              <a:t>Adopted a 3-layered architecture:</a:t>
            </a:r>
          </a:p>
          <a:p>
            <a:pPr algn="l">
              <a:lnSpc>
                <a:spcPts val="4220"/>
              </a:lnSpc>
            </a:pPr>
            <a:r>
              <a:rPr lang="en-US" sz="3014">
                <a:solidFill>
                  <a:srgbClr val="000000"/>
                </a:solidFill>
                <a:latin typeface="Canva Sans"/>
                <a:ea typeface="Canva Sans"/>
                <a:cs typeface="Canva Sans"/>
                <a:sym typeface="Canva Sans"/>
              </a:rPr>
              <a:t>- UI Layer: Developed using Java Swing/JavaFX for responsive graphical user interfaces.</a:t>
            </a:r>
          </a:p>
          <a:p>
            <a:pPr algn="l">
              <a:lnSpc>
                <a:spcPts val="4220"/>
              </a:lnSpc>
            </a:pPr>
            <a:r>
              <a:rPr lang="en-US" sz="3014">
                <a:solidFill>
                  <a:srgbClr val="000000"/>
                </a:solidFill>
                <a:latin typeface="Canva Sans"/>
                <a:ea typeface="Canva Sans"/>
                <a:cs typeface="Canva Sans"/>
                <a:sym typeface="Canva Sans"/>
              </a:rPr>
              <a:t>- Service Layer: Manages business logic, validations, and workflow coordination.</a:t>
            </a:r>
          </a:p>
          <a:p>
            <a:pPr algn="l">
              <a:lnSpc>
                <a:spcPts val="4220"/>
              </a:lnSpc>
            </a:pPr>
            <a:r>
              <a:rPr lang="en-US" sz="3014">
                <a:solidFill>
                  <a:srgbClr val="000000"/>
                </a:solidFill>
                <a:latin typeface="Canva Sans"/>
                <a:ea typeface="Canva Sans"/>
                <a:cs typeface="Canva Sans"/>
                <a:sym typeface="Canva Sans"/>
              </a:rPr>
              <a:t>- DAO Layer: Handles all interactions with the database using JDBC.</a:t>
            </a:r>
          </a:p>
          <a:p>
            <a:pPr algn="l">
              <a:lnSpc>
                <a:spcPts val="4220"/>
              </a:lnSpc>
            </a:pPr>
            <a:r>
              <a:rPr lang="en-US" sz="3014">
                <a:solidFill>
                  <a:srgbClr val="000000"/>
                </a:solidFill>
                <a:latin typeface="Canva Sans"/>
                <a:ea typeface="Canva Sans"/>
                <a:cs typeface="Canva Sans"/>
                <a:sym typeface="Canva Sans"/>
              </a:rPr>
              <a:t> </a:t>
            </a:r>
          </a:p>
          <a:p>
            <a:pPr algn="l">
              <a:lnSpc>
                <a:spcPts val="4220"/>
              </a:lnSpc>
            </a:pPr>
          </a:p>
        </p:txBody>
      </p:sp>
      <p:grpSp>
        <p:nvGrpSpPr>
          <p:cNvPr name="Group 9" id="9"/>
          <p:cNvGrpSpPr/>
          <p:nvPr/>
        </p:nvGrpSpPr>
        <p:grpSpPr>
          <a:xfrm rot="0">
            <a:off x="9350516" y="1627012"/>
            <a:ext cx="7908784" cy="7580658"/>
            <a:chOff x="0" y="0"/>
            <a:chExt cx="2082972" cy="1996552"/>
          </a:xfrm>
        </p:grpSpPr>
        <p:sp>
          <p:nvSpPr>
            <p:cNvPr name="Freeform 10" id="10"/>
            <p:cNvSpPr/>
            <p:nvPr/>
          </p:nvSpPr>
          <p:spPr>
            <a:xfrm flipH="false" flipV="false" rot="0">
              <a:off x="0" y="0"/>
              <a:ext cx="2082972" cy="1996552"/>
            </a:xfrm>
            <a:custGeom>
              <a:avLst/>
              <a:gdLst/>
              <a:ahLst/>
              <a:cxnLst/>
              <a:rect r="r" b="b" t="t" l="l"/>
              <a:pathLst>
                <a:path h="1996552" w="2082972">
                  <a:moveTo>
                    <a:pt x="49924" y="0"/>
                  </a:moveTo>
                  <a:lnTo>
                    <a:pt x="2033048" y="0"/>
                  </a:lnTo>
                  <a:cubicBezTo>
                    <a:pt x="2060620" y="0"/>
                    <a:pt x="2082972" y="22352"/>
                    <a:pt x="2082972" y="49924"/>
                  </a:cubicBezTo>
                  <a:lnTo>
                    <a:pt x="2082972" y="1946628"/>
                  </a:lnTo>
                  <a:cubicBezTo>
                    <a:pt x="2082972" y="1974200"/>
                    <a:pt x="2060620" y="1996552"/>
                    <a:pt x="2033048" y="1996552"/>
                  </a:cubicBezTo>
                  <a:lnTo>
                    <a:pt x="49924" y="1996552"/>
                  </a:lnTo>
                  <a:cubicBezTo>
                    <a:pt x="22352" y="1996552"/>
                    <a:pt x="0" y="1974200"/>
                    <a:pt x="0" y="1946628"/>
                  </a:cubicBezTo>
                  <a:lnTo>
                    <a:pt x="0" y="49924"/>
                  </a:lnTo>
                  <a:cubicBezTo>
                    <a:pt x="0" y="22352"/>
                    <a:pt x="22352" y="0"/>
                    <a:pt x="49924" y="0"/>
                  </a:cubicBezTo>
                  <a:close/>
                </a:path>
              </a:pathLst>
            </a:custGeom>
            <a:solidFill>
              <a:srgbClr val="C0B3A0">
                <a:alpha val="53725"/>
              </a:srgbClr>
            </a:solidFill>
          </p:spPr>
        </p:sp>
        <p:sp>
          <p:nvSpPr>
            <p:cNvPr name="TextBox 11" id="11"/>
            <p:cNvSpPr txBox="true"/>
            <p:nvPr/>
          </p:nvSpPr>
          <p:spPr>
            <a:xfrm>
              <a:off x="0" y="-38100"/>
              <a:ext cx="2082972" cy="203465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1126019" y="1876425"/>
            <a:ext cx="4561582" cy="712470"/>
          </a:xfrm>
          <a:prstGeom prst="rect">
            <a:avLst/>
          </a:prstGeom>
        </p:spPr>
        <p:txBody>
          <a:bodyPr anchor="t" rtlCol="false" tIns="0" lIns="0" bIns="0" rIns="0">
            <a:spAutoFit/>
          </a:bodyPr>
          <a:lstStyle/>
          <a:p>
            <a:pPr algn="ctr">
              <a:lnSpc>
                <a:spcPts val="5880"/>
              </a:lnSpc>
            </a:pPr>
            <a:r>
              <a:rPr lang="en-US" sz="4200" b="true">
                <a:solidFill>
                  <a:srgbClr val="000000"/>
                </a:solidFill>
                <a:latin typeface="Canva Sans Bold"/>
                <a:ea typeface="Canva Sans Bold"/>
                <a:cs typeface="Canva Sans Bold"/>
                <a:sym typeface="Canva Sans Bold"/>
              </a:rPr>
              <a:t>Technology Stack</a:t>
            </a:r>
          </a:p>
        </p:txBody>
      </p:sp>
      <p:sp>
        <p:nvSpPr>
          <p:cNvPr name="TextBox 13" id="13"/>
          <p:cNvSpPr txBox="true"/>
          <p:nvPr/>
        </p:nvSpPr>
        <p:spPr>
          <a:xfrm rot="0">
            <a:off x="9953334" y="3066791"/>
            <a:ext cx="6703148"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-Fronten</a:t>
            </a:r>
            <a:r>
              <a:rPr lang="en-US" sz="3399">
                <a:solidFill>
                  <a:srgbClr val="000000"/>
                </a:solidFill>
                <a:latin typeface="Canva Sans"/>
                <a:ea typeface="Canva Sans"/>
                <a:cs typeface="Canva Sans"/>
                <a:sym typeface="Canva Sans"/>
              </a:rPr>
              <a:t>d: Java Swing/JavaFX</a:t>
            </a:r>
          </a:p>
          <a:p>
            <a:pPr algn="l">
              <a:lnSpc>
                <a:spcPts val="4759"/>
              </a:lnSpc>
            </a:pPr>
            <a:r>
              <a:rPr lang="en-US" sz="3399">
                <a:solidFill>
                  <a:srgbClr val="000000"/>
                </a:solidFill>
                <a:latin typeface="Canva Sans"/>
                <a:ea typeface="Canva Sans"/>
                <a:cs typeface="Canva Sans"/>
                <a:sym typeface="Canva Sans"/>
              </a:rPr>
              <a:t>- Backend: Java (OOP-based)</a:t>
            </a:r>
          </a:p>
          <a:p>
            <a:pPr algn="l">
              <a:lnSpc>
                <a:spcPts val="4759"/>
              </a:lnSpc>
            </a:pPr>
            <a:r>
              <a:rPr lang="en-US" sz="3399">
                <a:solidFill>
                  <a:srgbClr val="000000"/>
                </a:solidFill>
                <a:latin typeface="Canva Sans"/>
                <a:ea typeface="Canva Sans"/>
                <a:cs typeface="Canva Sans"/>
                <a:sym typeface="Canva Sans"/>
              </a:rPr>
              <a:t>- Database: MySQL / SQLite</a:t>
            </a:r>
          </a:p>
          <a:p>
            <a:pPr algn="l">
              <a:lnSpc>
                <a:spcPts val="4759"/>
              </a:lnSpc>
            </a:pPr>
            <a:r>
              <a:rPr lang="en-US" sz="3399">
                <a:solidFill>
                  <a:srgbClr val="000000"/>
                </a:solidFill>
                <a:latin typeface="Canva Sans"/>
                <a:ea typeface="Canva Sans"/>
                <a:cs typeface="Canva Sans"/>
                <a:sym typeface="Canva Sans"/>
              </a:rPr>
              <a:t>- Connectivity: JDBC</a:t>
            </a:r>
          </a:p>
          <a:p>
            <a:pPr algn="l">
              <a:lnSpc>
                <a:spcPts val="4759"/>
              </a:lnSpc>
            </a:pPr>
            <a:r>
              <a:rPr lang="en-US" sz="3399">
                <a:solidFill>
                  <a:srgbClr val="000000"/>
                </a:solidFill>
                <a:latin typeface="Canva Sans"/>
                <a:ea typeface="Canva Sans"/>
                <a:cs typeface="Canva Sans"/>
                <a:sym typeface="Canva Sans"/>
              </a:rPr>
              <a:t>- Security: Encrypted logins, session management, role-based permissions</a:t>
            </a:r>
          </a:p>
          <a:p>
            <a:pPr algn="l">
              <a:lnSpc>
                <a:spcPts val="4759"/>
              </a:lnSpc>
            </a:pPr>
            <a:r>
              <a:rPr lang="en-US" sz="3399">
                <a:solidFill>
                  <a:srgbClr val="000000"/>
                </a:solidFill>
                <a:latin typeface="Canva Sans"/>
                <a:ea typeface="Canva Sans"/>
                <a:cs typeface="Canva Sans"/>
                <a:sym typeface="Canva Sans"/>
              </a:rPr>
              <a:t> </a:t>
            </a:r>
          </a:p>
          <a:p>
            <a:pPr algn="l">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16220" y="765775"/>
            <a:ext cx="7741271" cy="8441895"/>
            <a:chOff x="0" y="0"/>
            <a:chExt cx="2038853" cy="2223380"/>
          </a:xfrm>
        </p:grpSpPr>
        <p:sp>
          <p:nvSpPr>
            <p:cNvPr name="Freeform 5" id="5"/>
            <p:cNvSpPr/>
            <p:nvPr/>
          </p:nvSpPr>
          <p:spPr>
            <a:xfrm flipH="false" flipV="false" rot="0">
              <a:off x="0" y="0"/>
              <a:ext cx="2038853" cy="2223380"/>
            </a:xfrm>
            <a:custGeom>
              <a:avLst/>
              <a:gdLst/>
              <a:ahLst/>
              <a:cxnLst/>
              <a:rect r="r" b="b" t="t" l="l"/>
              <a:pathLst>
                <a:path h="2223380" w="2038853">
                  <a:moveTo>
                    <a:pt x="51004" y="0"/>
                  </a:moveTo>
                  <a:lnTo>
                    <a:pt x="1987849" y="0"/>
                  </a:lnTo>
                  <a:cubicBezTo>
                    <a:pt x="2001376" y="0"/>
                    <a:pt x="2014349" y="5374"/>
                    <a:pt x="2023914" y="14939"/>
                  </a:cubicBezTo>
                  <a:cubicBezTo>
                    <a:pt x="2033480" y="24504"/>
                    <a:pt x="2038853" y="37477"/>
                    <a:pt x="2038853" y="51004"/>
                  </a:cubicBezTo>
                  <a:lnTo>
                    <a:pt x="2038853" y="2172376"/>
                  </a:lnTo>
                  <a:cubicBezTo>
                    <a:pt x="2038853" y="2185903"/>
                    <a:pt x="2033480" y="2198876"/>
                    <a:pt x="2023914" y="2208441"/>
                  </a:cubicBezTo>
                  <a:cubicBezTo>
                    <a:pt x="2014349" y="2218006"/>
                    <a:pt x="2001376" y="2223380"/>
                    <a:pt x="1987849" y="2223380"/>
                  </a:cubicBezTo>
                  <a:lnTo>
                    <a:pt x="51004" y="2223380"/>
                  </a:lnTo>
                  <a:cubicBezTo>
                    <a:pt x="37477" y="2223380"/>
                    <a:pt x="24504" y="2218006"/>
                    <a:pt x="14939" y="2208441"/>
                  </a:cubicBezTo>
                  <a:cubicBezTo>
                    <a:pt x="5374" y="2198876"/>
                    <a:pt x="0" y="2185903"/>
                    <a:pt x="0" y="2172376"/>
                  </a:cubicBezTo>
                  <a:lnTo>
                    <a:pt x="0" y="51004"/>
                  </a:lnTo>
                  <a:cubicBezTo>
                    <a:pt x="0" y="37477"/>
                    <a:pt x="5374" y="24504"/>
                    <a:pt x="14939" y="14939"/>
                  </a:cubicBezTo>
                  <a:cubicBezTo>
                    <a:pt x="24504" y="5374"/>
                    <a:pt x="37477" y="0"/>
                    <a:pt x="51004" y="0"/>
                  </a:cubicBezTo>
                  <a:close/>
                </a:path>
              </a:pathLst>
            </a:custGeom>
            <a:solidFill>
              <a:srgbClr val="C0B3A0">
                <a:alpha val="53725"/>
              </a:srgbClr>
            </a:solidFill>
          </p:spPr>
        </p:sp>
        <p:sp>
          <p:nvSpPr>
            <p:cNvPr name="TextBox 6" id="6"/>
            <p:cNvSpPr txBox="true"/>
            <p:nvPr/>
          </p:nvSpPr>
          <p:spPr>
            <a:xfrm>
              <a:off x="0" y="-38100"/>
              <a:ext cx="2038853" cy="2261480"/>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1473357" y="933450"/>
            <a:ext cx="520943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Implementation</a:t>
            </a:r>
          </a:p>
        </p:txBody>
      </p:sp>
      <p:sp>
        <p:nvSpPr>
          <p:cNvPr name="TextBox 8" id="8"/>
          <p:cNvSpPr txBox="true"/>
          <p:nvPr/>
        </p:nvSpPr>
        <p:spPr>
          <a:xfrm rot="0">
            <a:off x="1028700" y="2425887"/>
            <a:ext cx="6920802" cy="5803713"/>
          </a:xfrm>
          <a:prstGeom prst="rect">
            <a:avLst/>
          </a:prstGeom>
        </p:spPr>
        <p:txBody>
          <a:bodyPr anchor="t" rtlCol="false" tIns="0" lIns="0" bIns="0" rIns="0">
            <a:spAutoFit/>
          </a:bodyPr>
          <a:lstStyle/>
          <a:p>
            <a:pPr algn="l">
              <a:lnSpc>
                <a:spcPts val="3851"/>
              </a:lnSpc>
            </a:pPr>
            <a:r>
              <a:rPr lang="en-US" sz="2750">
                <a:solidFill>
                  <a:srgbClr val="000000"/>
                </a:solidFill>
                <a:latin typeface="Canva Sans"/>
                <a:ea typeface="Canva Sans"/>
                <a:cs typeface="Canva Sans"/>
                <a:sym typeface="Canva Sans"/>
              </a:rPr>
              <a:t>-Modules were </a:t>
            </a:r>
            <a:r>
              <a:rPr lang="en-US" sz="2750">
                <a:solidFill>
                  <a:srgbClr val="000000"/>
                </a:solidFill>
                <a:latin typeface="Canva Sans"/>
                <a:ea typeface="Canva Sans"/>
                <a:cs typeface="Canva Sans"/>
                <a:sym typeface="Canva Sans"/>
              </a:rPr>
              <a:t>developed incrementally with unit testing:</a:t>
            </a:r>
          </a:p>
          <a:p>
            <a:pPr algn="l">
              <a:lnSpc>
                <a:spcPts val="3851"/>
              </a:lnSpc>
            </a:pPr>
            <a:r>
              <a:rPr lang="en-US" sz="2750">
                <a:solidFill>
                  <a:srgbClr val="000000"/>
                </a:solidFill>
                <a:latin typeface="Canva Sans"/>
                <a:ea typeface="Canva Sans"/>
                <a:cs typeface="Canva Sans"/>
                <a:sym typeface="Canva Sans"/>
              </a:rPr>
              <a:t>- Staff Interface: Medical records, appointments, billing, inventory, reports</a:t>
            </a:r>
          </a:p>
          <a:p>
            <a:pPr algn="l">
              <a:lnSpc>
                <a:spcPts val="3851"/>
              </a:lnSpc>
            </a:pPr>
            <a:r>
              <a:rPr lang="en-US" sz="2750">
                <a:solidFill>
                  <a:srgbClr val="000000"/>
                </a:solidFill>
                <a:latin typeface="Canva Sans"/>
                <a:ea typeface="Canva Sans"/>
                <a:cs typeface="Canva Sans"/>
                <a:sym typeface="Canva Sans"/>
              </a:rPr>
              <a:t>- Patient Interface: Registration, appointment booking, OPD token tracking, discharge summaries</a:t>
            </a:r>
          </a:p>
          <a:p>
            <a:pPr algn="l">
              <a:lnSpc>
                <a:spcPts val="3851"/>
              </a:lnSpc>
            </a:pPr>
            <a:r>
              <a:rPr lang="en-US" sz="2750">
                <a:solidFill>
                  <a:srgbClr val="000000"/>
                </a:solidFill>
                <a:latin typeface="Canva Sans"/>
                <a:ea typeface="Canva Sans"/>
                <a:cs typeface="Canva Sans"/>
                <a:sym typeface="Canva Sans"/>
              </a:rPr>
              <a:t>- Real-time status updates (e.g., surgery progress, OPD queue) were simulated using dynamic UI</a:t>
            </a:r>
          </a:p>
          <a:p>
            <a:pPr algn="l">
              <a:lnSpc>
                <a:spcPts val="3851"/>
              </a:lnSpc>
            </a:pPr>
            <a:r>
              <a:rPr lang="en-US" sz="2750">
                <a:solidFill>
                  <a:srgbClr val="000000"/>
                </a:solidFill>
                <a:latin typeface="Canva Sans"/>
                <a:ea typeface="Canva Sans"/>
                <a:cs typeface="Canva Sans"/>
                <a:sym typeface="Canva Sans"/>
              </a:rPr>
              <a:t>refresh and backend triggers.</a:t>
            </a:r>
          </a:p>
          <a:p>
            <a:pPr algn="l">
              <a:lnSpc>
                <a:spcPts val="3851"/>
              </a:lnSpc>
            </a:pPr>
          </a:p>
        </p:txBody>
      </p:sp>
      <p:grpSp>
        <p:nvGrpSpPr>
          <p:cNvPr name="Group 9" id="9"/>
          <p:cNvGrpSpPr/>
          <p:nvPr/>
        </p:nvGrpSpPr>
        <p:grpSpPr>
          <a:xfrm rot="0">
            <a:off x="9524666" y="765775"/>
            <a:ext cx="7734634" cy="8492525"/>
            <a:chOff x="0" y="0"/>
            <a:chExt cx="2037105" cy="2236714"/>
          </a:xfrm>
        </p:grpSpPr>
        <p:sp>
          <p:nvSpPr>
            <p:cNvPr name="Freeform 10" id="10"/>
            <p:cNvSpPr/>
            <p:nvPr/>
          </p:nvSpPr>
          <p:spPr>
            <a:xfrm flipH="false" flipV="false" rot="0">
              <a:off x="0" y="0"/>
              <a:ext cx="2037105" cy="2236714"/>
            </a:xfrm>
            <a:custGeom>
              <a:avLst/>
              <a:gdLst/>
              <a:ahLst/>
              <a:cxnLst/>
              <a:rect r="r" b="b" t="t" l="l"/>
              <a:pathLst>
                <a:path h="2236714" w="2037105">
                  <a:moveTo>
                    <a:pt x="51048" y="0"/>
                  </a:moveTo>
                  <a:lnTo>
                    <a:pt x="1986057" y="0"/>
                  </a:lnTo>
                  <a:cubicBezTo>
                    <a:pt x="2014250" y="0"/>
                    <a:pt x="2037105" y="22855"/>
                    <a:pt x="2037105" y="51048"/>
                  </a:cubicBezTo>
                  <a:lnTo>
                    <a:pt x="2037105" y="2185666"/>
                  </a:lnTo>
                  <a:cubicBezTo>
                    <a:pt x="2037105" y="2199205"/>
                    <a:pt x="2031727" y="2212189"/>
                    <a:pt x="2022154" y="2221763"/>
                  </a:cubicBezTo>
                  <a:cubicBezTo>
                    <a:pt x="2012580" y="2231336"/>
                    <a:pt x="1999596" y="2236714"/>
                    <a:pt x="1986057" y="2236714"/>
                  </a:cubicBezTo>
                  <a:lnTo>
                    <a:pt x="51048" y="2236714"/>
                  </a:lnTo>
                  <a:cubicBezTo>
                    <a:pt x="22855" y="2236714"/>
                    <a:pt x="0" y="2213859"/>
                    <a:pt x="0" y="2185666"/>
                  </a:cubicBezTo>
                  <a:lnTo>
                    <a:pt x="0" y="51048"/>
                  </a:lnTo>
                  <a:cubicBezTo>
                    <a:pt x="0" y="22855"/>
                    <a:pt x="22855" y="0"/>
                    <a:pt x="51048" y="0"/>
                  </a:cubicBezTo>
                  <a:close/>
                </a:path>
              </a:pathLst>
            </a:custGeom>
            <a:solidFill>
              <a:srgbClr val="C0B3A0">
                <a:alpha val="53725"/>
              </a:srgbClr>
            </a:solidFill>
          </p:spPr>
        </p:sp>
        <p:sp>
          <p:nvSpPr>
            <p:cNvPr name="TextBox 11" id="11"/>
            <p:cNvSpPr txBox="true"/>
            <p:nvPr/>
          </p:nvSpPr>
          <p:spPr>
            <a:xfrm>
              <a:off x="0" y="-38100"/>
              <a:ext cx="2037105" cy="2274814"/>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2234993" y="933450"/>
            <a:ext cx="231398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Testing</a:t>
            </a:r>
          </a:p>
        </p:txBody>
      </p:sp>
      <p:sp>
        <p:nvSpPr>
          <p:cNvPr name="TextBox 13" id="13"/>
          <p:cNvSpPr txBox="true"/>
          <p:nvPr/>
        </p:nvSpPr>
        <p:spPr>
          <a:xfrm rot="0">
            <a:off x="10137097" y="2829560"/>
            <a:ext cx="7122203" cy="5900003"/>
          </a:xfrm>
          <a:prstGeom prst="rect">
            <a:avLst/>
          </a:prstGeom>
        </p:spPr>
        <p:txBody>
          <a:bodyPr anchor="t" rtlCol="false" tIns="0" lIns="0" bIns="0" rIns="0">
            <a:spAutoFit/>
          </a:bodyPr>
          <a:lstStyle/>
          <a:p>
            <a:pPr algn="l">
              <a:lnSpc>
                <a:spcPts val="5207"/>
              </a:lnSpc>
            </a:pPr>
            <a:r>
              <a:rPr lang="en-US" sz="3719">
                <a:solidFill>
                  <a:srgbClr val="000000"/>
                </a:solidFill>
                <a:latin typeface="Canva Sans"/>
                <a:ea typeface="Canva Sans"/>
                <a:cs typeface="Canva Sans"/>
                <a:sym typeface="Canva Sans"/>
              </a:rPr>
              <a:t>-Con</a:t>
            </a:r>
            <a:r>
              <a:rPr lang="en-US" sz="3719">
                <a:solidFill>
                  <a:srgbClr val="000000"/>
                </a:solidFill>
                <a:latin typeface="Canva Sans"/>
                <a:ea typeface="Canva Sans"/>
                <a:cs typeface="Canva Sans"/>
                <a:sym typeface="Canva Sans"/>
              </a:rPr>
              <a:t>ducted functional, integration, and usability testing for both user types:</a:t>
            </a:r>
          </a:p>
          <a:p>
            <a:pPr algn="l">
              <a:lnSpc>
                <a:spcPts val="5207"/>
              </a:lnSpc>
            </a:pPr>
            <a:r>
              <a:rPr lang="en-US" sz="3719">
                <a:solidFill>
                  <a:srgbClr val="000000"/>
                </a:solidFill>
                <a:latin typeface="Canva Sans"/>
                <a:ea typeface="Canva Sans"/>
                <a:cs typeface="Canva Sans"/>
                <a:sym typeface="Canva Sans"/>
              </a:rPr>
              <a:t>- Test cases included appointment flow, billing accuracy, login validation, record retrieval, etc</a:t>
            </a:r>
          </a:p>
          <a:p>
            <a:pPr algn="l">
              <a:lnSpc>
                <a:spcPts val="5207"/>
              </a:lnSpc>
            </a:pPr>
            <a:r>
              <a:rPr lang="en-US" sz="3719">
                <a:solidFill>
                  <a:srgbClr val="000000"/>
                </a:solidFill>
                <a:latin typeface="Canva Sans"/>
                <a:ea typeface="Canva Sans"/>
                <a:cs typeface="Canva Sans"/>
                <a:sym typeface="Canva Sans"/>
              </a:rPr>
              <a:t> </a:t>
            </a:r>
          </a:p>
          <a:p>
            <a:pPr algn="l">
              <a:lnSpc>
                <a:spcPts val="520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711495" y="727159"/>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CONCLUSION</a:t>
            </a:r>
          </a:p>
        </p:txBody>
      </p:sp>
      <p:grpSp>
        <p:nvGrpSpPr>
          <p:cNvPr name="Group 3" id="3"/>
          <p:cNvGrpSpPr/>
          <p:nvPr/>
        </p:nvGrpSpPr>
        <p:grpSpPr>
          <a:xfrm rot="0">
            <a:off x="674085" y="2568381"/>
            <a:ext cx="17099565" cy="7188007"/>
            <a:chOff x="0" y="0"/>
            <a:chExt cx="4503589" cy="1893138"/>
          </a:xfrm>
        </p:grpSpPr>
        <p:sp>
          <p:nvSpPr>
            <p:cNvPr name="Freeform 4" id="4"/>
            <p:cNvSpPr/>
            <p:nvPr/>
          </p:nvSpPr>
          <p:spPr>
            <a:xfrm flipH="false" flipV="false" rot="0">
              <a:off x="0" y="0"/>
              <a:ext cx="4503589" cy="1893138"/>
            </a:xfrm>
            <a:custGeom>
              <a:avLst/>
              <a:gdLst/>
              <a:ahLst/>
              <a:cxnLst/>
              <a:rect r="r" b="b" t="t" l="l"/>
              <a:pathLst>
                <a:path h="1893138" w="4503589">
                  <a:moveTo>
                    <a:pt x="23091" y="0"/>
                  </a:moveTo>
                  <a:lnTo>
                    <a:pt x="4480499" y="0"/>
                  </a:lnTo>
                  <a:cubicBezTo>
                    <a:pt x="4486623" y="0"/>
                    <a:pt x="4492496" y="2433"/>
                    <a:pt x="4496826" y="6763"/>
                  </a:cubicBezTo>
                  <a:cubicBezTo>
                    <a:pt x="4501156" y="11093"/>
                    <a:pt x="4503589" y="16967"/>
                    <a:pt x="4503589" y="23091"/>
                  </a:cubicBezTo>
                  <a:lnTo>
                    <a:pt x="4503589" y="1870047"/>
                  </a:lnTo>
                  <a:cubicBezTo>
                    <a:pt x="4503589" y="1876171"/>
                    <a:pt x="4501156" y="1882044"/>
                    <a:pt x="4496826" y="1886375"/>
                  </a:cubicBezTo>
                  <a:cubicBezTo>
                    <a:pt x="4492496" y="1890705"/>
                    <a:pt x="4486623" y="1893138"/>
                    <a:pt x="4480499" y="1893138"/>
                  </a:cubicBezTo>
                  <a:lnTo>
                    <a:pt x="23091" y="1893138"/>
                  </a:lnTo>
                  <a:cubicBezTo>
                    <a:pt x="10338" y="1893138"/>
                    <a:pt x="0" y="1882800"/>
                    <a:pt x="0" y="1870047"/>
                  </a:cubicBezTo>
                  <a:lnTo>
                    <a:pt x="0" y="23091"/>
                  </a:lnTo>
                  <a:cubicBezTo>
                    <a:pt x="0" y="10338"/>
                    <a:pt x="10338" y="0"/>
                    <a:pt x="23091" y="0"/>
                  </a:cubicBezTo>
                  <a:close/>
                </a:path>
              </a:pathLst>
            </a:custGeom>
            <a:solidFill>
              <a:srgbClr val="C0B3A0">
                <a:alpha val="53725"/>
              </a:srgbClr>
            </a:solidFill>
          </p:spPr>
        </p:sp>
        <p:sp>
          <p:nvSpPr>
            <p:cNvPr name="TextBox 5" id="5"/>
            <p:cNvSpPr txBox="true"/>
            <p:nvPr/>
          </p:nvSpPr>
          <p:spPr>
            <a:xfrm>
              <a:off x="0" y="-38100"/>
              <a:ext cx="4503589" cy="1931238"/>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198716" y="3289968"/>
            <a:ext cx="15890568" cy="5008602"/>
          </a:xfrm>
          <a:prstGeom prst="rect">
            <a:avLst/>
          </a:prstGeom>
        </p:spPr>
        <p:txBody>
          <a:bodyPr anchor="t" rtlCol="false" tIns="0" lIns="0" bIns="0" rIns="0">
            <a:spAutoFit/>
          </a:bodyPr>
          <a:lstStyle/>
          <a:p>
            <a:pPr algn="l">
              <a:lnSpc>
                <a:spcPts val="3662"/>
              </a:lnSpc>
            </a:pPr>
            <a:r>
              <a:rPr lang="en-US" sz="2615">
                <a:solidFill>
                  <a:srgbClr val="252D37"/>
                </a:solidFill>
                <a:latin typeface="Canva Sans"/>
                <a:ea typeface="Canva Sans"/>
                <a:cs typeface="Canva Sans"/>
                <a:sym typeface="Canva Sans"/>
              </a:rPr>
              <a:t>The propose</a:t>
            </a:r>
            <a:r>
              <a:rPr lang="en-US" sz="2615">
                <a:solidFill>
                  <a:srgbClr val="252D37"/>
                </a:solidFill>
                <a:latin typeface="Canva Sans"/>
                <a:ea typeface="Canva Sans"/>
                <a:cs typeface="Canva Sans"/>
                <a:sym typeface="Canva Sans"/>
              </a:rPr>
              <a:t>d system is a comprehensive approach to digital hospital management.</a:t>
            </a:r>
          </a:p>
          <a:p>
            <a:pPr algn="l">
              <a:lnSpc>
                <a:spcPts val="3662"/>
              </a:lnSpc>
            </a:pPr>
            <a:r>
              <a:rPr lang="en-US" sz="2615">
                <a:solidFill>
                  <a:srgbClr val="252D37"/>
                </a:solidFill>
                <a:latin typeface="Canva Sans"/>
                <a:ea typeface="Canva Sans"/>
                <a:cs typeface="Canva Sans"/>
                <a:sym typeface="Canva Sans"/>
              </a:rPr>
              <a:t>By offering dual interfaces, it ensures seamless communication and coordination.</a:t>
            </a:r>
          </a:p>
          <a:p>
            <a:pPr algn="l">
              <a:lnSpc>
                <a:spcPts val="3662"/>
              </a:lnSpc>
            </a:pPr>
            <a:r>
              <a:rPr lang="en-US" sz="2615">
                <a:solidFill>
                  <a:srgbClr val="252D37"/>
                </a:solidFill>
                <a:latin typeface="Canva Sans"/>
                <a:ea typeface="Canva Sans"/>
                <a:cs typeface="Canva Sans"/>
                <a:sym typeface="Canva Sans"/>
              </a:rPr>
              <a:t>It enhances user experience, reduces administrative overhead, and improves operational efficiency.</a:t>
            </a:r>
          </a:p>
          <a:p>
            <a:pPr algn="l">
              <a:lnSpc>
                <a:spcPts val="3662"/>
              </a:lnSpc>
            </a:pPr>
          </a:p>
          <a:p>
            <a:pPr algn="l">
              <a:lnSpc>
                <a:spcPts val="3662"/>
              </a:lnSpc>
            </a:pPr>
            <a:r>
              <a:rPr lang="en-US" sz="2615">
                <a:solidFill>
                  <a:srgbClr val="252D37"/>
                </a:solidFill>
                <a:latin typeface="Canva Sans"/>
                <a:ea typeface="Canva Sans"/>
                <a:cs typeface="Canva Sans"/>
                <a:sym typeface="Canva Sans"/>
              </a:rPr>
              <a:t>Future Scope:</a:t>
            </a:r>
          </a:p>
          <a:p>
            <a:pPr algn="l">
              <a:lnSpc>
                <a:spcPts val="3662"/>
              </a:lnSpc>
            </a:pPr>
          </a:p>
          <a:p>
            <a:pPr algn="l" marL="564759" indent="-282380" lvl="1">
              <a:lnSpc>
                <a:spcPts val="3662"/>
              </a:lnSpc>
              <a:buFont typeface="Arial"/>
              <a:buChar char="•"/>
            </a:pPr>
            <a:r>
              <a:rPr lang="en-US" sz="2615">
                <a:solidFill>
                  <a:srgbClr val="252D37"/>
                </a:solidFill>
                <a:latin typeface="Canva Sans"/>
                <a:ea typeface="Canva Sans"/>
                <a:cs typeface="Canva Sans"/>
                <a:sym typeface="Canva Sans"/>
              </a:rPr>
              <a:t>Integration with wearable health devices</a:t>
            </a:r>
          </a:p>
          <a:p>
            <a:pPr algn="l" marL="564759" indent="-282380" lvl="1">
              <a:lnSpc>
                <a:spcPts val="3662"/>
              </a:lnSpc>
              <a:buFont typeface="Arial"/>
              <a:buChar char="•"/>
            </a:pPr>
            <a:r>
              <a:rPr lang="en-US" sz="2615">
                <a:solidFill>
                  <a:srgbClr val="252D37"/>
                </a:solidFill>
                <a:latin typeface="Canva Sans"/>
                <a:ea typeface="Canva Sans"/>
                <a:cs typeface="Canva Sans"/>
                <a:sym typeface="Canva Sans"/>
              </a:rPr>
              <a:t>AI-based diagnosis support</a:t>
            </a:r>
          </a:p>
          <a:p>
            <a:pPr algn="l" marL="564759" indent="-282380" lvl="1">
              <a:lnSpc>
                <a:spcPts val="3662"/>
              </a:lnSpc>
              <a:buFont typeface="Arial"/>
              <a:buChar char="•"/>
            </a:pPr>
            <a:r>
              <a:rPr lang="en-US" sz="2615">
                <a:solidFill>
                  <a:srgbClr val="252D37"/>
                </a:solidFill>
                <a:latin typeface="Canva Sans"/>
                <a:ea typeface="Canva Sans"/>
                <a:cs typeface="Canva Sans"/>
                <a:sym typeface="Canva Sans"/>
              </a:rPr>
              <a:t>SMS/Email alerts for patients</a:t>
            </a:r>
          </a:p>
          <a:p>
            <a:pPr algn="l">
              <a:lnSpc>
                <a:spcPts val="3662"/>
              </a:lnSpc>
            </a:pPr>
          </a:p>
          <a:p>
            <a:pPr algn="l">
              <a:lnSpc>
                <a:spcPts val="366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291361" y="1906814"/>
            <a:ext cx="9705277" cy="823095"/>
          </a:xfrm>
          <a:prstGeom prst="rect">
            <a:avLst/>
          </a:prstGeom>
        </p:spPr>
        <p:txBody>
          <a:bodyPr anchor="t" rtlCol="false" tIns="0" lIns="0" bIns="0" rIns="0">
            <a:spAutoFit/>
          </a:bodyPr>
          <a:lstStyle/>
          <a:p>
            <a:pPr algn="ctr">
              <a:lnSpc>
                <a:spcPts val="5762"/>
              </a:lnSpc>
            </a:pPr>
            <a:r>
              <a:rPr lang="en-US" b="true" sz="7202">
                <a:solidFill>
                  <a:srgbClr val="252930"/>
                </a:solidFill>
                <a:latin typeface="Maven Pro Bold"/>
                <a:ea typeface="Maven Pro Bold"/>
                <a:cs typeface="Maven Pro Bold"/>
                <a:sym typeface="Maven Pro Bold"/>
              </a:rPr>
              <a:t>REFERENCE</a:t>
            </a:r>
          </a:p>
        </p:txBody>
      </p:sp>
      <p:grpSp>
        <p:nvGrpSpPr>
          <p:cNvPr name="Group 3" id="3"/>
          <p:cNvGrpSpPr/>
          <p:nvPr/>
        </p:nvGrpSpPr>
        <p:grpSpPr>
          <a:xfrm rot="0">
            <a:off x="1028700" y="3702704"/>
            <a:ext cx="16230600" cy="1440796"/>
            <a:chOff x="0" y="0"/>
            <a:chExt cx="4274726" cy="379469"/>
          </a:xfrm>
        </p:grpSpPr>
        <p:sp>
          <p:nvSpPr>
            <p:cNvPr name="Freeform 4" id="4"/>
            <p:cNvSpPr/>
            <p:nvPr/>
          </p:nvSpPr>
          <p:spPr>
            <a:xfrm flipH="false" flipV="false" rot="0">
              <a:off x="0" y="0"/>
              <a:ext cx="4274726" cy="379469"/>
            </a:xfrm>
            <a:custGeom>
              <a:avLst/>
              <a:gdLst/>
              <a:ahLst/>
              <a:cxnLst/>
              <a:rect r="r" b="b" t="t" l="l"/>
              <a:pathLst>
                <a:path h="379469" w="4274726">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name="TextBox 5" id="5"/>
            <p:cNvSpPr txBox="true"/>
            <p:nvPr/>
          </p:nvSpPr>
          <p:spPr>
            <a:xfrm>
              <a:off x="0" y="-38100"/>
              <a:ext cx="4274726" cy="417569"/>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028700" y="5390348"/>
            <a:ext cx="16230600" cy="1440796"/>
            <a:chOff x="0" y="0"/>
            <a:chExt cx="4274726" cy="379469"/>
          </a:xfrm>
        </p:grpSpPr>
        <p:sp>
          <p:nvSpPr>
            <p:cNvPr name="Freeform 7" id="7"/>
            <p:cNvSpPr/>
            <p:nvPr/>
          </p:nvSpPr>
          <p:spPr>
            <a:xfrm flipH="false" flipV="false" rot="0">
              <a:off x="0" y="0"/>
              <a:ext cx="4274726" cy="379469"/>
            </a:xfrm>
            <a:custGeom>
              <a:avLst/>
              <a:gdLst/>
              <a:ahLst/>
              <a:cxnLst/>
              <a:rect r="r" b="b" t="t" l="l"/>
              <a:pathLst>
                <a:path h="379469" w="4274726">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name="TextBox 8" id="8"/>
            <p:cNvSpPr txBox="true"/>
            <p:nvPr/>
          </p:nvSpPr>
          <p:spPr>
            <a:xfrm>
              <a:off x="0" y="-38100"/>
              <a:ext cx="4274726" cy="41756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28700" y="7077993"/>
            <a:ext cx="16230600" cy="1440796"/>
            <a:chOff x="0" y="0"/>
            <a:chExt cx="4274726" cy="379469"/>
          </a:xfrm>
        </p:grpSpPr>
        <p:sp>
          <p:nvSpPr>
            <p:cNvPr name="Freeform 10" id="10"/>
            <p:cNvSpPr/>
            <p:nvPr/>
          </p:nvSpPr>
          <p:spPr>
            <a:xfrm flipH="false" flipV="false" rot="0">
              <a:off x="0" y="0"/>
              <a:ext cx="4274726" cy="379469"/>
            </a:xfrm>
            <a:custGeom>
              <a:avLst/>
              <a:gdLst/>
              <a:ahLst/>
              <a:cxnLst/>
              <a:rect r="r" b="b" t="t" l="l"/>
              <a:pathLst>
                <a:path h="379469" w="4274726">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name="TextBox 11" id="11"/>
            <p:cNvSpPr txBox="true"/>
            <p:nvPr/>
          </p:nvSpPr>
          <p:spPr>
            <a:xfrm>
              <a:off x="0" y="-38100"/>
              <a:ext cx="4274726" cy="417569"/>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845450" y="3636029"/>
            <a:ext cx="14495859" cy="2380615"/>
          </a:xfrm>
          <a:prstGeom prst="rect">
            <a:avLst/>
          </a:prstGeom>
        </p:spPr>
        <p:txBody>
          <a:bodyPr anchor="t" rtlCol="false" tIns="0" lIns="0" bIns="0" rIns="0">
            <a:spAutoFit/>
          </a:bodyPr>
          <a:lstStyle/>
          <a:p>
            <a:pPr algn="ctr">
              <a:lnSpc>
                <a:spcPts val="4759"/>
              </a:lnSpc>
            </a:pPr>
          </a:p>
          <a:p>
            <a:pPr algn="ctr" marL="734059" indent="-367030" lvl="1">
              <a:lnSpc>
                <a:spcPts val="4759"/>
              </a:lnSpc>
              <a:buAutoNum type="arabicPeriod" startAt="1"/>
            </a:pPr>
            <a:r>
              <a:rPr lang="en-US" sz="3399">
                <a:solidFill>
                  <a:srgbClr val="252930"/>
                </a:solidFill>
                <a:latin typeface="Canva Sans"/>
                <a:ea typeface="Canva Sans"/>
                <a:cs typeface="Canva Sans"/>
                <a:sym typeface="Canva Sans"/>
              </a:rPr>
              <a:t>Sharm</a:t>
            </a:r>
            <a:r>
              <a:rPr lang="en-US" sz="3399">
                <a:solidFill>
                  <a:srgbClr val="252930"/>
                </a:solidFill>
                <a:latin typeface="Canva Sans"/>
                <a:ea typeface="Canva Sans"/>
                <a:cs typeface="Canva Sans"/>
                <a:sym typeface="Canva Sans"/>
              </a:rPr>
              <a:t>a, R. (2021). Modern Hospital Systems. HealthTech Journals.</a:t>
            </a:r>
          </a:p>
          <a:p>
            <a:pPr algn="ctr">
              <a:lnSpc>
                <a:spcPts val="4759"/>
              </a:lnSpc>
            </a:pPr>
          </a:p>
          <a:p>
            <a:pPr algn="ctr">
              <a:lnSpc>
                <a:spcPts val="4759"/>
              </a:lnSpc>
            </a:pPr>
          </a:p>
        </p:txBody>
      </p:sp>
      <p:sp>
        <p:nvSpPr>
          <p:cNvPr name="TextBox 16" id="16"/>
          <p:cNvSpPr txBox="true"/>
          <p:nvPr/>
        </p:nvSpPr>
        <p:spPr>
          <a:xfrm rot="0">
            <a:off x="2186869" y="5792753"/>
            <a:ext cx="10810280" cy="1780540"/>
          </a:xfrm>
          <a:prstGeom prst="rect">
            <a:avLst/>
          </a:prstGeom>
        </p:spPr>
        <p:txBody>
          <a:bodyPr anchor="t" rtlCol="false" tIns="0" lIns="0" bIns="0" rIns="0">
            <a:spAutoFit/>
          </a:bodyPr>
          <a:lstStyle/>
          <a:p>
            <a:pPr algn="ctr">
              <a:lnSpc>
                <a:spcPts val="4759"/>
              </a:lnSpc>
            </a:pPr>
            <a:r>
              <a:rPr lang="en-US" sz="3399">
                <a:solidFill>
                  <a:srgbClr val="252930"/>
                </a:solidFill>
                <a:latin typeface="Canva Sans"/>
                <a:ea typeface="Canva Sans"/>
                <a:cs typeface="Canva Sans"/>
                <a:sym typeface="Canva Sans"/>
              </a:rPr>
              <a:t>2. WHO Gui</a:t>
            </a:r>
            <a:r>
              <a:rPr lang="en-US" sz="3399">
                <a:solidFill>
                  <a:srgbClr val="252930"/>
                </a:solidFill>
                <a:latin typeface="Canva Sans"/>
                <a:ea typeface="Canva Sans"/>
                <a:cs typeface="Canva Sans"/>
                <a:sym typeface="Canva Sans"/>
              </a:rPr>
              <a:t>delines for Digital Health Records (2023).</a:t>
            </a:r>
          </a:p>
          <a:p>
            <a:pPr algn="ctr">
              <a:lnSpc>
                <a:spcPts val="4759"/>
              </a:lnSpc>
            </a:pPr>
          </a:p>
          <a:p>
            <a:pPr algn="ctr">
              <a:lnSpc>
                <a:spcPts val="4759"/>
              </a:lnSpc>
            </a:pPr>
          </a:p>
        </p:txBody>
      </p:sp>
      <p:sp>
        <p:nvSpPr>
          <p:cNvPr name="TextBox 17" id="17"/>
          <p:cNvSpPr txBox="true"/>
          <p:nvPr/>
        </p:nvSpPr>
        <p:spPr>
          <a:xfrm rot="0">
            <a:off x="2186869" y="7305992"/>
            <a:ext cx="8702725" cy="1780540"/>
          </a:xfrm>
          <a:prstGeom prst="rect">
            <a:avLst/>
          </a:prstGeom>
        </p:spPr>
        <p:txBody>
          <a:bodyPr anchor="t" rtlCol="false" tIns="0" lIns="0" bIns="0" rIns="0">
            <a:spAutoFit/>
          </a:bodyPr>
          <a:lstStyle/>
          <a:p>
            <a:pPr algn="ctr">
              <a:lnSpc>
                <a:spcPts val="4759"/>
              </a:lnSpc>
            </a:pPr>
            <a:r>
              <a:rPr lang="en-US" sz="3399">
                <a:solidFill>
                  <a:srgbClr val="252930"/>
                </a:solidFill>
                <a:latin typeface="Canva Sans"/>
                <a:ea typeface="Canva Sans"/>
                <a:cs typeface="Canva Sans"/>
                <a:sym typeface="Canva Sans"/>
              </a:rPr>
              <a:t>3. ISRO</a:t>
            </a:r>
            <a:r>
              <a:rPr lang="en-US" sz="3399">
                <a:solidFill>
                  <a:srgbClr val="252930"/>
                </a:solidFill>
                <a:latin typeface="Canva Sans"/>
                <a:ea typeface="Canva Sans"/>
                <a:cs typeface="Canva Sans"/>
                <a:sym typeface="Canva Sans"/>
              </a:rPr>
              <a:t> HealthNet Documentation. (2022).</a:t>
            </a:r>
          </a:p>
          <a:p>
            <a:pPr algn="ctr">
              <a:lnSpc>
                <a:spcPts val="4759"/>
              </a:lnSpc>
            </a:pPr>
          </a:p>
          <a:p>
            <a:pPr algn="ctr">
              <a:lnSpc>
                <a:spcPts val="475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390042" y="885825"/>
            <a:ext cx="8697367" cy="1186815"/>
          </a:xfrm>
          <a:prstGeom prst="rect">
            <a:avLst/>
          </a:prstGeom>
        </p:spPr>
        <p:txBody>
          <a:bodyPr anchor="t" rtlCol="false" tIns="0" lIns="0" bIns="0" rIns="0">
            <a:spAutoFit/>
          </a:bodyPr>
          <a:lstStyle/>
          <a:p>
            <a:pPr algn="ctr">
              <a:lnSpc>
                <a:spcPts val="9660"/>
              </a:lnSpc>
            </a:pPr>
            <a:r>
              <a:rPr lang="en-US" sz="6900" u="sng">
                <a:solidFill>
                  <a:srgbClr val="000000"/>
                </a:solidFill>
                <a:latin typeface="Archivo Black"/>
                <a:ea typeface="Archivo Black"/>
                <a:cs typeface="Archivo Black"/>
                <a:sym typeface="Archivo Black"/>
              </a:rPr>
              <a:t>GROUP MEMBERS</a:t>
            </a:r>
          </a:p>
        </p:txBody>
      </p:sp>
      <p:sp>
        <p:nvSpPr>
          <p:cNvPr name="TextBox 3" id="3"/>
          <p:cNvSpPr txBox="true"/>
          <p:nvPr/>
        </p:nvSpPr>
        <p:spPr>
          <a:xfrm rot="0">
            <a:off x="5571070" y="3231836"/>
            <a:ext cx="7928188" cy="5514016"/>
          </a:xfrm>
          <a:prstGeom prst="rect">
            <a:avLst/>
          </a:prstGeom>
        </p:spPr>
        <p:txBody>
          <a:bodyPr anchor="t" rtlCol="false" tIns="0" lIns="0" bIns="0" rIns="0">
            <a:spAutoFit/>
          </a:bodyPr>
          <a:lstStyle/>
          <a:p>
            <a:pPr algn="l">
              <a:lnSpc>
                <a:spcPts val="8744"/>
              </a:lnSpc>
            </a:pPr>
            <a:r>
              <a:rPr lang="en-US" sz="6245" b="true">
                <a:solidFill>
                  <a:srgbClr val="000000"/>
                </a:solidFill>
                <a:latin typeface="Canva Sans Bold"/>
                <a:ea typeface="Canva Sans Bold"/>
                <a:cs typeface="Canva Sans Bold"/>
                <a:sym typeface="Canva Sans Bold"/>
              </a:rPr>
              <a:t>• Anusree S S </a:t>
            </a:r>
          </a:p>
          <a:p>
            <a:pPr algn="l">
              <a:lnSpc>
                <a:spcPts val="8744"/>
              </a:lnSpc>
            </a:pPr>
            <a:r>
              <a:rPr lang="en-US" sz="6245" b="true">
                <a:solidFill>
                  <a:srgbClr val="000000"/>
                </a:solidFill>
                <a:latin typeface="Canva Sans Bold"/>
                <a:ea typeface="Canva Sans Bold"/>
                <a:cs typeface="Canva Sans Bold"/>
                <a:sym typeface="Canva Sans Bold"/>
              </a:rPr>
              <a:t>• Adithya M Ashokan</a:t>
            </a:r>
          </a:p>
          <a:p>
            <a:pPr algn="l">
              <a:lnSpc>
                <a:spcPts val="8744"/>
              </a:lnSpc>
            </a:pPr>
            <a:r>
              <a:rPr lang="en-US" sz="6245" b="true">
                <a:solidFill>
                  <a:srgbClr val="000000"/>
                </a:solidFill>
                <a:latin typeface="Canva Sans Bold"/>
                <a:ea typeface="Canva Sans Bold"/>
                <a:cs typeface="Canva Sans Bold"/>
                <a:sym typeface="Canva Sans Bold"/>
              </a:rPr>
              <a:t>• Asna M Nassar</a:t>
            </a:r>
          </a:p>
          <a:p>
            <a:pPr algn="l">
              <a:lnSpc>
                <a:spcPts val="8744"/>
              </a:lnSpc>
            </a:pPr>
            <a:r>
              <a:rPr lang="en-US" sz="6245" b="true">
                <a:solidFill>
                  <a:srgbClr val="000000"/>
                </a:solidFill>
                <a:latin typeface="Canva Sans Bold"/>
                <a:ea typeface="Canva Sans Bold"/>
                <a:cs typeface="Canva Sans Bold"/>
                <a:sym typeface="Canva Sans Bold"/>
              </a:rPr>
              <a:t>• Aseef Muhammed</a:t>
            </a:r>
          </a:p>
          <a:p>
            <a:pPr algn="l">
              <a:lnSpc>
                <a:spcPts val="8744"/>
              </a:lnSpc>
            </a:pPr>
            <a:r>
              <a:rPr lang="en-US" sz="6245" b="true">
                <a:solidFill>
                  <a:srgbClr val="000000"/>
                </a:solidFill>
                <a:latin typeface="Canva Sans Bold"/>
                <a:ea typeface="Canva Sans Bold"/>
                <a:cs typeface="Canva Sans Bold"/>
                <a:sym typeface="Canva Sans Bold"/>
              </a:rPr>
              <a:t>• Aswin T 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5094018" cy="4066463"/>
            <a:chOff x="0" y="0"/>
            <a:chExt cx="6792024" cy="5421951"/>
          </a:xfrm>
        </p:grpSpPr>
        <p:sp>
          <p:nvSpPr>
            <p:cNvPr name="TextBox 6" id="6"/>
            <p:cNvSpPr txBox="true"/>
            <p:nvPr/>
          </p:nvSpPr>
          <p:spPr>
            <a:xfrm rot="0">
              <a:off x="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name="TextBox 7" id="7"/>
            <p:cNvSpPr txBox="true"/>
            <p:nvPr/>
          </p:nvSpPr>
          <p:spPr>
            <a:xfrm rot="0">
              <a:off x="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Literature review</a:t>
              </a:r>
            </a:p>
          </p:txBody>
        </p:sp>
        <p:sp>
          <p:nvSpPr>
            <p:cNvPr name="TextBox 8" id="8"/>
            <p:cNvSpPr txBox="true"/>
            <p:nvPr/>
          </p:nvSpPr>
          <p:spPr>
            <a:xfrm rot="0">
              <a:off x="0" y="2788358"/>
              <a:ext cx="6792024" cy="1082251"/>
            </a:xfrm>
            <a:prstGeom prst="rect">
              <a:avLst/>
            </a:prstGeom>
          </p:spPr>
          <p:txBody>
            <a:bodyPr anchor="t" rtlCol="false" tIns="0" lIns="0" bIns="0" rIns="0">
              <a:spAutoFit/>
            </a:bodyPr>
            <a:lstStyle/>
            <a:p>
              <a:pPr algn="just" marL="820421" indent="-410210" lvl="1">
                <a:lnSpc>
                  <a:spcPts val="7600"/>
                </a:lnSpc>
                <a:buFont typeface="Arial"/>
                <a:buChar char="•"/>
              </a:pPr>
              <a:r>
                <a:rPr lang="en-US" sz="3800">
                  <a:solidFill>
                    <a:srgbClr val="252930"/>
                  </a:solidFill>
                  <a:latin typeface="Maven Pro"/>
                  <a:ea typeface="Maven Pro"/>
                  <a:cs typeface="Maven Pro"/>
                  <a:sym typeface="Maven Pro"/>
                </a:rPr>
                <a:t>Problem statement</a:t>
              </a:r>
            </a:p>
          </p:txBody>
        </p:sp>
        <p:sp>
          <p:nvSpPr>
            <p:cNvPr name="TextBox 9" id="9"/>
            <p:cNvSpPr txBox="true"/>
            <p:nvPr/>
          </p:nvSpPr>
          <p:spPr>
            <a:xfrm rot="0">
              <a:off x="0" y="430409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Proposed solution</a:t>
              </a:r>
            </a:p>
          </p:txBody>
        </p:sp>
      </p:grpSp>
      <p:grpSp>
        <p:nvGrpSpPr>
          <p:cNvPr name="Group 10" id="10"/>
          <p:cNvGrpSpPr/>
          <p:nvPr/>
        </p:nvGrpSpPr>
        <p:grpSpPr>
          <a:xfrm rot="0">
            <a:off x="9882025" y="3950646"/>
            <a:ext cx="5236893" cy="4100313"/>
            <a:chOff x="0" y="0"/>
            <a:chExt cx="6982524" cy="5467084"/>
          </a:xfrm>
        </p:grpSpPr>
        <p:sp>
          <p:nvSpPr>
            <p:cNvPr name="TextBox 11" id="11"/>
            <p:cNvSpPr txBox="true"/>
            <p:nvPr/>
          </p:nvSpPr>
          <p:spPr>
            <a:xfrm rot="0">
              <a:off x="19050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ER Diagram</a:t>
              </a:r>
            </a:p>
          </p:txBody>
        </p:sp>
        <p:sp>
          <p:nvSpPr>
            <p:cNvPr name="TextBox 12" id="12"/>
            <p:cNvSpPr txBox="true"/>
            <p:nvPr/>
          </p:nvSpPr>
          <p:spPr>
            <a:xfrm rot="0">
              <a:off x="12700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Methodology</a:t>
              </a:r>
            </a:p>
          </p:txBody>
        </p:sp>
        <p:sp>
          <p:nvSpPr>
            <p:cNvPr name="TextBox 13" id="13"/>
            <p:cNvSpPr txBox="true"/>
            <p:nvPr/>
          </p:nvSpPr>
          <p:spPr>
            <a:xfrm rot="0">
              <a:off x="6350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sp>
          <p:nvSpPr>
            <p:cNvPr name="TextBox 14" id="14"/>
            <p:cNvSpPr txBox="true"/>
            <p:nvPr/>
          </p:nvSpPr>
          <p:spPr>
            <a:xfrm rot="0">
              <a:off x="0" y="4349224"/>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Reference</a:t>
              </a:r>
            </a:p>
          </p:txBody>
        </p:sp>
      </p:grpSp>
      <p:sp>
        <p:nvSpPr>
          <p:cNvPr name="TextBox 15" id="15"/>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CONTENTS</a:t>
            </a:r>
          </a:p>
        </p:txBody>
      </p:sp>
      <p:sp>
        <p:nvSpPr>
          <p:cNvPr name="Freeform 16" id="16"/>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596087" y="1012824"/>
            <a:ext cx="9095826"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INTRODUCTION</a:t>
            </a: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28700" y="3008958"/>
            <a:ext cx="16230600" cy="5220642"/>
          </a:xfrm>
          <a:prstGeom prst="rect">
            <a:avLst/>
          </a:prstGeom>
        </p:spPr>
        <p:txBody>
          <a:bodyPr anchor="t" rtlCol="false" tIns="0" lIns="0" bIns="0" rIns="0">
            <a:spAutoFit/>
          </a:bodyPr>
          <a:lstStyle/>
          <a:p>
            <a:pPr algn="l">
              <a:lnSpc>
                <a:spcPts val="4148"/>
              </a:lnSpc>
            </a:pPr>
            <a:r>
              <a:rPr lang="en-US" sz="2962">
                <a:solidFill>
                  <a:srgbClr val="252D37"/>
                </a:solidFill>
                <a:latin typeface="Canva Sans"/>
                <a:ea typeface="Canva Sans"/>
                <a:cs typeface="Canva Sans"/>
                <a:sym typeface="Canva Sans"/>
              </a:rPr>
              <a:t>Modern healthcare demands efficient, secure, and user-friendly digital solutions. The MediBridge Dual-Interface Hospital Management System addresses this need by offering a modular application tailored for both hospital staff and patients. With its role-based login structure, the system ensures that doctors, nurses, administrators, and patients access only the features relevant to their roles. This not only improves operational workflow and data security but also enhances the overall patient experience. MediBridge serves as a bridge between medical professionals and patients, enabling seamless management of medical records, appointments, billing, and more—all within a single integrated platform.</a:t>
            </a:r>
          </a:p>
          <a:p>
            <a:pPr algn="l">
              <a:lnSpc>
                <a:spcPts val="414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612392" y="796466"/>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LITERATURE REVIEW</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108826" y="2585655"/>
            <a:ext cx="12070349" cy="3590608"/>
          </a:xfrm>
          <a:prstGeom prst="rect">
            <a:avLst/>
          </a:prstGeom>
        </p:spPr>
        <p:txBody>
          <a:bodyPr anchor="t" rtlCol="false" tIns="0" lIns="0" bIns="0" rIns="0">
            <a:spAutoFit/>
          </a:bodyPr>
          <a:lstStyle/>
          <a:p>
            <a:pPr algn="l">
              <a:lnSpc>
                <a:spcPts val="5740"/>
              </a:lnSpc>
            </a:pPr>
            <a:r>
              <a:rPr lang="en-US" sz="4100">
                <a:solidFill>
                  <a:srgbClr val="252930"/>
                </a:solidFill>
                <a:latin typeface="Canva Sans"/>
                <a:ea typeface="Canva Sans"/>
                <a:cs typeface="Canva Sans"/>
                <a:sym typeface="Canva Sans"/>
              </a:rPr>
              <a:t>•  Hospital</a:t>
            </a:r>
            <a:r>
              <a:rPr lang="en-US" sz="4100">
                <a:solidFill>
                  <a:srgbClr val="252930"/>
                </a:solidFill>
                <a:latin typeface="Canva Sans"/>
                <a:ea typeface="Canva Sans"/>
                <a:cs typeface="Canva Sans"/>
                <a:sym typeface="Canva Sans"/>
              </a:rPr>
              <a:t> Management Systems (HMS) aim to</a:t>
            </a:r>
          </a:p>
          <a:p>
            <a:pPr algn="l">
              <a:lnSpc>
                <a:spcPts val="5740"/>
              </a:lnSpc>
            </a:pPr>
            <a:r>
              <a:rPr lang="en-US" sz="4100">
                <a:solidFill>
                  <a:srgbClr val="252930"/>
                </a:solidFill>
                <a:latin typeface="Canva Sans"/>
                <a:ea typeface="Canva Sans"/>
                <a:cs typeface="Canva Sans"/>
                <a:sym typeface="Canva Sans"/>
              </a:rPr>
              <a:t>    digitalize hospital operations, improving</a:t>
            </a:r>
          </a:p>
          <a:p>
            <a:pPr algn="l">
              <a:lnSpc>
                <a:spcPts val="5740"/>
              </a:lnSpc>
            </a:pPr>
            <a:r>
              <a:rPr lang="en-US" sz="4100">
                <a:solidFill>
                  <a:srgbClr val="252930"/>
                </a:solidFill>
                <a:latin typeface="Canva Sans"/>
                <a:ea typeface="Canva Sans"/>
                <a:cs typeface="Canva Sans"/>
                <a:sym typeface="Canva Sans"/>
              </a:rPr>
              <a:t>    efficiency and accuracy in patient care,</a:t>
            </a:r>
          </a:p>
          <a:p>
            <a:pPr algn="l">
              <a:lnSpc>
                <a:spcPts val="5740"/>
              </a:lnSpc>
            </a:pPr>
            <a:r>
              <a:rPr lang="en-US" sz="4100">
                <a:solidFill>
                  <a:srgbClr val="252930"/>
                </a:solidFill>
                <a:latin typeface="Canva Sans"/>
                <a:ea typeface="Canva Sans"/>
                <a:cs typeface="Canva Sans"/>
                <a:sym typeface="Canva Sans"/>
              </a:rPr>
              <a:t>    appointments, billing, and record keeping.</a:t>
            </a:r>
          </a:p>
          <a:p>
            <a:pPr algn="l">
              <a:lnSpc>
                <a:spcPts val="5740"/>
              </a:lnSpc>
            </a:pPr>
          </a:p>
        </p:txBody>
      </p:sp>
      <p:sp>
        <p:nvSpPr>
          <p:cNvPr name="TextBox 7" id="7"/>
          <p:cNvSpPr txBox="true"/>
          <p:nvPr/>
        </p:nvSpPr>
        <p:spPr>
          <a:xfrm rot="0">
            <a:off x="3108826" y="6100062"/>
            <a:ext cx="11434157" cy="4091940"/>
          </a:xfrm>
          <a:prstGeom prst="rect">
            <a:avLst/>
          </a:prstGeom>
        </p:spPr>
        <p:txBody>
          <a:bodyPr anchor="t" rtlCol="false" tIns="0" lIns="0" bIns="0" rIns="0">
            <a:spAutoFit/>
          </a:bodyPr>
          <a:lstStyle/>
          <a:p>
            <a:pPr algn="l">
              <a:lnSpc>
                <a:spcPts val="5459"/>
              </a:lnSpc>
            </a:pPr>
            <a:r>
              <a:rPr lang="en-US" sz="3900">
                <a:solidFill>
                  <a:srgbClr val="252930"/>
                </a:solidFill>
                <a:latin typeface="Canva Sans"/>
                <a:ea typeface="Canva Sans"/>
                <a:cs typeface="Canva Sans"/>
                <a:sym typeface="Canva Sans"/>
              </a:rPr>
              <a:t>•  Existing solutions like Practo, Me</a:t>
            </a:r>
            <a:r>
              <a:rPr lang="en-US" sz="3900">
                <a:solidFill>
                  <a:srgbClr val="252930"/>
                </a:solidFill>
                <a:latin typeface="Canva Sans"/>
                <a:ea typeface="Canva Sans"/>
                <a:cs typeface="Canva Sans"/>
                <a:sym typeface="Canva Sans"/>
              </a:rPr>
              <a:t>dixcel EMR,</a:t>
            </a:r>
          </a:p>
          <a:p>
            <a:pPr algn="l">
              <a:lnSpc>
                <a:spcPts val="5459"/>
              </a:lnSpc>
            </a:pPr>
            <a:r>
              <a:rPr lang="en-US" sz="3900">
                <a:solidFill>
                  <a:srgbClr val="252930"/>
                </a:solidFill>
                <a:latin typeface="Canva Sans"/>
                <a:ea typeface="Canva Sans"/>
                <a:cs typeface="Canva Sans"/>
                <a:sym typeface="Canva Sans"/>
              </a:rPr>
              <a:t>    and MediSteer offer various features but</a:t>
            </a:r>
          </a:p>
          <a:p>
            <a:pPr algn="l">
              <a:lnSpc>
                <a:spcPts val="5459"/>
              </a:lnSpc>
            </a:pPr>
            <a:r>
              <a:rPr lang="en-US" sz="3900">
                <a:solidFill>
                  <a:srgbClr val="252930"/>
                </a:solidFill>
                <a:latin typeface="Canva Sans"/>
                <a:ea typeface="Canva Sans"/>
                <a:cs typeface="Canva Sans"/>
                <a:sym typeface="Canva Sans"/>
              </a:rPr>
              <a:t>    often lack real-time OP token tracking,</a:t>
            </a:r>
          </a:p>
          <a:p>
            <a:pPr algn="l">
              <a:lnSpc>
                <a:spcPts val="5459"/>
              </a:lnSpc>
            </a:pPr>
            <a:r>
              <a:rPr lang="en-US" sz="3900">
                <a:solidFill>
                  <a:srgbClr val="252930"/>
                </a:solidFill>
                <a:latin typeface="Canva Sans"/>
                <a:ea typeface="Canva Sans"/>
                <a:cs typeface="Canva Sans"/>
                <a:sym typeface="Canva Sans"/>
              </a:rPr>
              <a:t>    operation progress updates for bystanders,</a:t>
            </a:r>
          </a:p>
          <a:p>
            <a:pPr algn="l">
              <a:lnSpc>
                <a:spcPts val="5459"/>
              </a:lnSpc>
            </a:pPr>
            <a:r>
              <a:rPr lang="en-US" sz="3900">
                <a:solidFill>
                  <a:srgbClr val="252930"/>
                </a:solidFill>
                <a:latin typeface="Canva Sans"/>
                <a:ea typeface="Canva Sans"/>
                <a:cs typeface="Canva Sans"/>
                <a:sym typeface="Canva Sans"/>
              </a:rPr>
              <a:t>    and integrated emergency contact options.</a:t>
            </a:r>
          </a:p>
          <a:p>
            <a:pPr algn="l">
              <a:lnSpc>
                <a:spcPts val="54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017849" y="613394"/>
            <a:ext cx="6918887" cy="1730376"/>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PROBLEM STATEMENT </a:t>
            </a: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20211" y="3324845"/>
            <a:ext cx="6506766" cy="511810"/>
          </a:xfrm>
          <a:prstGeom prst="rect">
            <a:avLst/>
          </a:prstGeom>
        </p:spPr>
        <p:txBody>
          <a:bodyPr anchor="t" rtlCol="false" tIns="0" lIns="0" bIns="0" rIns="0">
            <a:spAutoFit/>
          </a:bodyPr>
          <a:lstStyle/>
          <a:p>
            <a:pPr algn="ctr" marL="669289" indent="-334645" lvl="1">
              <a:lnSpc>
                <a:spcPts val="4339"/>
              </a:lnSpc>
              <a:buAutoNum type="arabicPeriod" startAt="1"/>
            </a:pPr>
            <a:r>
              <a:rPr lang="en-US" b="true" sz="3099">
                <a:solidFill>
                  <a:srgbClr val="000000"/>
                </a:solidFill>
                <a:latin typeface="Canva Sans Bold"/>
                <a:ea typeface="Canva Sans Bold"/>
                <a:cs typeface="Canva Sans Bold"/>
                <a:sym typeface="Canva Sans Bold"/>
              </a:rPr>
              <a:t>Inefficient Manual Processes : </a:t>
            </a:r>
          </a:p>
        </p:txBody>
      </p:sp>
      <p:sp>
        <p:nvSpPr>
          <p:cNvPr name="TextBox 7" id="7"/>
          <p:cNvSpPr txBox="true"/>
          <p:nvPr/>
        </p:nvSpPr>
        <p:spPr>
          <a:xfrm rot="0">
            <a:off x="6506766" y="3336695"/>
            <a:ext cx="12760786" cy="1241884"/>
          </a:xfrm>
          <a:prstGeom prst="rect">
            <a:avLst/>
          </a:prstGeom>
        </p:spPr>
        <p:txBody>
          <a:bodyPr anchor="t" rtlCol="false" tIns="0" lIns="0" bIns="0" rIns="0">
            <a:spAutoFit/>
          </a:bodyPr>
          <a:lstStyle/>
          <a:p>
            <a:pPr algn="l">
              <a:lnSpc>
                <a:spcPts val="5022"/>
              </a:lnSpc>
            </a:pPr>
            <a:r>
              <a:rPr lang="en-US" sz="3587">
                <a:solidFill>
                  <a:srgbClr val="000000"/>
                </a:solidFill>
                <a:latin typeface="Canva Sans"/>
                <a:ea typeface="Canva Sans"/>
                <a:cs typeface="Canva Sans"/>
                <a:sym typeface="Canva Sans"/>
              </a:rPr>
              <a:t>Hospitals struggle with outdated,paper-based</a:t>
            </a:r>
          </a:p>
          <a:p>
            <a:pPr algn="l">
              <a:lnSpc>
                <a:spcPts val="5022"/>
              </a:lnSpc>
            </a:pPr>
            <a:r>
              <a:rPr lang="en-US" sz="3587">
                <a:solidFill>
                  <a:srgbClr val="000000"/>
                </a:solidFill>
                <a:latin typeface="Canva Sans"/>
                <a:ea typeface="Canva Sans"/>
                <a:cs typeface="Canva Sans"/>
                <a:sym typeface="Canva Sans"/>
              </a:rPr>
              <a:t> systems leading to delays and errors.</a:t>
            </a:r>
          </a:p>
        </p:txBody>
      </p:sp>
      <p:sp>
        <p:nvSpPr>
          <p:cNvPr name="TextBox 8" id="8"/>
          <p:cNvSpPr txBox="true"/>
          <p:nvPr/>
        </p:nvSpPr>
        <p:spPr>
          <a:xfrm rot="0">
            <a:off x="258110" y="5008230"/>
            <a:ext cx="5794623" cy="511810"/>
          </a:xfrm>
          <a:prstGeom prst="rect">
            <a:avLst/>
          </a:prstGeom>
        </p:spPr>
        <p:txBody>
          <a:bodyPr anchor="t" rtlCol="false" tIns="0" lIns="0" bIns="0" rIns="0">
            <a:spAutoFit/>
          </a:bodyPr>
          <a:lstStyle/>
          <a:p>
            <a:pPr algn="ctr">
              <a:lnSpc>
                <a:spcPts val="4339"/>
              </a:lnSpc>
            </a:pPr>
            <a:r>
              <a:rPr lang="en-US" sz="3099" b="true">
                <a:solidFill>
                  <a:srgbClr val="000000"/>
                </a:solidFill>
                <a:latin typeface="Canva Sans Bold"/>
                <a:ea typeface="Canva Sans Bold"/>
                <a:cs typeface="Canva Sans Bold"/>
                <a:sym typeface="Canva Sans Bold"/>
              </a:rPr>
              <a:t>2.Lack of Role-Based Access :  </a:t>
            </a:r>
          </a:p>
        </p:txBody>
      </p:sp>
      <p:sp>
        <p:nvSpPr>
          <p:cNvPr name="TextBox 9" id="9"/>
          <p:cNvSpPr txBox="true"/>
          <p:nvPr/>
        </p:nvSpPr>
        <p:spPr>
          <a:xfrm rot="0">
            <a:off x="6110583" y="5022341"/>
            <a:ext cx="13156968" cy="1131555"/>
          </a:xfrm>
          <a:prstGeom prst="rect">
            <a:avLst/>
          </a:prstGeom>
        </p:spPr>
        <p:txBody>
          <a:bodyPr anchor="t" rtlCol="false" tIns="0" lIns="0" bIns="0" rIns="0">
            <a:spAutoFit/>
          </a:bodyPr>
          <a:lstStyle/>
          <a:p>
            <a:pPr algn="l">
              <a:lnSpc>
                <a:spcPts val="4550"/>
              </a:lnSpc>
            </a:pPr>
            <a:r>
              <a:rPr lang="en-US" sz="3250">
                <a:solidFill>
                  <a:srgbClr val="000000"/>
                </a:solidFill>
                <a:latin typeface="Canva Sans"/>
                <a:ea typeface="Canva Sans"/>
                <a:cs typeface="Canva Sans"/>
                <a:sym typeface="Canva Sans"/>
              </a:rPr>
              <a:t>Absence of customized interfaces for staff and patients </a:t>
            </a:r>
          </a:p>
          <a:p>
            <a:pPr algn="l">
              <a:lnSpc>
                <a:spcPts val="4550"/>
              </a:lnSpc>
            </a:pPr>
            <a:r>
              <a:rPr lang="en-US" sz="3250">
                <a:solidFill>
                  <a:srgbClr val="000000"/>
                </a:solidFill>
                <a:latin typeface="Canva Sans"/>
                <a:ea typeface="Canva Sans"/>
                <a:cs typeface="Canva Sans"/>
                <a:sym typeface="Canva Sans"/>
              </a:rPr>
              <a:t>causes confusion and data overload.</a:t>
            </a:r>
          </a:p>
        </p:txBody>
      </p:sp>
      <p:sp>
        <p:nvSpPr>
          <p:cNvPr name="TextBox 10" id="10"/>
          <p:cNvSpPr txBox="true"/>
          <p:nvPr/>
        </p:nvSpPr>
        <p:spPr>
          <a:xfrm rot="0">
            <a:off x="258110" y="6501150"/>
            <a:ext cx="8219182" cy="511810"/>
          </a:xfrm>
          <a:prstGeom prst="rect">
            <a:avLst/>
          </a:prstGeom>
        </p:spPr>
        <p:txBody>
          <a:bodyPr anchor="t" rtlCol="false" tIns="0" lIns="0" bIns="0" rIns="0">
            <a:spAutoFit/>
          </a:bodyPr>
          <a:lstStyle/>
          <a:p>
            <a:pPr algn="ctr">
              <a:lnSpc>
                <a:spcPts val="4339"/>
              </a:lnSpc>
            </a:pPr>
            <a:r>
              <a:rPr lang="en-US" sz="3099" b="true">
                <a:solidFill>
                  <a:srgbClr val="000000"/>
                </a:solidFill>
                <a:latin typeface="Canva Sans Bold"/>
                <a:ea typeface="Canva Sans Bold"/>
                <a:cs typeface="Canva Sans Bold"/>
                <a:sym typeface="Canva Sans Bold"/>
              </a:rPr>
              <a:t>3. Poor Communication and Transparency :</a:t>
            </a:r>
          </a:p>
        </p:txBody>
      </p:sp>
      <p:sp>
        <p:nvSpPr>
          <p:cNvPr name="TextBox 11" id="11"/>
          <p:cNvSpPr txBox="true"/>
          <p:nvPr/>
        </p:nvSpPr>
        <p:spPr>
          <a:xfrm rot="0">
            <a:off x="8681333" y="6491625"/>
            <a:ext cx="9606667" cy="1054770"/>
          </a:xfrm>
          <a:prstGeom prst="rect">
            <a:avLst/>
          </a:prstGeom>
        </p:spPr>
        <p:txBody>
          <a:bodyPr anchor="t" rtlCol="false" tIns="0" lIns="0" bIns="0" rIns="0">
            <a:spAutoFit/>
          </a:bodyPr>
          <a:lstStyle/>
          <a:p>
            <a:pPr algn="l">
              <a:lnSpc>
                <a:spcPts val="4265"/>
              </a:lnSpc>
            </a:pPr>
            <a:r>
              <a:rPr lang="en-US" sz="3047">
                <a:solidFill>
                  <a:srgbClr val="000000"/>
                </a:solidFill>
                <a:latin typeface="Canva Sans"/>
                <a:ea typeface="Canva Sans"/>
                <a:cs typeface="Canva Sans"/>
                <a:sym typeface="Canva Sans"/>
              </a:rPr>
              <a:t>Patients and bystanders often lack timely updates on appointments, treatments and reports.</a:t>
            </a:r>
          </a:p>
        </p:txBody>
      </p:sp>
      <p:sp>
        <p:nvSpPr>
          <p:cNvPr name="TextBox 12" id="12"/>
          <p:cNvSpPr txBox="true"/>
          <p:nvPr/>
        </p:nvSpPr>
        <p:spPr>
          <a:xfrm rot="0">
            <a:off x="308714" y="8183805"/>
            <a:ext cx="5955655"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Canva Sans Bold"/>
                <a:ea typeface="Canva Sans Bold"/>
                <a:cs typeface="Canva Sans Bold"/>
                <a:sym typeface="Canva Sans Bold"/>
              </a:rPr>
              <a:t>4. Need for Integrated Solution :</a:t>
            </a:r>
          </a:p>
        </p:txBody>
      </p:sp>
      <p:sp>
        <p:nvSpPr>
          <p:cNvPr name="TextBox 13" id="13"/>
          <p:cNvSpPr txBox="true"/>
          <p:nvPr/>
        </p:nvSpPr>
        <p:spPr>
          <a:xfrm rot="0">
            <a:off x="6386555" y="8174280"/>
            <a:ext cx="11645205"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There is a growing demand for a secure, modular system</a:t>
            </a:r>
          </a:p>
          <a:p>
            <a:pPr algn="l">
              <a:lnSpc>
                <a:spcPts val="4759"/>
              </a:lnSpc>
            </a:pPr>
            <a:r>
              <a:rPr lang="en-US" sz="3399">
                <a:solidFill>
                  <a:srgbClr val="000000"/>
                </a:solidFill>
                <a:latin typeface="Canva Sans"/>
                <a:ea typeface="Canva Sans"/>
                <a:cs typeface="Canva Sans"/>
                <a:sym typeface="Canva Sans"/>
              </a:rPr>
              <a:t> that streamlines operations and improve user </a:t>
            </a:r>
          </a:p>
          <a:p>
            <a:pPr algn="l">
              <a:lnSpc>
                <a:spcPts val="4759"/>
              </a:lnSpc>
            </a:pPr>
            <a:r>
              <a:rPr lang="en-US" sz="3399">
                <a:solidFill>
                  <a:srgbClr val="000000"/>
                </a:solidFill>
                <a:latin typeface="Canva Sans"/>
                <a:ea typeface="Canva Sans"/>
                <a:cs typeface="Canva Sans"/>
                <a:sym typeface="Canva Sans"/>
              </a:rPr>
              <a:t> experience.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232449" y="1031874"/>
            <a:ext cx="12052111"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PROPOSED SOLUTION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159900" y="2826758"/>
            <a:ext cx="16099400" cy="2957830"/>
          </a:xfrm>
          <a:prstGeom prst="rect">
            <a:avLst/>
          </a:prstGeom>
        </p:spPr>
        <p:txBody>
          <a:bodyPr anchor="t" rtlCol="false" tIns="0" lIns="0" bIns="0" rIns="0">
            <a:spAutoFit/>
          </a:bodyPr>
          <a:lstStyle/>
          <a:p>
            <a:pPr algn="l">
              <a:lnSpc>
                <a:spcPts val="3919"/>
              </a:lnSpc>
            </a:pPr>
            <a:r>
              <a:rPr lang="en-US" sz="2799" b="true">
                <a:solidFill>
                  <a:srgbClr val="252D37"/>
                </a:solidFill>
                <a:latin typeface="Canva Sans Bold"/>
                <a:ea typeface="Canva Sans Bold"/>
                <a:cs typeface="Canva Sans Bold"/>
                <a:sym typeface="Canva Sans Bold"/>
              </a:rPr>
              <a:t>The dual interface hospital management system includes:</a:t>
            </a:r>
          </a:p>
          <a:p>
            <a:pPr algn="l">
              <a:lnSpc>
                <a:spcPts val="3919"/>
              </a:lnSpc>
            </a:pPr>
          </a:p>
          <a:p>
            <a:pPr algn="l" marL="604519" indent="-302260" lvl="1">
              <a:lnSpc>
                <a:spcPts val="3919"/>
              </a:lnSpc>
              <a:buFont typeface="Arial"/>
              <a:buChar char="•"/>
            </a:pPr>
            <a:r>
              <a:rPr lang="en-US" b="true" sz="2799">
                <a:solidFill>
                  <a:srgbClr val="252D37"/>
                </a:solidFill>
                <a:latin typeface="Canva Sans Bold"/>
                <a:ea typeface="Canva Sans Bold"/>
                <a:cs typeface="Canva Sans Bold"/>
                <a:sym typeface="Canva Sans Bold"/>
              </a:rPr>
              <a:t>Patient Interface: View medical records, book appointments, receive prescriptions</a:t>
            </a:r>
          </a:p>
          <a:p>
            <a:pPr algn="l" marL="604519" indent="-302260" lvl="1">
              <a:lnSpc>
                <a:spcPts val="3919"/>
              </a:lnSpc>
              <a:buFont typeface="Arial"/>
              <a:buChar char="•"/>
            </a:pPr>
            <a:r>
              <a:rPr lang="en-US" b="true" sz="2799">
                <a:solidFill>
                  <a:srgbClr val="252D37"/>
                </a:solidFill>
                <a:latin typeface="Canva Sans Bold"/>
                <a:ea typeface="Canva Sans Bold"/>
                <a:cs typeface="Canva Sans Bold"/>
                <a:sym typeface="Canva Sans Bold"/>
              </a:rPr>
              <a:t>Staff Interface: Manage schedules, update inventory, issue prescriptions, maintain records</a:t>
            </a:r>
          </a:p>
          <a:p>
            <a:pPr algn="l">
              <a:lnSpc>
                <a:spcPts val="3919"/>
              </a:lnSpc>
            </a:pPr>
          </a:p>
        </p:txBody>
      </p:sp>
      <p:sp>
        <p:nvSpPr>
          <p:cNvPr name="TextBox 7" id="7"/>
          <p:cNvSpPr txBox="true"/>
          <p:nvPr/>
        </p:nvSpPr>
        <p:spPr>
          <a:xfrm rot="0">
            <a:off x="1159900" y="6097499"/>
            <a:ext cx="13910801" cy="4949390"/>
          </a:xfrm>
          <a:prstGeom prst="rect">
            <a:avLst/>
          </a:prstGeom>
        </p:spPr>
        <p:txBody>
          <a:bodyPr anchor="t" rtlCol="false" tIns="0" lIns="0" bIns="0" rIns="0">
            <a:spAutoFit/>
          </a:bodyPr>
          <a:lstStyle/>
          <a:p>
            <a:pPr algn="l">
              <a:lnSpc>
                <a:spcPts val="4398"/>
              </a:lnSpc>
            </a:pPr>
            <a:r>
              <a:rPr lang="en-US" sz="3142" b="true">
                <a:solidFill>
                  <a:srgbClr val="252D37"/>
                </a:solidFill>
                <a:latin typeface="Canva Sans Bold"/>
                <a:ea typeface="Canva Sans Bold"/>
                <a:cs typeface="Canva Sans Bold"/>
                <a:sym typeface="Canva Sans Bold"/>
              </a:rPr>
              <a:t>Key Features:</a:t>
            </a:r>
          </a:p>
          <a:p>
            <a:pPr algn="l">
              <a:lnSpc>
                <a:spcPts val="4398"/>
              </a:lnSpc>
            </a:pPr>
          </a:p>
          <a:p>
            <a:pPr algn="l" marL="678382" indent="-339191" lvl="1">
              <a:lnSpc>
                <a:spcPts val="4398"/>
              </a:lnSpc>
              <a:buFont typeface="Arial"/>
              <a:buChar char="•"/>
            </a:pPr>
            <a:r>
              <a:rPr lang="en-US" b="true" sz="3142">
                <a:solidFill>
                  <a:srgbClr val="252D37"/>
                </a:solidFill>
                <a:latin typeface="Canva Sans Bold"/>
                <a:ea typeface="Canva Sans Bold"/>
                <a:cs typeface="Canva Sans Bold"/>
                <a:sym typeface="Canva Sans Bold"/>
              </a:rPr>
              <a:t>Login authentication for</a:t>
            </a:r>
            <a:r>
              <a:rPr lang="en-US" b="true" sz="3142">
                <a:solidFill>
                  <a:srgbClr val="252D37"/>
                </a:solidFill>
                <a:latin typeface="Canva Sans Bold"/>
                <a:ea typeface="Canva Sans Bold"/>
                <a:cs typeface="Canva Sans Bold"/>
                <a:sym typeface="Canva Sans Bold"/>
              </a:rPr>
              <a:t> all users</a:t>
            </a:r>
          </a:p>
          <a:p>
            <a:pPr algn="l" marL="678382" indent="-339191" lvl="1">
              <a:lnSpc>
                <a:spcPts val="4398"/>
              </a:lnSpc>
              <a:buFont typeface="Arial"/>
              <a:buChar char="•"/>
            </a:pPr>
            <a:r>
              <a:rPr lang="en-US" b="true" sz="3142">
                <a:solidFill>
                  <a:srgbClr val="252D37"/>
                </a:solidFill>
                <a:latin typeface="Canva Sans Bold"/>
                <a:ea typeface="Canva Sans Bold"/>
                <a:cs typeface="Canva Sans Bold"/>
                <a:sym typeface="Canva Sans Bold"/>
              </a:rPr>
              <a:t>Doctor availability tracking</a:t>
            </a:r>
          </a:p>
          <a:p>
            <a:pPr algn="l" marL="678382" indent="-339191" lvl="1">
              <a:lnSpc>
                <a:spcPts val="4398"/>
              </a:lnSpc>
              <a:buFont typeface="Arial"/>
              <a:buChar char="•"/>
            </a:pPr>
            <a:r>
              <a:rPr lang="en-US" b="true" sz="3142">
                <a:solidFill>
                  <a:srgbClr val="252D37"/>
                </a:solidFill>
                <a:latin typeface="Canva Sans Bold"/>
                <a:ea typeface="Canva Sans Bold"/>
                <a:cs typeface="Canva Sans Bold"/>
                <a:sym typeface="Canva Sans Bold"/>
              </a:rPr>
              <a:t>Integrated pharmacy and inventory</a:t>
            </a:r>
          </a:p>
          <a:p>
            <a:pPr algn="l" marL="678382" indent="-339191" lvl="1">
              <a:lnSpc>
                <a:spcPts val="4398"/>
              </a:lnSpc>
              <a:buFont typeface="Arial"/>
              <a:buChar char="•"/>
            </a:pPr>
            <a:r>
              <a:rPr lang="en-US" b="true" sz="3142">
                <a:solidFill>
                  <a:srgbClr val="252D37"/>
                </a:solidFill>
                <a:latin typeface="Canva Sans Bold"/>
                <a:ea typeface="Canva Sans Bold"/>
                <a:cs typeface="Canva Sans Bold"/>
                <a:sym typeface="Canva Sans Bold"/>
              </a:rPr>
              <a:t>Role-based access and data confidentiality</a:t>
            </a:r>
          </a:p>
          <a:p>
            <a:pPr algn="l" marL="678382" indent="-339191" lvl="1">
              <a:lnSpc>
                <a:spcPts val="4398"/>
              </a:lnSpc>
              <a:buFont typeface="Arial"/>
              <a:buChar char="•"/>
            </a:pPr>
            <a:r>
              <a:rPr lang="en-US" b="true" sz="3142">
                <a:solidFill>
                  <a:srgbClr val="252D37"/>
                </a:solidFill>
                <a:latin typeface="Canva Sans Bold"/>
                <a:ea typeface="Canva Sans Bold"/>
                <a:cs typeface="Canva Sans Bold"/>
                <a:sym typeface="Canva Sans Bold"/>
              </a:rPr>
              <a:t>Mobile &amp; web-friendly design</a:t>
            </a:r>
          </a:p>
          <a:p>
            <a:pPr algn="l">
              <a:lnSpc>
                <a:spcPts val="4398"/>
              </a:lnSpc>
            </a:pPr>
          </a:p>
          <a:p>
            <a:pPr algn="l">
              <a:lnSpc>
                <a:spcPts val="439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550265" y="209550"/>
            <a:ext cx="11187470" cy="622300"/>
          </a:xfrm>
          <a:prstGeom prst="rect">
            <a:avLst/>
          </a:prstGeom>
        </p:spPr>
        <p:txBody>
          <a:bodyPr anchor="t" rtlCol="false" tIns="0" lIns="0" bIns="0" rIns="0">
            <a:spAutoFit/>
          </a:bodyPr>
          <a:lstStyle/>
          <a:p>
            <a:pPr algn="ctr">
              <a:lnSpc>
                <a:spcPts val="4399"/>
              </a:lnSpc>
            </a:pPr>
            <a:r>
              <a:rPr lang="en-US" b="true" sz="5499">
                <a:solidFill>
                  <a:srgbClr val="252930"/>
                </a:solidFill>
                <a:latin typeface="Maven Pro Bold"/>
                <a:ea typeface="Maven Pro Bold"/>
                <a:cs typeface="Maven Pro Bold"/>
                <a:sym typeface="Maven Pro Bold"/>
              </a:rPr>
              <a:t>ER DIAGRAM</a:t>
            </a:r>
          </a:p>
        </p:txBody>
      </p:sp>
      <p:sp>
        <p:nvSpPr>
          <p:cNvPr name="Freeform 3" id="3"/>
          <p:cNvSpPr/>
          <p:nvPr/>
        </p:nvSpPr>
        <p:spPr>
          <a:xfrm flipH="false" flipV="false" rot="0">
            <a:off x="1569075" y="1028700"/>
            <a:ext cx="15149850" cy="9059756"/>
          </a:xfrm>
          <a:custGeom>
            <a:avLst/>
            <a:gdLst/>
            <a:ahLst/>
            <a:cxnLst/>
            <a:rect r="r" b="b" t="t" l="l"/>
            <a:pathLst>
              <a:path h="9059756" w="15149850">
                <a:moveTo>
                  <a:pt x="0" y="0"/>
                </a:moveTo>
                <a:lnTo>
                  <a:pt x="15149850" y="0"/>
                </a:lnTo>
                <a:lnTo>
                  <a:pt x="15149850" y="9059756"/>
                </a:lnTo>
                <a:lnTo>
                  <a:pt x="0" y="9059756"/>
                </a:lnTo>
                <a:lnTo>
                  <a:pt x="0" y="0"/>
                </a:lnTo>
                <a:close/>
              </a:path>
            </a:pathLst>
          </a:custGeom>
          <a:blipFill>
            <a:blip r:embed="rId2"/>
            <a:stretch>
              <a:fillRect l="0" t="-677" r="0" b="-677"/>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6658" y="2386901"/>
            <a:ext cx="6694787" cy="6871399"/>
            <a:chOff x="0" y="0"/>
            <a:chExt cx="1763236" cy="1809751"/>
          </a:xfrm>
        </p:grpSpPr>
        <p:sp>
          <p:nvSpPr>
            <p:cNvPr name="Freeform 3" id="3"/>
            <p:cNvSpPr/>
            <p:nvPr/>
          </p:nvSpPr>
          <p:spPr>
            <a:xfrm flipH="false" flipV="false" rot="0">
              <a:off x="0" y="0"/>
              <a:ext cx="1763236" cy="1809751"/>
            </a:xfrm>
            <a:custGeom>
              <a:avLst/>
              <a:gdLst/>
              <a:ahLst/>
              <a:cxnLst/>
              <a:rect r="r" b="b" t="t" l="l"/>
              <a:pathLst>
                <a:path h="1809751" w="1763236">
                  <a:moveTo>
                    <a:pt x="58977" y="0"/>
                  </a:moveTo>
                  <a:lnTo>
                    <a:pt x="1704259" y="0"/>
                  </a:lnTo>
                  <a:cubicBezTo>
                    <a:pt x="1736831" y="0"/>
                    <a:pt x="1763236" y="26405"/>
                    <a:pt x="1763236" y="58977"/>
                  </a:cubicBezTo>
                  <a:lnTo>
                    <a:pt x="1763236" y="1750774"/>
                  </a:lnTo>
                  <a:cubicBezTo>
                    <a:pt x="1763236" y="1783346"/>
                    <a:pt x="1736831" y="1809751"/>
                    <a:pt x="1704259" y="1809751"/>
                  </a:cubicBezTo>
                  <a:lnTo>
                    <a:pt x="58977" y="1809751"/>
                  </a:lnTo>
                  <a:cubicBezTo>
                    <a:pt x="26405" y="1809751"/>
                    <a:pt x="0" y="1783346"/>
                    <a:pt x="0" y="1750774"/>
                  </a:cubicBezTo>
                  <a:lnTo>
                    <a:pt x="0" y="58977"/>
                  </a:lnTo>
                  <a:cubicBezTo>
                    <a:pt x="0" y="26405"/>
                    <a:pt x="26405" y="0"/>
                    <a:pt x="58977" y="0"/>
                  </a:cubicBezTo>
                  <a:close/>
                </a:path>
              </a:pathLst>
            </a:custGeom>
            <a:solidFill>
              <a:srgbClr val="C0B3A0">
                <a:alpha val="53725"/>
              </a:srgbClr>
            </a:solidFill>
          </p:spPr>
        </p:sp>
        <p:sp>
          <p:nvSpPr>
            <p:cNvPr name="TextBox 4" id="4"/>
            <p:cNvSpPr txBox="true"/>
            <p:nvPr/>
          </p:nvSpPr>
          <p:spPr>
            <a:xfrm>
              <a:off x="0" y="-38100"/>
              <a:ext cx="1763236" cy="184785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923047" y="715114"/>
            <a:ext cx="10441907" cy="922447"/>
          </a:xfrm>
          <a:prstGeom prst="rect">
            <a:avLst/>
          </a:prstGeom>
        </p:spPr>
        <p:txBody>
          <a:bodyPr anchor="t" rtlCol="false" tIns="0" lIns="0" bIns="0" rIns="0">
            <a:spAutoFit/>
          </a:bodyPr>
          <a:lstStyle/>
          <a:p>
            <a:pPr algn="ctr">
              <a:lnSpc>
                <a:spcPts val="6426"/>
              </a:lnSpc>
            </a:pPr>
            <a:r>
              <a:rPr lang="en-US" b="true" sz="8033">
                <a:solidFill>
                  <a:srgbClr val="252930"/>
                </a:solidFill>
                <a:latin typeface="Maven Pro Bold"/>
                <a:ea typeface="Maven Pro Bold"/>
                <a:cs typeface="Maven Pro Bold"/>
                <a:sym typeface="Maven Pro Bold"/>
              </a:rPr>
              <a:t>METHODOLOGY</a:t>
            </a:r>
          </a:p>
        </p:txBody>
      </p:sp>
      <p:grpSp>
        <p:nvGrpSpPr>
          <p:cNvPr name="Group 6" id="6"/>
          <p:cNvGrpSpPr/>
          <p:nvPr/>
        </p:nvGrpSpPr>
        <p:grpSpPr>
          <a:xfrm rot="0">
            <a:off x="1028700" y="2386901"/>
            <a:ext cx="7937271" cy="6820769"/>
            <a:chOff x="0" y="0"/>
            <a:chExt cx="2090475" cy="1796417"/>
          </a:xfrm>
        </p:grpSpPr>
        <p:sp>
          <p:nvSpPr>
            <p:cNvPr name="Freeform 7" id="7"/>
            <p:cNvSpPr/>
            <p:nvPr/>
          </p:nvSpPr>
          <p:spPr>
            <a:xfrm flipH="false" flipV="false" rot="0">
              <a:off x="0" y="0"/>
              <a:ext cx="2090475" cy="1796417"/>
            </a:xfrm>
            <a:custGeom>
              <a:avLst/>
              <a:gdLst/>
              <a:ahLst/>
              <a:cxnLst/>
              <a:rect r="r" b="b" t="t" l="l"/>
              <a:pathLst>
                <a:path h="1796417" w="2090475">
                  <a:moveTo>
                    <a:pt x="49745" y="0"/>
                  </a:moveTo>
                  <a:lnTo>
                    <a:pt x="2040730" y="0"/>
                  </a:lnTo>
                  <a:cubicBezTo>
                    <a:pt x="2068203" y="0"/>
                    <a:pt x="2090475" y="22272"/>
                    <a:pt x="2090475" y="49745"/>
                  </a:cubicBezTo>
                  <a:lnTo>
                    <a:pt x="2090475" y="1746672"/>
                  </a:lnTo>
                  <a:cubicBezTo>
                    <a:pt x="2090475" y="1774145"/>
                    <a:pt x="2068203" y="1796417"/>
                    <a:pt x="2040730" y="1796417"/>
                  </a:cubicBezTo>
                  <a:lnTo>
                    <a:pt x="49745" y="1796417"/>
                  </a:lnTo>
                  <a:cubicBezTo>
                    <a:pt x="22272" y="1796417"/>
                    <a:pt x="0" y="1774145"/>
                    <a:pt x="0" y="1746672"/>
                  </a:cubicBezTo>
                  <a:lnTo>
                    <a:pt x="0" y="49745"/>
                  </a:lnTo>
                  <a:cubicBezTo>
                    <a:pt x="0" y="22272"/>
                    <a:pt x="22272" y="0"/>
                    <a:pt x="49745" y="0"/>
                  </a:cubicBezTo>
                  <a:close/>
                </a:path>
              </a:pathLst>
            </a:custGeom>
            <a:solidFill>
              <a:srgbClr val="C0B3A0">
                <a:alpha val="53725"/>
              </a:srgbClr>
            </a:solidFill>
          </p:spPr>
        </p:sp>
        <p:sp>
          <p:nvSpPr>
            <p:cNvPr name="TextBox 8" id="8"/>
            <p:cNvSpPr txBox="true"/>
            <p:nvPr/>
          </p:nvSpPr>
          <p:spPr>
            <a:xfrm>
              <a:off x="0" y="-38100"/>
              <a:ext cx="2090475" cy="1834517"/>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2852382" y="2805537"/>
            <a:ext cx="4518973" cy="1082675"/>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RequiremnetsGathering </a:t>
            </a:r>
          </a:p>
        </p:txBody>
      </p:sp>
      <p:sp>
        <p:nvSpPr>
          <p:cNvPr name="TextBox 10" id="10"/>
          <p:cNvSpPr txBox="true"/>
          <p:nvPr/>
        </p:nvSpPr>
        <p:spPr>
          <a:xfrm rot="0">
            <a:off x="11574190" y="2915528"/>
            <a:ext cx="4768582" cy="577850"/>
          </a:xfrm>
          <a:prstGeom prst="rect">
            <a:avLst/>
          </a:prstGeom>
        </p:spPr>
        <p:txBody>
          <a:bodyPr anchor="t" rtlCol="false" tIns="0" lIns="0" bIns="0" rIns="0">
            <a:spAutoFit/>
          </a:bodyPr>
          <a:lstStyle/>
          <a:p>
            <a:pPr algn="ctr">
              <a:lnSpc>
                <a:spcPts val="4000"/>
              </a:lnSpc>
            </a:pPr>
            <a:r>
              <a:rPr lang="en-US" b="true" sz="5000">
                <a:solidFill>
                  <a:srgbClr val="252930"/>
                </a:solidFill>
                <a:latin typeface="Maven Pro Bold"/>
                <a:ea typeface="Maven Pro Bold"/>
                <a:cs typeface="Maven Pro Bold"/>
                <a:sym typeface="Maven Pro Bold"/>
              </a:rPr>
              <a:t>System Design</a:t>
            </a:r>
          </a:p>
        </p:txBody>
      </p:sp>
      <p:sp>
        <p:nvSpPr>
          <p:cNvPr name="Freeform 11" id="11"/>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409666" y="4406225"/>
            <a:ext cx="7556305" cy="3599943"/>
          </a:xfrm>
          <a:prstGeom prst="rect">
            <a:avLst/>
          </a:prstGeom>
        </p:spPr>
        <p:txBody>
          <a:bodyPr anchor="t" rtlCol="false" tIns="0" lIns="0" bIns="0" rIns="0">
            <a:spAutoFit/>
          </a:bodyPr>
          <a:lstStyle/>
          <a:p>
            <a:pPr algn="l">
              <a:lnSpc>
                <a:spcPts val="3586"/>
              </a:lnSpc>
            </a:pPr>
            <a:r>
              <a:rPr lang="en-US" sz="2561">
                <a:solidFill>
                  <a:srgbClr val="252930"/>
                </a:solidFill>
                <a:latin typeface="Canva Sans"/>
                <a:ea typeface="Canva Sans"/>
                <a:cs typeface="Canva Sans"/>
                <a:sym typeface="Canva Sans"/>
              </a:rPr>
              <a:t>-Interviews an</a:t>
            </a:r>
            <a:r>
              <a:rPr lang="en-US" sz="2561">
                <a:solidFill>
                  <a:srgbClr val="252930"/>
                </a:solidFill>
                <a:latin typeface="Canva Sans"/>
                <a:ea typeface="Canva Sans"/>
                <a:cs typeface="Canva Sans"/>
                <a:sym typeface="Canva Sans"/>
              </a:rPr>
              <a:t>d discussions were simulated to                 identify core functional needs of:</a:t>
            </a:r>
          </a:p>
          <a:p>
            <a:pPr algn="l">
              <a:lnSpc>
                <a:spcPts val="3586"/>
              </a:lnSpc>
            </a:pPr>
            <a:r>
              <a:rPr lang="en-US" sz="2561">
                <a:solidFill>
                  <a:srgbClr val="252930"/>
                </a:solidFill>
                <a:latin typeface="Canva Sans"/>
                <a:ea typeface="Canva Sans"/>
                <a:cs typeface="Canva Sans"/>
                <a:sym typeface="Canva Sans"/>
              </a:rPr>
              <a:t>- Hospital staff (doctors, nurses, admin)</a:t>
            </a:r>
          </a:p>
          <a:p>
            <a:pPr algn="l">
              <a:lnSpc>
                <a:spcPts val="3586"/>
              </a:lnSpc>
            </a:pPr>
            <a:r>
              <a:rPr lang="en-US" sz="2561">
                <a:solidFill>
                  <a:srgbClr val="252930"/>
                </a:solidFill>
                <a:latin typeface="Canva Sans"/>
                <a:ea typeface="Canva Sans"/>
                <a:cs typeface="Canva Sans"/>
                <a:sym typeface="Canva Sans"/>
              </a:rPr>
              <a:t>- Patients and their bystanders</a:t>
            </a:r>
          </a:p>
          <a:p>
            <a:pPr algn="l">
              <a:lnSpc>
                <a:spcPts val="3586"/>
              </a:lnSpc>
            </a:pPr>
            <a:r>
              <a:rPr lang="en-US" sz="2561">
                <a:solidFill>
                  <a:srgbClr val="252930"/>
                </a:solidFill>
                <a:latin typeface="Canva Sans"/>
                <a:ea typeface="Canva Sans"/>
                <a:cs typeface="Canva Sans"/>
                <a:sym typeface="Canva Sans"/>
              </a:rPr>
              <a:t>- Key priorities included: usability, security, real-time access, appointment management, and</a:t>
            </a:r>
          </a:p>
          <a:p>
            <a:pPr algn="l">
              <a:lnSpc>
                <a:spcPts val="3586"/>
              </a:lnSpc>
            </a:pPr>
            <a:r>
              <a:rPr lang="en-US" sz="2561">
                <a:solidFill>
                  <a:srgbClr val="252930"/>
                </a:solidFill>
                <a:latin typeface="Canva Sans"/>
                <a:ea typeface="Canva Sans"/>
                <a:cs typeface="Canva Sans"/>
                <a:sym typeface="Canva Sans"/>
              </a:rPr>
              <a:t>medical record digitization.</a:t>
            </a:r>
          </a:p>
          <a:p>
            <a:pPr algn="l">
              <a:lnSpc>
                <a:spcPts val="3586"/>
              </a:lnSpc>
            </a:pPr>
          </a:p>
        </p:txBody>
      </p:sp>
      <p:sp>
        <p:nvSpPr>
          <p:cNvPr name="TextBox 15" id="15"/>
          <p:cNvSpPr txBox="true"/>
          <p:nvPr/>
        </p:nvSpPr>
        <p:spPr>
          <a:xfrm rot="0">
            <a:off x="10536272" y="4415750"/>
            <a:ext cx="6445173" cy="4131948"/>
          </a:xfrm>
          <a:prstGeom prst="rect">
            <a:avLst/>
          </a:prstGeom>
        </p:spPr>
        <p:txBody>
          <a:bodyPr anchor="t" rtlCol="false" tIns="0" lIns="0" bIns="0" rIns="0">
            <a:spAutoFit/>
          </a:bodyPr>
          <a:lstStyle/>
          <a:p>
            <a:pPr algn="l">
              <a:lnSpc>
                <a:spcPts val="2991"/>
              </a:lnSpc>
            </a:pPr>
            <a:r>
              <a:rPr lang="en-US" sz="2136">
                <a:solidFill>
                  <a:srgbClr val="252930"/>
                </a:solidFill>
                <a:latin typeface="Canva Sans"/>
                <a:ea typeface="Canva Sans"/>
                <a:cs typeface="Canva Sans"/>
                <a:sym typeface="Canva Sans"/>
              </a:rPr>
              <a:t>-Use Case Diagrams an</a:t>
            </a:r>
            <a:r>
              <a:rPr lang="en-US" sz="2136">
                <a:solidFill>
                  <a:srgbClr val="252930"/>
                </a:solidFill>
                <a:latin typeface="Canva Sans"/>
                <a:ea typeface="Canva Sans"/>
                <a:cs typeface="Canva Sans"/>
                <a:sym typeface="Canva Sans"/>
              </a:rPr>
              <a:t>d Entity-Relationship Models (ERD) were created to visualize workflows.</a:t>
            </a:r>
          </a:p>
          <a:p>
            <a:pPr algn="l">
              <a:lnSpc>
                <a:spcPts val="2991"/>
              </a:lnSpc>
            </a:pPr>
            <a:r>
              <a:rPr lang="en-US" sz="2136">
                <a:solidFill>
                  <a:srgbClr val="252930"/>
                </a:solidFill>
                <a:latin typeface="Canva Sans"/>
                <a:ea typeface="Canva Sans"/>
                <a:cs typeface="Canva Sans"/>
                <a:sym typeface="Canva Sans"/>
              </a:rPr>
              <a:t>- Role-based access control was mapped out:</a:t>
            </a:r>
          </a:p>
          <a:p>
            <a:pPr algn="l">
              <a:lnSpc>
                <a:spcPts val="2991"/>
              </a:lnSpc>
            </a:pPr>
            <a:r>
              <a:rPr lang="en-US" sz="2136">
                <a:solidFill>
                  <a:srgbClr val="252930"/>
                </a:solidFill>
                <a:latin typeface="Canva Sans"/>
                <a:ea typeface="Canva Sans"/>
                <a:cs typeface="Canva Sans"/>
                <a:sym typeface="Canva Sans"/>
              </a:rPr>
              <a:t>- Admins, doctors, nurses, lab technicians (Staff Interface)</a:t>
            </a:r>
          </a:p>
          <a:p>
            <a:pPr algn="l">
              <a:lnSpc>
                <a:spcPts val="2991"/>
              </a:lnSpc>
            </a:pPr>
            <a:r>
              <a:rPr lang="en-US" sz="2136">
                <a:solidFill>
                  <a:srgbClr val="252930"/>
                </a:solidFill>
                <a:latin typeface="Canva Sans"/>
                <a:ea typeface="Canva Sans"/>
                <a:cs typeface="Canva Sans"/>
                <a:sym typeface="Canva Sans"/>
              </a:rPr>
              <a:t>- Patients and family members (Patient Interface)</a:t>
            </a:r>
          </a:p>
          <a:p>
            <a:pPr algn="l">
              <a:lnSpc>
                <a:spcPts val="2991"/>
              </a:lnSpc>
            </a:pPr>
            <a:r>
              <a:rPr lang="en-US" sz="2136">
                <a:solidFill>
                  <a:srgbClr val="252930"/>
                </a:solidFill>
                <a:latin typeface="Canva Sans"/>
                <a:ea typeface="Canva Sans"/>
                <a:cs typeface="Canva Sans"/>
                <a:sym typeface="Canva Sans"/>
              </a:rPr>
              <a:t>- Database schema was designed for efficient medical data handling and relational integrity.</a:t>
            </a:r>
          </a:p>
          <a:p>
            <a:pPr algn="l">
              <a:lnSpc>
                <a:spcPts val="2991"/>
              </a:lnSpc>
            </a:pPr>
            <a:r>
              <a:rPr lang="en-US" sz="2136">
                <a:solidFill>
                  <a:srgbClr val="252930"/>
                </a:solidFill>
                <a:latin typeface="Canva Sans"/>
                <a:ea typeface="Canva Sans"/>
                <a:cs typeface="Canva Sans"/>
                <a:sym typeface="Canva Sans"/>
              </a:rPr>
              <a:t> </a:t>
            </a:r>
          </a:p>
          <a:p>
            <a:pPr algn="l">
              <a:lnSpc>
                <a:spcPts val="299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DAGvIKtffDg</dc:identifier>
  <dcterms:modified xsi:type="dcterms:W3CDTF">2011-08-01T06:04:30Z</dcterms:modified>
  <cp:revision>1</cp:revision>
  <dc:title>Ivory Black Simple Geometric Research Project Presentation</dc:title>
</cp:coreProperties>
</file>