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6" r:id="rId3"/>
    <p:sldId id="287" r:id="rId4"/>
    <p:sldId id="288" r:id="rId5"/>
    <p:sldId id="289" r:id="rId6"/>
    <p:sldId id="290" r:id="rId7"/>
    <p:sldId id="291" r:id="rId8"/>
    <p:sldId id="292" r:id="rId9"/>
    <p:sldId id="293" r:id="rId10"/>
    <p:sldId id="298" r:id="rId11"/>
    <p:sldId id="299" r:id="rId12"/>
    <p:sldId id="294" r:id="rId13"/>
    <p:sldId id="295" r:id="rId14"/>
    <p:sldId id="300" r:id="rId15"/>
    <p:sldId id="257" r:id="rId16"/>
    <p:sldId id="258" r:id="rId17"/>
    <p:sldId id="259" r:id="rId18"/>
    <p:sldId id="260" r:id="rId19"/>
    <p:sldId id="261" r:id="rId20"/>
    <p:sldId id="302" r:id="rId21"/>
    <p:sldId id="263" r:id="rId22"/>
    <p:sldId id="264" r:id="rId23"/>
    <p:sldId id="265" r:id="rId24"/>
    <p:sldId id="266" r:id="rId25"/>
    <p:sldId id="267" r:id="rId26"/>
    <p:sldId id="268" r:id="rId27"/>
    <p:sldId id="269" r:id="rId28"/>
    <p:sldId id="303" r:id="rId29"/>
    <p:sldId id="285" r:id="rId30"/>
    <p:sldId id="270" r:id="rId31"/>
    <p:sldId id="301"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9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9141EDB-50EC-4A2D-B967-C65E5D71010D}" type="datetimeFigureOut">
              <a:rPr lang="en-US" smtClean="0"/>
              <a:pPr/>
              <a:t>10/18/2017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3BEA5B9-A924-4B4E-8EB1-D464EB29EE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141EDB-50EC-4A2D-B967-C65E5D71010D}" type="datetimeFigureOut">
              <a:rPr lang="en-US" smtClean="0"/>
              <a:pPr/>
              <a:t>10/18/2017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BEA5B9-A924-4B4E-8EB1-D464EB29EE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141EDB-50EC-4A2D-B967-C65E5D71010D}" type="datetimeFigureOut">
              <a:rPr lang="en-US" smtClean="0"/>
              <a:pPr/>
              <a:t>10/18/2017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BEA5B9-A924-4B4E-8EB1-D464EB29EE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141EDB-50EC-4A2D-B967-C65E5D71010D}" type="datetimeFigureOut">
              <a:rPr lang="en-US" smtClean="0"/>
              <a:pPr/>
              <a:t>10/18/2017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BEA5B9-A924-4B4E-8EB1-D464EB29EE4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9141EDB-50EC-4A2D-B967-C65E5D71010D}" type="datetimeFigureOut">
              <a:rPr lang="en-US" smtClean="0"/>
              <a:pPr/>
              <a:t>10/18/2017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BEA5B9-A924-4B4E-8EB1-D464EB29EE4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141EDB-50EC-4A2D-B967-C65E5D71010D}" type="datetimeFigureOut">
              <a:rPr lang="en-US" smtClean="0"/>
              <a:pPr/>
              <a:t>10/18/2017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3BEA5B9-A924-4B4E-8EB1-D464EB29EE4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9141EDB-50EC-4A2D-B967-C65E5D71010D}" type="datetimeFigureOut">
              <a:rPr lang="en-US" smtClean="0"/>
              <a:pPr/>
              <a:t>10/18/2017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3BEA5B9-A924-4B4E-8EB1-D464EB29EE4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9141EDB-50EC-4A2D-B967-C65E5D71010D}" type="datetimeFigureOut">
              <a:rPr lang="en-US" smtClean="0"/>
              <a:pPr/>
              <a:t>10/18/2017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3BEA5B9-A924-4B4E-8EB1-D464EB29EE4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9141EDB-50EC-4A2D-B967-C65E5D71010D}" type="datetimeFigureOut">
              <a:rPr lang="en-US" smtClean="0"/>
              <a:pPr/>
              <a:t>10/18/2017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3BEA5B9-A924-4B4E-8EB1-D464EB29EE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9141EDB-50EC-4A2D-B967-C65E5D71010D}" type="datetimeFigureOut">
              <a:rPr lang="en-US" smtClean="0"/>
              <a:pPr/>
              <a:t>10/18/2017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3BEA5B9-A924-4B4E-8EB1-D464EB29EE4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9141EDB-50EC-4A2D-B967-C65E5D71010D}" type="datetimeFigureOut">
              <a:rPr lang="en-US" smtClean="0"/>
              <a:pPr/>
              <a:t>10/18/2017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3BEA5B9-A924-4B4E-8EB1-D464EB29EE4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9141EDB-50EC-4A2D-B967-C65E5D71010D}" type="datetimeFigureOut">
              <a:rPr lang="en-US" smtClean="0"/>
              <a:pPr/>
              <a:t>10/18/2017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3BEA5B9-A924-4B4E-8EB1-D464EB29EE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UML</a:t>
            </a:r>
            <a:endParaRPr lang="en-US" sz="6600" dirty="0"/>
          </a:p>
        </p:txBody>
      </p:sp>
      <p:sp>
        <p:nvSpPr>
          <p:cNvPr id="3" name="Subtitle 2"/>
          <p:cNvSpPr>
            <a:spLocks noGrp="1"/>
          </p:cNvSpPr>
          <p:nvPr>
            <p:ph type="subTitle" idx="1"/>
          </p:nvPr>
        </p:nvSpPr>
        <p:spPr>
          <a:xfrm>
            <a:off x="381000" y="3657600"/>
            <a:ext cx="8305800" cy="1199704"/>
          </a:xfrm>
        </p:spPr>
        <p:txBody>
          <a:bodyPr>
            <a:normAutofit/>
          </a:bodyPr>
          <a:lstStyle/>
          <a:p>
            <a:r>
              <a:rPr lang="en-US" dirty="0" smtClean="0"/>
              <a:t>Presented by,</a:t>
            </a:r>
          </a:p>
          <a:p>
            <a:r>
              <a:rPr lang="en-US" dirty="0" err="1" smtClean="0"/>
              <a:t>Anusree</a:t>
            </a:r>
            <a:r>
              <a:rPr lang="en-US" dirty="0" smtClean="0"/>
              <a:t> G K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Times New Roman" pitchFamily="18" charset="0"/>
                <a:cs typeface="Times New Roman" pitchFamily="18" charset="0"/>
              </a:rPr>
              <a:t>Association-</a:t>
            </a:r>
            <a:r>
              <a:rPr lang="en-US" dirty="0" smtClean="0">
                <a:latin typeface="Times New Roman" pitchFamily="18" charset="0"/>
                <a:cs typeface="Times New Roman" pitchFamily="18" charset="0"/>
              </a:rPr>
              <a:t> is basically a set of links that connects the elements of a UML model. It also describes how many objects are taking part in that relationship.</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Generalization</a:t>
            </a:r>
            <a:r>
              <a:rPr lang="en-US" dirty="0" smtClean="0">
                <a:latin typeface="Times New Roman" pitchFamily="18" charset="0"/>
                <a:cs typeface="Times New Roman" pitchFamily="18" charset="0"/>
              </a:rPr>
              <a:t> -can be defined as a relationship which connects a specialized element with a generalized element. It basically describes the inheritance relationship in the world of objects.</a:t>
            </a:r>
          </a:p>
          <a:p>
            <a:endParaRPr lang="en-US" dirty="0"/>
          </a:p>
        </p:txBody>
      </p:sp>
      <p:sp>
        <p:nvSpPr>
          <p:cNvPr id="3" name="Title 2"/>
          <p:cNvSpPr>
            <a:spLocks noGrp="1"/>
          </p:cNvSpPr>
          <p:nvPr>
            <p:ph type="title"/>
          </p:nvPr>
        </p:nvSpPr>
        <p:spPr/>
        <p:txBody>
          <a:bodyPr>
            <a:normAutofit fontScale="90000"/>
          </a:bodyPr>
          <a:lstStyle/>
          <a:p>
            <a:r>
              <a:rPr lang="en-US" b="0" dirty="0" smtClean="0">
                <a:effectLst/>
              </a:rPr>
              <a:t>UML</a:t>
            </a:r>
            <a:br>
              <a:rPr lang="en-US" b="0" dirty="0" smtClean="0">
                <a:effectLst/>
              </a:rPr>
            </a:br>
            <a:endParaRPr lang="en-US" dirty="0"/>
          </a:p>
        </p:txBody>
      </p:sp>
      <p:pic>
        <p:nvPicPr>
          <p:cNvPr id="4" name="Picture 3"/>
          <p:cNvPicPr/>
          <p:nvPr/>
        </p:nvPicPr>
        <p:blipFill>
          <a:blip r:embed="rId2" cstate="print"/>
          <a:srcRect l="33650" t="64622" r="39014" b="22170"/>
          <a:stretch>
            <a:fillRect/>
          </a:stretch>
        </p:blipFill>
        <p:spPr bwMode="auto">
          <a:xfrm>
            <a:off x="1981200" y="3048000"/>
            <a:ext cx="3429000" cy="685800"/>
          </a:xfrm>
          <a:prstGeom prst="rect">
            <a:avLst/>
          </a:prstGeom>
          <a:noFill/>
          <a:ln w="9525">
            <a:noFill/>
            <a:miter lim="800000"/>
            <a:headEnd/>
            <a:tailEnd/>
          </a:ln>
        </p:spPr>
      </p:pic>
      <p:pic>
        <p:nvPicPr>
          <p:cNvPr id="5" name="Picture 4"/>
          <p:cNvPicPr/>
          <p:nvPr/>
        </p:nvPicPr>
        <p:blipFill>
          <a:blip r:embed="rId3" cstate="print"/>
          <a:srcRect l="29935" t="39623" r="45649" b="40539"/>
          <a:stretch>
            <a:fillRect/>
          </a:stretch>
        </p:blipFill>
        <p:spPr bwMode="auto">
          <a:xfrm>
            <a:off x="2971800" y="5486400"/>
            <a:ext cx="32766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Times New Roman" pitchFamily="18" charset="0"/>
                <a:cs typeface="Times New Roman" pitchFamily="18" charset="0"/>
              </a:rPr>
              <a:t>Realization</a:t>
            </a:r>
          </a:p>
          <a:p>
            <a:r>
              <a:rPr lang="en-US" dirty="0" smtClean="0">
                <a:latin typeface="Times New Roman" pitchFamily="18" charset="0"/>
                <a:cs typeface="Times New Roman" pitchFamily="18" charset="0"/>
              </a:rPr>
              <a:t>Realization can be defined as a relationship in which two elements are connected. </a:t>
            </a:r>
          </a:p>
          <a:p>
            <a:r>
              <a:rPr lang="en-US" dirty="0" smtClean="0">
                <a:latin typeface="Times New Roman" pitchFamily="18" charset="0"/>
                <a:cs typeface="Times New Roman" pitchFamily="18" charset="0"/>
              </a:rPr>
              <a:t>One element describes some responsibility, which is not implemented and the other one implements them.</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rPr>
              <a:t>UML</a:t>
            </a:r>
            <a:br>
              <a:rPr lang="en-US" b="0" dirty="0" smtClean="0">
                <a:effectLst/>
              </a:rPr>
            </a:br>
            <a:endParaRPr lang="en-US" dirty="0"/>
          </a:p>
        </p:txBody>
      </p:sp>
      <p:pic>
        <p:nvPicPr>
          <p:cNvPr id="4" name="Picture 3"/>
          <p:cNvPicPr/>
          <p:nvPr/>
        </p:nvPicPr>
        <p:blipFill>
          <a:blip r:embed="rId2" cstate="print"/>
          <a:srcRect l="27140" t="74056" r="48833" b="11262"/>
          <a:stretch>
            <a:fillRect/>
          </a:stretch>
        </p:blipFill>
        <p:spPr bwMode="auto">
          <a:xfrm>
            <a:off x="2514600" y="4267200"/>
            <a:ext cx="36576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b="1" dirty="0" smtClean="0">
                <a:latin typeface="Times New Roman" pitchFamily="18" charset="0"/>
                <a:cs typeface="Times New Roman" pitchFamily="18" charset="0"/>
              </a:rPr>
              <a:t>Diagrams</a:t>
            </a:r>
          </a:p>
          <a:p>
            <a:pPr>
              <a:buNone/>
            </a:pPr>
            <a:r>
              <a:rPr lang="en-US" b="1" dirty="0" smtClean="0">
                <a:latin typeface="Times New Roman" pitchFamily="18" charset="0"/>
                <a:cs typeface="Times New Roman" pitchFamily="18" charset="0"/>
              </a:rPr>
              <a:t>1.Structural Modeling</a:t>
            </a:r>
          </a:p>
          <a:p>
            <a:pPr>
              <a:buNone/>
            </a:pPr>
            <a:r>
              <a:rPr lang="en-US" dirty="0" smtClean="0">
                <a:latin typeface="Times New Roman" pitchFamily="18" charset="0"/>
                <a:cs typeface="Times New Roman" pitchFamily="18" charset="0"/>
              </a:rPr>
              <a:t>Structural modeling captures the static features of a</a:t>
            </a:r>
          </a:p>
          <a:p>
            <a:pPr>
              <a:buNone/>
            </a:pPr>
            <a:r>
              <a:rPr lang="en-US" dirty="0" smtClean="0">
                <a:latin typeface="Times New Roman" pitchFamily="18" charset="0"/>
                <a:cs typeface="Times New Roman" pitchFamily="18" charset="0"/>
              </a:rPr>
              <a:t>system. They consist of the following −</a:t>
            </a:r>
          </a:p>
          <a:p>
            <a:r>
              <a:rPr lang="en-US" dirty="0" smtClean="0">
                <a:latin typeface="Times New Roman" pitchFamily="18" charset="0"/>
                <a:cs typeface="Times New Roman" pitchFamily="18" charset="0"/>
              </a:rPr>
              <a:t>Classes diagrams</a:t>
            </a:r>
          </a:p>
          <a:p>
            <a:r>
              <a:rPr lang="en-US" dirty="0" smtClean="0">
                <a:latin typeface="Times New Roman" pitchFamily="18" charset="0"/>
                <a:cs typeface="Times New Roman" pitchFamily="18" charset="0"/>
              </a:rPr>
              <a:t>Objects diagrams</a:t>
            </a:r>
          </a:p>
          <a:p>
            <a:r>
              <a:rPr lang="en-US" dirty="0" smtClean="0">
                <a:latin typeface="Times New Roman" pitchFamily="18" charset="0"/>
                <a:cs typeface="Times New Roman" pitchFamily="18" charset="0"/>
              </a:rPr>
              <a:t>Deployment diagrams</a:t>
            </a:r>
          </a:p>
          <a:p>
            <a:r>
              <a:rPr lang="en-US" dirty="0" smtClean="0">
                <a:latin typeface="Times New Roman" pitchFamily="18" charset="0"/>
                <a:cs typeface="Times New Roman" pitchFamily="18" charset="0"/>
              </a:rPr>
              <a:t>Package diagrams</a:t>
            </a:r>
          </a:p>
          <a:p>
            <a:r>
              <a:rPr lang="en-US" dirty="0" smtClean="0">
                <a:latin typeface="Times New Roman" pitchFamily="18" charset="0"/>
                <a:cs typeface="Times New Roman" pitchFamily="18" charset="0"/>
              </a:rPr>
              <a:t>Composite structure diagram</a:t>
            </a:r>
          </a:p>
          <a:p>
            <a:r>
              <a:rPr lang="en-US" dirty="0" smtClean="0">
                <a:latin typeface="Times New Roman" pitchFamily="18" charset="0"/>
                <a:cs typeface="Times New Roman" pitchFamily="18" charset="0"/>
              </a:rPr>
              <a:t>Component diagram</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rPr>
              <a:t>UML</a:t>
            </a:r>
            <a:br>
              <a:rPr lang="en-US" b="0" dirty="0" smtClean="0">
                <a:effectLst/>
              </a:rPr>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latin typeface="Times New Roman" pitchFamily="18" charset="0"/>
                <a:cs typeface="Times New Roman" pitchFamily="18" charset="0"/>
              </a:rPr>
              <a:t>2.Behavioral Modeling</a:t>
            </a:r>
          </a:p>
          <a:p>
            <a:pPr>
              <a:buNone/>
            </a:pPr>
            <a:r>
              <a:rPr lang="en-US" dirty="0" smtClean="0">
                <a:latin typeface="Times New Roman" pitchFamily="18" charset="0"/>
                <a:cs typeface="Times New Roman" pitchFamily="18" charset="0"/>
              </a:rPr>
              <a:t>Behavioral model describes the interaction in the system.</a:t>
            </a:r>
          </a:p>
          <a:p>
            <a:pPr>
              <a:buNone/>
            </a:pPr>
            <a:r>
              <a:rPr lang="en-US" dirty="0" smtClean="0">
                <a:latin typeface="Times New Roman" pitchFamily="18" charset="0"/>
                <a:cs typeface="Times New Roman" pitchFamily="18" charset="0"/>
              </a:rPr>
              <a:t>They consist of the following −</a:t>
            </a:r>
          </a:p>
          <a:p>
            <a:r>
              <a:rPr lang="en-US" dirty="0" smtClean="0">
                <a:latin typeface="Times New Roman" pitchFamily="18" charset="0"/>
                <a:cs typeface="Times New Roman" pitchFamily="18" charset="0"/>
              </a:rPr>
              <a:t>Activity diagrams</a:t>
            </a:r>
          </a:p>
          <a:p>
            <a:r>
              <a:rPr lang="en-US" dirty="0" smtClean="0">
                <a:latin typeface="Times New Roman" pitchFamily="18" charset="0"/>
                <a:cs typeface="Times New Roman" pitchFamily="18" charset="0"/>
              </a:rPr>
              <a:t>Interaction diagrams</a:t>
            </a:r>
          </a:p>
          <a:p>
            <a:r>
              <a:rPr lang="en-US" dirty="0" smtClean="0">
                <a:latin typeface="Times New Roman" pitchFamily="18" charset="0"/>
                <a:cs typeface="Times New Roman" pitchFamily="18" charset="0"/>
              </a:rPr>
              <a:t>Use case diagrams</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rPr>
              <a:t>UML</a:t>
            </a:r>
            <a:br>
              <a:rPr lang="en-US" b="0" dirty="0" smtClean="0">
                <a:effectLst/>
              </a:rPr>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8229600" cy="1600200"/>
          </a:xfrm>
        </p:spPr>
        <p:txBody>
          <a:bodyPr>
            <a:noAutofit/>
          </a:bodyPr>
          <a:lstStyle/>
          <a:p>
            <a:r>
              <a:rPr lang="en-US" sz="4800" dirty="0" smtClean="0">
                <a:latin typeface="Times New Roman" pitchFamily="18" charset="0"/>
                <a:cs typeface="Times New Roman" pitchFamily="18" charset="0"/>
              </a:rPr>
              <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Structural Modeling</a:t>
            </a:r>
            <a:br>
              <a:rPr lang="en-US" sz="4800" dirty="0" smtClean="0">
                <a:latin typeface="Times New Roman" pitchFamily="18" charset="0"/>
                <a:cs typeface="Times New Roman" pitchFamily="18" charset="0"/>
              </a:rPr>
            </a:br>
            <a:endParaRPr lang="en-US" sz="4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Class diagram is a static diagram.</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Class diagram describes the attributes and operations of a class and also the constraints imposed on the system.</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Class diagram shows a collection of classes, interfaces, associations, collaborations, and constraints. It is also known as a structural diagram.</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Class Diagram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latin typeface="Times New Roman" pitchFamily="18" charset="0"/>
                <a:cs typeface="Times New Roman" pitchFamily="18" charset="0"/>
              </a:rPr>
              <a:t>The purpose of the class diagram as </a:t>
            </a:r>
          </a:p>
          <a:p>
            <a:r>
              <a:rPr lang="en-US" dirty="0" smtClean="0">
                <a:latin typeface="Times New Roman" pitchFamily="18" charset="0"/>
                <a:cs typeface="Times New Roman" pitchFamily="18" charset="0"/>
              </a:rPr>
              <a:t>Analysis and design of the static view of an application.</a:t>
            </a:r>
          </a:p>
          <a:p>
            <a:r>
              <a:rPr lang="en-US" dirty="0" smtClean="0">
                <a:latin typeface="Times New Roman" pitchFamily="18" charset="0"/>
                <a:cs typeface="Times New Roman" pitchFamily="18" charset="0"/>
              </a:rPr>
              <a:t>Describe responsibilities of a system.</a:t>
            </a:r>
          </a:p>
          <a:p>
            <a:r>
              <a:rPr lang="en-US" dirty="0" smtClean="0">
                <a:latin typeface="Times New Roman" pitchFamily="18" charset="0"/>
                <a:cs typeface="Times New Roman" pitchFamily="18" charset="0"/>
              </a:rPr>
              <a:t>Base for component and deployment diagrams.</a:t>
            </a:r>
          </a:p>
          <a:p>
            <a:r>
              <a:rPr lang="en-US" dirty="0" smtClean="0">
                <a:latin typeface="Times New Roman" pitchFamily="18" charset="0"/>
                <a:cs typeface="Times New Roman" pitchFamily="18" charset="0"/>
              </a:rPr>
              <a:t>Forward and reverse engineering.</a:t>
            </a:r>
          </a:p>
          <a:p>
            <a:r>
              <a:rPr lang="en-US" dirty="0" smtClean="0">
                <a:latin typeface="Times New Roman" pitchFamily="18" charset="0"/>
                <a:cs typeface="Times New Roman" pitchFamily="18" charset="0"/>
              </a:rPr>
              <a:t> A collection of class diagrams represent the whole system.</a:t>
            </a: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Class Diagram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latin typeface="Times New Roman" pitchFamily="18" charset="0"/>
                <a:cs typeface="Times New Roman" pitchFamily="18" charset="0"/>
              </a:rPr>
              <a:t>The following points should be remembered while</a:t>
            </a:r>
          </a:p>
          <a:p>
            <a:pPr>
              <a:buNone/>
            </a:pPr>
            <a:r>
              <a:rPr lang="en-US" dirty="0" smtClean="0">
                <a:latin typeface="Times New Roman" pitchFamily="18" charset="0"/>
                <a:cs typeface="Times New Roman" pitchFamily="18" charset="0"/>
              </a:rPr>
              <a:t>drawing a class diagram </a:t>
            </a:r>
          </a:p>
          <a:p>
            <a:r>
              <a:rPr lang="en-US" dirty="0" smtClean="0">
                <a:latin typeface="Times New Roman" pitchFamily="18" charset="0"/>
                <a:cs typeface="Times New Roman" pitchFamily="18" charset="0"/>
              </a:rPr>
              <a:t>The name of the class diagram should be meaningful to describe the aspect of the system.</a:t>
            </a:r>
          </a:p>
          <a:p>
            <a:r>
              <a:rPr lang="en-US" dirty="0" smtClean="0">
                <a:latin typeface="Times New Roman" pitchFamily="18" charset="0"/>
                <a:cs typeface="Times New Roman" pitchFamily="18" charset="0"/>
              </a:rPr>
              <a:t>Each element and their relationships should be identified in advance.</a:t>
            </a:r>
          </a:p>
          <a:p>
            <a:r>
              <a:rPr lang="en-US" dirty="0" smtClean="0">
                <a:latin typeface="Times New Roman" pitchFamily="18" charset="0"/>
                <a:cs typeface="Times New Roman" pitchFamily="18" charset="0"/>
              </a:rPr>
              <a:t>Responsibility (attributes and methods) of each class should be clearly identified</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Class Diagram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The following diagram is an example of an Order System of an application. It describes a particular aspect of the entire application.</a:t>
            </a:r>
          </a:p>
          <a:p>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Class Diagram</a:t>
            </a:r>
            <a:br>
              <a:rPr lang="en-US" b="0" dirty="0" smtClean="0">
                <a:effectLst/>
                <a:latin typeface="Times New Roman" pitchFamily="18" charset="0"/>
                <a:cs typeface="Times New Roman" pitchFamily="18" charset="0"/>
              </a:rPr>
            </a:br>
            <a:endParaRPr lang="en-US" dirty="0"/>
          </a:p>
        </p:txBody>
      </p:sp>
      <p:pic>
        <p:nvPicPr>
          <p:cNvPr id="4" name="Picture 3"/>
          <p:cNvPicPr/>
          <p:nvPr/>
        </p:nvPicPr>
        <p:blipFill>
          <a:blip r:embed="rId2" cstate="print"/>
          <a:srcRect l="25954" t="16548" r="28928" b="29080"/>
          <a:stretch>
            <a:fillRect/>
          </a:stretch>
        </p:blipFill>
        <p:spPr bwMode="auto">
          <a:xfrm>
            <a:off x="990600" y="2286000"/>
            <a:ext cx="6858000" cy="41831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410200"/>
          </a:xfrm>
        </p:spPr>
        <p:txBody>
          <a:bodyPr>
            <a:normAutofit/>
          </a:bodyPr>
          <a:lstStyle/>
          <a:p>
            <a:r>
              <a:rPr lang="en-US" dirty="0" smtClean="0">
                <a:latin typeface="Times New Roman" pitchFamily="18" charset="0"/>
                <a:cs typeface="Times New Roman" pitchFamily="18" charset="0"/>
              </a:rPr>
              <a:t>Object diagrams are derived from class diagrams so object diagrams are dependent upon class diagrams.</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Object diagrams represent an instance of a class diagram.</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Object diagrams show snapshot of the system at a particular moment.</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Object Diagrams</a:t>
            </a:r>
            <a:br>
              <a:rPr lang="en-US" b="0" dirty="0" smtClean="0">
                <a:effectLst/>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latin typeface="Times New Roman" pitchFamily="18" charset="0"/>
                <a:cs typeface="Times New Roman" pitchFamily="18" charset="0"/>
              </a:rPr>
              <a:t>UML stands for </a:t>
            </a:r>
            <a:r>
              <a:rPr lang="en-US" b="1" dirty="0" smtClean="0">
                <a:latin typeface="Times New Roman" pitchFamily="18" charset="0"/>
                <a:cs typeface="Times New Roman" pitchFamily="18" charset="0"/>
              </a:rPr>
              <a:t>Unified Modeling Language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UML is a standard language for specifying, visualizing, constructing, and documenting the artifacts of software systems.</a:t>
            </a:r>
          </a:p>
          <a:p>
            <a:r>
              <a:rPr lang="en-US" dirty="0" smtClean="0">
                <a:latin typeface="Times New Roman" pitchFamily="18" charset="0"/>
                <a:cs typeface="Times New Roman" pitchFamily="18" charset="0"/>
              </a:rPr>
              <a:t>Created by the Object Management Group (OMG) and UML 1.0 specification draft was proposed to the OMG in January 1997.</a:t>
            </a:r>
          </a:p>
          <a:p>
            <a:r>
              <a:rPr lang="en-US" dirty="0" smtClean="0">
                <a:latin typeface="Times New Roman" pitchFamily="18" charset="0"/>
                <a:cs typeface="Times New Roman" pitchFamily="18" charset="0"/>
              </a:rPr>
              <a:t>Pictorial language used to make software blueprints.</a:t>
            </a:r>
          </a:p>
        </p:txBody>
      </p:sp>
      <p:sp>
        <p:nvSpPr>
          <p:cNvPr id="3" name="Title 2"/>
          <p:cNvSpPr>
            <a:spLocks noGrp="1"/>
          </p:cNvSpPr>
          <p:nvPr>
            <p:ph type="title"/>
          </p:nvPr>
        </p:nvSpPr>
        <p:spPr/>
        <p:txBody>
          <a:bodyPr>
            <a:normAutofit fontScale="90000"/>
          </a:bodyPr>
          <a:lstStyle/>
          <a:p>
            <a:r>
              <a:rPr lang="en-US" b="0" dirty="0" smtClean="0">
                <a:effectLst/>
              </a:rPr>
              <a:t>UML</a:t>
            </a:r>
            <a:br>
              <a:rPr lang="en-US" b="0" dirty="0" smtClean="0">
                <a:effectLst/>
              </a:rPr>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latin typeface="Times New Roman" pitchFamily="18" charset="0"/>
                <a:cs typeface="Times New Roman" pitchFamily="18" charset="0"/>
              </a:rPr>
              <a:t>The purpose of the object diagram as −</a:t>
            </a:r>
          </a:p>
          <a:p>
            <a:pPr>
              <a:buFont typeface="Wingdings" pitchFamily="2" charset="2"/>
              <a:buChar char="Ø"/>
            </a:pPr>
            <a:r>
              <a:rPr lang="en-US" dirty="0" smtClean="0">
                <a:latin typeface="Times New Roman" pitchFamily="18" charset="0"/>
                <a:cs typeface="Times New Roman" pitchFamily="18" charset="0"/>
              </a:rPr>
              <a:t>Forward and reverse engineering.</a:t>
            </a:r>
          </a:p>
          <a:p>
            <a:pPr>
              <a:buFont typeface="Wingdings" pitchFamily="2" charset="2"/>
              <a:buChar char="Ø"/>
            </a:pPr>
            <a:r>
              <a:rPr lang="en-US" dirty="0" smtClean="0">
                <a:latin typeface="Times New Roman" pitchFamily="18" charset="0"/>
                <a:cs typeface="Times New Roman" pitchFamily="18" charset="0"/>
              </a:rPr>
              <a:t>Object relationships of a system</a:t>
            </a:r>
          </a:p>
          <a:p>
            <a:pPr>
              <a:buFont typeface="Wingdings" pitchFamily="2" charset="2"/>
              <a:buChar char="Ø"/>
            </a:pPr>
            <a:r>
              <a:rPr lang="en-US" dirty="0" smtClean="0">
                <a:latin typeface="Times New Roman" pitchFamily="18" charset="0"/>
                <a:cs typeface="Times New Roman" pitchFamily="18" charset="0"/>
              </a:rPr>
              <a:t>Static view of an interaction.</a:t>
            </a:r>
          </a:p>
          <a:p>
            <a:pPr>
              <a:buFont typeface="Wingdings" pitchFamily="2" charset="2"/>
              <a:buChar char="Ø"/>
            </a:pPr>
            <a:r>
              <a:rPr lang="en-US" dirty="0" smtClean="0">
                <a:latin typeface="Times New Roman" pitchFamily="18" charset="0"/>
                <a:cs typeface="Times New Roman" pitchFamily="18" charset="0"/>
              </a:rPr>
              <a:t>Understand object behavior and their relationship from practical perspective</a:t>
            </a:r>
          </a:p>
          <a:p>
            <a:endParaRPr lang="en-US" dirty="0"/>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Object Diagrams</a:t>
            </a:r>
            <a:br>
              <a:rPr lang="en-US" b="0" dirty="0" smtClean="0">
                <a:effectLst/>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The following diagram is an instance of the system at a particular time of purchase.</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Object Diagrams</a:t>
            </a:r>
            <a:br>
              <a:rPr lang="en-US" b="0" dirty="0" smtClean="0">
                <a:effectLst/>
                <a:latin typeface="Times New Roman" pitchFamily="18" charset="0"/>
                <a:cs typeface="Times New Roman" pitchFamily="18" charset="0"/>
              </a:rPr>
            </a:br>
            <a:endParaRPr lang="en-US" dirty="0"/>
          </a:p>
        </p:txBody>
      </p:sp>
      <p:pic>
        <p:nvPicPr>
          <p:cNvPr id="4" name="Picture 3"/>
          <p:cNvPicPr/>
          <p:nvPr/>
        </p:nvPicPr>
        <p:blipFill>
          <a:blip r:embed="rId2" cstate="print"/>
          <a:srcRect l="25427" t="25943" r="29459" b="39623"/>
          <a:stretch>
            <a:fillRect/>
          </a:stretch>
        </p:blipFill>
        <p:spPr bwMode="auto">
          <a:xfrm>
            <a:off x="990600" y="2514600"/>
            <a:ext cx="6553200" cy="35472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Component diagram is a special kind of diagram in UML. </a:t>
            </a:r>
          </a:p>
          <a:p>
            <a:r>
              <a:rPr lang="en-US" dirty="0" smtClean="0">
                <a:latin typeface="Times New Roman" pitchFamily="18" charset="0"/>
                <a:cs typeface="Times New Roman" pitchFamily="18" charset="0"/>
              </a:rPr>
              <a:t>The purpose is also different from all other diagrams discussed so far.</a:t>
            </a:r>
          </a:p>
          <a:p>
            <a:r>
              <a:rPr lang="en-US" dirty="0" smtClean="0">
                <a:latin typeface="Times New Roman" pitchFamily="18" charset="0"/>
                <a:cs typeface="Times New Roman" pitchFamily="18" charset="0"/>
              </a:rPr>
              <a:t> It does not describe the functionality of the system but it describes the components used to make those functionalities.</a:t>
            </a:r>
          </a:p>
          <a:p>
            <a:r>
              <a:rPr lang="en-US" dirty="0" smtClean="0">
                <a:latin typeface="Times New Roman" pitchFamily="18" charset="0"/>
                <a:cs typeface="Times New Roman" pitchFamily="18" charset="0"/>
              </a:rPr>
              <a:t>Component diagrams are used to visualize the physical components in a system.  </a:t>
            </a:r>
          </a:p>
          <a:p>
            <a:r>
              <a:rPr lang="en-US" dirty="0" smtClean="0">
                <a:latin typeface="Times New Roman" pitchFamily="18" charset="0"/>
                <a:cs typeface="Times New Roman" pitchFamily="18" charset="0"/>
              </a:rPr>
              <a:t>These components are libraries, packages, files, etc.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
            </a:r>
            <a:br>
              <a:rPr lang="en-US" b="0" dirty="0" smtClean="0">
                <a:effectLst/>
                <a:latin typeface="Times New Roman" pitchFamily="18" charset="0"/>
                <a:cs typeface="Times New Roman" pitchFamily="18" charset="0"/>
              </a:rPr>
            </a:br>
            <a:r>
              <a:rPr lang="en-US" b="0" dirty="0" smtClean="0">
                <a:effectLst/>
                <a:latin typeface="Times New Roman" pitchFamily="18" charset="0"/>
                <a:cs typeface="Times New Roman" pitchFamily="18" charset="0"/>
              </a:rPr>
              <a:t/>
            </a:r>
            <a:br>
              <a:rPr lang="en-US" b="0" dirty="0" smtClean="0">
                <a:effectLst/>
                <a:latin typeface="Times New Roman" pitchFamily="18" charset="0"/>
                <a:cs typeface="Times New Roman" pitchFamily="18" charset="0"/>
              </a:rPr>
            </a:br>
            <a:r>
              <a:rPr lang="en-US" b="0" dirty="0" smtClean="0">
                <a:effectLst/>
                <a:latin typeface="Times New Roman" pitchFamily="18" charset="0"/>
                <a:cs typeface="Times New Roman" pitchFamily="18" charset="0"/>
              </a:rPr>
              <a:t>Component Diagrams</a:t>
            </a:r>
            <a:br>
              <a:rPr lang="en-US" b="0" dirty="0" smtClean="0">
                <a:effectLst/>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latin typeface="Times New Roman" pitchFamily="18" charset="0"/>
                <a:cs typeface="Times New Roman" pitchFamily="18" charset="0"/>
              </a:rPr>
              <a:t>The purpose of the component diagram as −</a:t>
            </a:r>
          </a:p>
          <a:p>
            <a:r>
              <a:rPr lang="en-US" dirty="0" smtClean="0">
                <a:latin typeface="Times New Roman" pitchFamily="18" charset="0"/>
                <a:cs typeface="Times New Roman" pitchFamily="18" charset="0"/>
              </a:rPr>
              <a:t>Visualize the components of a system.</a:t>
            </a:r>
          </a:p>
          <a:p>
            <a:r>
              <a:rPr lang="en-US" dirty="0" smtClean="0">
                <a:latin typeface="Times New Roman" pitchFamily="18" charset="0"/>
                <a:cs typeface="Times New Roman" pitchFamily="18" charset="0"/>
              </a:rPr>
              <a:t>Construct executables by using forward and reverse engineering.</a:t>
            </a:r>
          </a:p>
          <a:p>
            <a:r>
              <a:rPr lang="en-US" dirty="0" smtClean="0">
                <a:latin typeface="Times New Roman" pitchFamily="18" charset="0"/>
                <a:cs typeface="Times New Roman" pitchFamily="18" charset="0"/>
              </a:rPr>
              <a:t>Describe the organization and relationships of the components.</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
            </a:r>
            <a:br>
              <a:rPr lang="en-US" b="0" dirty="0" smtClean="0">
                <a:effectLst/>
                <a:latin typeface="Times New Roman" pitchFamily="18" charset="0"/>
                <a:cs typeface="Times New Roman" pitchFamily="18" charset="0"/>
              </a:rPr>
            </a:br>
            <a:r>
              <a:rPr lang="en-US" b="0" dirty="0" smtClean="0">
                <a:effectLst/>
                <a:latin typeface="Times New Roman" pitchFamily="18" charset="0"/>
                <a:cs typeface="Times New Roman" pitchFamily="18" charset="0"/>
              </a:rPr>
              <a:t/>
            </a:r>
            <a:br>
              <a:rPr lang="en-US" b="0" dirty="0" smtClean="0">
                <a:effectLst/>
                <a:latin typeface="Times New Roman" pitchFamily="18" charset="0"/>
                <a:cs typeface="Times New Roman" pitchFamily="18" charset="0"/>
              </a:rPr>
            </a:br>
            <a:r>
              <a:rPr lang="en-US" b="0" dirty="0" smtClean="0">
                <a:effectLst/>
                <a:latin typeface="Times New Roman" pitchFamily="18" charset="0"/>
                <a:cs typeface="Times New Roman" pitchFamily="18" charset="0"/>
              </a:rPr>
              <a:t>Component Diagrams</a:t>
            </a:r>
            <a:br>
              <a:rPr lang="en-US" b="0" dirty="0" smtClean="0">
                <a:effectLst/>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latin typeface="Times New Roman" pitchFamily="18" charset="0"/>
                <a:cs typeface="Times New Roman" pitchFamily="18" charset="0"/>
              </a:rPr>
              <a:t>Before drawing a component diagram, the</a:t>
            </a:r>
          </a:p>
          <a:p>
            <a:pPr>
              <a:buNone/>
            </a:pPr>
            <a:r>
              <a:rPr lang="en-US" dirty="0" smtClean="0">
                <a:latin typeface="Times New Roman" pitchFamily="18" charset="0"/>
                <a:cs typeface="Times New Roman" pitchFamily="18" charset="0"/>
              </a:rPr>
              <a:t>following artifacts are to be identified clearly </a:t>
            </a:r>
          </a:p>
          <a:p>
            <a:r>
              <a:rPr lang="en-US" dirty="0" smtClean="0">
                <a:latin typeface="Times New Roman" pitchFamily="18" charset="0"/>
                <a:cs typeface="Times New Roman" pitchFamily="18" charset="0"/>
              </a:rPr>
              <a:t>Files used in the system.</a:t>
            </a:r>
          </a:p>
          <a:p>
            <a:r>
              <a:rPr lang="en-US" dirty="0" smtClean="0">
                <a:latin typeface="Times New Roman" pitchFamily="18" charset="0"/>
                <a:cs typeface="Times New Roman" pitchFamily="18" charset="0"/>
              </a:rPr>
              <a:t>Libraries and other artifacts relevant to the application.</a:t>
            </a:r>
          </a:p>
          <a:p>
            <a:r>
              <a:rPr lang="en-US" dirty="0" smtClean="0">
                <a:latin typeface="Times New Roman" pitchFamily="18" charset="0"/>
                <a:cs typeface="Times New Roman" pitchFamily="18" charset="0"/>
              </a:rPr>
              <a:t>Relationships among the artifacts.</a:t>
            </a:r>
          </a:p>
          <a:p>
            <a:pPr>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
            </a:r>
            <a:br>
              <a:rPr lang="en-US" b="0" dirty="0" smtClean="0">
                <a:effectLst/>
                <a:latin typeface="Times New Roman" pitchFamily="18" charset="0"/>
                <a:cs typeface="Times New Roman" pitchFamily="18" charset="0"/>
              </a:rPr>
            </a:br>
            <a:r>
              <a:rPr lang="en-US" b="0" dirty="0" smtClean="0">
                <a:effectLst/>
                <a:latin typeface="Times New Roman" pitchFamily="18" charset="0"/>
                <a:cs typeface="Times New Roman" pitchFamily="18" charset="0"/>
              </a:rPr>
              <a:t/>
            </a:r>
            <a:br>
              <a:rPr lang="en-US" b="0" dirty="0" smtClean="0">
                <a:effectLst/>
                <a:latin typeface="Times New Roman" pitchFamily="18" charset="0"/>
                <a:cs typeface="Times New Roman" pitchFamily="18" charset="0"/>
              </a:rPr>
            </a:br>
            <a:r>
              <a:rPr lang="en-US" b="0" dirty="0" smtClean="0">
                <a:effectLst/>
                <a:latin typeface="Times New Roman" pitchFamily="18" charset="0"/>
                <a:cs typeface="Times New Roman" pitchFamily="18" charset="0"/>
              </a:rPr>
              <a:t>Component Diagrams</a:t>
            </a:r>
            <a:br>
              <a:rPr lang="en-US" b="0" dirty="0" smtClean="0">
                <a:effectLst/>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
            </a:r>
            <a:br>
              <a:rPr lang="en-US" b="0" dirty="0" smtClean="0">
                <a:effectLst/>
                <a:latin typeface="Times New Roman" pitchFamily="18" charset="0"/>
                <a:cs typeface="Times New Roman" pitchFamily="18" charset="0"/>
              </a:rPr>
            </a:br>
            <a:r>
              <a:rPr lang="en-US" b="0" dirty="0" smtClean="0">
                <a:effectLst/>
                <a:latin typeface="Times New Roman" pitchFamily="18" charset="0"/>
                <a:cs typeface="Times New Roman" pitchFamily="18" charset="0"/>
              </a:rPr>
              <a:t/>
            </a:r>
            <a:br>
              <a:rPr lang="en-US" b="0" dirty="0" smtClean="0">
                <a:effectLst/>
                <a:latin typeface="Times New Roman" pitchFamily="18" charset="0"/>
                <a:cs typeface="Times New Roman" pitchFamily="18" charset="0"/>
              </a:rPr>
            </a:br>
            <a:r>
              <a:rPr lang="en-US" b="0" dirty="0" smtClean="0">
                <a:effectLst/>
                <a:latin typeface="Times New Roman" pitchFamily="18" charset="0"/>
                <a:cs typeface="Times New Roman" pitchFamily="18" charset="0"/>
              </a:rPr>
              <a:t>Component Diagrams</a:t>
            </a:r>
            <a:br>
              <a:rPr lang="en-US" b="0" dirty="0" smtClean="0">
                <a:effectLst/>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5" name="Content Placeholder 4"/>
          <p:cNvSpPr>
            <a:spLocks noGrp="1"/>
          </p:cNvSpPr>
          <p:nvPr>
            <p:ph idx="1"/>
          </p:nvPr>
        </p:nvSpPr>
        <p:spPr/>
        <p:txBody>
          <a:bodyPr/>
          <a:lstStyle/>
          <a:p>
            <a:pPr>
              <a:buNone/>
            </a:pPr>
            <a:r>
              <a:rPr lang="en-US" dirty="0" smtClean="0">
                <a:latin typeface="Times New Roman" pitchFamily="18" charset="0"/>
                <a:cs typeface="Times New Roman" pitchFamily="18" charset="0"/>
              </a:rPr>
              <a:t>The following component diagram has been drawn</a:t>
            </a:r>
          </a:p>
          <a:p>
            <a:pPr>
              <a:buNone/>
            </a:pPr>
            <a:r>
              <a:rPr lang="en-US" dirty="0" smtClean="0">
                <a:latin typeface="Times New Roman" pitchFamily="18" charset="0"/>
                <a:cs typeface="Times New Roman" pitchFamily="18" charset="0"/>
              </a:rPr>
              <a:t>considering all the points mentioned above.</a:t>
            </a:r>
          </a:p>
          <a:p>
            <a:endParaRPr lang="en-US" dirty="0">
              <a:latin typeface="Times New Roman" pitchFamily="18" charset="0"/>
              <a:cs typeface="Times New Roman" pitchFamily="18" charset="0"/>
            </a:endParaRPr>
          </a:p>
        </p:txBody>
      </p:sp>
      <p:pic>
        <p:nvPicPr>
          <p:cNvPr id="7" name="Picture 6"/>
          <p:cNvPicPr/>
          <p:nvPr/>
        </p:nvPicPr>
        <p:blipFill>
          <a:blip r:embed="rId2" cstate="print"/>
          <a:srcRect l="26529" t="10849" r="28928" b="38594"/>
          <a:stretch>
            <a:fillRect/>
          </a:stretch>
        </p:blipFill>
        <p:spPr bwMode="auto">
          <a:xfrm>
            <a:off x="1752600" y="2895600"/>
            <a:ext cx="57912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7696200" cy="5105400"/>
          </a:xfrm>
        </p:spPr>
        <p:txBody>
          <a:bodyPr>
            <a:normAutofit lnSpcReduction="10000"/>
          </a:bodyPr>
          <a:lstStyle/>
          <a:p>
            <a:r>
              <a:rPr lang="en-US" dirty="0" smtClean="0">
                <a:latin typeface="Times New Roman" pitchFamily="18" charset="0"/>
                <a:cs typeface="Times New Roman" pitchFamily="18" charset="0"/>
              </a:rPr>
              <a:t>Deployment diagrams are used for describing the hardware components, where software components are deployed. </a:t>
            </a:r>
          </a:p>
          <a:p>
            <a:r>
              <a:rPr lang="en-US" dirty="0" smtClean="0">
                <a:latin typeface="Times New Roman" pitchFamily="18" charset="0"/>
                <a:cs typeface="Times New Roman" pitchFamily="18" charset="0"/>
              </a:rPr>
              <a:t>Component diagrams and deployment diagrams are closely related.</a:t>
            </a:r>
          </a:p>
          <a:p>
            <a:r>
              <a:rPr lang="en-US" dirty="0" smtClean="0">
                <a:latin typeface="Times New Roman" pitchFamily="18" charset="0"/>
                <a:cs typeface="Times New Roman" pitchFamily="18" charset="0"/>
              </a:rPr>
              <a:t>Deployment diagrams are made to focus on the hardware topology of a system. </a:t>
            </a:r>
          </a:p>
          <a:p>
            <a:r>
              <a:rPr lang="en-US" dirty="0" smtClean="0">
                <a:latin typeface="Times New Roman" pitchFamily="18" charset="0"/>
                <a:cs typeface="Times New Roman" pitchFamily="18" charset="0"/>
              </a:rPr>
              <a:t>Deployment diagrams are used by the system engineers.</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rPr>
              <a:t>Deployment Diagrams</a:t>
            </a:r>
            <a:br>
              <a:rPr lang="en-US" b="0" dirty="0" smtClean="0">
                <a:effectLst/>
              </a:rPr>
            </a:b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dirty="0" smtClean="0">
                <a:latin typeface="Times New Roman" pitchFamily="18" charset="0"/>
                <a:cs typeface="Times New Roman" pitchFamily="18" charset="0"/>
              </a:rPr>
              <a:t>The purpose of deployment diagrams can be described as −</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Visualize the hardware topology of a system.</a:t>
            </a:r>
          </a:p>
          <a:p>
            <a:r>
              <a:rPr lang="en-US" dirty="0" smtClean="0">
                <a:latin typeface="Times New Roman" pitchFamily="18" charset="0"/>
                <a:cs typeface="Times New Roman" pitchFamily="18" charset="0"/>
              </a:rPr>
              <a:t>Describe the hardware components used to deploy software components.</a:t>
            </a:r>
          </a:p>
          <a:p>
            <a:r>
              <a:rPr lang="en-US" dirty="0" smtClean="0">
                <a:latin typeface="Times New Roman" pitchFamily="18" charset="0"/>
                <a:cs typeface="Times New Roman" pitchFamily="18" charset="0"/>
              </a:rPr>
              <a:t>Describe the runtime processing nodes.</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rPr>
              <a:t>Deployment Diagrams</a:t>
            </a:r>
            <a:br>
              <a:rPr lang="en-US" b="0" dirty="0" smtClean="0">
                <a:effectLst/>
              </a:rPr>
            </a:b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latin typeface="Times New Roman" pitchFamily="18" charset="0"/>
                <a:cs typeface="Times New Roman" pitchFamily="18" charset="0"/>
              </a:rPr>
              <a:t>An efficient deployment diagram is very</a:t>
            </a:r>
          </a:p>
          <a:p>
            <a:pPr>
              <a:buNone/>
            </a:pPr>
            <a:r>
              <a:rPr lang="en-US" dirty="0" smtClean="0">
                <a:latin typeface="Times New Roman" pitchFamily="18" charset="0"/>
                <a:cs typeface="Times New Roman" pitchFamily="18" charset="0"/>
              </a:rPr>
              <a:t>important as it controls the following</a:t>
            </a:r>
          </a:p>
          <a:p>
            <a:pPr>
              <a:buNone/>
            </a:pPr>
            <a:r>
              <a:rPr lang="en-US" dirty="0" smtClean="0">
                <a:latin typeface="Times New Roman" pitchFamily="18" charset="0"/>
                <a:cs typeface="Times New Roman" pitchFamily="18" charset="0"/>
              </a:rPr>
              <a:t>parameters −</a:t>
            </a:r>
          </a:p>
          <a:p>
            <a:r>
              <a:rPr lang="en-US" dirty="0" smtClean="0">
                <a:latin typeface="Times New Roman" pitchFamily="18" charset="0"/>
                <a:cs typeface="Times New Roman" pitchFamily="18" charset="0"/>
              </a:rPr>
              <a:t>Performance</a:t>
            </a:r>
          </a:p>
          <a:p>
            <a:r>
              <a:rPr lang="en-US" dirty="0" smtClean="0">
                <a:latin typeface="Times New Roman" pitchFamily="18" charset="0"/>
                <a:cs typeface="Times New Roman" pitchFamily="18" charset="0"/>
              </a:rPr>
              <a:t>Scalability</a:t>
            </a:r>
          </a:p>
          <a:p>
            <a:r>
              <a:rPr lang="en-US" dirty="0" smtClean="0">
                <a:latin typeface="Times New Roman" pitchFamily="18" charset="0"/>
                <a:cs typeface="Times New Roman" pitchFamily="18" charset="0"/>
              </a:rPr>
              <a:t>Maintainability</a:t>
            </a:r>
          </a:p>
          <a:p>
            <a:r>
              <a:rPr lang="en-US" dirty="0" smtClean="0">
                <a:latin typeface="Times New Roman" pitchFamily="18" charset="0"/>
                <a:cs typeface="Times New Roman" pitchFamily="18" charset="0"/>
              </a:rPr>
              <a:t>Portability</a:t>
            </a:r>
            <a:endParaRPr lang="en-US" dirty="0"/>
          </a:p>
        </p:txBody>
      </p:sp>
      <p:sp>
        <p:nvSpPr>
          <p:cNvPr id="3" name="Title 2"/>
          <p:cNvSpPr>
            <a:spLocks noGrp="1"/>
          </p:cNvSpPr>
          <p:nvPr>
            <p:ph type="title"/>
          </p:nvPr>
        </p:nvSpPr>
        <p:spPr/>
        <p:txBody>
          <a:bodyPr>
            <a:normAutofit fontScale="90000"/>
          </a:bodyPr>
          <a:lstStyle/>
          <a:p>
            <a:r>
              <a:rPr lang="en-US" b="0" dirty="0" smtClean="0">
                <a:effectLst/>
              </a:rPr>
              <a:t>Deployment Diagrams</a:t>
            </a:r>
            <a:br>
              <a:rPr lang="en-US" b="0" dirty="0" smtClean="0">
                <a:effectLst/>
              </a:rPr>
            </a:b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latin typeface="Times New Roman" pitchFamily="18" charset="0"/>
                <a:cs typeface="Times New Roman" pitchFamily="18" charset="0"/>
              </a:rPr>
              <a:t>Before drawing a deployment diagram, the following</a:t>
            </a:r>
          </a:p>
          <a:p>
            <a:pPr>
              <a:buNone/>
            </a:pPr>
            <a:r>
              <a:rPr lang="en-US" dirty="0" smtClean="0">
                <a:latin typeface="Times New Roman" pitchFamily="18" charset="0"/>
                <a:cs typeface="Times New Roman" pitchFamily="18" charset="0"/>
              </a:rPr>
              <a:t>artifacts should be identified −</a:t>
            </a:r>
          </a:p>
          <a:p>
            <a:r>
              <a:rPr lang="en-US" dirty="0" smtClean="0">
                <a:latin typeface="Times New Roman" pitchFamily="18" charset="0"/>
                <a:cs typeface="Times New Roman" pitchFamily="18" charset="0"/>
              </a:rPr>
              <a:t>Nodes</a:t>
            </a:r>
          </a:p>
          <a:p>
            <a:r>
              <a:rPr lang="en-US" dirty="0" smtClean="0">
                <a:latin typeface="Times New Roman" pitchFamily="18" charset="0"/>
                <a:cs typeface="Times New Roman" pitchFamily="18" charset="0"/>
              </a:rPr>
              <a:t>Relationships among nodes</a:t>
            </a:r>
          </a:p>
          <a:p>
            <a:endParaRPr lang="en-US" dirty="0"/>
          </a:p>
        </p:txBody>
      </p:sp>
      <p:sp>
        <p:nvSpPr>
          <p:cNvPr id="3" name="Title 2"/>
          <p:cNvSpPr>
            <a:spLocks noGrp="1"/>
          </p:cNvSpPr>
          <p:nvPr>
            <p:ph type="title"/>
          </p:nvPr>
        </p:nvSpPr>
        <p:spPr/>
        <p:txBody>
          <a:bodyPr>
            <a:normAutofit fontScale="90000"/>
          </a:bodyPr>
          <a:lstStyle/>
          <a:p>
            <a:r>
              <a:rPr lang="en-US" b="0" dirty="0" smtClean="0">
                <a:effectLst/>
              </a:rPr>
              <a:t>Deployment Diagrams</a:t>
            </a:r>
            <a:br>
              <a:rPr lang="en-US" b="0" dirty="0" smtClean="0">
                <a:effectLst/>
              </a:rPr>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The building blocks of UML can be defined as −</a:t>
            </a:r>
          </a:p>
          <a:p>
            <a:r>
              <a:rPr lang="en-US" dirty="0" smtClean="0">
                <a:latin typeface="Times New Roman" pitchFamily="18" charset="0"/>
                <a:cs typeface="Times New Roman" pitchFamily="18" charset="0"/>
              </a:rPr>
              <a:t>Things</a:t>
            </a:r>
          </a:p>
          <a:p>
            <a:r>
              <a:rPr lang="en-US" dirty="0" smtClean="0">
                <a:latin typeface="Times New Roman" pitchFamily="18" charset="0"/>
                <a:cs typeface="Times New Roman" pitchFamily="18" charset="0"/>
              </a:rPr>
              <a:t>Relationships</a:t>
            </a:r>
          </a:p>
          <a:p>
            <a:r>
              <a:rPr lang="en-US" dirty="0" smtClean="0">
                <a:latin typeface="Times New Roman" pitchFamily="18" charset="0"/>
                <a:cs typeface="Times New Roman" pitchFamily="18" charset="0"/>
              </a:rPr>
              <a:t>Diagrams</a:t>
            </a:r>
          </a:p>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Things</a:t>
            </a:r>
          </a:p>
          <a:p>
            <a:r>
              <a:rPr lang="en-US" b="1" dirty="0" smtClean="0">
                <a:latin typeface="Times New Roman" pitchFamily="18" charset="0"/>
                <a:cs typeface="Times New Roman" pitchFamily="18" charset="0"/>
              </a:rPr>
              <a:t>Things</a:t>
            </a:r>
            <a:r>
              <a:rPr lang="en-US" dirty="0" smtClean="0">
                <a:latin typeface="Times New Roman" pitchFamily="18" charset="0"/>
                <a:cs typeface="Times New Roman" pitchFamily="18" charset="0"/>
              </a:rPr>
              <a:t> are the most important building blocks of UML. Things can be −</a:t>
            </a:r>
          </a:p>
          <a:p>
            <a:r>
              <a:rPr lang="en-US" dirty="0" smtClean="0">
                <a:latin typeface="Times New Roman" pitchFamily="18" charset="0"/>
                <a:cs typeface="Times New Roman" pitchFamily="18" charset="0"/>
              </a:rPr>
              <a:t>Structural</a:t>
            </a:r>
          </a:p>
          <a:p>
            <a:r>
              <a:rPr lang="en-US" dirty="0" smtClean="0">
                <a:latin typeface="Times New Roman" pitchFamily="18" charset="0"/>
                <a:cs typeface="Times New Roman" pitchFamily="18" charset="0"/>
              </a:rPr>
              <a:t>Behavioral</a:t>
            </a:r>
          </a:p>
          <a:p>
            <a:r>
              <a:rPr lang="en-US" dirty="0" smtClean="0">
                <a:latin typeface="Times New Roman" pitchFamily="18" charset="0"/>
                <a:cs typeface="Times New Roman" pitchFamily="18" charset="0"/>
              </a:rPr>
              <a:t>Grouping</a:t>
            </a:r>
          </a:p>
          <a:p>
            <a:r>
              <a:rPr lang="en-US" dirty="0" err="1" smtClean="0">
                <a:latin typeface="Times New Roman" pitchFamily="18" charset="0"/>
                <a:cs typeface="Times New Roman" pitchFamily="18" charset="0"/>
              </a:rPr>
              <a:t>Annotational</a:t>
            </a: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rPr>
              <a:t>UML</a:t>
            </a:r>
            <a:br>
              <a:rPr lang="en-US" b="0" dirty="0" smtClean="0">
                <a:effectLst/>
              </a:rPr>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effectLst/>
              </a:rPr>
              <a:t>Deployment Diagrams</a:t>
            </a:r>
            <a:br>
              <a:rPr lang="en-US" b="0" dirty="0" smtClean="0">
                <a:effectLst/>
              </a:rPr>
            </a:br>
            <a:endParaRPr lang="en-US" dirty="0"/>
          </a:p>
        </p:txBody>
      </p:sp>
      <p:pic>
        <p:nvPicPr>
          <p:cNvPr id="5" name="Content Placeholder 4"/>
          <p:cNvPicPr>
            <a:picLocks noGrp="1"/>
          </p:cNvPicPr>
          <p:nvPr>
            <p:ph idx="1"/>
          </p:nvPr>
        </p:nvPicPr>
        <p:blipFill>
          <a:blip r:embed="rId2" cstate="print"/>
          <a:srcRect l="26754" t="18396" r="29459" b="25000"/>
          <a:stretch>
            <a:fillRect/>
          </a:stretch>
        </p:blipFill>
        <p:spPr bwMode="auto">
          <a:xfrm>
            <a:off x="838200" y="1600201"/>
            <a:ext cx="6582396" cy="42142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noAutofit/>
          </a:bodyPr>
          <a:lstStyle/>
          <a:p>
            <a:r>
              <a:rPr lang="en-US" sz="4800" dirty="0" smtClean="0">
                <a:latin typeface="Times New Roman" pitchFamily="18" charset="0"/>
                <a:cs typeface="Times New Roman" pitchFamily="18" charset="0"/>
              </a:rPr>
              <a:t>Behavioral Modeling</a:t>
            </a:r>
            <a:br>
              <a:rPr lang="en-US" sz="4800" dirty="0" smtClean="0">
                <a:latin typeface="Times New Roman" pitchFamily="18" charset="0"/>
                <a:cs typeface="Times New Roman" pitchFamily="18" charset="0"/>
              </a:rPr>
            </a:br>
            <a:endParaRPr lang="en-US" sz="4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latin typeface="Times New Roman" pitchFamily="18" charset="0"/>
                <a:cs typeface="Times New Roman" pitchFamily="18" charset="0"/>
              </a:rPr>
              <a:t>The purposes of use case diagrams can be said</a:t>
            </a:r>
          </a:p>
          <a:p>
            <a:pPr>
              <a:buNone/>
            </a:pPr>
            <a:r>
              <a:rPr lang="en-US" dirty="0" smtClean="0">
                <a:latin typeface="Times New Roman" pitchFamily="18" charset="0"/>
                <a:cs typeface="Times New Roman" pitchFamily="18" charset="0"/>
              </a:rPr>
              <a:t>to be as follows −</a:t>
            </a:r>
          </a:p>
          <a:p>
            <a:r>
              <a:rPr lang="en-US" dirty="0" smtClean="0">
                <a:latin typeface="Times New Roman" pitchFamily="18" charset="0"/>
                <a:cs typeface="Times New Roman" pitchFamily="18" charset="0"/>
              </a:rPr>
              <a:t>Used to gather the requirements of a system.</a:t>
            </a:r>
          </a:p>
          <a:p>
            <a:r>
              <a:rPr lang="en-US" dirty="0" smtClean="0">
                <a:latin typeface="Times New Roman" pitchFamily="18" charset="0"/>
                <a:cs typeface="Times New Roman" pitchFamily="18" charset="0"/>
              </a:rPr>
              <a:t>Used to get an outside view of a system.</a:t>
            </a:r>
          </a:p>
          <a:p>
            <a:r>
              <a:rPr lang="en-US" dirty="0" smtClean="0">
                <a:latin typeface="Times New Roman" pitchFamily="18" charset="0"/>
                <a:cs typeface="Times New Roman" pitchFamily="18" charset="0"/>
              </a:rPr>
              <a:t>Identify the external and internal factors influencing the system.</a:t>
            </a:r>
          </a:p>
          <a:p>
            <a:r>
              <a:rPr lang="en-US" dirty="0" smtClean="0">
                <a:latin typeface="Times New Roman" pitchFamily="18" charset="0"/>
                <a:cs typeface="Times New Roman" pitchFamily="18" charset="0"/>
              </a:rPr>
              <a:t>Show the interaction among the requirements are actors.</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Use Case Diagrams</a:t>
            </a:r>
            <a:br>
              <a:rPr lang="en-US" b="0" dirty="0" smtClean="0">
                <a:effectLst/>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latin typeface="Times New Roman" pitchFamily="18" charset="0"/>
                <a:cs typeface="Times New Roman" pitchFamily="18" charset="0"/>
              </a:rPr>
              <a:t>To draw a use case diagram, we should have</a:t>
            </a:r>
          </a:p>
          <a:p>
            <a:pPr>
              <a:buNone/>
            </a:pPr>
            <a:r>
              <a:rPr lang="en-US" dirty="0" smtClean="0">
                <a:latin typeface="Times New Roman" pitchFamily="18" charset="0"/>
                <a:cs typeface="Times New Roman" pitchFamily="18" charset="0"/>
              </a:rPr>
              <a:t>the following items identified.</a:t>
            </a:r>
          </a:p>
          <a:p>
            <a:r>
              <a:rPr lang="en-US" dirty="0" smtClean="0">
                <a:latin typeface="Times New Roman" pitchFamily="18" charset="0"/>
                <a:cs typeface="Times New Roman" pitchFamily="18" charset="0"/>
              </a:rPr>
              <a:t>Functionalities to be represented as use case</a:t>
            </a:r>
          </a:p>
          <a:p>
            <a:r>
              <a:rPr lang="en-US" dirty="0" smtClean="0">
                <a:latin typeface="Times New Roman" pitchFamily="18" charset="0"/>
                <a:cs typeface="Times New Roman" pitchFamily="18" charset="0"/>
              </a:rPr>
              <a:t>Actors</a:t>
            </a:r>
          </a:p>
          <a:p>
            <a:r>
              <a:rPr lang="en-US" dirty="0" smtClean="0">
                <a:latin typeface="Times New Roman" pitchFamily="18" charset="0"/>
                <a:cs typeface="Times New Roman" pitchFamily="18" charset="0"/>
              </a:rPr>
              <a:t>Relationships among the use cases and actors.</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Use Case Diagrams</a:t>
            </a:r>
            <a:br>
              <a:rPr lang="en-US" b="0" dirty="0" smtClean="0">
                <a:effectLst/>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dirty="0" smtClean="0">
                <a:latin typeface="Times New Roman" pitchFamily="18" charset="0"/>
                <a:cs typeface="Times New Roman" pitchFamily="18" charset="0"/>
              </a:rPr>
              <a:t>we have to use the following guidelines to draw an efficient</a:t>
            </a:r>
          </a:p>
          <a:p>
            <a:pPr>
              <a:buNone/>
            </a:pPr>
            <a:r>
              <a:rPr lang="en-US" dirty="0" smtClean="0">
                <a:latin typeface="Times New Roman" pitchFamily="18" charset="0"/>
                <a:cs typeface="Times New Roman" pitchFamily="18" charset="0"/>
              </a:rPr>
              <a:t>use case diagram</a:t>
            </a:r>
          </a:p>
          <a:p>
            <a:r>
              <a:rPr lang="en-US" dirty="0" smtClean="0">
                <a:latin typeface="Times New Roman" pitchFamily="18" charset="0"/>
                <a:cs typeface="Times New Roman" pitchFamily="18" charset="0"/>
              </a:rPr>
              <a:t>The name of a use case is very important. The name should be chosen in such a way so that it can identify the functionalities performed.</a:t>
            </a:r>
          </a:p>
          <a:p>
            <a:r>
              <a:rPr lang="en-US" dirty="0" smtClean="0">
                <a:latin typeface="Times New Roman" pitchFamily="18" charset="0"/>
                <a:cs typeface="Times New Roman" pitchFamily="18" charset="0"/>
              </a:rPr>
              <a:t>Give a suitable name for actors.</a:t>
            </a:r>
          </a:p>
          <a:p>
            <a:r>
              <a:rPr lang="en-US" dirty="0" smtClean="0">
                <a:latin typeface="Times New Roman" pitchFamily="18" charset="0"/>
                <a:cs typeface="Times New Roman" pitchFamily="18" charset="0"/>
              </a:rPr>
              <a:t>Show relationships and dependencies clearly in the diagram.</a:t>
            </a:r>
          </a:p>
          <a:p>
            <a:r>
              <a:rPr lang="en-US" dirty="0" smtClean="0">
                <a:latin typeface="Times New Roman" pitchFamily="18" charset="0"/>
                <a:cs typeface="Times New Roman" pitchFamily="18" charset="0"/>
              </a:rPr>
              <a:t>Do not try to include all types of relationships, as the main purpose of the diagram is to identify the requirements.</a:t>
            </a:r>
          </a:p>
          <a:p>
            <a:r>
              <a:rPr lang="en-US" dirty="0" smtClean="0">
                <a:latin typeface="Times New Roman" pitchFamily="18" charset="0"/>
                <a:cs typeface="Times New Roman" pitchFamily="18" charset="0"/>
              </a:rPr>
              <a:t>Use notes whenever required to clarify some important points.</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Use Case Diagrams</a:t>
            </a:r>
            <a:br>
              <a:rPr lang="en-US" b="0" dirty="0" smtClean="0">
                <a:effectLst/>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Following is a sample use case diagram representing the order management system.</a:t>
            </a:r>
          </a:p>
          <a:p>
            <a:pPr>
              <a:buNone/>
            </a:pPr>
            <a:endParaRPr lang="en-US" dirty="0"/>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Use Case Diagrams</a:t>
            </a:r>
            <a:br>
              <a:rPr lang="en-US" b="0" dirty="0" smtClean="0">
                <a:effectLst/>
                <a:latin typeface="Times New Roman" pitchFamily="18" charset="0"/>
                <a:cs typeface="Times New Roman" pitchFamily="18" charset="0"/>
              </a:rPr>
            </a:br>
            <a:endParaRPr lang="en-US" dirty="0"/>
          </a:p>
        </p:txBody>
      </p:sp>
      <p:pic>
        <p:nvPicPr>
          <p:cNvPr id="4" name="Picture 3"/>
          <p:cNvPicPr/>
          <p:nvPr/>
        </p:nvPicPr>
        <p:blipFill>
          <a:blip r:embed="rId2" cstate="print"/>
          <a:srcRect l="27596" t="37305" r="29194" b="17834"/>
          <a:stretch>
            <a:fillRect/>
          </a:stretch>
        </p:blipFill>
        <p:spPr bwMode="auto">
          <a:xfrm>
            <a:off x="1371600" y="2362200"/>
            <a:ext cx="6629400" cy="4177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5486400"/>
          </a:xfrm>
        </p:spPr>
        <p:txBody>
          <a:bodyPr>
            <a:normAutofit/>
          </a:bodyPr>
          <a:lstStyle/>
          <a:p>
            <a:r>
              <a:rPr lang="en-US" dirty="0" smtClean="0">
                <a:latin typeface="Times New Roman" pitchFamily="18" charset="0"/>
                <a:cs typeface="Times New Roman" pitchFamily="18" charset="0"/>
              </a:rPr>
              <a:t>Interaction diagrams is to visualize the interactive behavior of the system. </a:t>
            </a:r>
          </a:p>
          <a:p>
            <a:pPr>
              <a:buNone/>
            </a:pPr>
            <a:r>
              <a:rPr lang="en-US" dirty="0" smtClean="0">
                <a:latin typeface="Times New Roman" pitchFamily="18" charset="0"/>
                <a:cs typeface="Times New Roman" pitchFamily="18" charset="0"/>
              </a:rPr>
              <a:t>The purpose of interaction diagram is −</a:t>
            </a:r>
          </a:p>
          <a:p>
            <a:r>
              <a:rPr lang="en-US" dirty="0" smtClean="0">
                <a:latin typeface="Times New Roman" pitchFamily="18" charset="0"/>
                <a:cs typeface="Times New Roman" pitchFamily="18" charset="0"/>
              </a:rPr>
              <a:t>To capture the dynamic </a:t>
            </a:r>
            <a:r>
              <a:rPr lang="en-US" dirty="0" err="1" smtClean="0">
                <a:latin typeface="Times New Roman" pitchFamily="18" charset="0"/>
                <a:cs typeface="Times New Roman" pitchFamily="18" charset="0"/>
              </a:rPr>
              <a:t>behaviour</a:t>
            </a:r>
            <a:r>
              <a:rPr lang="en-US" dirty="0" smtClean="0">
                <a:latin typeface="Times New Roman" pitchFamily="18" charset="0"/>
                <a:cs typeface="Times New Roman" pitchFamily="18" charset="0"/>
              </a:rPr>
              <a:t> of a system.</a:t>
            </a:r>
          </a:p>
          <a:p>
            <a:r>
              <a:rPr lang="en-US" dirty="0" smtClean="0">
                <a:latin typeface="Times New Roman" pitchFamily="18" charset="0"/>
                <a:cs typeface="Times New Roman" pitchFamily="18" charset="0"/>
              </a:rPr>
              <a:t>To describe the message flow in the system.</a:t>
            </a:r>
          </a:p>
          <a:p>
            <a:r>
              <a:rPr lang="en-US" dirty="0" smtClean="0">
                <a:latin typeface="Times New Roman" pitchFamily="18" charset="0"/>
                <a:cs typeface="Times New Roman" pitchFamily="18" charset="0"/>
              </a:rPr>
              <a:t>To describe the structural organization of the objects.</a:t>
            </a:r>
          </a:p>
          <a:p>
            <a:r>
              <a:rPr lang="en-US" dirty="0" smtClean="0">
                <a:latin typeface="Times New Roman" pitchFamily="18" charset="0"/>
                <a:cs typeface="Times New Roman" pitchFamily="18" charset="0"/>
              </a:rPr>
              <a:t>To describe the interaction among objects.</a:t>
            </a: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Interaction Diagrams</a:t>
            </a:r>
            <a:br>
              <a:rPr lang="en-US" b="0" dirty="0" smtClean="0">
                <a:effectLst/>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We have two types of interaction diagrams in UML.</a:t>
            </a:r>
          </a:p>
          <a:p>
            <a:pPr marL="624078" indent="-514350">
              <a:buAutoNum type="arabicPeriod"/>
            </a:pPr>
            <a:r>
              <a:rPr lang="en-US" dirty="0" smtClean="0">
                <a:latin typeface="Times New Roman" pitchFamily="18" charset="0"/>
                <a:cs typeface="Times New Roman" pitchFamily="18" charset="0"/>
              </a:rPr>
              <a:t>Sequence Diagram </a:t>
            </a:r>
          </a:p>
          <a:p>
            <a:pPr marL="624078" indent="-514350">
              <a:buAutoNum type="arabicPeriod"/>
            </a:pPr>
            <a:r>
              <a:rPr lang="en-US" dirty="0" smtClean="0">
                <a:latin typeface="Times New Roman" pitchFamily="18" charset="0"/>
                <a:cs typeface="Times New Roman" pitchFamily="18" charset="0"/>
              </a:rPr>
              <a:t>Collaboration Diagram.</a:t>
            </a:r>
          </a:p>
          <a:p>
            <a:r>
              <a:rPr lang="en-US" dirty="0" smtClean="0">
                <a:latin typeface="Times New Roman" pitchFamily="18" charset="0"/>
                <a:cs typeface="Times New Roman" pitchFamily="18" charset="0"/>
              </a:rPr>
              <a:t>The sequence diagram captures the time sequence of the message flow from one object to another.</a:t>
            </a:r>
          </a:p>
          <a:p>
            <a:r>
              <a:rPr lang="en-US" dirty="0" smtClean="0">
                <a:latin typeface="Times New Roman" pitchFamily="18" charset="0"/>
                <a:cs typeface="Times New Roman" pitchFamily="18" charset="0"/>
              </a:rPr>
              <a:t> The collaboration diagram describes the organization of objects in a system taking part in the message flow.</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Interaction Diagrams</a:t>
            </a:r>
            <a:br>
              <a:rPr lang="en-US" b="0" dirty="0" smtClean="0">
                <a:effectLst/>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Sequence Diagram</a:t>
            </a:r>
            <a:br>
              <a:rPr lang="en-US" b="0" dirty="0" smtClean="0">
                <a:effectLst/>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rcRect l="27567" t="20759" r="29428" b="28758"/>
          <a:stretch>
            <a:fillRect/>
          </a:stretch>
        </p:blipFill>
        <p:spPr bwMode="auto">
          <a:xfrm>
            <a:off x="838201" y="990600"/>
            <a:ext cx="7315200" cy="5333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 It shows the object organization as seen in the following diagram. </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Collaboration Diagram</a:t>
            </a:r>
            <a:br>
              <a:rPr lang="en-US" b="0" dirty="0" smtClean="0">
                <a:effectLst/>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Picture 3"/>
          <p:cNvPicPr/>
          <p:nvPr/>
        </p:nvPicPr>
        <p:blipFill>
          <a:blip r:embed="rId2" cstate="print"/>
          <a:srcRect l="26389" t="33019" r="29725" b="25472"/>
          <a:stretch>
            <a:fillRect/>
          </a:stretch>
        </p:blipFill>
        <p:spPr bwMode="auto">
          <a:xfrm>
            <a:off x="1143000" y="2735316"/>
            <a:ext cx="6248400" cy="36654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latin typeface="Times New Roman" pitchFamily="18" charset="0"/>
                <a:cs typeface="Times New Roman" pitchFamily="18" charset="0"/>
              </a:rPr>
              <a:t>Structural Things</a:t>
            </a:r>
          </a:p>
          <a:p>
            <a:pPr algn="just">
              <a:buNone/>
            </a:pPr>
            <a:r>
              <a:rPr lang="en-US" dirty="0" smtClean="0">
                <a:latin typeface="Times New Roman" pitchFamily="18" charset="0"/>
                <a:cs typeface="Times New Roman" pitchFamily="18" charset="0"/>
              </a:rPr>
              <a:t>Structural things define the static part of the model. They</a:t>
            </a:r>
          </a:p>
          <a:p>
            <a:pPr algn="just">
              <a:buNone/>
            </a:pPr>
            <a:r>
              <a:rPr lang="en-US" dirty="0" smtClean="0">
                <a:latin typeface="Times New Roman" pitchFamily="18" charset="0"/>
                <a:cs typeface="Times New Roman" pitchFamily="18" charset="0"/>
              </a:rPr>
              <a:t>represent the physical and conceptual elements.</a:t>
            </a:r>
          </a:p>
          <a:p>
            <a:r>
              <a:rPr lang="en-US" b="1" dirty="0" smtClean="0">
                <a:latin typeface="Times New Roman" pitchFamily="18" charset="0"/>
                <a:cs typeface="Times New Roman" pitchFamily="18" charset="0"/>
              </a:rPr>
              <a:t>Class −</a:t>
            </a:r>
            <a:r>
              <a:rPr lang="en-US" dirty="0" smtClean="0">
                <a:latin typeface="Times New Roman" pitchFamily="18" charset="0"/>
                <a:cs typeface="Times New Roman" pitchFamily="18" charset="0"/>
              </a:rPr>
              <a:t> Class represents a set of objects having similar responsibilities.</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rPr>
              <a:t>UML</a:t>
            </a:r>
            <a:br>
              <a:rPr lang="en-US" b="0" dirty="0" smtClean="0">
                <a:effectLst/>
              </a:rPr>
            </a:br>
            <a:endParaRPr lang="en-US" dirty="0"/>
          </a:p>
        </p:txBody>
      </p:sp>
      <p:pic>
        <p:nvPicPr>
          <p:cNvPr id="5" name="Picture 4"/>
          <p:cNvPicPr/>
          <p:nvPr/>
        </p:nvPicPr>
        <p:blipFill>
          <a:blip r:embed="rId2" cstate="print"/>
          <a:srcRect l="42870" t="12498" r="48906" b="77608"/>
          <a:stretch>
            <a:fillRect/>
          </a:stretch>
        </p:blipFill>
        <p:spPr bwMode="auto">
          <a:xfrm>
            <a:off x="1981200" y="4038600"/>
            <a:ext cx="289560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err="1" smtClean="0">
                <a:latin typeface="Times New Roman" pitchFamily="18" charset="0"/>
                <a:cs typeface="Times New Roman" pitchFamily="18" charset="0"/>
              </a:rPr>
              <a:t>Statechart</a:t>
            </a:r>
            <a:r>
              <a:rPr lang="en-US" dirty="0" smtClean="0">
                <a:latin typeface="Times New Roman" pitchFamily="18" charset="0"/>
                <a:cs typeface="Times New Roman" pitchFamily="18" charset="0"/>
              </a:rPr>
              <a:t> diagram is one of the five UML diagrams used to model the dynamic nature of a system. </a:t>
            </a:r>
          </a:p>
          <a:p>
            <a:r>
              <a:rPr lang="en-US" dirty="0" smtClean="0">
                <a:latin typeface="Times New Roman" pitchFamily="18" charset="0"/>
                <a:cs typeface="Times New Roman" pitchFamily="18" charset="0"/>
              </a:rPr>
              <a:t>They define different states of an object during its lifetime and these states are changed by events. </a:t>
            </a:r>
          </a:p>
          <a:p>
            <a:r>
              <a:rPr lang="en-US" dirty="0" err="1" smtClean="0">
                <a:latin typeface="Times New Roman" pitchFamily="18" charset="0"/>
                <a:cs typeface="Times New Roman" pitchFamily="18" charset="0"/>
              </a:rPr>
              <a:t>Statechart</a:t>
            </a:r>
            <a:r>
              <a:rPr lang="en-US" dirty="0" smtClean="0">
                <a:latin typeface="Times New Roman" pitchFamily="18" charset="0"/>
                <a:cs typeface="Times New Roman" pitchFamily="18" charset="0"/>
              </a:rPr>
              <a:t> diagrams are useful to model the reactive systems. </a:t>
            </a:r>
          </a:p>
          <a:p>
            <a:r>
              <a:rPr lang="en-US" dirty="0" smtClean="0">
                <a:latin typeface="Times New Roman" pitchFamily="18" charset="0"/>
                <a:cs typeface="Times New Roman" pitchFamily="18" charset="0"/>
              </a:rPr>
              <a:t>Reactive systems can be defined as a system that responds to external or internal events.</a:t>
            </a:r>
          </a:p>
          <a:p>
            <a:r>
              <a:rPr lang="en-US" dirty="0" smtClean="0">
                <a:latin typeface="Times New Roman" pitchFamily="18" charset="0"/>
                <a:cs typeface="Times New Roman" pitchFamily="18" charset="0"/>
              </a:rPr>
              <a:t>The most important purpose of </a:t>
            </a:r>
            <a:r>
              <a:rPr lang="en-US" dirty="0" err="1" smtClean="0">
                <a:latin typeface="Times New Roman" pitchFamily="18" charset="0"/>
                <a:cs typeface="Times New Roman" pitchFamily="18" charset="0"/>
              </a:rPr>
              <a:t>Statechart</a:t>
            </a:r>
            <a:r>
              <a:rPr lang="en-US" dirty="0" smtClean="0">
                <a:latin typeface="Times New Roman" pitchFamily="18" charset="0"/>
                <a:cs typeface="Times New Roman" pitchFamily="18" charset="0"/>
              </a:rPr>
              <a:t> diagram is to model lifetime of an object from creation to termination.</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err="1" smtClean="0">
                <a:effectLst/>
                <a:latin typeface="Times New Roman" pitchFamily="18" charset="0"/>
                <a:cs typeface="Times New Roman" pitchFamily="18" charset="0"/>
              </a:rPr>
              <a:t>Statechart</a:t>
            </a:r>
            <a:r>
              <a:rPr lang="en-US" b="0" dirty="0" smtClean="0">
                <a:effectLst/>
                <a:latin typeface="Times New Roman" pitchFamily="18" charset="0"/>
                <a:cs typeface="Times New Roman" pitchFamily="18" charset="0"/>
              </a:rPr>
              <a:t> Diagrams</a:t>
            </a:r>
            <a:br>
              <a:rPr lang="en-US" b="0" dirty="0" smtClean="0">
                <a:effectLst/>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latin typeface="Times New Roman" pitchFamily="18" charset="0"/>
                <a:cs typeface="Times New Roman" pitchFamily="18" charset="0"/>
              </a:rPr>
              <a:t>Following are the main purposes of using</a:t>
            </a:r>
          </a:p>
          <a:p>
            <a:pPr>
              <a:buNone/>
            </a:pPr>
            <a:r>
              <a:rPr lang="en-US" dirty="0" err="1" smtClean="0">
                <a:latin typeface="Times New Roman" pitchFamily="18" charset="0"/>
                <a:cs typeface="Times New Roman" pitchFamily="18" charset="0"/>
              </a:rPr>
              <a:t>Statechart</a:t>
            </a:r>
            <a:r>
              <a:rPr lang="en-US" dirty="0" smtClean="0">
                <a:latin typeface="Times New Roman" pitchFamily="18" charset="0"/>
                <a:cs typeface="Times New Roman" pitchFamily="18" charset="0"/>
              </a:rPr>
              <a:t> diagrams −</a:t>
            </a:r>
          </a:p>
          <a:p>
            <a:r>
              <a:rPr lang="en-US" dirty="0" smtClean="0">
                <a:latin typeface="Times New Roman" pitchFamily="18" charset="0"/>
                <a:cs typeface="Times New Roman" pitchFamily="18" charset="0"/>
              </a:rPr>
              <a:t>To model the dynamic aspect of a system.</a:t>
            </a:r>
          </a:p>
          <a:p>
            <a:r>
              <a:rPr lang="en-US" dirty="0" smtClean="0">
                <a:latin typeface="Times New Roman" pitchFamily="18" charset="0"/>
                <a:cs typeface="Times New Roman" pitchFamily="18" charset="0"/>
              </a:rPr>
              <a:t>To model the life time of a reactive system.</a:t>
            </a:r>
          </a:p>
          <a:p>
            <a:r>
              <a:rPr lang="en-US" dirty="0" smtClean="0">
                <a:latin typeface="Times New Roman" pitchFamily="18" charset="0"/>
                <a:cs typeface="Times New Roman" pitchFamily="18" charset="0"/>
              </a:rPr>
              <a:t>To describe different states of an object during its life time.</a:t>
            </a:r>
          </a:p>
          <a:p>
            <a:r>
              <a:rPr lang="en-US" dirty="0" smtClean="0">
                <a:latin typeface="Times New Roman" pitchFamily="18" charset="0"/>
                <a:cs typeface="Times New Roman" pitchFamily="18" charset="0"/>
              </a:rPr>
              <a:t>Define a state machine to model the states of an object.</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err="1" smtClean="0">
                <a:effectLst/>
                <a:latin typeface="Times New Roman" pitchFamily="18" charset="0"/>
                <a:cs typeface="Times New Roman" pitchFamily="18" charset="0"/>
              </a:rPr>
              <a:t>Statechart</a:t>
            </a:r>
            <a:r>
              <a:rPr lang="en-US" b="0" dirty="0" smtClean="0">
                <a:effectLst/>
                <a:latin typeface="Times New Roman" pitchFamily="18" charset="0"/>
                <a:cs typeface="Times New Roman" pitchFamily="18" charset="0"/>
              </a:rPr>
              <a:t> Diagrams</a:t>
            </a:r>
            <a:br>
              <a:rPr lang="en-US" b="0" dirty="0" smtClean="0">
                <a:effectLst/>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l="26705" t="33962" r="31306" b="16981"/>
          <a:stretch>
            <a:fillRect/>
          </a:stretch>
        </p:blipFill>
        <p:spPr bwMode="auto">
          <a:xfrm>
            <a:off x="381000" y="1524000"/>
            <a:ext cx="83058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latin typeface="Times New Roman" pitchFamily="18" charset="0"/>
                <a:cs typeface="Times New Roman" pitchFamily="18" charset="0"/>
              </a:rPr>
              <a:t>Activity Diagram captures the dynamic behavior of the system. </a:t>
            </a:r>
          </a:p>
          <a:p>
            <a:r>
              <a:rPr lang="en-US" dirty="0" smtClean="0">
                <a:latin typeface="Times New Roman" pitchFamily="18" charset="0"/>
                <a:cs typeface="Times New Roman" pitchFamily="18" charset="0"/>
              </a:rPr>
              <a:t>Other four diagrams are used to show the message flow from one object to another.</a:t>
            </a:r>
          </a:p>
          <a:p>
            <a:r>
              <a:rPr lang="en-US" dirty="0" smtClean="0">
                <a:latin typeface="Times New Roman" pitchFamily="18" charset="0"/>
                <a:cs typeface="Times New Roman" pitchFamily="18" charset="0"/>
              </a:rPr>
              <a:t> Activity Diagram is used to show message flow from one activity to another.</a:t>
            </a:r>
          </a:p>
          <a:p>
            <a:r>
              <a:rPr lang="en-US" dirty="0" smtClean="0">
                <a:latin typeface="Times New Roman" pitchFamily="18" charset="0"/>
                <a:cs typeface="Times New Roman" pitchFamily="18" charset="0"/>
              </a:rPr>
              <a:t>Activity is a particular operation of the system.</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Before drawing an activity diagram, we should</a:t>
            </a:r>
          </a:p>
          <a:p>
            <a:pPr>
              <a:buNone/>
            </a:pPr>
            <a:r>
              <a:rPr lang="en-US" dirty="0" smtClean="0">
                <a:latin typeface="Times New Roman" pitchFamily="18" charset="0"/>
                <a:cs typeface="Times New Roman" pitchFamily="18" charset="0"/>
              </a:rPr>
              <a:t>identify the following elements −</a:t>
            </a:r>
          </a:p>
          <a:p>
            <a:r>
              <a:rPr lang="en-US" dirty="0" smtClean="0">
                <a:latin typeface="Times New Roman" pitchFamily="18" charset="0"/>
                <a:cs typeface="Times New Roman" pitchFamily="18" charset="0"/>
              </a:rPr>
              <a:t>Activities</a:t>
            </a:r>
          </a:p>
          <a:p>
            <a:r>
              <a:rPr lang="en-US" dirty="0" smtClean="0">
                <a:latin typeface="Times New Roman" pitchFamily="18" charset="0"/>
                <a:cs typeface="Times New Roman" pitchFamily="18" charset="0"/>
              </a:rPr>
              <a:t>Association</a:t>
            </a:r>
          </a:p>
          <a:p>
            <a:r>
              <a:rPr lang="en-US" dirty="0" smtClean="0">
                <a:latin typeface="Times New Roman" pitchFamily="18" charset="0"/>
                <a:cs typeface="Times New Roman" pitchFamily="18" charset="0"/>
              </a:rPr>
              <a:t>Conditions</a:t>
            </a:r>
          </a:p>
          <a:p>
            <a:r>
              <a:rPr lang="en-US" dirty="0" smtClean="0">
                <a:latin typeface="Times New Roman" pitchFamily="18" charset="0"/>
                <a:cs typeface="Times New Roman" pitchFamily="18" charset="0"/>
              </a:rPr>
              <a:t>Constraints</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Activity Diagrams</a:t>
            </a:r>
            <a:br>
              <a:rPr lang="en-US" b="0" dirty="0" smtClean="0">
                <a:effectLst/>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0" dirty="0" smtClean="0">
                <a:effectLst/>
                <a:latin typeface="Times New Roman" pitchFamily="18" charset="0"/>
                <a:cs typeface="Times New Roman" pitchFamily="18" charset="0"/>
              </a:rPr>
              <a:t>Activity Diagrams</a:t>
            </a:r>
            <a:br>
              <a:rPr lang="en-US" b="0" dirty="0" smtClean="0">
                <a:effectLst/>
                <a:latin typeface="Times New Roman" pitchFamily="18" charset="0"/>
                <a:cs typeface="Times New Roman" pitchFamily="18" charset="0"/>
              </a:rPr>
            </a:br>
            <a:endParaRPr lang="en-US" dirty="0"/>
          </a:p>
        </p:txBody>
      </p:sp>
      <p:pic>
        <p:nvPicPr>
          <p:cNvPr id="4" name="Content Placeholder 3"/>
          <p:cNvPicPr>
            <a:picLocks noGrp="1"/>
          </p:cNvPicPr>
          <p:nvPr>
            <p:ph idx="1"/>
          </p:nvPr>
        </p:nvPicPr>
        <p:blipFill>
          <a:blip r:embed="rId2" cstate="print"/>
          <a:srcRect l="27219" t="28774" r="30255" b="22170"/>
          <a:stretch>
            <a:fillRect/>
          </a:stretch>
        </p:blipFill>
        <p:spPr bwMode="auto">
          <a:xfrm>
            <a:off x="609600" y="1676400"/>
            <a:ext cx="80772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2" cstate="print"/>
          <a:srcRect/>
          <a:stretch>
            <a:fillRect/>
          </a:stretch>
        </p:blipFill>
        <p:spPr>
          <a:xfrm>
            <a:off x="1143000" y="1981200"/>
            <a:ext cx="6934200" cy="405499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Times New Roman" pitchFamily="18" charset="0"/>
                <a:cs typeface="Times New Roman" pitchFamily="18" charset="0"/>
              </a:rPr>
              <a:t>Interface −</a:t>
            </a:r>
            <a:r>
              <a:rPr lang="en-US" dirty="0" smtClean="0">
                <a:latin typeface="Times New Roman" pitchFamily="18" charset="0"/>
                <a:cs typeface="Times New Roman" pitchFamily="18" charset="0"/>
              </a:rPr>
              <a:t> Interface defines a set of operations, which specify the responsibility of a class.</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Font typeface="Wingdings" pitchFamily="2" charset="2"/>
              <a:buChar char="Ø"/>
            </a:pPr>
            <a:r>
              <a:rPr lang="en-US" b="1" dirty="0" smtClean="0">
                <a:latin typeface="Times New Roman" pitchFamily="18" charset="0"/>
                <a:cs typeface="Times New Roman" pitchFamily="18" charset="0"/>
              </a:rPr>
              <a:t>Collaboration −</a:t>
            </a:r>
            <a:r>
              <a:rPr lang="en-US" dirty="0" smtClean="0">
                <a:latin typeface="Times New Roman" pitchFamily="18" charset="0"/>
                <a:cs typeface="Times New Roman" pitchFamily="18" charset="0"/>
              </a:rPr>
              <a:t>Collaboration defines an interaction between elements.</a:t>
            </a:r>
          </a:p>
          <a:p>
            <a:pPr>
              <a:buNone/>
            </a:pPr>
            <a:endParaRPr lang="en-US" dirty="0" smtClean="0">
              <a:latin typeface="Times New Roman" pitchFamily="18" charset="0"/>
              <a:cs typeface="Times New Roman" pitchFamily="18" charset="0"/>
            </a:endParaRPr>
          </a:p>
          <a:p>
            <a:pPr>
              <a:buFont typeface="Wingdings" pitchFamily="2" charset="2"/>
              <a:buChar char="Ø"/>
            </a:pPr>
            <a:r>
              <a:rPr lang="en-US" b="1" dirty="0" smtClean="0">
                <a:latin typeface="Times New Roman" pitchFamily="18" charset="0"/>
                <a:cs typeface="Times New Roman" pitchFamily="18" charset="0"/>
              </a:rPr>
              <a:t>Use case −</a:t>
            </a:r>
            <a:r>
              <a:rPr lang="en-US" dirty="0" smtClean="0">
                <a:latin typeface="Times New Roman" pitchFamily="18" charset="0"/>
                <a:cs typeface="Times New Roman" pitchFamily="18" charset="0"/>
              </a:rPr>
              <a:t>Use case represents a set of actions performed by a system for a specific goal.</a:t>
            </a:r>
          </a:p>
          <a:p>
            <a:pPr>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rPr>
              <a:t>UML</a:t>
            </a:r>
            <a:br>
              <a:rPr lang="en-US" b="0" dirty="0" smtClean="0">
                <a:effectLst/>
              </a:rPr>
            </a:br>
            <a:endParaRPr lang="en-US" dirty="0"/>
          </a:p>
        </p:txBody>
      </p:sp>
      <p:pic>
        <p:nvPicPr>
          <p:cNvPr id="4" name="Picture 3"/>
          <p:cNvPicPr/>
          <p:nvPr/>
        </p:nvPicPr>
        <p:blipFill>
          <a:blip r:embed="rId2" cstate="print"/>
          <a:srcRect l="42046" t="26916" r="46109" b="62661"/>
          <a:stretch>
            <a:fillRect/>
          </a:stretch>
        </p:blipFill>
        <p:spPr bwMode="auto">
          <a:xfrm>
            <a:off x="3048000" y="2514600"/>
            <a:ext cx="2715282" cy="914400"/>
          </a:xfrm>
          <a:prstGeom prst="rect">
            <a:avLst/>
          </a:prstGeom>
          <a:noFill/>
          <a:ln w="9525">
            <a:noFill/>
            <a:miter lim="800000"/>
            <a:headEnd/>
            <a:tailEnd/>
          </a:ln>
        </p:spPr>
      </p:pic>
      <p:pic>
        <p:nvPicPr>
          <p:cNvPr id="5" name="Picture 4"/>
          <p:cNvPicPr/>
          <p:nvPr/>
        </p:nvPicPr>
        <p:blipFill>
          <a:blip r:embed="rId2" cstate="print"/>
          <a:srcRect l="43122" t="39654" r="42901" b="52313"/>
          <a:stretch>
            <a:fillRect/>
          </a:stretch>
        </p:blipFill>
        <p:spPr bwMode="auto">
          <a:xfrm>
            <a:off x="1600200" y="4191000"/>
            <a:ext cx="1589843" cy="457200"/>
          </a:xfrm>
          <a:prstGeom prst="rect">
            <a:avLst/>
          </a:prstGeom>
          <a:noFill/>
          <a:ln w="9525">
            <a:noFill/>
            <a:miter lim="800000"/>
            <a:headEnd/>
            <a:tailEnd/>
          </a:ln>
        </p:spPr>
      </p:pic>
      <p:pic>
        <p:nvPicPr>
          <p:cNvPr id="6" name="Picture 5"/>
          <p:cNvPicPr/>
          <p:nvPr/>
        </p:nvPicPr>
        <p:blipFill>
          <a:blip r:embed="rId2" cstate="print"/>
          <a:srcRect l="36060" t="54280" r="44777" b="36274"/>
          <a:stretch>
            <a:fillRect/>
          </a:stretch>
        </p:blipFill>
        <p:spPr bwMode="auto">
          <a:xfrm>
            <a:off x="2057400" y="5562600"/>
            <a:ext cx="3048000"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smtClean="0">
                <a:latin typeface="Times New Roman" pitchFamily="18" charset="0"/>
                <a:cs typeface="Times New Roman" pitchFamily="18" charset="0"/>
              </a:rPr>
              <a:t>Component −</a:t>
            </a:r>
            <a:r>
              <a:rPr lang="en-US" dirty="0" smtClean="0">
                <a:latin typeface="Times New Roman" pitchFamily="18" charset="0"/>
                <a:cs typeface="Times New Roman" pitchFamily="18" charset="0"/>
              </a:rPr>
              <a:t>Component describes the physical part of a system</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Behavioral Things</a:t>
            </a:r>
          </a:p>
          <a:p>
            <a:pPr>
              <a:buNone/>
            </a:pPr>
            <a:r>
              <a:rPr lang="en-US" dirty="0" smtClean="0">
                <a:latin typeface="Times New Roman" pitchFamily="18" charset="0"/>
                <a:cs typeface="Times New Roman" pitchFamily="18" charset="0"/>
              </a:rPr>
              <a:t>A behavioral thing consists of the dynamic parts of UML</a:t>
            </a:r>
          </a:p>
          <a:p>
            <a:pPr>
              <a:buNone/>
            </a:pPr>
            <a:r>
              <a:rPr lang="en-US" dirty="0" smtClean="0">
                <a:latin typeface="Times New Roman" pitchFamily="18" charset="0"/>
                <a:cs typeface="Times New Roman" pitchFamily="18" charset="0"/>
              </a:rPr>
              <a:t>models. Following are the behavioral things:</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Interaction −</a:t>
            </a:r>
            <a:r>
              <a:rPr lang="en-US" dirty="0" smtClean="0">
                <a:latin typeface="Times New Roman" pitchFamily="18" charset="0"/>
                <a:cs typeface="Times New Roman" pitchFamily="18" charset="0"/>
              </a:rPr>
              <a:t> Interaction is defined as a behavior that consists of a group of messages exchanged among elements to accomplish a specific task.</a:t>
            </a: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b="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rPr>
              <a:t>UML</a:t>
            </a:r>
            <a:br>
              <a:rPr lang="en-US" b="0" dirty="0" smtClean="0">
                <a:effectLst/>
              </a:rPr>
            </a:br>
            <a:endParaRPr lang="en-US" dirty="0"/>
          </a:p>
        </p:txBody>
      </p:sp>
      <p:pic>
        <p:nvPicPr>
          <p:cNvPr id="4" name="Picture 3"/>
          <p:cNvPicPr/>
          <p:nvPr/>
        </p:nvPicPr>
        <p:blipFill>
          <a:blip r:embed="rId2" cstate="print"/>
          <a:srcRect l="40816" t="66038" r="42198" b="24528"/>
          <a:stretch>
            <a:fillRect/>
          </a:stretch>
        </p:blipFill>
        <p:spPr bwMode="auto">
          <a:xfrm>
            <a:off x="1600200" y="2286000"/>
            <a:ext cx="3048000" cy="843455"/>
          </a:xfrm>
          <a:prstGeom prst="rect">
            <a:avLst/>
          </a:prstGeom>
          <a:noFill/>
          <a:ln w="9525">
            <a:noFill/>
            <a:miter lim="800000"/>
            <a:headEnd/>
            <a:tailEnd/>
          </a:ln>
        </p:spPr>
      </p:pic>
      <p:pic>
        <p:nvPicPr>
          <p:cNvPr id="14" name="Picture 13"/>
          <p:cNvPicPr/>
          <p:nvPr/>
        </p:nvPicPr>
        <p:blipFill>
          <a:blip r:embed="rId3" cstate="print"/>
          <a:srcRect l="32905" t="63713" r="33900" b="27787"/>
          <a:stretch>
            <a:fillRect/>
          </a:stretch>
        </p:blipFill>
        <p:spPr bwMode="auto">
          <a:xfrm>
            <a:off x="1828800" y="5562600"/>
            <a:ext cx="53340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Times New Roman" pitchFamily="18" charset="0"/>
                <a:cs typeface="Times New Roman" pitchFamily="18" charset="0"/>
              </a:rPr>
              <a:t>State machine −</a:t>
            </a:r>
            <a:r>
              <a:rPr lang="en-US" dirty="0" smtClean="0">
                <a:latin typeface="Times New Roman" pitchFamily="18" charset="0"/>
                <a:cs typeface="Times New Roman" pitchFamily="18" charset="0"/>
              </a:rPr>
              <a:t> State machine is useful when the state of an object in its life cycle is important. It defines the sequence of states an object goes through in response to events. Events are external factors responsible for state change</a:t>
            </a: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rPr>
              <a:t>UML</a:t>
            </a:r>
            <a:br>
              <a:rPr lang="en-US" b="0" dirty="0" smtClean="0">
                <a:effectLst/>
              </a:rPr>
            </a:br>
            <a:endParaRPr lang="en-US" dirty="0"/>
          </a:p>
        </p:txBody>
      </p:sp>
      <p:sp>
        <p:nvSpPr>
          <p:cNvPr id="4" name="Rounded Rectangle 3"/>
          <p:cNvSpPr/>
          <p:nvPr/>
        </p:nvSpPr>
        <p:spPr>
          <a:xfrm>
            <a:off x="2133600" y="3962400"/>
            <a:ext cx="16002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143000"/>
            <a:ext cx="8229600" cy="4525963"/>
          </a:xfrm>
        </p:spPr>
        <p:txBody>
          <a:bodyPr>
            <a:normAutofit lnSpcReduction="10000"/>
          </a:bodyPr>
          <a:lstStyle/>
          <a:p>
            <a:pPr>
              <a:buNone/>
            </a:pPr>
            <a:r>
              <a:rPr lang="en-US" b="1" dirty="0" smtClean="0">
                <a:latin typeface="Times New Roman" pitchFamily="18" charset="0"/>
                <a:cs typeface="Times New Roman" pitchFamily="18" charset="0"/>
              </a:rPr>
              <a:t>Grouping Things</a:t>
            </a:r>
          </a:p>
          <a:p>
            <a:pPr>
              <a:buNone/>
            </a:pPr>
            <a:r>
              <a:rPr lang="en-US" dirty="0" smtClean="0">
                <a:latin typeface="Times New Roman" pitchFamily="18" charset="0"/>
                <a:cs typeface="Times New Roman" pitchFamily="18" charset="0"/>
              </a:rPr>
              <a:t>Grouping things can be defined as a mechanism to group</a:t>
            </a:r>
          </a:p>
          <a:p>
            <a:pPr>
              <a:buNone/>
            </a:pPr>
            <a:r>
              <a:rPr lang="en-US" dirty="0" smtClean="0">
                <a:latin typeface="Times New Roman" pitchFamily="18" charset="0"/>
                <a:cs typeface="Times New Roman" pitchFamily="18" charset="0"/>
              </a:rPr>
              <a:t>elements of a UML model together.</a:t>
            </a:r>
            <a:endParaRPr lang="en-US" b="1" dirty="0" smtClean="0">
              <a:latin typeface="Times New Roman" pitchFamily="18" charset="0"/>
              <a:cs typeface="Times New Roman" pitchFamily="18" charset="0"/>
            </a:endParaRPr>
          </a:p>
          <a:p>
            <a:pPr marL="624078" indent="-514350">
              <a:buFont typeface="Wingdings" pitchFamily="2" charset="2"/>
              <a:buChar char="Ø"/>
            </a:pPr>
            <a:r>
              <a:rPr lang="en-US" b="1" dirty="0" smtClean="0">
                <a:latin typeface="Times New Roman" pitchFamily="18" charset="0"/>
                <a:cs typeface="Times New Roman" pitchFamily="18" charset="0"/>
              </a:rPr>
              <a:t>Package −</a:t>
            </a:r>
            <a:r>
              <a:rPr lang="en-US" dirty="0" smtClean="0">
                <a:latin typeface="Times New Roman" pitchFamily="18" charset="0"/>
                <a:cs typeface="Times New Roman" pitchFamily="18" charset="0"/>
              </a:rPr>
              <a:t> Package is the only one grouping thing available for gathering structural and behavioral things.</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b="1" dirty="0" err="1" smtClean="0">
                <a:latin typeface="Times New Roman" pitchFamily="18" charset="0"/>
                <a:cs typeface="Times New Roman" pitchFamily="18" charset="0"/>
              </a:rPr>
              <a:t>Annotational</a:t>
            </a:r>
            <a:r>
              <a:rPr lang="en-US" b="1" dirty="0" smtClean="0">
                <a:latin typeface="Times New Roman" pitchFamily="18" charset="0"/>
                <a:cs typeface="Times New Roman" pitchFamily="18" charset="0"/>
              </a:rPr>
              <a:t> things</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can be defined as a mechanism to capture remarks, descriptions, and comments of UML model elements. </a:t>
            </a:r>
          </a:p>
          <a:p>
            <a:pPr>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rPr>
              <a:t>UML</a:t>
            </a:r>
            <a:br>
              <a:rPr lang="en-US" b="0" dirty="0" smtClean="0">
                <a:effectLst/>
              </a:rPr>
            </a:br>
            <a:endParaRPr lang="en-US" dirty="0"/>
          </a:p>
        </p:txBody>
      </p:sp>
      <p:pic>
        <p:nvPicPr>
          <p:cNvPr id="4" name="Picture 3"/>
          <p:cNvPicPr/>
          <p:nvPr/>
        </p:nvPicPr>
        <p:blipFill>
          <a:blip r:embed="rId2" cstate="print"/>
          <a:srcRect l="43038" t="30660" r="47655" b="57066"/>
          <a:stretch>
            <a:fillRect/>
          </a:stretch>
        </p:blipFill>
        <p:spPr bwMode="auto">
          <a:xfrm>
            <a:off x="2590800" y="3429000"/>
            <a:ext cx="2101149" cy="1043318"/>
          </a:xfrm>
          <a:prstGeom prst="rect">
            <a:avLst/>
          </a:prstGeom>
          <a:noFill/>
          <a:ln w="9525">
            <a:noFill/>
            <a:miter lim="800000"/>
            <a:headEnd/>
            <a:tailEnd/>
          </a:ln>
        </p:spPr>
      </p:pic>
      <p:pic>
        <p:nvPicPr>
          <p:cNvPr id="5" name="Picture 4"/>
          <p:cNvPicPr/>
          <p:nvPr/>
        </p:nvPicPr>
        <p:blipFill>
          <a:blip r:embed="rId2" cstate="print"/>
          <a:srcRect l="43038" t="57547" r="45523" b="29245"/>
          <a:stretch>
            <a:fillRect/>
          </a:stretch>
        </p:blipFill>
        <p:spPr bwMode="auto">
          <a:xfrm>
            <a:off x="4114800" y="5715000"/>
            <a:ext cx="2514600"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smtClean="0">
                <a:latin typeface="Times New Roman" pitchFamily="18" charset="0"/>
                <a:cs typeface="Times New Roman" pitchFamily="18" charset="0"/>
              </a:rPr>
              <a:t>Relationship</a:t>
            </a:r>
          </a:p>
          <a:p>
            <a:pPr>
              <a:buNone/>
            </a:pPr>
            <a:r>
              <a:rPr lang="en-US" dirty="0" smtClean="0">
                <a:latin typeface="Times New Roman" pitchFamily="18" charset="0"/>
                <a:cs typeface="Times New Roman" pitchFamily="18" charset="0"/>
              </a:rPr>
              <a:t>How the elements are associated with each other.</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Dependency -</a:t>
            </a:r>
            <a:r>
              <a:rPr lang="en-US" dirty="0" smtClean="0">
                <a:latin typeface="Times New Roman" pitchFamily="18" charset="0"/>
                <a:cs typeface="Times New Roman" pitchFamily="18" charset="0"/>
              </a:rPr>
              <a:t>is a relationship between two things in which change in one element also affects the other.</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smtClean="0">
                <a:effectLst/>
              </a:rPr>
              <a:t>UML</a:t>
            </a:r>
            <a:br>
              <a:rPr lang="en-US" b="0" dirty="0" smtClean="0">
                <a:effectLst/>
              </a:rPr>
            </a:br>
            <a:endParaRPr lang="en-US" dirty="0"/>
          </a:p>
        </p:txBody>
      </p:sp>
      <p:pic>
        <p:nvPicPr>
          <p:cNvPr id="4" name="Picture 3"/>
          <p:cNvPicPr/>
          <p:nvPr/>
        </p:nvPicPr>
        <p:blipFill>
          <a:blip r:embed="rId2" cstate="print"/>
          <a:srcRect l="32657" t="48416" r="44322" b="33722"/>
          <a:stretch>
            <a:fillRect/>
          </a:stretch>
        </p:blipFill>
        <p:spPr bwMode="auto">
          <a:xfrm>
            <a:off x="2133600" y="3505200"/>
            <a:ext cx="42672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270</TotalTime>
  <Words>1288</Words>
  <Application>Microsoft Office PowerPoint</Application>
  <PresentationFormat>On-screen Show (4:3)</PresentationFormat>
  <Paragraphs>242</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Concourse</vt:lpstr>
      <vt:lpstr>UML</vt:lpstr>
      <vt:lpstr>UML </vt:lpstr>
      <vt:lpstr>UML </vt:lpstr>
      <vt:lpstr>UML </vt:lpstr>
      <vt:lpstr>UML </vt:lpstr>
      <vt:lpstr>UML </vt:lpstr>
      <vt:lpstr>UML </vt:lpstr>
      <vt:lpstr>UML </vt:lpstr>
      <vt:lpstr>UML </vt:lpstr>
      <vt:lpstr>UML </vt:lpstr>
      <vt:lpstr>UML </vt:lpstr>
      <vt:lpstr>UML </vt:lpstr>
      <vt:lpstr>UML </vt:lpstr>
      <vt:lpstr>  Structural Modeling </vt:lpstr>
      <vt:lpstr>Class Diagram</vt:lpstr>
      <vt:lpstr>Class Diagram</vt:lpstr>
      <vt:lpstr>Class Diagram</vt:lpstr>
      <vt:lpstr>Class Diagram </vt:lpstr>
      <vt:lpstr>Object Diagrams </vt:lpstr>
      <vt:lpstr>Object Diagrams </vt:lpstr>
      <vt:lpstr>Object Diagrams </vt:lpstr>
      <vt:lpstr>  Component Diagrams  </vt:lpstr>
      <vt:lpstr>  Component Diagrams  </vt:lpstr>
      <vt:lpstr>  Component Diagrams  </vt:lpstr>
      <vt:lpstr>  Component Diagrams  </vt:lpstr>
      <vt:lpstr>Deployment Diagrams </vt:lpstr>
      <vt:lpstr>Deployment Diagrams </vt:lpstr>
      <vt:lpstr>Deployment Diagrams </vt:lpstr>
      <vt:lpstr>Deployment Diagrams </vt:lpstr>
      <vt:lpstr>Deployment Diagrams </vt:lpstr>
      <vt:lpstr>Behavioral Modeling </vt:lpstr>
      <vt:lpstr>Use Case Diagrams </vt:lpstr>
      <vt:lpstr>Use Case Diagrams </vt:lpstr>
      <vt:lpstr>Use Case Diagrams </vt:lpstr>
      <vt:lpstr>Use Case Diagrams </vt:lpstr>
      <vt:lpstr>Interaction Diagrams </vt:lpstr>
      <vt:lpstr>Interaction Diagrams </vt:lpstr>
      <vt:lpstr>Sequence Diagram </vt:lpstr>
      <vt:lpstr>Collaboration Diagram </vt:lpstr>
      <vt:lpstr>Statechart Diagrams </vt:lpstr>
      <vt:lpstr>Statechart Diagrams </vt:lpstr>
      <vt:lpstr>Slide 42</vt:lpstr>
      <vt:lpstr>Activity Diagrams </vt:lpstr>
      <vt:lpstr>Activity Diagrams </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hp</dc:creator>
  <cp:lastModifiedBy>hp</cp:lastModifiedBy>
  <cp:revision>58</cp:revision>
  <dcterms:created xsi:type="dcterms:W3CDTF">2017-10-16T15:11:17Z</dcterms:created>
  <dcterms:modified xsi:type="dcterms:W3CDTF">2017-10-18T17:57:01Z</dcterms:modified>
</cp:coreProperties>
</file>