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312" r:id="rId5"/>
    <p:sldId id="316" r:id="rId6"/>
    <p:sldId id="339" r:id="rId7"/>
    <p:sldId id="346" r:id="rId8"/>
    <p:sldId id="310" r:id="rId9"/>
    <p:sldId id="338" r:id="rId10"/>
    <p:sldId id="347" r:id="rId11"/>
    <p:sldId id="341" r:id="rId12"/>
    <p:sldId id="343" r:id="rId13"/>
    <p:sldId id="350" r:id="rId14"/>
    <p:sldId id="348" r:id="rId15"/>
    <p:sldId id="320" r:id="rId16"/>
    <p:sldId id="335" r:id="rId17"/>
    <p:sldId id="349"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86" d="100"/>
          <a:sy n="86" d="100"/>
        </p:scale>
        <p:origin x="562" y="67"/>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3/5/2022</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hyperlink" Target="https://ieeexplore.ieee.org/document/895319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09E6E-4611-46F9-8952-D5138029CC5C}"/>
              </a:ext>
            </a:extLst>
          </p:cNvPr>
          <p:cNvSpPr txBox="1"/>
          <p:nvPr/>
        </p:nvSpPr>
        <p:spPr>
          <a:xfrm>
            <a:off x="4120406" y="5772032"/>
            <a:ext cx="2671011" cy="369332"/>
          </a:xfrm>
          <a:prstGeom prst="rect">
            <a:avLst/>
          </a:prstGeom>
          <a:noFill/>
        </p:spPr>
        <p:txBody>
          <a:bodyPr wrap="square">
            <a:spAutoFit/>
          </a:bodyPr>
          <a:lstStyle/>
          <a:p>
            <a:r>
              <a:rPr lang="en-US" sz="1800" dirty="0"/>
              <a:t>Anusree Jnanakrishnan</a:t>
            </a:r>
          </a:p>
        </p:txBody>
      </p:sp>
      <p:sp>
        <p:nvSpPr>
          <p:cNvPr id="8" name="TextBox 7">
            <a:extLst>
              <a:ext uri="{FF2B5EF4-FFF2-40B4-BE49-F238E27FC236}">
                <a16:creationId xmlns:a16="http://schemas.microsoft.com/office/drawing/2014/main" id="{0D9AB1F5-B43D-4229-9517-419BDD26F197}"/>
              </a:ext>
            </a:extLst>
          </p:cNvPr>
          <p:cNvSpPr txBox="1"/>
          <p:nvPr/>
        </p:nvSpPr>
        <p:spPr>
          <a:xfrm>
            <a:off x="409609" y="5795862"/>
            <a:ext cx="3221358" cy="369332"/>
          </a:xfrm>
          <a:prstGeom prst="rect">
            <a:avLst/>
          </a:prstGeom>
          <a:noFill/>
        </p:spPr>
        <p:txBody>
          <a:bodyPr wrap="square">
            <a:spAutoFit/>
          </a:bodyPr>
          <a:lstStyle/>
          <a:p>
            <a:r>
              <a:rPr lang="en-US" sz="1800" dirty="0"/>
              <a:t> Asst.Prof Husain Ahamed P</a:t>
            </a:r>
          </a:p>
        </p:txBody>
      </p:sp>
      <p:sp>
        <p:nvSpPr>
          <p:cNvPr id="16" name="TextBox 15">
            <a:extLst>
              <a:ext uri="{FF2B5EF4-FFF2-40B4-BE49-F238E27FC236}">
                <a16:creationId xmlns:a16="http://schemas.microsoft.com/office/drawing/2014/main" id="{333ADF3A-57BA-4A00-824F-13A10B4F55FD}"/>
              </a:ext>
            </a:extLst>
          </p:cNvPr>
          <p:cNvSpPr txBox="1"/>
          <p:nvPr/>
        </p:nvSpPr>
        <p:spPr>
          <a:xfrm>
            <a:off x="1801115" y="2325109"/>
            <a:ext cx="3845083" cy="1477328"/>
          </a:xfrm>
          <a:prstGeom prst="rect">
            <a:avLst/>
          </a:prstGeom>
          <a:noFill/>
        </p:spPr>
        <p:txBody>
          <a:bodyPr wrap="square">
            <a:spAutoFit/>
          </a:bodyPr>
          <a:lstStyle/>
          <a:p>
            <a:r>
              <a:rPr lang="en-US" sz="3000" dirty="0">
                <a:latin typeface="Bahnschrift SemiBold" panose="020B0502040204020203" pitchFamily="34" charset="0"/>
              </a:rPr>
              <a:t>Inverse Cooking:</a:t>
            </a:r>
          </a:p>
          <a:p>
            <a:r>
              <a:rPr lang="en-US" sz="3000" dirty="0">
                <a:latin typeface="Bahnschrift SemiBold" panose="020B0502040204020203" pitchFamily="34" charset="0"/>
              </a:rPr>
              <a:t> Recipe Generation from Food Images</a:t>
            </a:r>
            <a:endParaRPr lang="en-IN" sz="3000" dirty="0">
              <a:latin typeface="Bahnschrift SemiBold" panose="020B0502040204020203" pitchFamily="34" charset="0"/>
            </a:endParaRPr>
          </a:p>
        </p:txBody>
      </p:sp>
      <p:pic>
        <p:nvPicPr>
          <p:cNvPr id="20" name="Picture Placeholder 19">
            <a:extLst>
              <a:ext uri="{FF2B5EF4-FFF2-40B4-BE49-F238E27FC236}">
                <a16:creationId xmlns:a16="http://schemas.microsoft.com/office/drawing/2014/main" id="{91A88C2A-BEE0-4B2E-8DB6-E8A3CEADFC93}"/>
              </a:ext>
            </a:extLst>
          </p:cNvPr>
          <p:cNvPicPr>
            <a:picLocks noGrp="1" noChangeAspect="1"/>
          </p:cNvPicPr>
          <p:nvPr>
            <p:ph type="pic" sz="quarter" idx="13"/>
          </p:nvPr>
        </p:nvPicPr>
        <p:blipFill>
          <a:blip r:embed="rId3"/>
          <a:srcRect l="16785" r="16785"/>
          <a:stretch>
            <a:fillRect/>
          </a:stretch>
        </p:blipFill>
        <p:spPr/>
      </p:pic>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6FCE08B-4B3E-4F25-AAD9-72589961BB12}"/>
              </a:ext>
            </a:extLst>
          </p:cNvPr>
          <p:cNvPicPr>
            <a:picLocks noGrp="1" noChangeAspect="1"/>
          </p:cNvPicPr>
          <p:nvPr>
            <p:ph idx="1"/>
          </p:nvPr>
        </p:nvPicPr>
        <p:blipFill>
          <a:blip r:embed="rId2"/>
          <a:stretch>
            <a:fillRect/>
          </a:stretch>
        </p:blipFill>
        <p:spPr>
          <a:xfrm>
            <a:off x="465505" y="1454658"/>
            <a:ext cx="5559609" cy="4881608"/>
          </a:xfrm>
        </p:spPr>
      </p:pic>
      <p:pic>
        <p:nvPicPr>
          <p:cNvPr id="12" name="Picture Placeholder 11">
            <a:extLst>
              <a:ext uri="{FF2B5EF4-FFF2-40B4-BE49-F238E27FC236}">
                <a16:creationId xmlns:a16="http://schemas.microsoft.com/office/drawing/2014/main" id="{AC9D86AB-55DE-4EEF-8571-51F74C0DEF88}"/>
              </a:ext>
            </a:extLst>
          </p:cNvPr>
          <p:cNvPicPr>
            <a:picLocks noGrp="1" noChangeAspect="1"/>
          </p:cNvPicPr>
          <p:nvPr>
            <p:ph type="pic" sz="quarter" idx="14"/>
          </p:nvPr>
        </p:nvPicPr>
        <p:blipFill>
          <a:blip r:embed="rId3"/>
          <a:srcRect l="23" r="23"/>
          <a:stretch>
            <a:fillRect/>
          </a:stretch>
        </p:blipFill>
        <p:spPr>
          <a:xfrm>
            <a:off x="6025114" y="1857527"/>
            <a:ext cx="6108721" cy="4351338"/>
          </a:xfrm>
        </p:spPr>
      </p:pic>
    </p:spTree>
    <p:extLst>
      <p:ext uri="{BB962C8B-B14F-4D97-AF65-F5344CB8AC3E}">
        <p14:creationId xmlns:p14="http://schemas.microsoft.com/office/powerpoint/2010/main" val="129501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EAA0-0FAD-4389-B79B-F16E5EC24137}"/>
              </a:ext>
            </a:extLst>
          </p:cNvPr>
          <p:cNvSpPr>
            <a:spLocks noGrp="1"/>
          </p:cNvSpPr>
          <p:nvPr>
            <p:ph type="ctrTitle"/>
          </p:nvPr>
        </p:nvSpPr>
        <p:spPr>
          <a:xfrm>
            <a:off x="1482598" y="584609"/>
            <a:ext cx="4613402" cy="2844391"/>
          </a:xfrm>
        </p:spPr>
        <p:txBody>
          <a:bodyPr>
            <a:normAutofit/>
          </a:bodyPr>
          <a:lstStyle/>
          <a:p>
            <a:r>
              <a:rPr lang="en-US" sz="3000" dirty="0"/>
              <a:t>FEASIBILITY ANALYSIS</a:t>
            </a:r>
            <a:endParaRPr lang="en-IN" sz="3000" dirty="0"/>
          </a:p>
        </p:txBody>
      </p:sp>
      <p:pic>
        <p:nvPicPr>
          <p:cNvPr id="9" name="Picture Placeholder 8">
            <a:extLst>
              <a:ext uri="{FF2B5EF4-FFF2-40B4-BE49-F238E27FC236}">
                <a16:creationId xmlns:a16="http://schemas.microsoft.com/office/drawing/2014/main" id="{D633AEA1-91A4-4508-AE72-51FA8AA82DD3}"/>
              </a:ext>
            </a:extLst>
          </p:cNvPr>
          <p:cNvPicPr>
            <a:picLocks noGrp="1" noChangeAspect="1"/>
          </p:cNvPicPr>
          <p:nvPr>
            <p:ph type="pic" sz="quarter" idx="13"/>
          </p:nvPr>
        </p:nvPicPr>
        <p:blipFill>
          <a:blip r:embed="rId2"/>
          <a:srcRect l="10682" r="10682"/>
          <a:stretch>
            <a:fillRect/>
          </a:stretch>
        </p:blipFill>
        <p:spPr/>
      </p:pic>
    </p:spTree>
    <p:extLst>
      <p:ext uri="{BB962C8B-B14F-4D97-AF65-F5344CB8AC3E}">
        <p14:creationId xmlns:p14="http://schemas.microsoft.com/office/powerpoint/2010/main" val="284721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DC7380-2D8A-4A3F-B792-E98FAA624DCE}"/>
              </a:ext>
            </a:extLst>
          </p:cNvPr>
          <p:cNvSpPr txBox="1"/>
          <p:nvPr/>
        </p:nvSpPr>
        <p:spPr>
          <a:xfrm>
            <a:off x="2274902" y="2211330"/>
            <a:ext cx="6094520" cy="1477328"/>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344854"/>
                </a:solidFill>
                <a:effectLst/>
                <a:latin typeface="Optimistic Text"/>
              </a:rPr>
              <a:t>This project technically and economically feasible.</a:t>
            </a:r>
          </a:p>
          <a:p>
            <a:pPr marL="285750" indent="-285750">
              <a:buFont typeface="Wingdings" panose="05000000000000000000" pitchFamily="2" charset="2"/>
              <a:buChar char="ü"/>
            </a:pPr>
            <a:r>
              <a:rPr lang="en-US" b="0" i="0" dirty="0">
                <a:solidFill>
                  <a:srgbClr val="344854"/>
                </a:solidFill>
                <a:effectLst/>
                <a:latin typeface="Optimistic Text"/>
              </a:rPr>
              <a:t>It requires Python 3.6 and PyTorch 0.4.1 cuda version 1.0</a:t>
            </a:r>
          </a:p>
          <a:p>
            <a:pPr marL="285750" indent="-285750">
              <a:buFont typeface="Wingdings" panose="05000000000000000000" pitchFamily="2" charset="2"/>
              <a:buChar char="ü"/>
            </a:pPr>
            <a:r>
              <a:rPr lang="en-US" dirty="0">
                <a:solidFill>
                  <a:srgbClr val="344854"/>
                </a:solidFill>
                <a:latin typeface="Optimistic Text"/>
              </a:rPr>
              <a:t>Expected to complete in about 4 weeks.</a:t>
            </a:r>
            <a:endParaRPr lang="en-US" b="0" i="0" dirty="0">
              <a:solidFill>
                <a:srgbClr val="344854"/>
              </a:solidFill>
              <a:effectLst/>
              <a:latin typeface="Optimistic Text"/>
            </a:endParaRPr>
          </a:p>
          <a:p>
            <a:pPr marL="285750" indent="-285750">
              <a:buFont typeface="Wingdings" panose="05000000000000000000" pitchFamily="2" charset="2"/>
              <a:buChar char="ü"/>
            </a:pPr>
            <a:endParaRPr lang="en-US" b="0" i="0" dirty="0">
              <a:solidFill>
                <a:srgbClr val="344854"/>
              </a:solidFill>
              <a:effectLst/>
              <a:latin typeface="Optimistic Text"/>
            </a:endParaRPr>
          </a:p>
          <a:p>
            <a:endParaRPr lang="en-IN" dirty="0"/>
          </a:p>
        </p:txBody>
      </p:sp>
      <p:pic>
        <p:nvPicPr>
          <p:cNvPr id="11" name="Picture 10">
            <a:extLst>
              <a:ext uri="{FF2B5EF4-FFF2-40B4-BE49-F238E27FC236}">
                <a16:creationId xmlns:a16="http://schemas.microsoft.com/office/drawing/2014/main" id="{F448231A-9EA4-4C61-B324-48258E887CA8}"/>
              </a:ext>
            </a:extLst>
          </p:cNvPr>
          <p:cNvPicPr>
            <a:picLocks noChangeAspect="1"/>
          </p:cNvPicPr>
          <p:nvPr/>
        </p:nvPicPr>
        <p:blipFill>
          <a:blip r:embed="rId3"/>
          <a:stretch>
            <a:fillRect/>
          </a:stretch>
        </p:blipFill>
        <p:spPr>
          <a:xfrm>
            <a:off x="6238962" y="3651568"/>
            <a:ext cx="1981761" cy="2701801"/>
          </a:xfrm>
          <a:prstGeom prst="rect">
            <a:avLst/>
          </a:prstGeom>
        </p:spPr>
      </p:pic>
    </p:spTree>
    <p:extLst>
      <p:ext uri="{BB962C8B-B14F-4D97-AF65-F5344CB8AC3E}">
        <p14:creationId xmlns:p14="http://schemas.microsoft.com/office/powerpoint/2010/main" val="214475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a:t>CONCLUSION</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497150" y="2902998"/>
            <a:ext cx="6383043" cy="2823099"/>
          </a:xfrm>
        </p:spPr>
        <p:txBody>
          <a:bodyPr>
            <a:normAutofit fontScale="92500" lnSpcReduction="10000"/>
          </a:bodyPr>
          <a:lstStyle/>
          <a:p>
            <a:pPr marL="285750" indent="-285750">
              <a:buFont typeface="Courier New" panose="02070309020205020404" pitchFamily="49" charset="0"/>
              <a:buChar char="o"/>
            </a:pPr>
            <a:r>
              <a:rPr lang="en-US" dirty="0"/>
              <a:t>In this paper, we introduced an image-to-recipe generation system, which takes a food image and produces a recipe consisting of a title, ingredients and sequence of cooking instructions. </a:t>
            </a:r>
          </a:p>
          <a:p>
            <a:pPr marL="285750" indent="-285750">
              <a:buFont typeface="Courier New" panose="02070309020205020404" pitchFamily="49" charset="0"/>
              <a:buChar char="o"/>
            </a:pPr>
            <a:r>
              <a:rPr lang="en-US" dirty="0"/>
              <a:t>We first predicted sets of ingredients from food images, showing that modeling dependencies matters. Then, we explored instruction generation conditioned on images and inferred ingredients, highlighting the importance of reasoning about both modalities at the same time. </a:t>
            </a:r>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pic>
        <p:nvPicPr>
          <p:cNvPr id="7" name="Picture Placeholder 6">
            <a:extLst>
              <a:ext uri="{FF2B5EF4-FFF2-40B4-BE49-F238E27FC236}">
                <a16:creationId xmlns:a16="http://schemas.microsoft.com/office/drawing/2014/main" id="{CED1B510-1B74-4A4C-846B-CFAAD8728912}"/>
              </a:ext>
            </a:extLst>
          </p:cNvPr>
          <p:cNvPicPr>
            <a:picLocks noGrp="1" noChangeAspect="1"/>
          </p:cNvPicPr>
          <p:nvPr>
            <p:ph type="pic" sz="quarter" idx="14"/>
          </p:nvPr>
        </p:nvPicPr>
        <p:blipFill>
          <a:blip r:embed="rId3"/>
          <a:srcRect l="16646" r="16646"/>
          <a:stretch>
            <a:fillRect/>
          </a:stretch>
        </p:blipFill>
        <p:spPr/>
      </p:pic>
      <p:pic>
        <p:nvPicPr>
          <p:cNvPr id="11" name="Picture Placeholder 10">
            <a:extLst>
              <a:ext uri="{FF2B5EF4-FFF2-40B4-BE49-F238E27FC236}">
                <a16:creationId xmlns:a16="http://schemas.microsoft.com/office/drawing/2014/main" id="{E353B364-AECB-4092-B41A-4FAB72FCC513}"/>
              </a:ext>
            </a:extLst>
          </p:cNvPr>
          <p:cNvPicPr>
            <a:picLocks noGrp="1" noChangeAspect="1"/>
          </p:cNvPicPr>
          <p:nvPr>
            <p:ph type="pic" sz="quarter" idx="13"/>
          </p:nvPr>
        </p:nvPicPr>
        <p:blipFill>
          <a:blip r:embed="rId4"/>
          <a:srcRect l="8085" r="8085"/>
          <a:stretch>
            <a:fillRect/>
          </a:stretch>
        </p:blipFill>
        <p:spPr/>
      </p:pic>
      <p:pic>
        <p:nvPicPr>
          <p:cNvPr id="15" name="Picture Placeholder 14">
            <a:extLst>
              <a:ext uri="{FF2B5EF4-FFF2-40B4-BE49-F238E27FC236}">
                <a16:creationId xmlns:a16="http://schemas.microsoft.com/office/drawing/2014/main" id="{24F47BFB-249E-4EF7-ABCF-BEB147EEBB88}"/>
              </a:ext>
            </a:extLst>
          </p:cNvPr>
          <p:cNvPicPr>
            <a:picLocks noGrp="1" noChangeAspect="1"/>
          </p:cNvPicPr>
          <p:nvPr>
            <p:ph type="pic" sz="quarter" idx="15"/>
          </p:nvPr>
        </p:nvPicPr>
        <p:blipFill>
          <a:blip r:embed="rId5"/>
          <a:srcRect l="16667" r="16667"/>
          <a:stretch>
            <a:fillRect/>
          </a:stretch>
        </p:blipFill>
        <p:spPr/>
      </p:pic>
    </p:spTree>
    <p:extLst>
      <p:ext uri="{BB962C8B-B14F-4D97-AF65-F5344CB8AC3E}">
        <p14:creationId xmlns:p14="http://schemas.microsoft.com/office/powerpoint/2010/main" val="286191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86E7-5249-4137-97C0-7D33E1DAC18B}"/>
              </a:ext>
            </a:extLst>
          </p:cNvPr>
          <p:cNvSpPr>
            <a:spLocks noGrp="1"/>
          </p:cNvSpPr>
          <p:nvPr>
            <p:ph type="title"/>
          </p:nvPr>
        </p:nvSpPr>
        <p:spPr>
          <a:xfrm>
            <a:off x="1107125" y="2361460"/>
            <a:ext cx="8427492" cy="976543"/>
          </a:xfrm>
        </p:spPr>
        <p:txBody>
          <a:bodyPr>
            <a:noAutofit/>
          </a:bodyPr>
          <a:lstStyle/>
          <a:p>
            <a:br>
              <a:rPr lang="en-IN" sz="1500" dirty="0"/>
            </a:br>
            <a:r>
              <a:rPr lang="en-US" sz="1500" dirty="0">
                <a:hlinkClick r:id="rId2"/>
              </a:rPr>
              <a:t>Inverse Cooking: Recipe Generation From Food Images | IEEE Conference Publication | IEEE Xplore</a:t>
            </a:r>
            <a:br>
              <a:rPr lang="en-US" sz="1500" dirty="0"/>
            </a:br>
            <a:br>
              <a:rPr lang="en-IN" sz="1500" dirty="0"/>
            </a:br>
            <a:br>
              <a:rPr lang="en-IN" sz="1500" dirty="0"/>
            </a:br>
            <a:endParaRPr lang="en-IN" sz="1500" dirty="0"/>
          </a:p>
        </p:txBody>
      </p:sp>
      <p:sp>
        <p:nvSpPr>
          <p:cNvPr id="3" name="Text Placeholder 2">
            <a:extLst>
              <a:ext uri="{FF2B5EF4-FFF2-40B4-BE49-F238E27FC236}">
                <a16:creationId xmlns:a16="http://schemas.microsoft.com/office/drawing/2014/main" id="{5A307685-EAF1-496D-A0C8-2798AAFE51AC}"/>
              </a:ext>
            </a:extLst>
          </p:cNvPr>
          <p:cNvSpPr>
            <a:spLocks noGrp="1"/>
          </p:cNvSpPr>
          <p:nvPr>
            <p:ph type="body" sz="quarter" idx="13"/>
          </p:nvPr>
        </p:nvSpPr>
        <p:spPr>
          <a:xfrm>
            <a:off x="2482937" y="1303133"/>
            <a:ext cx="5178514" cy="819076"/>
          </a:xfrm>
        </p:spPr>
        <p:txBody>
          <a:bodyPr/>
          <a:lstStyle/>
          <a:p>
            <a:pPr marL="0" indent="0"/>
            <a:r>
              <a:rPr lang="en-US" dirty="0"/>
              <a:t>References</a:t>
            </a:r>
            <a:endParaRPr lang="en-IN" dirty="0"/>
          </a:p>
        </p:txBody>
      </p:sp>
      <p:sp>
        <p:nvSpPr>
          <p:cNvPr id="4" name="Date Placeholder 3">
            <a:extLst>
              <a:ext uri="{FF2B5EF4-FFF2-40B4-BE49-F238E27FC236}">
                <a16:creationId xmlns:a16="http://schemas.microsoft.com/office/drawing/2014/main" id="{CE481867-A15D-4975-8D43-1A28402C71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56A6FAA2-081B-4907-8383-1ACB4E0BE4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Slide Number Placeholder 5">
            <a:extLst>
              <a:ext uri="{FF2B5EF4-FFF2-40B4-BE49-F238E27FC236}">
                <a16:creationId xmlns:a16="http://schemas.microsoft.com/office/drawing/2014/main" id="{A18E2D13-7BAE-4A55-9737-486EEF0BAB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243190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38930" y="1727914"/>
            <a:ext cx="4203323" cy="2927350"/>
          </a:xfrm>
        </p:spPr>
        <p:txBody>
          <a:bodyPr/>
          <a:lstStyle/>
          <a:p>
            <a:r>
              <a:rPr lang="en-US" dirty="0"/>
              <a:t>THANK YOU</a:t>
            </a:r>
          </a:p>
        </p:txBody>
      </p:sp>
      <p:pic>
        <p:nvPicPr>
          <p:cNvPr id="9" name="Picture Placeholder 8">
            <a:extLst>
              <a:ext uri="{FF2B5EF4-FFF2-40B4-BE49-F238E27FC236}">
                <a16:creationId xmlns:a16="http://schemas.microsoft.com/office/drawing/2014/main" id="{3752B799-07EF-4B33-A5DA-E3AE608CC466}"/>
              </a:ext>
            </a:extLst>
          </p:cNvPr>
          <p:cNvPicPr>
            <a:picLocks noGrp="1" noChangeAspect="1"/>
          </p:cNvPicPr>
          <p:nvPr>
            <p:ph type="pic" sz="quarter" idx="13"/>
          </p:nvPr>
        </p:nvPicPr>
        <p:blipFill>
          <a:blip r:embed="rId3"/>
          <a:srcRect l="8998" r="8998"/>
          <a:stretch>
            <a:fillRect/>
          </a:stretch>
        </p:blipFill>
        <p:spPr>
          <a:xfrm>
            <a:off x="1589103" y="1411220"/>
            <a:ext cx="4495785" cy="3965643"/>
          </a:xfrm>
        </p:spPr>
      </p:pic>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2936228" y="352922"/>
            <a:ext cx="5217172" cy="1158857"/>
          </a:xfrm>
        </p:spPr>
        <p:txBody>
          <a:bodyPr/>
          <a:lstStyle/>
          <a:p>
            <a:r>
              <a:rPr lang="en-US" dirty="0">
                <a:latin typeface="Century" panose="02040604050505020304" pitchFamily="18" charset="0"/>
              </a:rPr>
              <a:t>INDEX</a:t>
            </a:r>
          </a:p>
        </p:txBody>
      </p:sp>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2840721" y="1722517"/>
            <a:ext cx="5217173" cy="4351338"/>
          </a:xfrm>
        </p:spPr>
        <p:txBody>
          <a:bodyPr>
            <a:normAutofit/>
          </a:bodyPr>
          <a:lstStyle/>
          <a:p>
            <a:pPr marL="342900" indent="-342900">
              <a:buFont typeface="Courier New" panose="02070309020205020404" pitchFamily="49" charset="0"/>
              <a:buChar char="o"/>
            </a:pPr>
            <a:r>
              <a:rPr lang="en-US" dirty="0"/>
              <a:t>Introduction</a:t>
            </a:r>
          </a:p>
          <a:p>
            <a:pPr marL="342900" indent="-342900">
              <a:buFont typeface="Courier New" panose="02070309020205020404" pitchFamily="49" charset="0"/>
              <a:buChar char="o"/>
            </a:pPr>
            <a:r>
              <a:rPr lang="en-US" dirty="0"/>
              <a:t>Problem Definition</a:t>
            </a:r>
          </a:p>
          <a:p>
            <a:pPr marL="342900" indent="-342900">
              <a:buFont typeface="Courier New" panose="02070309020205020404" pitchFamily="49" charset="0"/>
              <a:buChar char="o"/>
            </a:pPr>
            <a:r>
              <a:rPr lang="en-US" dirty="0"/>
              <a:t>Methodology</a:t>
            </a:r>
          </a:p>
          <a:p>
            <a:pPr marL="342900" indent="-342900">
              <a:buFont typeface="Courier New" panose="02070309020205020404" pitchFamily="49" charset="0"/>
              <a:buChar char="o"/>
            </a:pPr>
            <a:r>
              <a:rPr lang="en-US" dirty="0"/>
              <a:t>Feasibility Analysis</a:t>
            </a:r>
          </a:p>
          <a:p>
            <a:pPr marL="342900" indent="-342900">
              <a:buFont typeface="Courier New" panose="02070309020205020404" pitchFamily="49" charset="0"/>
              <a:buChar char="o"/>
            </a:pPr>
            <a:r>
              <a:rPr lang="en-US" dirty="0"/>
              <a:t>Conclusion</a:t>
            </a:r>
          </a:p>
          <a:p>
            <a:pPr marL="342900" indent="-342900">
              <a:buFont typeface="Courier New" panose="02070309020205020404" pitchFamily="49" charset="0"/>
              <a:buChar char="o"/>
            </a:pPr>
            <a:r>
              <a:rPr lang="en-US" dirty="0"/>
              <a:t>Reference</a:t>
            </a:r>
          </a:p>
          <a:p>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7349126" y="5098685"/>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246-AD74-4F74-A2AD-8910701DA2F0}"/>
              </a:ext>
            </a:extLst>
          </p:cNvPr>
          <p:cNvSpPr>
            <a:spLocks noGrp="1"/>
          </p:cNvSpPr>
          <p:nvPr>
            <p:ph type="ctrTitle"/>
          </p:nvPr>
        </p:nvSpPr>
        <p:spPr>
          <a:xfrm>
            <a:off x="1086062" y="449224"/>
            <a:ext cx="5616579" cy="2885715"/>
          </a:xfrm>
        </p:spPr>
        <p:txBody>
          <a:bodyPr>
            <a:normAutofit/>
          </a:bodyPr>
          <a:lstStyle/>
          <a:p>
            <a:r>
              <a:rPr lang="en-US" sz="3000" dirty="0"/>
              <a:t>INTRODUCTION</a:t>
            </a:r>
            <a:endParaRPr lang="en-IN" sz="3000" dirty="0"/>
          </a:p>
        </p:txBody>
      </p:sp>
      <p:grpSp>
        <p:nvGrpSpPr>
          <p:cNvPr id="4" name="Graphic 4">
            <a:extLst>
              <a:ext uri="{FF2B5EF4-FFF2-40B4-BE49-F238E27FC236}">
                <a16:creationId xmlns:a16="http://schemas.microsoft.com/office/drawing/2014/main" id="{969304CF-DCD7-45C5-AB8E-BCAEE8E34AC1}"/>
              </a:ext>
              <a:ext uri="{C183D7F6-B498-43B3-948B-1728B52AA6E4}">
                <adec:decorative xmlns:adec="http://schemas.microsoft.com/office/drawing/2017/decorative" val="1"/>
              </a:ext>
            </a:extLst>
          </p:cNvPr>
          <p:cNvGrpSpPr/>
          <p:nvPr/>
        </p:nvGrpSpPr>
        <p:grpSpPr>
          <a:xfrm>
            <a:off x="1069689" y="4447713"/>
            <a:ext cx="975170" cy="975170"/>
            <a:chOff x="5829300" y="3162300"/>
            <a:chExt cx="532257" cy="532257"/>
          </a:xfrm>
          <a:solidFill>
            <a:schemeClr val="tx1"/>
          </a:solidFill>
        </p:grpSpPr>
        <p:sp>
          <p:nvSpPr>
            <p:cNvPr id="5" name="Freeform: Shape 4">
              <a:extLst>
                <a:ext uri="{FF2B5EF4-FFF2-40B4-BE49-F238E27FC236}">
                  <a16:creationId xmlns:a16="http://schemas.microsoft.com/office/drawing/2014/main" id="{53521E18-8134-4228-93E4-22252C9F47B3}"/>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2E9B257F-CB9D-493E-AFFE-6A80809006A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5D1B449F-5888-447F-A341-B1EC19723F3C}"/>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CCC36A1-5BC8-49FD-B362-C8E604EF5F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BD8417C-A1D1-4BC0-BDE9-96DE2F2AAE35}"/>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0CE316D-B4DE-403B-A216-BC67A1BBCF92}"/>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61C18C9-85CC-4725-AF5E-08E0DE95DE9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D12CA3F-1AC4-4261-B380-B07033DEFA9C}"/>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C1F80C-3F6E-4F34-97B8-042CAC3A0898}"/>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93150D4-241D-45BF-B34C-FD5684C29CC7}"/>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681C857C-D621-4D1B-B3B8-9A4E19CA1871}"/>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A65B06D-72C6-4D3E-9168-6E49A246A83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F662EFAE-7278-43B4-BF60-0F4452216A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1" name="Picture Placeholder 20">
            <a:extLst>
              <a:ext uri="{FF2B5EF4-FFF2-40B4-BE49-F238E27FC236}">
                <a16:creationId xmlns:a16="http://schemas.microsoft.com/office/drawing/2014/main" id="{30E86AF4-CCF1-4D2A-9074-7813C5AB5210}"/>
              </a:ext>
            </a:extLst>
          </p:cNvPr>
          <p:cNvPicPr>
            <a:picLocks noGrp="1" noChangeAspect="1"/>
          </p:cNvPicPr>
          <p:nvPr>
            <p:ph type="pic" sz="quarter" idx="13"/>
          </p:nvPr>
        </p:nvPicPr>
        <p:blipFill>
          <a:blip r:embed="rId2"/>
          <a:srcRect l="6910" r="6910"/>
          <a:stretch>
            <a:fillRect/>
          </a:stretch>
        </p:blipFill>
        <p:spPr/>
      </p:pic>
    </p:spTree>
    <p:extLst>
      <p:ext uri="{BB962C8B-B14F-4D97-AF65-F5344CB8AC3E}">
        <p14:creationId xmlns:p14="http://schemas.microsoft.com/office/powerpoint/2010/main" val="1656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D9A7E7-6264-44D0-B49E-7BC08EA62C54}"/>
              </a:ext>
            </a:extLst>
          </p:cNvPr>
          <p:cNvSpPr>
            <a:spLocks noGrp="1"/>
          </p:cNvSpPr>
          <p:nvPr>
            <p:ph idx="1"/>
          </p:nvPr>
        </p:nvSpPr>
        <p:spPr>
          <a:xfrm>
            <a:off x="2749051" y="181453"/>
            <a:ext cx="6288417" cy="5447628"/>
          </a:xfrm>
        </p:spPr>
        <p:txBody>
          <a:bodyPr>
            <a:normAutofit/>
          </a:bodyPr>
          <a:lstStyle/>
          <a:p>
            <a:pPr marL="285750" indent="-285750">
              <a:buFont typeface="Wingdings" panose="05000000000000000000" pitchFamily="2" charset="2"/>
              <a:buChar char="Ø"/>
            </a:pPr>
            <a:r>
              <a:rPr lang="en-US" sz="1400" dirty="0"/>
              <a:t>Food is fundamental to human existence. Not only does it provide us with energy—it also defines our identity and culture. many people sharing pictures of food they are eating across social media.</a:t>
            </a:r>
          </a:p>
          <a:p>
            <a:pPr marL="285750" indent="-285750">
              <a:buFont typeface="Wingdings" panose="05000000000000000000" pitchFamily="2" charset="2"/>
              <a:buChar char="Ø"/>
            </a:pPr>
            <a:r>
              <a:rPr lang="en-US" sz="1400" dirty="0"/>
              <a:t>In the past, food was mostly prepared at home, but now a days we frequently consume food prepared by third parties.</a:t>
            </a:r>
          </a:p>
          <a:p>
            <a:pPr marL="285750" indent="-285750">
              <a:buFont typeface="Wingdings" panose="05000000000000000000" pitchFamily="2" charset="2"/>
              <a:buChar char="Ø"/>
            </a:pPr>
            <a:r>
              <a:rPr lang="en-US" sz="1400" dirty="0"/>
              <a:t>By simply looking at a food image we do not have access to its preparation process. We do not know the ingredients and the recipe of our favorite food also. </a:t>
            </a:r>
          </a:p>
          <a:p>
            <a:pPr marL="285750" indent="-285750">
              <a:buFont typeface="Wingdings" panose="05000000000000000000" pitchFamily="2" charset="2"/>
              <a:buChar char="Ø"/>
            </a:pPr>
            <a:r>
              <a:rPr lang="en-US" sz="1400" dirty="0"/>
              <a:t>Cooking is business also. There is Amul, KFC ,Dominos, Nestle, etc. are popular brands and Zomato, Swiggy are food services.</a:t>
            </a:r>
          </a:p>
          <a:p>
            <a:pPr marL="285750" indent="-285750">
              <a:buFont typeface="Wingdings" panose="05000000000000000000" pitchFamily="2" charset="2"/>
              <a:buChar char="Ø"/>
            </a:pPr>
            <a:r>
              <a:rPr lang="en-US" sz="1400" dirty="0"/>
              <a:t>We eat different foods which is in different color , texture and prepared by complex process. How many of us know the ingredients used in these foods and how to prepare them. Some people who are interested in cooking will find out by searching Google and checking YouTube etc.  </a:t>
            </a:r>
          </a:p>
          <a:p>
            <a:pPr marL="285750" indent="-285750">
              <a:buFont typeface="Wingdings" panose="05000000000000000000" pitchFamily="2" charset="2"/>
              <a:buChar char="Ø"/>
            </a:pPr>
            <a:r>
              <a:rPr lang="en-US" sz="1400" dirty="0"/>
              <a:t>But in case if you do not know the name of the food but you are attracted by its taste and other factors how will you find out which food you are looking for and how to prepare that food.</a:t>
            </a:r>
          </a:p>
          <a:p>
            <a:pPr marL="285750" indent="-285750">
              <a:buFont typeface="Wingdings" panose="05000000000000000000" pitchFamily="2" charset="2"/>
              <a:buChar char="Ø"/>
            </a:pPr>
            <a:r>
              <a:rPr lang="en-US" sz="1400" b="0" i="0" dirty="0">
                <a:solidFill>
                  <a:srgbClr val="344854"/>
                </a:solidFill>
                <a:effectLst/>
                <a:latin typeface="Optimistic Text"/>
              </a:rPr>
              <a:t>Snap a photo of a particular dish and, within seconds, the system can analyze the image and generate a recipe with a list of ingredients and steps needed to create the dish.</a:t>
            </a:r>
          </a:p>
          <a:p>
            <a:pPr marL="285750" indent="-285750">
              <a:buFont typeface="Wingdings" panose="05000000000000000000" pitchFamily="2" charset="2"/>
              <a:buChar char="Ø"/>
            </a:pPr>
            <a:endParaRPr lang="en-US" sz="1400" dirty="0"/>
          </a:p>
          <a:p>
            <a:endParaRPr lang="en-IN" sz="1400" dirty="0"/>
          </a:p>
        </p:txBody>
      </p:sp>
      <p:grpSp>
        <p:nvGrpSpPr>
          <p:cNvPr id="5" name="Graphic 4">
            <a:extLst>
              <a:ext uri="{FF2B5EF4-FFF2-40B4-BE49-F238E27FC236}">
                <a16:creationId xmlns:a16="http://schemas.microsoft.com/office/drawing/2014/main" id="{C0C40D88-892B-428C-8B3A-5FE2160E30E3}"/>
              </a:ext>
              <a:ext uri="{C183D7F6-B498-43B3-948B-1728B52AA6E4}">
                <adec:decorative xmlns:adec="http://schemas.microsoft.com/office/drawing/2017/decorative" val="1"/>
              </a:ext>
            </a:extLst>
          </p:cNvPr>
          <p:cNvGrpSpPr/>
          <p:nvPr/>
        </p:nvGrpSpPr>
        <p:grpSpPr>
          <a:xfrm>
            <a:off x="6868974" y="5531723"/>
            <a:ext cx="975170" cy="975170"/>
            <a:chOff x="5829300" y="3162300"/>
            <a:chExt cx="532257" cy="532257"/>
          </a:xfrm>
          <a:solidFill>
            <a:schemeClr val="tx1"/>
          </a:solidFill>
        </p:grpSpPr>
        <p:sp>
          <p:nvSpPr>
            <p:cNvPr id="6" name="Freeform: Shape 5">
              <a:extLst>
                <a:ext uri="{FF2B5EF4-FFF2-40B4-BE49-F238E27FC236}">
                  <a16:creationId xmlns:a16="http://schemas.microsoft.com/office/drawing/2014/main" id="{03F87AC6-88A4-4743-86EF-F0C1BE5D5358}"/>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A219BD9-8367-4B40-BC9F-7BD9DE8BD780}"/>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5B70F08-C3B8-418F-BEB3-4C458F5DF9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975AB2A-4261-41F2-A2A0-C8ACFC55E6D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76E72A4-9418-4BC2-8E62-B175551FFA40}"/>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4454965D-5C94-4CCF-B92F-78B1E9E7A7A8}"/>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71DC06D-FD0A-4474-89EF-77F2CF5E891E}"/>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D503CCC8-1ED6-4D09-91AC-E38D166406D3}"/>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26EF283-4568-447D-988E-23434874C593}"/>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CBF10D60-8E3C-4616-B04B-08538D77F402}"/>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9037BC5B-78B3-42B4-992C-6D57CDBFA563}"/>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D5CE2B33-D0E2-4096-8BAC-2BBA5512C858}"/>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5BA0AEB-6DB3-469B-A2CA-3F352168CDF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3" name="Picture 2">
            <a:extLst>
              <a:ext uri="{FF2B5EF4-FFF2-40B4-BE49-F238E27FC236}">
                <a16:creationId xmlns:a16="http://schemas.microsoft.com/office/drawing/2014/main" id="{E0DCA4C5-E186-47DF-B39C-C59B4ACD3259}"/>
              </a:ext>
            </a:extLst>
          </p:cNvPr>
          <p:cNvPicPr>
            <a:picLocks noChangeAspect="1"/>
          </p:cNvPicPr>
          <p:nvPr/>
        </p:nvPicPr>
        <p:blipFill>
          <a:blip r:embed="rId2"/>
          <a:stretch>
            <a:fillRect/>
          </a:stretch>
        </p:blipFill>
        <p:spPr>
          <a:xfrm>
            <a:off x="9830477" y="1148870"/>
            <a:ext cx="822320" cy="822320"/>
          </a:xfrm>
          <a:prstGeom prst="rect">
            <a:avLst/>
          </a:prstGeom>
        </p:spPr>
      </p:pic>
      <p:pic>
        <p:nvPicPr>
          <p:cNvPr id="20" name="Picture 19">
            <a:extLst>
              <a:ext uri="{FF2B5EF4-FFF2-40B4-BE49-F238E27FC236}">
                <a16:creationId xmlns:a16="http://schemas.microsoft.com/office/drawing/2014/main" id="{C5A7DFF6-B754-4E45-983E-8FA3FC7BBB27}"/>
              </a:ext>
            </a:extLst>
          </p:cNvPr>
          <p:cNvPicPr>
            <a:picLocks noChangeAspect="1"/>
          </p:cNvPicPr>
          <p:nvPr/>
        </p:nvPicPr>
        <p:blipFill>
          <a:blip r:embed="rId3"/>
          <a:stretch>
            <a:fillRect/>
          </a:stretch>
        </p:blipFill>
        <p:spPr>
          <a:xfrm>
            <a:off x="10355821" y="2275509"/>
            <a:ext cx="1683058" cy="1683058"/>
          </a:xfrm>
          <a:prstGeom prst="rect">
            <a:avLst/>
          </a:prstGeom>
        </p:spPr>
      </p:pic>
      <p:pic>
        <p:nvPicPr>
          <p:cNvPr id="22" name="Picture 21">
            <a:extLst>
              <a:ext uri="{FF2B5EF4-FFF2-40B4-BE49-F238E27FC236}">
                <a16:creationId xmlns:a16="http://schemas.microsoft.com/office/drawing/2014/main" id="{16A54A60-AD1E-49E4-8853-386DC82B6968}"/>
              </a:ext>
            </a:extLst>
          </p:cNvPr>
          <p:cNvPicPr>
            <a:picLocks noChangeAspect="1"/>
          </p:cNvPicPr>
          <p:nvPr/>
        </p:nvPicPr>
        <p:blipFill>
          <a:blip r:embed="rId4"/>
          <a:stretch>
            <a:fillRect/>
          </a:stretch>
        </p:blipFill>
        <p:spPr>
          <a:xfrm>
            <a:off x="9496792" y="4365293"/>
            <a:ext cx="1334581" cy="1147740"/>
          </a:xfrm>
          <a:prstGeom prst="rect">
            <a:avLst/>
          </a:prstGeom>
        </p:spPr>
      </p:pic>
      <p:pic>
        <p:nvPicPr>
          <p:cNvPr id="24" name="Picture 23">
            <a:extLst>
              <a:ext uri="{FF2B5EF4-FFF2-40B4-BE49-F238E27FC236}">
                <a16:creationId xmlns:a16="http://schemas.microsoft.com/office/drawing/2014/main" id="{37AF6EE2-5435-4C02-A32C-2646BF4F7CB0}"/>
              </a:ext>
            </a:extLst>
          </p:cNvPr>
          <p:cNvPicPr>
            <a:picLocks noChangeAspect="1"/>
          </p:cNvPicPr>
          <p:nvPr/>
        </p:nvPicPr>
        <p:blipFill>
          <a:blip r:embed="rId5"/>
          <a:stretch>
            <a:fillRect/>
          </a:stretch>
        </p:blipFill>
        <p:spPr>
          <a:xfrm>
            <a:off x="9217604" y="2286000"/>
            <a:ext cx="1552575" cy="1143000"/>
          </a:xfrm>
          <a:prstGeom prst="rect">
            <a:avLst/>
          </a:prstGeom>
        </p:spPr>
      </p:pic>
    </p:spTree>
    <p:extLst>
      <p:ext uri="{BB962C8B-B14F-4D97-AF65-F5344CB8AC3E}">
        <p14:creationId xmlns:p14="http://schemas.microsoft.com/office/powerpoint/2010/main" val="270776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1751887" y="870907"/>
            <a:ext cx="4024032" cy="2885715"/>
          </a:xfrm>
        </p:spPr>
        <p:txBody>
          <a:bodyPr>
            <a:normAutofit/>
          </a:bodyPr>
          <a:lstStyle/>
          <a:p>
            <a:r>
              <a:rPr lang="en-US" sz="2600" dirty="0"/>
              <a:t>Problem definition</a:t>
            </a:r>
          </a:p>
        </p:txBody>
      </p:sp>
      <p:grpSp>
        <p:nvGrpSpPr>
          <p:cNvPr id="17" name="Graphic 4">
            <a:extLst>
              <a:ext uri="{FF2B5EF4-FFF2-40B4-BE49-F238E27FC236}">
                <a16:creationId xmlns:a16="http://schemas.microsoft.com/office/drawing/2014/main" id="{46C4F69C-0B67-42CF-834E-AE0AAF4DD603}"/>
              </a:ext>
              <a:ext uri="{C183D7F6-B498-43B3-948B-1728B52AA6E4}">
                <adec:decorative xmlns:adec="http://schemas.microsoft.com/office/drawing/2017/decorative" val="1"/>
              </a:ext>
            </a:extLst>
          </p:cNvPr>
          <p:cNvGrpSpPr/>
          <p:nvPr/>
        </p:nvGrpSpPr>
        <p:grpSpPr>
          <a:xfrm>
            <a:off x="619094" y="4871910"/>
            <a:ext cx="975170" cy="975170"/>
            <a:chOff x="5829300" y="3162300"/>
            <a:chExt cx="532257" cy="532257"/>
          </a:xfrm>
          <a:solidFill>
            <a:schemeClr val="tx1"/>
          </a:solidFill>
        </p:grpSpPr>
        <p:sp>
          <p:nvSpPr>
            <p:cNvPr id="18" name="Freeform: Shape 17">
              <a:extLst>
                <a:ext uri="{FF2B5EF4-FFF2-40B4-BE49-F238E27FC236}">
                  <a16:creationId xmlns:a16="http://schemas.microsoft.com/office/drawing/2014/main" id="{E766C960-9356-4858-A3F6-2E71F3994A88}"/>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2EDB5C4-5376-46AB-89B8-F658DFBC007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037593B-23F3-419A-A8B9-A6F0D2F29D91}"/>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7B61C89-6033-4A7F-BEB1-2301F4ACBB0B}"/>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8A8C36A-7A97-4062-8A33-6BFEF8B6D393}"/>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7D1ABD2A-F38F-4D1B-9C2E-A185350DF5C2}"/>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712ACA5C-05A1-4548-B9EC-3F25357CF994}"/>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5E9E3539-6B92-4ED5-8BE5-08FD439C6701}"/>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8D3818F-73DA-4DAC-8D4F-425691D26714}"/>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D6F4EF53-4790-4A8C-8391-6E42B39DF395}"/>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B0F99A14-5394-41B8-99F5-A3236BA68271}"/>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0F705-A76C-4F2C-BB7F-95E274C0EFB8}"/>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D07C504-5646-4342-9768-1365C20262E2}"/>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6" name="Picture Placeholder 5">
            <a:extLst>
              <a:ext uri="{FF2B5EF4-FFF2-40B4-BE49-F238E27FC236}">
                <a16:creationId xmlns:a16="http://schemas.microsoft.com/office/drawing/2014/main" id="{010D752A-3680-4F12-BD07-DF07C147061B}"/>
              </a:ext>
            </a:extLst>
          </p:cNvPr>
          <p:cNvPicPr>
            <a:picLocks noGrp="1" noChangeAspect="1"/>
          </p:cNvPicPr>
          <p:nvPr>
            <p:ph type="pic" sz="quarter" idx="13"/>
          </p:nvPr>
        </p:nvPicPr>
        <p:blipFill>
          <a:blip r:embed="rId3"/>
          <a:srcRect l="17189" r="17189"/>
          <a:stretch>
            <a:fillRect/>
          </a:stretch>
        </p:blipFill>
        <p:spPr>
          <a:xfrm>
            <a:off x="6796327" y="1852126"/>
            <a:ext cx="4773089" cy="4544235"/>
          </a:xfrm>
        </p:spPr>
      </p:pic>
    </p:spTree>
    <p:extLst>
      <p:ext uri="{BB962C8B-B14F-4D97-AF65-F5344CB8AC3E}">
        <p14:creationId xmlns:p14="http://schemas.microsoft.com/office/powerpoint/2010/main" val="53944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E617C-DDA9-4678-979F-01AB70014AD5}"/>
              </a:ext>
            </a:extLst>
          </p:cNvPr>
          <p:cNvSpPr>
            <a:spLocks noGrp="1"/>
          </p:cNvSpPr>
          <p:nvPr>
            <p:ph idx="1"/>
          </p:nvPr>
        </p:nvSpPr>
        <p:spPr>
          <a:xfrm>
            <a:off x="521657" y="1857193"/>
            <a:ext cx="7734576" cy="4108601"/>
          </a:xfrm>
        </p:spPr>
        <p:txBody>
          <a:bodyPr>
            <a:noAutofit/>
          </a:bodyPr>
          <a:lstStyle/>
          <a:p>
            <a:pPr marL="285750" indent="-285750">
              <a:buFont typeface="Courier New" panose="02070309020205020404" pitchFamily="49" charset="0"/>
              <a:buChar char="o"/>
            </a:pPr>
            <a:r>
              <a:rPr lang="en-US" dirty="0"/>
              <a:t>Inverse Cooking : Recipe Generation from food images an AI based approach.</a:t>
            </a:r>
          </a:p>
          <a:p>
            <a:pPr marL="285750" indent="-285750">
              <a:buFont typeface="Courier New" panose="02070309020205020404" pitchFamily="49" charset="0"/>
              <a:buChar char="o"/>
            </a:pPr>
            <a:r>
              <a:rPr lang="en-US" dirty="0"/>
              <a:t>The Recipe generated are mainly focused on Kerala special dishes such as Aviyal, Sambar, Payasam, Dhosa , etc.</a:t>
            </a:r>
          </a:p>
          <a:p>
            <a:pPr marL="285750" indent="-285750">
              <a:buFont typeface="Courier New" panose="02070309020205020404" pitchFamily="49" charset="0"/>
              <a:buChar char="o"/>
            </a:pPr>
            <a:r>
              <a:rPr lang="en-US" dirty="0"/>
              <a:t>These items represents our food culture and with the help of inverse cooking we can access the preparation process by simply taking the picture of the food item.</a:t>
            </a:r>
          </a:p>
          <a:p>
            <a:pPr marL="285750" indent="-285750">
              <a:buFont typeface="Courier New" panose="02070309020205020404" pitchFamily="49" charset="0"/>
              <a:buChar char="o"/>
            </a:pPr>
            <a:r>
              <a:rPr lang="en-US" b="0" i="0" dirty="0">
                <a:solidFill>
                  <a:srgbClr val="344854"/>
                </a:solidFill>
                <a:effectLst/>
                <a:latin typeface="Optimistic Text"/>
              </a:rPr>
              <a:t>This poses additional challenges, as food components have high intra-class variability, heavy deformations occur during cooking, and ingredients are frequently occluded in a cooked dish. Our system is a first step toward broader food understanding systems such as calories estimation and recipe creation.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383184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3AC6-BA5A-415B-9A88-A5C03D8B0A10}"/>
              </a:ext>
            </a:extLst>
          </p:cNvPr>
          <p:cNvSpPr>
            <a:spLocks noGrp="1"/>
          </p:cNvSpPr>
          <p:nvPr>
            <p:ph type="ctrTitle"/>
          </p:nvPr>
        </p:nvSpPr>
        <p:spPr>
          <a:xfrm>
            <a:off x="1272493" y="543285"/>
            <a:ext cx="5261472" cy="2885715"/>
          </a:xfrm>
        </p:spPr>
        <p:txBody>
          <a:bodyPr>
            <a:normAutofit/>
          </a:bodyPr>
          <a:lstStyle/>
          <a:p>
            <a:r>
              <a:rPr lang="en-US" sz="3000" dirty="0"/>
              <a:t>METHODOLOGY</a:t>
            </a:r>
            <a:endParaRPr lang="en-IN" sz="3000" dirty="0"/>
          </a:p>
        </p:txBody>
      </p:sp>
      <p:pic>
        <p:nvPicPr>
          <p:cNvPr id="7" name="Picture Placeholder 6">
            <a:extLst>
              <a:ext uri="{FF2B5EF4-FFF2-40B4-BE49-F238E27FC236}">
                <a16:creationId xmlns:a16="http://schemas.microsoft.com/office/drawing/2014/main" id="{3E6C42B8-4C6F-401E-9C85-483A3FAE067D}"/>
              </a:ext>
            </a:extLst>
          </p:cNvPr>
          <p:cNvPicPr>
            <a:picLocks noGrp="1" noChangeAspect="1"/>
          </p:cNvPicPr>
          <p:nvPr>
            <p:ph type="pic" sz="quarter" idx="13"/>
          </p:nvPr>
        </p:nvPicPr>
        <p:blipFill>
          <a:blip r:embed="rId2"/>
          <a:srcRect l="14116" r="14116"/>
          <a:stretch>
            <a:fillRect/>
          </a:stretch>
        </p:blipFill>
        <p:spPr/>
      </p:pic>
    </p:spTree>
    <p:extLst>
      <p:ext uri="{BB962C8B-B14F-4D97-AF65-F5344CB8AC3E}">
        <p14:creationId xmlns:p14="http://schemas.microsoft.com/office/powerpoint/2010/main" val="109057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3CB17-58B6-4A69-8E28-1DF51629B2B6}"/>
              </a:ext>
            </a:extLst>
          </p:cNvPr>
          <p:cNvSpPr>
            <a:spLocks noGrp="1"/>
          </p:cNvSpPr>
          <p:nvPr>
            <p:ph idx="1"/>
          </p:nvPr>
        </p:nvSpPr>
        <p:spPr>
          <a:xfrm>
            <a:off x="1349534" y="1587532"/>
            <a:ext cx="7190785" cy="4330543"/>
          </a:xfrm>
        </p:spPr>
        <p:txBody>
          <a:bodyPr>
            <a:normAutofit/>
          </a:bodyPr>
          <a:lstStyle/>
          <a:p>
            <a:pPr marL="285750" indent="-285750">
              <a:buFont typeface="Courier New" panose="02070309020205020404" pitchFamily="49" charset="0"/>
              <a:buChar char="o"/>
            </a:pPr>
            <a:r>
              <a:rPr lang="en-US" b="0" i="0" dirty="0">
                <a:solidFill>
                  <a:srgbClr val="344854"/>
                </a:solidFill>
                <a:effectLst/>
                <a:latin typeface="Optimistic Text"/>
              </a:rPr>
              <a:t>Generating a recipe from an image requires a simultaneous understanding of the ingredients composing the dish as well as any processing they went through, e.g., slicing, or blending with other ingredients.</a:t>
            </a:r>
          </a:p>
          <a:p>
            <a:pPr marL="285750" indent="-285750">
              <a:buFont typeface="Courier New" panose="02070309020205020404" pitchFamily="49" charset="0"/>
              <a:buChar char="o"/>
            </a:pPr>
            <a:r>
              <a:rPr lang="en-US" b="0" i="0" dirty="0">
                <a:solidFill>
                  <a:srgbClr val="344854"/>
                </a:solidFill>
                <a:effectLst/>
                <a:latin typeface="Optimistic Text"/>
              </a:rPr>
              <a:t> Traditionally, the image-to-recipe problem has been formulated as a retrieval task, where a recipe is retrieved from a fixed dataset based on the image similarity score in an embedding space. </a:t>
            </a:r>
          </a:p>
          <a:p>
            <a:pPr marL="285750" indent="-285750">
              <a:buFont typeface="Courier New" panose="02070309020205020404" pitchFamily="49" charset="0"/>
              <a:buChar char="o"/>
            </a:pPr>
            <a:r>
              <a:rPr lang="en-US" b="0" i="0" dirty="0">
                <a:solidFill>
                  <a:srgbClr val="344854"/>
                </a:solidFill>
                <a:effectLst/>
                <a:latin typeface="Optimistic Text"/>
              </a:rPr>
              <a:t>The performance of such systems highly depends on the dataset size and diversity, as well as on the quality of the learned embedding.</a:t>
            </a:r>
          </a:p>
          <a:p>
            <a:pPr marL="285750" indent="-285750">
              <a:buFont typeface="Courier New" panose="02070309020205020404" pitchFamily="49" charset="0"/>
              <a:buChar char="o"/>
            </a:pPr>
            <a:r>
              <a:rPr lang="en-US" b="0" i="0" dirty="0">
                <a:solidFill>
                  <a:srgbClr val="344854"/>
                </a:solidFill>
                <a:effectLst/>
                <a:latin typeface="Optimistic Text"/>
              </a:rPr>
              <a:t> Not surprisingly, these systems fail when a matching recipe for the image query does not exist in the static dataset.</a:t>
            </a:r>
            <a:endParaRPr lang="en-IN" dirty="0"/>
          </a:p>
        </p:txBody>
      </p:sp>
      <p:grpSp>
        <p:nvGrpSpPr>
          <p:cNvPr id="10" name="Graphic 4">
            <a:extLst>
              <a:ext uri="{FF2B5EF4-FFF2-40B4-BE49-F238E27FC236}">
                <a16:creationId xmlns:a16="http://schemas.microsoft.com/office/drawing/2014/main" id="{5ABB9C8F-3E68-47DB-8019-D3EEC0E8172D}"/>
              </a:ext>
              <a:ext uri="{C183D7F6-B498-43B3-948B-1728B52AA6E4}">
                <adec:decorative xmlns:adec="http://schemas.microsoft.com/office/drawing/2017/decorative" val="1"/>
              </a:ext>
            </a:extLst>
          </p:cNvPr>
          <p:cNvGrpSpPr/>
          <p:nvPr/>
        </p:nvGrpSpPr>
        <p:grpSpPr>
          <a:xfrm>
            <a:off x="5130395" y="5734665"/>
            <a:ext cx="975168" cy="975170"/>
            <a:chOff x="5829300" y="3162300"/>
            <a:chExt cx="532256" cy="532257"/>
          </a:xfrm>
          <a:solidFill>
            <a:schemeClr val="tx1"/>
          </a:solidFill>
        </p:grpSpPr>
        <p:sp>
          <p:nvSpPr>
            <p:cNvPr id="11" name="Freeform: Shape 10">
              <a:extLst>
                <a:ext uri="{FF2B5EF4-FFF2-40B4-BE49-F238E27FC236}">
                  <a16:creationId xmlns:a16="http://schemas.microsoft.com/office/drawing/2014/main" id="{4EE4EB1A-7B72-428B-A54B-C61725D6A08E}"/>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6E3E19BE-EDA0-46F4-94A4-3A7B7041C20C}"/>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BF3EDBD-CBE7-45AF-820B-67CB204D576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7E6DC75-24FE-4B92-A68A-B9B40ED156EF}"/>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B77489A-B2C6-4E51-B4AF-66B40B7F04BE}"/>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EF1DBBF-6952-4D76-8A08-B6E2029319B9}"/>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36499AB-04A3-45CB-8739-057FB216F6D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0044D81-3456-43C7-971D-6363D18A127C}"/>
                </a:ext>
              </a:extLst>
            </p:cNvPr>
            <p:cNvSpPr/>
            <p:nvPr/>
          </p:nvSpPr>
          <p:spPr>
            <a:xfrm>
              <a:off x="5935790"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8430F7C-9DF0-457A-9EAC-C7D0F30467DC}"/>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28722B9-BCC6-4F95-92EE-643E7A345507}"/>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A6D536F9-59C1-4893-A0A4-A39EAF79719F}"/>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5DFD5764-743E-4520-9178-925687DE797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2C6F65B-F168-4220-88B6-2FE1A57074AB}"/>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9970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BB00F-67AD-44D3-AC1B-438DD15BDEBD}"/>
              </a:ext>
            </a:extLst>
          </p:cNvPr>
          <p:cNvSpPr>
            <a:spLocks noGrp="1"/>
          </p:cNvSpPr>
          <p:nvPr>
            <p:ph idx="1"/>
          </p:nvPr>
        </p:nvSpPr>
        <p:spPr>
          <a:xfrm>
            <a:off x="351361" y="274157"/>
            <a:ext cx="5217173" cy="4351338"/>
          </a:xfrm>
        </p:spPr>
        <p:txBody>
          <a:bodyPr>
            <a:normAutofit lnSpcReduction="10000"/>
          </a:bodyPr>
          <a:lstStyle/>
          <a:p>
            <a:pPr marL="285750" indent="-285750">
              <a:buFont typeface="Courier New" panose="02070309020205020404" pitchFamily="49" charset="0"/>
              <a:buChar char="o"/>
            </a:pPr>
            <a:r>
              <a:rPr lang="en-US" b="1" i="0" dirty="0">
                <a:solidFill>
                  <a:srgbClr val="344854"/>
                </a:solidFill>
                <a:effectLst/>
                <a:latin typeface="Optimistic Text"/>
              </a:rPr>
              <a:t>Our image-to-recipe generation system takes as input a food image and outputs a recipe containing title, ingredients, and cooking instructions. </a:t>
            </a:r>
          </a:p>
          <a:p>
            <a:pPr marL="285750" indent="-285750">
              <a:buFont typeface="Courier New" panose="02070309020205020404" pitchFamily="49" charset="0"/>
              <a:buChar char="o"/>
            </a:pPr>
            <a:r>
              <a:rPr lang="en-US" b="1" i="0" dirty="0">
                <a:solidFill>
                  <a:srgbClr val="344854"/>
                </a:solidFill>
                <a:effectLst/>
                <a:latin typeface="Optimistic Text"/>
              </a:rPr>
              <a:t>Our method starts by pretraining an image encoder and an ingredients decoder, which predicts a set of ingredients by exploiting visual features extracted from the input image and ingredient co-occurrences. </a:t>
            </a:r>
          </a:p>
          <a:p>
            <a:pPr marL="285750" indent="-285750">
              <a:buFont typeface="Courier New" panose="02070309020205020404" pitchFamily="49" charset="0"/>
              <a:buChar char="o"/>
            </a:pPr>
            <a:r>
              <a:rPr lang="en-US" b="1" i="0" dirty="0">
                <a:solidFill>
                  <a:srgbClr val="344854"/>
                </a:solidFill>
                <a:effectLst/>
                <a:latin typeface="Optimistic Text"/>
              </a:rPr>
              <a:t>Then we train the ingredient encoder and the instruction decoder, which generate title and instructions by taking the image’s visual features and the predicted ingredients and feeding them into a state-of-the-art sequence generation model.</a:t>
            </a:r>
            <a:endParaRPr lang="en-IN" b="1" dirty="0"/>
          </a:p>
        </p:txBody>
      </p:sp>
      <p:grpSp>
        <p:nvGrpSpPr>
          <p:cNvPr id="10" name="Graphic 4">
            <a:extLst>
              <a:ext uri="{FF2B5EF4-FFF2-40B4-BE49-F238E27FC236}">
                <a16:creationId xmlns:a16="http://schemas.microsoft.com/office/drawing/2014/main" id="{E575630B-AD6D-43FE-9B25-53ED4AD2B286}"/>
              </a:ext>
              <a:ext uri="{C183D7F6-B498-43B3-948B-1728B52AA6E4}">
                <adec:decorative xmlns:adec="http://schemas.microsoft.com/office/drawing/2017/decorative" val="1"/>
              </a:ext>
            </a:extLst>
          </p:cNvPr>
          <p:cNvGrpSpPr/>
          <p:nvPr/>
        </p:nvGrpSpPr>
        <p:grpSpPr>
          <a:xfrm>
            <a:off x="6925957" y="2522193"/>
            <a:ext cx="975168" cy="975170"/>
            <a:chOff x="5829300" y="3162300"/>
            <a:chExt cx="532256" cy="532257"/>
          </a:xfrm>
          <a:solidFill>
            <a:schemeClr val="tx1"/>
          </a:solidFill>
        </p:grpSpPr>
        <p:sp>
          <p:nvSpPr>
            <p:cNvPr id="11" name="Freeform: Shape 10">
              <a:extLst>
                <a:ext uri="{FF2B5EF4-FFF2-40B4-BE49-F238E27FC236}">
                  <a16:creationId xmlns:a16="http://schemas.microsoft.com/office/drawing/2014/main" id="{B2F1067A-4C39-4B12-BF7C-191767286B34}"/>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F7F9F27-6C39-43C4-911F-AC683F2F71B7}"/>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9015796-A24C-41AA-ADF0-23F0F18565E1}"/>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0FAA0E8-7564-446F-B8B8-702808499771}"/>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1EA1680-9D9E-499A-97A0-8B7C8E1CEB50}"/>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08E2EB0-1A49-4535-A4EC-519299EAC59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5FDA9CB-D83D-47D8-A205-79FDDE319222}"/>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7EB4BA8-06B9-437D-BA08-576149BC3F9B}"/>
                </a:ext>
              </a:extLst>
            </p:cNvPr>
            <p:cNvSpPr/>
            <p:nvPr/>
          </p:nvSpPr>
          <p:spPr>
            <a:xfrm>
              <a:off x="5935790"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A2385E8-E392-4F47-AB79-2E556A16AA68}"/>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E535726-34E4-4832-BF23-D31E8E679C97}"/>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8FD775B-373F-484E-BC2A-214BA0A3D2E3}"/>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CDDE362-1A8E-45C5-9274-387849296B15}"/>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3BBA5A6-63AE-4C3F-874F-D9E2BA552FDA}"/>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4" name="Content Placeholder 11">
            <a:extLst>
              <a:ext uri="{FF2B5EF4-FFF2-40B4-BE49-F238E27FC236}">
                <a16:creationId xmlns:a16="http://schemas.microsoft.com/office/drawing/2014/main" id="{4F4B3431-732F-4A05-B8CB-969DA579122F}"/>
              </a:ext>
            </a:extLst>
          </p:cNvPr>
          <p:cNvPicPr>
            <a:picLocks noChangeAspect="1"/>
          </p:cNvPicPr>
          <p:nvPr/>
        </p:nvPicPr>
        <p:blipFill>
          <a:blip r:embed="rId2"/>
          <a:stretch>
            <a:fillRect/>
          </a:stretch>
        </p:blipFill>
        <p:spPr>
          <a:xfrm>
            <a:off x="831340" y="4453600"/>
            <a:ext cx="7975309" cy="1702726"/>
          </a:xfrm>
          <a:prstGeom prst="rect">
            <a:avLst/>
          </a:prstGeom>
        </p:spPr>
      </p:pic>
    </p:spTree>
    <p:extLst>
      <p:ext uri="{BB962C8B-B14F-4D97-AF65-F5344CB8AC3E}">
        <p14:creationId xmlns:p14="http://schemas.microsoft.com/office/powerpoint/2010/main" val="2799885725"/>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267</TotalTime>
  <Words>736</Words>
  <Application>Microsoft Office PowerPoint</Application>
  <PresentationFormat>Widescreen</PresentationFormat>
  <Paragraphs>52</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Bahnschrift SemiBold</vt:lpstr>
      <vt:lpstr>Calibri</vt:lpstr>
      <vt:lpstr>Century</vt:lpstr>
      <vt:lpstr>Courier New</vt:lpstr>
      <vt:lpstr>Optimistic Text</vt:lpstr>
      <vt:lpstr>Source Sans Pro</vt:lpstr>
      <vt:lpstr>Source Sans Pro </vt:lpstr>
      <vt:lpstr>Wingdings</vt:lpstr>
      <vt:lpstr>1_FunkyShapesVTI</vt:lpstr>
      <vt:lpstr>PowerPoint Presentation</vt:lpstr>
      <vt:lpstr>INDEX</vt:lpstr>
      <vt:lpstr>INTRODUCTION</vt:lpstr>
      <vt:lpstr>PowerPoint Presentation</vt:lpstr>
      <vt:lpstr>Problem definition</vt:lpstr>
      <vt:lpstr>PowerPoint Presentation</vt:lpstr>
      <vt:lpstr>METHODOLOGY</vt:lpstr>
      <vt:lpstr>PowerPoint Presentation</vt:lpstr>
      <vt:lpstr>PowerPoint Presentation</vt:lpstr>
      <vt:lpstr>PowerPoint Presentation</vt:lpstr>
      <vt:lpstr>FEASIBILITY ANALYSIS</vt:lpstr>
      <vt:lpstr>PowerPoint Presentation</vt:lpstr>
      <vt:lpstr>CONCLUSION</vt:lpstr>
      <vt:lpstr> Inverse Cooking: Recipe Generation From Food Images | IEEE Conference Publication | IEEE Xplore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Inverse Cooking: Recipe Generation from Food Images</dc:title>
  <dc:creator>anusree jnanakrishnan</dc:creator>
  <cp:lastModifiedBy>anusree jnanakrishnan</cp:lastModifiedBy>
  <cp:revision>10</cp:revision>
  <dcterms:created xsi:type="dcterms:W3CDTF">2021-12-12T17:20:03Z</dcterms:created>
  <dcterms:modified xsi:type="dcterms:W3CDTF">2022-03-04T19:19:24Z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