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23"/>
  </p:notesMasterIdLst>
  <p:sldIdLst>
    <p:sldId id="299" r:id="rId5"/>
    <p:sldId id="259" r:id="rId6"/>
    <p:sldId id="472" r:id="rId7"/>
    <p:sldId id="268" r:id="rId8"/>
    <p:sldId id="267" r:id="rId9"/>
    <p:sldId id="474" r:id="rId10"/>
    <p:sldId id="475" r:id="rId11"/>
    <p:sldId id="270" r:id="rId12"/>
    <p:sldId id="271" r:id="rId13"/>
    <p:sldId id="272" r:id="rId14"/>
    <p:sldId id="263" r:id="rId15"/>
    <p:sldId id="473" r:id="rId16"/>
    <p:sldId id="273" r:id="rId17"/>
    <p:sldId id="274" r:id="rId18"/>
    <p:sldId id="279" r:id="rId19"/>
    <p:sldId id="275" r:id="rId20"/>
    <p:sldId id="27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4E9F6-E03C-4CA6-9EF5-E0FD70A9B55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8CBA3-741D-408E-B848-78AD573C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9B7EB209-45DA-4F0D-93C2-440BBB8BCB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AD0195E-164C-4665-ABFF-82E66FA6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FD7A1-EC1E-419A-B73E-E55B386AC2CE}" type="slidenum">
              <a:rPr lang="en-US"/>
              <a:pPr/>
              <a:t>13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4C99A-C6A3-4898-B401-DC8B9298B725}" type="slidenum">
              <a:rPr lang="en-US"/>
              <a:pPr/>
              <a:t>14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CFE3D-ED8A-4724-A5FB-282BDE2B4A2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22050-63FA-4B99-9143-B4FFC47086C7}" type="slidenum">
              <a:rPr lang="en-US"/>
              <a:pPr/>
              <a:t>16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BF0B5-ACAA-4B3D-B09A-970DEA9118AC}" type="slidenum">
              <a:rPr lang="en-US"/>
              <a:pPr/>
              <a:t>17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2A6DE32-145D-497F-A65A-68FA2756B6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grpSp>
        <p:nvGrpSpPr>
          <p:cNvPr id="66568" name="Group 8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66571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ClipArt" r:id="rId3" imgW="1663920" imgH="1666440" progId="MS_ClipArt_Gallery.2">
                    <p:embed/>
                  </p:oleObj>
                </mc:Choice>
                <mc:Fallback>
                  <p:oleObj name="ClipArt" r:id="rId3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3815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FC90F3-D326-4872-91C9-C4B1FECE96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596EF-666E-43A1-ABD1-F00509618F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6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A650DD-2EEF-4252-A186-103B9CC6A6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1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C8FE3-F97C-4117-91B4-501162FCC5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8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136FA-928F-4004-9F18-7A54C30177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4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07FDF-B234-4F24-8A50-A0D770663C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64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AA97B2-8C6E-4608-9F53-305C585E3C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2F874-72BC-4D20-BE0D-5018C80FA5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09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828C6A-AEFB-4023-93F3-02B42A5983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39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4C3BF3-B778-4837-ABE1-51A0EE50C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53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F51E5F-D3A9-4EDC-8B0A-B590101C95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3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2A6DE32-145D-497F-A65A-68FA2756B6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grpSp>
        <p:nvGrpSpPr>
          <p:cNvPr id="66568" name="Group 8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66571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ClipArt" r:id="rId3" imgW="1663920" imgH="1666440" progId="MS_ClipArt_Gallery.2">
                    <p:embed/>
                  </p:oleObj>
                </mc:Choice>
                <mc:Fallback>
                  <p:oleObj name="ClipArt" r:id="rId3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75864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FC90F3-D326-4872-91C9-C4B1FECE96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05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596EF-666E-43A1-ABD1-F00509618F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29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A650DD-2EEF-4252-A186-103B9CC6A6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31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C8FE3-F97C-4117-91B4-501162FCC5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21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136FA-928F-4004-9F18-7A54C30177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7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07FDF-B234-4F24-8A50-A0D770663C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94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AA97B2-8C6E-4608-9F53-305C585E3C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66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2F874-72BC-4D20-BE0D-5018C80FA5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11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828C6A-AEFB-4023-93F3-02B42A5983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59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4C3BF3-B778-4837-ABE1-51A0EE50C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38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F51E5F-D3A9-4EDC-8B0A-B590101C95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29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2A6DE32-145D-497F-A65A-68FA2756B6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grpSp>
        <p:nvGrpSpPr>
          <p:cNvPr id="66568" name="Group 8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66571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ClipArt" r:id="rId3" imgW="1663920" imgH="1666440" progId="MS_ClipArt_Gallery.2">
                    <p:embed/>
                  </p:oleObj>
                </mc:Choice>
                <mc:Fallback>
                  <p:oleObj name="ClipArt" r:id="rId3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8281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FC90F3-D326-4872-91C9-C4B1FECE96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2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596EF-666E-43A1-ABD1-F00509618F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3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A650DD-2EEF-4252-A186-103B9CC6A6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C8FE3-F97C-4117-91B4-501162FCC5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04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136FA-928F-4004-9F18-7A54C30177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57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07FDF-B234-4F24-8A50-A0D770663C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460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AA97B2-8C6E-4608-9F53-305C585E3C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36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2F874-72BC-4D20-BE0D-5018C80FA5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3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828C6A-AEFB-4023-93F3-02B42A5983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50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4C3BF3-B778-4837-ABE1-51A0EE50C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1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F51E5F-D3A9-4EDC-8B0A-B590101C95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6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vmlDrawing" Target="../drawings/vmlDrawing5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3122D2D-B620-470D-8EE6-7793F6B0A169}" type="slidenum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ClipArt" r:id="rId15" imgW="1663920" imgH="1666440" progId="MS_ClipArt_Gallery.2">
                    <p:embed/>
                  </p:oleObj>
                </mc:Choice>
                <mc:Fallback>
                  <p:oleObj name="ClipArt" r:id="rId15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19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3122D2D-B620-470D-8EE6-7793F6B0A169}" type="slidenum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ClipArt" r:id="rId15" imgW="1663920" imgH="1666440" progId="MS_ClipArt_Gallery.2">
                    <p:embed/>
                  </p:oleObj>
                </mc:Choice>
                <mc:Fallback>
                  <p:oleObj name="ClipArt" r:id="rId15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63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3122D2D-B620-470D-8EE6-7793F6B0A169}" type="slidenum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CF0E30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ClipArt" r:id="rId15" imgW="1663920" imgH="1666440" progId="MS_ClipArt_Gallery.2">
                    <p:embed/>
                  </p:oleObj>
                </mc:Choice>
                <mc:Fallback>
                  <p:oleObj name="ClipArt" r:id="rId15" imgW="1663920" imgH="1666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26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engine.com/database/subquery/return-single-value.php" TargetMode="External"/><Relationship Id="rId2" Type="http://schemas.openxmlformats.org/officeDocument/2006/relationships/hyperlink" Target="https://javarevisited.blogspot.com/2012/07/subquery-example-in-sql-correlated-vs.html#ixzz6FhwRaPs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5320DF19-695A-4048-AE90-96C204325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430213"/>
            <a:ext cx="8229600" cy="1371600"/>
          </a:xfrm>
        </p:spPr>
        <p:txBody>
          <a:bodyPr lIns="90488" tIns="44450" rIns="90488" bIns="4445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Correlated vs. Noncorrelated Subqueries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A69D78D-203E-4681-8366-500AB8A21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275" y="1900238"/>
            <a:ext cx="8755063" cy="35052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600" dirty="0"/>
              <a:t>Noncorrelated subqueries: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200" dirty="0"/>
              <a:t>Do not depend on data from the outer query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200" dirty="0"/>
              <a:t>Execute once for the entire outer query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600" dirty="0"/>
              <a:t>Correlated subqueries: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200" dirty="0"/>
              <a:t>Make use of data from the outer query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200" dirty="0"/>
              <a:t>Execute once for each row of the outer query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200" dirty="0"/>
              <a:t>Can use the EXISTS operator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62F194D-5674-4884-9F41-134C063A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015F78-97B3-4425-8E87-988C14A8B7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0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69061"/>
            <a:ext cx="4114800" cy="9692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Delete the record of all the customer from Order Table whose last name is ‘</a:t>
            </a:r>
            <a:r>
              <a:rPr lang="en-US" dirty="0" err="1"/>
              <a:t>Mehra</a:t>
            </a:r>
            <a:r>
              <a:rPr lang="en-US" dirty="0"/>
              <a:t>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4" y="0"/>
            <a:ext cx="508427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915490"/>
            <a:ext cx="8458200" cy="185240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DELETE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FROM Orders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WHERE EXISTS (SELECT *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                       FROM customers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WHERE </a:t>
            </a:r>
            <a:r>
              <a:rPr lang="en-US" sz="2000" dirty="0" err="1"/>
              <a:t>Customers.customer_id</a:t>
            </a:r>
            <a:r>
              <a:rPr lang="en-US" sz="2000" dirty="0"/>
              <a:t> = </a:t>
            </a:r>
            <a:r>
              <a:rPr lang="en-US" sz="2000" dirty="0" err="1"/>
              <a:t>Orders.cid</a:t>
            </a:r>
            <a:r>
              <a:rPr lang="en-US" sz="2000" dirty="0"/>
              <a:t> AND </a:t>
            </a:r>
            <a:r>
              <a:rPr lang="en-US" sz="2000" dirty="0" err="1"/>
              <a:t>Customers.lname</a:t>
            </a:r>
            <a:r>
              <a:rPr lang="en-US" sz="2000" dirty="0"/>
              <a:t> = '</a:t>
            </a:r>
            <a:r>
              <a:rPr lang="en-US" sz="2000" dirty="0" err="1"/>
              <a:t>Mehra</a:t>
            </a:r>
            <a:r>
              <a:rPr lang="en-US" sz="2000" dirty="0"/>
              <a:t>');</a:t>
            </a:r>
            <a:endParaRPr lang="en-US" sz="3600" dirty="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" y="2341168"/>
            <a:ext cx="4018384" cy="89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62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Correlated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83163"/>
          </a:xfrm>
        </p:spPr>
        <p:txBody>
          <a:bodyPr/>
          <a:lstStyle/>
          <a:p>
            <a:r>
              <a:rPr lang="en-US" sz="2800" dirty="0"/>
              <a:t>Find all employees details who work in a department</a:t>
            </a:r>
          </a:p>
          <a:p>
            <a:pPr marL="0" indent="0">
              <a:buNone/>
            </a:pPr>
            <a:r>
              <a:rPr lang="en-US" sz="2800" dirty="0"/>
              <a:t>Select * 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Where exists (select * from </a:t>
            </a:r>
            <a:r>
              <a:rPr lang="en-US" sz="2800" dirty="0" err="1"/>
              <a:t>dept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       where </a:t>
            </a:r>
            <a:r>
              <a:rPr lang="en-US" sz="2800" dirty="0" err="1"/>
              <a:t>dept.eid</a:t>
            </a:r>
            <a:r>
              <a:rPr lang="en-US" sz="2800" dirty="0"/>
              <a:t>=</a:t>
            </a:r>
            <a:r>
              <a:rPr lang="en-US" sz="2800" dirty="0" err="1"/>
              <a:t>emp.eid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962400"/>
          <a:ext cx="29718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Hyd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3886200"/>
          <a:ext cx="29718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Hyd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8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868-C5ED-4172-8067-98B842CA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 Question on non-correlated and correlated query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Example Database</a:t>
            </a:r>
          </a:p>
        </p:txBody>
      </p:sp>
      <p:graphicFrame>
        <p:nvGraphicFramePr>
          <p:cNvPr id="158724" name="Group 4"/>
          <p:cNvGraphicFramePr>
            <a:graphicFrameLocks noGrp="1"/>
          </p:cNvGraphicFramePr>
          <p:nvPr/>
        </p:nvGraphicFramePr>
        <p:xfrm>
          <a:off x="381000" y="2286000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304800" y="18288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Sailors</a:t>
            </a:r>
          </a:p>
        </p:txBody>
      </p:sp>
      <p:graphicFrame>
        <p:nvGraphicFramePr>
          <p:cNvPr id="158752" name="Group 32"/>
          <p:cNvGraphicFramePr>
            <a:graphicFrameLocks noGrp="1"/>
          </p:cNvGraphicFramePr>
          <p:nvPr/>
        </p:nvGraphicFramePr>
        <p:xfrm>
          <a:off x="3124200" y="5062538"/>
          <a:ext cx="3257550" cy="118872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3048000" y="4605338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Reserves</a:t>
            </a:r>
          </a:p>
        </p:txBody>
      </p:sp>
      <p:graphicFrame>
        <p:nvGraphicFramePr>
          <p:cNvPr id="158803" name="Group 83"/>
          <p:cNvGraphicFramePr>
            <a:graphicFrameLocks noGrp="1"/>
          </p:cNvGraphicFramePr>
          <p:nvPr/>
        </p:nvGraphicFramePr>
        <p:xfrm>
          <a:off x="5334000" y="2286000"/>
          <a:ext cx="3429000" cy="158496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Santa 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798" name="Rectangle 78"/>
          <p:cNvSpPr>
            <a:spLocks noChangeArrowheads="1"/>
          </p:cNvSpPr>
          <p:nvPr/>
        </p:nvSpPr>
        <p:spPr bwMode="auto">
          <a:xfrm>
            <a:off x="5257800" y="1828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Boats</a:t>
            </a:r>
          </a:p>
        </p:txBody>
      </p:sp>
    </p:spTree>
    <p:extLst>
      <p:ext uri="{BB962C8B-B14F-4D97-AF65-F5344CB8AC3E}">
        <p14:creationId xmlns:p14="http://schemas.microsoft.com/office/powerpoint/2010/main" val="258962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33413" y="2470143"/>
            <a:ext cx="7596187" cy="1477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S.sname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  Sailors 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S.sid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(SELECT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R.sid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            FROM   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	    WHERE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R.bid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=103)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38200" y="1371600"/>
            <a:ext cx="651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Names of sailors who’ve reserved boat #103: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5ED30FF-EBB0-4192-9D54-EADC96FC5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0350"/>
              </p:ext>
            </p:extLst>
          </p:nvPr>
        </p:nvGraphicFramePr>
        <p:xfrm>
          <a:off x="381000" y="5120640"/>
          <a:ext cx="4343400" cy="39624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1">
            <a:extLst>
              <a:ext uri="{FF2B5EF4-FFF2-40B4-BE49-F238E27FC236}">
                <a16:creationId xmlns:a16="http://schemas.microsoft.com/office/drawing/2014/main" id="{FE2B8A08-C35A-404F-8CED-15CE49CD0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4572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Sailors</a:t>
            </a:r>
          </a:p>
        </p:txBody>
      </p:sp>
      <p:graphicFrame>
        <p:nvGraphicFramePr>
          <p:cNvPr id="8" name="Group 32">
            <a:extLst>
              <a:ext uri="{FF2B5EF4-FFF2-40B4-BE49-F238E27FC236}">
                <a16:creationId xmlns:a16="http://schemas.microsoft.com/office/drawing/2014/main" id="{76456256-DC83-465E-A41B-69D63E473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27244"/>
              </p:ext>
            </p:extLst>
          </p:nvPr>
        </p:nvGraphicFramePr>
        <p:xfrm>
          <a:off x="5181600" y="5212080"/>
          <a:ext cx="3581400" cy="4572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id="{8A492351-54CB-4B9A-BE59-CEEA6CF5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6344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Reserves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83B96-7AD3-425E-993F-968288600940}"/>
              </a:ext>
            </a:extLst>
          </p:cNvPr>
          <p:cNvSpPr txBox="1"/>
          <p:nvPr/>
        </p:nvSpPr>
        <p:spPr>
          <a:xfrm>
            <a:off x="1600200" y="381000"/>
            <a:ext cx="651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 - Correlated subquery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2001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000" dirty="0"/>
          </a:p>
          <a:p>
            <a:endParaRPr lang="en-US" dirty="0"/>
          </a:p>
          <a:p>
            <a:r>
              <a:rPr lang="en-US" dirty="0"/>
              <a:t>Find sailors whose rating is greater than that of some sailor called Horatio: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7200" y="3048000"/>
            <a:ext cx="8610600" cy="1631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SELECT 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FROM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WHERE  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S.rating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latin typeface="Lucida Console" pitchFamily="49" charset="0"/>
              </a:rPr>
              <a:t>&gt; ANY 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(SELECT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                      FROM  Sailors S2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                      WHERE S2.sname=‘Horatio’)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F43E266-FA3C-4927-9D14-5ECC67F12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60406"/>
              </p:ext>
            </p:extLst>
          </p:nvPr>
        </p:nvGraphicFramePr>
        <p:xfrm>
          <a:off x="381000" y="5638800"/>
          <a:ext cx="5334000" cy="5334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31">
            <a:extLst>
              <a:ext uri="{FF2B5EF4-FFF2-40B4-BE49-F238E27FC236}">
                <a16:creationId xmlns:a16="http://schemas.microsoft.com/office/drawing/2014/main" id="{0D6AC4B8-8C92-45AC-A163-63C1E0977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1054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Sailors</a:t>
            </a:r>
          </a:p>
        </p:txBody>
      </p:sp>
    </p:spTree>
    <p:extLst>
      <p:ext uri="{BB962C8B-B14F-4D97-AF65-F5344CB8AC3E}">
        <p14:creationId xmlns:p14="http://schemas.microsoft.com/office/powerpoint/2010/main" val="1843662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762000" y="2514600"/>
            <a:ext cx="7086600" cy="1631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SELECT  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S.sname</a:t>
            </a:r>
            <a:endParaRPr lang="en-US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FROM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WHERE  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S.sid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Lucida Console" pitchFamily="49" charset="0"/>
              </a:rPr>
              <a:t>NOT IN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(SELECT  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R.sid</a:t>
            </a:r>
            <a:endParaRPr lang="en-US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                    FROM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		         WHERE  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R.bid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=103)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457200" y="1905000"/>
            <a:ext cx="714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>
                <a:solidFill>
                  <a:srgbClr val="009900"/>
                </a:solidFill>
                <a:latin typeface="Book Antiqua" pitchFamily="18" charset="0"/>
              </a:rPr>
              <a:t>Names of sailors who’ve </a:t>
            </a:r>
            <a:r>
              <a:rPr lang="en-US" sz="2800" b="1" i="1" u="sng">
                <a:solidFill>
                  <a:srgbClr val="009900"/>
                </a:solidFill>
                <a:latin typeface="Book Antiqua" pitchFamily="18" charset="0"/>
              </a:rPr>
              <a:t>not</a:t>
            </a:r>
            <a:r>
              <a:rPr lang="en-US" sz="2800" b="1" i="1">
                <a:solidFill>
                  <a:srgbClr val="009900"/>
                </a:solidFill>
                <a:latin typeface="Book Antiqua" pitchFamily="18" charset="0"/>
              </a:rPr>
              <a:t> </a:t>
            </a:r>
            <a:r>
              <a:rPr lang="en-US" sz="2800" i="1">
                <a:solidFill>
                  <a:srgbClr val="009900"/>
                </a:solidFill>
                <a:latin typeface="Book Antiqua" pitchFamily="18" charset="0"/>
              </a:rPr>
              <a:t>reserved boat #103: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A33F894-1FE2-42D7-BA06-DDA491BC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90662"/>
              </p:ext>
            </p:extLst>
          </p:nvPr>
        </p:nvGraphicFramePr>
        <p:xfrm>
          <a:off x="381000" y="5120640"/>
          <a:ext cx="4343400" cy="39624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1">
            <a:extLst>
              <a:ext uri="{FF2B5EF4-FFF2-40B4-BE49-F238E27FC236}">
                <a16:creationId xmlns:a16="http://schemas.microsoft.com/office/drawing/2014/main" id="{DA55007C-2D9D-44B6-99F0-A2CAA2CF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4572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Sailors</a:t>
            </a:r>
          </a:p>
        </p:txBody>
      </p:sp>
      <p:graphicFrame>
        <p:nvGraphicFramePr>
          <p:cNvPr id="8" name="Group 32">
            <a:extLst>
              <a:ext uri="{FF2B5EF4-FFF2-40B4-BE49-F238E27FC236}">
                <a16:creationId xmlns:a16="http://schemas.microsoft.com/office/drawing/2014/main" id="{F4AF50BF-6F0A-4601-8337-E8CBD88F1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76685"/>
              </p:ext>
            </p:extLst>
          </p:nvPr>
        </p:nvGraphicFramePr>
        <p:xfrm>
          <a:off x="5181600" y="5212080"/>
          <a:ext cx="3581400" cy="4572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id="{B410F080-164B-404B-A5F8-B16C213A2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6344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118708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2860965"/>
            <a:ext cx="8229600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SELECT  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S.sname</a:t>
            </a:r>
            <a:endParaRPr lang="en-US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FROM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WHERE </a:t>
            </a:r>
            <a:r>
              <a:rPr lang="en-US" sz="2000" b="1" dirty="0">
                <a:solidFill>
                  <a:srgbClr val="000000"/>
                </a:solidFill>
                <a:latin typeface="Lucida Console" pitchFamily="49" charset="0"/>
              </a:rPr>
              <a:t>EXISTS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            (SELECT  *</a:t>
            </a:r>
            <a:endParaRPr lang="en-US" sz="2000" dirty="0">
              <a:solidFill>
                <a:srgbClr val="0033CC"/>
              </a:solidFill>
              <a:latin typeface="Lucida Console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             FROM 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              WHERE 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R.bid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=103 AND </a:t>
            </a:r>
            <a:r>
              <a:rPr lang="en-US" sz="2000" dirty="0" err="1">
                <a:solidFill>
                  <a:srgbClr val="0033CC"/>
                </a:solidFill>
                <a:latin typeface="Lucida Console" pitchFamily="49" charset="0"/>
              </a:rPr>
              <a:t>S.sid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Lucida Console" pitchFamily="49" charset="0"/>
              </a:rPr>
              <a:t>R.sid</a:t>
            </a:r>
            <a:r>
              <a:rPr lang="en-US" sz="2000" dirty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62000" y="1919288"/>
            <a:ext cx="651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9900"/>
                </a:solidFill>
                <a:latin typeface="Book Antiqua" pitchFamily="18" charset="0"/>
              </a:rPr>
              <a:t>Names of sailors who’ve reserved boat #103: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8C5AC-50F9-4831-B8CD-FB8E78575571}"/>
              </a:ext>
            </a:extLst>
          </p:cNvPr>
          <p:cNvSpPr txBox="1"/>
          <p:nvPr/>
        </p:nvSpPr>
        <p:spPr>
          <a:xfrm>
            <a:off x="1676400" y="381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Correlated Subquery</a:t>
            </a:r>
            <a:endParaRPr lang="en-IN" sz="3200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DEB57C69-E10C-4947-AC3A-51E24D6F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33885"/>
              </p:ext>
            </p:extLst>
          </p:nvPr>
        </p:nvGraphicFramePr>
        <p:xfrm>
          <a:off x="381000" y="5928360"/>
          <a:ext cx="4343400" cy="39624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31">
            <a:extLst>
              <a:ext uri="{FF2B5EF4-FFF2-40B4-BE49-F238E27FC236}">
                <a16:creationId xmlns:a16="http://schemas.microsoft.com/office/drawing/2014/main" id="{D4E50B73-7E48-4CDE-AF8B-45B30412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2578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Sailors</a:t>
            </a:r>
          </a:p>
        </p:txBody>
      </p:sp>
      <p:graphicFrame>
        <p:nvGraphicFramePr>
          <p:cNvPr id="9" name="Group 32">
            <a:extLst>
              <a:ext uri="{FF2B5EF4-FFF2-40B4-BE49-F238E27FC236}">
                <a16:creationId xmlns:a16="http://schemas.microsoft.com/office/drawing/2014/main" id="{0AE3390C-C934-48F7-95CD-1AC62D6AA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17195"/>
              </p:ext>
            </p:extLst>
          </p:nvPr>
        </p:nvGraphicFramePr>
        <p:xfrm>
          <a:off x="5181600" y="5791200"/>
          <a:ext cx="3581400" cy="4572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50">
            <a:extLst>
              <a:ext uri="{FF2B5EF4-FFF2-40B4-BE49-F238E27FC236}">
                <a16:creationId xmlns:a16="http://schemas.microsoft.com/office/drawing/2014/main" id="{F6422F32-C0F9-4B92-B9C8-86EF29A5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pitchFamily="18" charset="0"/>
              </a:rPr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9330273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https://javarevisited.blogspot.com/2012/07/subquery-example-in-sql-correlated-vs.html#ixzz6FhwRaPs2</a:t>
            </a:r>
            <a:endParaRPr lang="en-US" dirty="0"/>
          </a:p>
          <a:p>
            <a:r>
              <a:rPr lang="en-US" dirty="0">
                <a:hlinkClick r:id="rId3"/>
              </a:rPr>
              <a:t>https://www.geeksengine.com/database/subquery/return-single-value.php</a:t>
            </a:r>
            <a:endParaRPr lang="en-US" dirty="0"/>
          </a:p>
          <a:p>
            <a:r>
              <a:rPr lang="en-US" dirty="0"/>
              <a:t>https://www.geeksforgeeks.org/sql-exists/</a:t>
            </a:r>
          </a:p>
        </p:txBody>
      </p:sp>
    </p:spTree>
    <p:extLst>
      <p:ext uri="{BB962C8B-B14F-4D97-AF65-F5344CB8AC3E}">
        <p14:creationId xmlns:p14="http://schemas.microsoft.com/office/powerpoint/2010/main" val="42604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Correlated </a:t>
            </a:r>
            <a:r>
              <a:rPr lang="en-US" dirty="0" err="1"/>
              <a:t>subquery</a:t>
            </a:r>
            <a:r>
              <a:rPr lang="en-US" dirty="0"/>
              <a:t> uses a value from the main query as part of the inner query</a:t>
            </a:r>
          </a:p>
          <a:p>
            <a:pPr lvl="1"/>
            <a:r>
              <a:rPr lang="en-US" dirty="0"/>
              <a:t>Data from each row in the main query is “passed” to the </a:t>
            </a:r>
            <a:r>
              <a:rPr lang="en-US" dirty="0" err="1"/>
              <a:t>subquery</a:t>
            </a:r>
            <a:r>
              <a:rPr lang="en-US" dirty="0"/>
              <a:t> for processing</a:t>
            </a:r>
          </a:p>
          <a:p>
            <a:r>
              <a:rPr lang="en-US" dirty="0"/>
              <a:t>Typically a processing-intensive operation </a:t>
            </a:r>
          </a:p>
          <a:p>
            <a:pPr lvl="1"/>
            <a:r>
              <a:rPr lang="en-US" dirty="0" err="1"/>
              <a:t>Subquery</a:t>
            </a:r>
            <a:r>
              <a:rPr lang="en-US" dirty="0"/>
              <a:t> must be re-run with new value(s) for each row</a:t>
            </a:r>
          </a:p>
        </p:txBody>
      </p:sp>
    </p:spTree>
    <p:extLst>
      <p:ext uri="{BB962C8B-B14F-4D97-AF65-F5344CB8AC3E}">
        <p14:creationId xmlns:p14="http://schemas.microsoft.com/office/powerpoint/2010/main" val="6464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DB84-D6D5-4BE0-9C92-C9D9CAD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Correlated subquery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D63C5-F07E-4446-B8FB-00C37B90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6BA31-C8A2-484D-B7F5-41EB78936DA4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pic>
        <p:nvPicPr>
          <p:cNvPr id="1026" name="Picture 2" descr="SQL_Correlated_Subqueries">
            <a:extLst>
              <a:ext uri="{FF2B5EF4-FFF2-40B4-BE49-F238E27FC236}">
                <a16:creationId xmlns:a16="http://schemas.microsoft.com/office/drawing/2014/main" id="{B5230ACF-5A3C-48FE-AE7D-9481BED8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92225"/>
            <a:ext cx="72390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4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83058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SELECT * </a:t>
            </a:r>
          </a:p>
          <a:p>
            <a:r>
              <a:rPr lang="en-US" sz="2400" dirty="0"/>
              <a:t>FROM t1 </a:t>
            </a:r>
          </a:p>
          <a:p>
            <a:r>
              <a:rPr lang="en-US" sz="2400" dirty="0"/>
              <a:t>WHERE column1 = ANY (SELECT column1 					                  FROM t2 </a:t>
            </a:r>
          </a:p>
          <a:p>
            <a:r>
              <a:rPr lang="en-US" sz="2400" dirty="0"/>
              <a:t>			     </a:t>
            </a:r>
            <a:r>
              <a:rPr lang="en-US" sz="2400" dirty="0">
                <a:solidFill>
                  <a:srgbClr val="FF0000"/>
                </a:solidFill>
              </a:rPr>
              <a:t>WHERE t2.column2 = t1.column2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337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Correlated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40362"/>
          </a:xfrm>
        </p:spPr>
        <p:txBody>
          <a:bodyPr/>
          <a:lstStyle/>
          <a:p>
            <a:r>
              <a:rPr lang="en-US" sz="2400" dirty="0"/>
              <a:t>List down the employees whose salary is greater than average of their department 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eid</a:t>
            </a:r>
            <a:r>
              <a:rPr lang="en-US" dirty="0">
                <a:solidFill>
                  <a:srgbClr val="FF0000"/>
                </a:solidFill>
              </a:rPr>
              <a:t>, name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as E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&gt; (Select </a:t>
            </a: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endParaRPr lang="en-US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where </a:t>
            </a:r>
            <a:r>
              <a:rPr lang="en-US" dirty="0" err="1">
                <a:solidFill>
                  <a:srgbClr val="FF0000"/>
                </a:solidFill>
              </a:rPr>
              <a:t>dep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E.dep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8001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3059"/>
              </p:ext>
            </p:extLst>
          </p:nvPr>
        </p:nvGraphicFramePr>
        <p:xfrm>
          <a:off x="685800" y="45466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7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C75-1AD4-48D3-A00D-DA76582B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EXISTS / NOT EXISTS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DACF-0672-4C87-96A8-5C1C6333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EXISTS</a:t>
            </a:r>
            <a:r>
              <a:rPr lang="en-US" dirty="0"/>
              <a:t> operator is a Boolean operator that returns either true or false. </a:t>
            </a:r>
          </a:p>
          <a:p>
            <a:r>
              <a:rPr lang="en-US" dirty="0"/>
              <a:t>The EXISTS operator is often used to test for the existence of rows returned by the subquery.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189E7-3ECC-44FB-8658-9F711E89D7D4}"/>
              </a:ext>
            </a:extLst>
          </p:cNvPr>
          <p:cNvSpPr/>
          <p:nvPr/>
        </p:nvSpPr>
        <p:spPr>
          <a:xfrm>
            <a:off x="2057400" y="4113074"/>
            <a:ext cx="480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0077AA"/>
                </a:solidFill>
                <a:latin typeface="inherit"/>
              </a:rPr>
              <a:t>SELECT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en-US" dirty="0">
              <a:solidFill>
                <a:srgbClr val="445870"/>
              </a:solidFill>
              <a:latin typeface="Source Code Pro" panose="020B050903040302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445870"/>
                </a:solidFill>
                <a:latin typeface="Source Code Pro" panose="020B0509030403020204" pitchFamily="49" charset="0"/>
              </a:rPr>
              <a:t>select_list</a:t>
            </a:r>
            <a:endParaRPr lang="en-US" dirty="0">
              <a:solidFill>
                <a:srgbClr val="445870"/>
              </a:solidFill>
              <a:latin typeface="Source Code Pro" panose="020B0509030403020204" pitchFamily="49" charset="0"/>
            </a:endParaRPr>
          </a:p>
          <a:p>
            <a:pPr latinLnBrk="1"/>
            <a:r>
              <a:rPr lang="en-US" dirty="0">
                <a:solidFill>
                  <a:srgbClr val="0077AA"/>
                </a:solidFill>
                <a:latin typeface="inherit"/>
              </a:rPr>
              <a:t>FROM</a:t>
            </a:r>
            <a:endParaRPr lang="en-US" dirty="0">
              <a:solidFill>
                <a:srgbClr val="445870"/>
              </a:solidFill>
              <a:latin typeface="Source Code Pro" panose="020B050903040302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445870"/>
                </a:solidFill>
                <a:latin typeface="Source Code Pro" panose="020B0509030403020204" pitchFamily="49" charset="0"/>
              </a:rPr>
              <a:t>a_table</a:t>
            </a:r>
            <a:endParaRPr lang="en-US" dirty="0">
              <a:solidFill>
                <a:srgbClr val="445870"/>
              </a:solidFill>
              <a:latin typeface="Source Code Pro" panose="020B0509030403020204" pitchFamily="49" charset="0"/>
            </a:endParaRPr>
          </a:p>
          <a:p>
            <a:pPr latinLnBrk="1"/>
            <a:r>
              <a:rPr lang="en-US" dirty="0">
                <a:solidFill>
                  <a:srgbClr val="0077AA"/>
                </a:solidFill>
                <a:latin typeface="inherit"/>
              </a:rPr>
              <a:t>WHERE</a:t>
            </a:r>
            <a:endParaRPr lang="en-US" dirty="0">
              <a:solidFill>
                <a:srgbClr val="445870"/>
              </a:solidFill>
              <a:latin typeface="Source Code Pro" panose="020B0509030403020204" pitchFamily="49" charset="0"/>
            </a:endParaRPr>
          </a:p>
          <a:p>
            <a:pPr latinLnBrk="1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445870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77AA"/>
                </a:solidFill>
                <a:latin typeface="inherit"/>
              </a:rPr>
              <a:t>NOT</a:t>
            </a:r>
            <a:r>
              <a:rPr lang="en-US" dirty="0">
                <a:solidFill>
                  <a:srgbClr val="445870"/>
                </a:solidFill>
                <a:latin typeface="Source Code Pro" panose="020B0509030403020204" pitchFamily="49" charset="0"/>
              </a:rPr>
              <a:t>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77AA"/>
                </a:solidFill>
                <a:latin typeface="inherit"/>
              </a:rPr>
              <a:t>EXISTS</a:t>
            </a:r>
            <a:r>
              <a:rPr lang="en-US" dirty="0">
                <a:solidFill>
                  <a:srgbClr val="445870"/>
                </a:solidFill>
                <a:latin typeface="Source Code Pro" panose="020B0509030403020204" pitchFamily="49" charset="0"/>
              </a:rPr>
              <a:t>(subquery);</a:t>
            </a:r>
            <a:endParaRPr lang="en-US" b="0" i="0" dirty="0">
              <a:solidFill>
                <a:srgbClr val="44587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8C7C-88D2-4325-BBE1-6DB613F5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EXISTS / NOT EXISTS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62E9-F269-40F8-8630-337EA797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If the subquery returns at least one row, the EXISTS operator returns true, otherwise, it returns false.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addition, the EXISTS operator terminates further processing immediately once it finds a matching row, which can help improve the performance of the query.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NOT operator negates the EXISTS operator. In other words, the NOT EXISTS returns true if the subquery returns no row, otherwise it returns false.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Note that you can use SELECT *, SELECT column, SELECT </a:t>
            </a:r>
            <a:r>
              <a:rPr lang="en-US" dirty="0" err="1"/>
              <a:t>a_constant</a:t>
            </a:r>
            <a:r>
              <a:rPr lang="en-US" dirty="0"/>
              <a:t>, or anything in the subquery. The results are the same because MySQL ignores the select list appeared in the SELECT clause.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11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69061"/>
            <a:ext cx="4114800" cy="9692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 fetch the first and last name of the customers who placed </a:t>
            </a:r>
            <a:r>
              <a:rPr lang="en-US" dirty="0" err="1"/>
              <a:t>atleast</a:t>
            </a:r>
            <a:r>
              <a:rPr lang="en-US" dirty="0"/>
              <a:t> one order.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4" y="0"/>
            <a:ext cx="508427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038600"/>
            <a:ext cx="8153400" cy="160618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SELECT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fname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lname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FROM Customers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WHERE EXISTS (SELECT 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FROM Orders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WHERE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Customers.customer_id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Orders.c_id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69061"/>
            <a:ext cx="4114800" cy="9692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Fetch last and first name of the customers who has not placed any order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4" y="0"/>
            <a:ext cx="508427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884713"/>
            <a:ext cx="8458200" cy="191396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SELECT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fname</a:t>
            </a:r>
            <a:r>
              <a:rPr lang="en-US" sz="2400" dirty="0"/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FROM Customer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WHERE NOT EXISTS (SELECT *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                              FROM Orders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                              WHERE </a:t>
            </a:r>
            <a:r>
              <a:rPr lang="en-US" sz="2400" dirty="0" err="1"/>
              <a:t>Customers.customer_id</a:t>
            </a:r>
            <a:r>
              <a:rPr lang="en-US" sz="2400" dirty="0"/>
              <a:t> = </a:t>
            </a:r>
            <a:r>
              <a:rPr lang="en-US" sz="2400" dirty="0" err="1"/>
              <a:t>Orders.c_id</a:t>
            </a:r>
            <a:r>
              <a:rPr lang="en-US" sz="2400" dirty="0"/>
              <a:t>);</a:t>
            </a:r>
            <a:endParaRPr lang="en-US" sz="4000" dirty="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09800"/>
            <a:ext cx="3886199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62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8-2.full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CCCCCC"/>
      </a:folHlink>
    </a:clrScheme>
    <a:fontScheme name="chapter8-2.fu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chapter8-2.full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8-2.full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8-2.ful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hapter8-2.full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CCCCCC"/>
      </a:folHlink>
    </a:clrScheme>
    <a:fontScheme name="chapter8-2.fu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chapter8-2.full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8-2.full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8-2.ful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hapter8-2.full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CCCCCC"/>
      </a:folHlink>
    </a:clrScheme>
    <a:fontScheme name="chapter8-2.fu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chapter8-2.full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8-2.full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8-2.ful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17021</TotalTime>
  <Words>897</Words>
  <Application>Microsoft Office PowerPoint</Application>
  <PresentationFormat>On-screen Show (4:3)</PresentationFormat>
  <Paragraphs>249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Book Antiqua</vt:lpstr>
      <vt:lpstr>Calibri</vt:lpstr>
      <vt:lpstr>Consolas</vt:lpstr>
      <vt:lpstr>inherit</vt:lpstr>
      <vt:lpstr>Lucida Console</vt:lpstr>
      <vt:lpstr>Source Code Pro</vt:lpstr>
      <vt:lpstr>Tahoma</vt:lpstr>
      <vt:lpstr>Times New Roman</vt:lpstr>
      <vt:lpstr>Office Theme</vt:lpstr>
      <vt:lpstr>chapter8-2.full</vt:lpstr>
      <vt:lpstr>1_chapter8-2.full</vt:lpstr>
      <vt:lpstr>2_chapter8-2.full</vt:lpstr>
      <vt:lpstr>ClipArt</vt:lpstr>
      <vt:lpstr>Correlated vs. Noncorrelated Subqueries</vt:lpstr>
      <vt:lpstr>Correlated subqueries</vt:lpstr>
      <vt:lpstr>Correlated subquery</vt:lpstr>
      <vt:lpstr>CORRELATED SUBQUERY</vt:lpstr>
      <vt:lpstr>Correlated subquery</vt:lpstr>
      <vt:lpstr>EXISTS / NOT EXISTS</vt:lpstr>
      <vt:lpstr>EXISTS / NOT EXISTS</vt:lpstr>
      <vt:lpstr>PowerPoint Presentation</vt:lpstr>
      <vt:lpstr>PowerPoint Presentation</vt:lpstr>
      <vt:lpstr>PowerPoint Presentation</vt:lpstr>
      <vt:lpstr>Correlated subquery</vt:lpstr>
      <vt:lpstr>Exercise Question on non-correlated and correlated query</vt:lpstr>
      <vt:lpstr>Example Database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Kayarvizhy N</dc:creator>
  <cp:lastModifiedBy>Kayarvizhy N</cp:lastModifiedBy>
  <cp:revision>37</cp:revision>
  <dcterms:created xsi:type="dcterms:W3CDTF">2006-08-16T00:00:00Z</dcterms:created>
  <dcterms:modified xsi:type="dcterms:W3CDTF">2020-03-19T13:32:13Z</dcterms:modified>
</cp:coreProperties>
</file>