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1.xml" ContentType="application/inkml+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p:scale>
          <a:sx n="66" d="100"/>
          <a:sy n="66" d="100"/>
        </p:scale>
        <p:origin x="1330" y="41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ink/ink1.xml><?xml version="1.0" encoding="utf-8"?>
<ink xmlns="http://www.w3.org/2003/InkML"/>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589D5D4E-A2AF-40DD-A7B4-0BE2BA62E354}" type="datetimeFigureOut">
              <a:rPr lang="en-US" smtClean="0"/>
              <a:t>9/27/2023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6" name=""/>
        <p:cNvGrpSpPr/>
        <p:nvPr/>
      </p:nvGrpSpPr>
      <p:grpSpPr>
        <a:xfrm>
          <a:off x="0" y="0"/>
          <a:ext cx="0" cy="0"/>
          <a:chOff x="0" y="0"/>
          <a:chExt cx="0" cy="0"/>
        </a:xfrm>
      </p:grpSpPr>
      <p:sp>
        <p:nvSpPr>
          <p:cNvPr id="1048621" name="Title 1"/>
          <p:cNvSpPr>
            <a:spLocks noGrp="1"/>
          </p:cNvSpPr>
          <p:nvPr>
            <p:ph type="title"/>
          </p:nvPr>
        </p:nvSpPr>
        <p:spPr/>
        <p:txBody>
          <a:bodyPr/>
          <a:p>
            <a:r>
              <a:rPr lang="en-US"/>
              <a:t>Click to edit Master title style</a:t>
            </a:r>
          </a:p>
        </p:txBody>
      </p:sp>
      <p:sp>
        <p:nvSpPr>
          <p:cNvPr id="1048622"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Date Placeholder 3"/>
          <p:cNvSpPr>
            <a:spLocks noGrp="1"/>
          </p:cNvSpPr>
          <p:nvPr>
            <p:ph type="dt" sz="half" idx="10"/>
          </p:nvPr>
        </p:nvSpPr>
        <p:spPr/>
        <p:txBody>
          <a:bodyPr/>
          <a:p>
            <a:fld id="{589D5D4E-A2AF-40DD-A7B4-0BE2BA62E354}" type="datetimeFigureOut">
              <a:rPr lang="en-US" smtClean="0"/>
              <a:t>9/27/2023</a:t>
            </a:fld>
            <a:endParaRPr lang="en-US"/>
          </a:p>
        </p:txBody>
      </p:sp>
      <p:sp>
        <p:nvSpPr>
          <p:cNvPr id="1048624" name="Footer Placeholder 4"/>
          <p:cNvSpPr>
            <a:spLocks noGrp="1"/>
          </p:cNvSpPr>
          <p:nvPr>
            <p:ph type="ftr" sz="quarter" idx="11"/>
          </p:nvPr>
        </p:nvSpPr>
        <p:spPr/>
        <p:txBody>
          <a:bodyPr/>
          <a:p>
            <a:endParaRPr lang="en-US"/>
          </a:p>
        </p:txBody>
      </p:sp>
      <p:sp>
        <p:nvSpPr>
          <p:cNvPr id="1048625" name="Slide Number Placeholder 5"/>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4" name=""/>
        <p:cNvGrpSpPr/>
        <p:nvPr/>
      </p:nvGrpSpPr>
      <p:grpSpPr>
        <a:xfrm>
          <a:off x="0" y="0"/>
          <a:ext cx="0" cy="0"/>
          <a:chOff x="0" y="0"/>
          <a:chExt cx="0" cy="0"/>
        </a:xfrm>
      </p:grpSpPr>
      <p:sp>
        <p:nvSpPr>
          <p:cNvPr id="1048610"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11"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2" name="Date Placeholder 3"/>
          <p:cNvSpPr>
            <a:spLocks noGrp="1"/>
          </p:cNvSpPr>
          <p:nvPr>
            <p:ph type="dt" sz="half" idx="10"/>
          </p:nvPr>
        </p:nvSpPr>
        <p:spPr/>
        <p:txBody>
          <a:bodyPr/>
          <a:p>
            <a:fld id="{589D5D4E-A2AF-40DD-A7B4-0BE2BA62E354}" type="datetimeFigureOut">
              <a:rPr lang="en-US" smtClean="0"/>
              <a:t>9/27/2023</a:t>
            </a:fld>
            <a:endParaRPr lang="en-US"/>
          </a:p>
        </p:txBody>
      </p:sp>
      <p:sp>
        <p:nvSpPr>
          <p:cNvPr id="1048613" name="Footer Placeholder 4"/>
          <p:cNvSpPr>
            <a:spLocks noGrp="1"/>
          </p:cNvSpPr>
          <p:nvPr>
            <p:ph type="ftr" sz="quarter" idx="11"/>
          </p:nvPr>
        </p:nvSpPr>
        <p:spPr/>
        <p:txBody>
          <a:bodyPr/>
          <a:p>
            <a:endParaRPr lang="en-US"/>
          </a:p>
        </p:txBody>
      </p:sp>
      <p:sp>
        <p:nvSpPr>
          <p:cNvPr id="1048614" name="Slide Number Placeholder 5"/>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p>
            <a:fld id="{589D5D4E-A2AF-40DD-A7B4-0BE2BA62E354}" type="datetimeFigureOut">
              <a:rPr lang="en-US" smtClean="0"/>
              <a:t>9/27/2023</a:t>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2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27"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8" name="Date Placeholder 3"/>
          <p:cNvSpPr>
            <a:spLocks noGrp="1"/>
          </p:cNvSpPr>
          <p:nvPr>
            <p:ph type="dt" sz="half" idx="10"/>
          </p:nvPr>
        </p:nvSpPr>
        <p:spPr/>
        <p:txBody>
          <a:bodyPr/>
          <a:p>
            <a:fld id="{589D5D4E-A2AF-40DD-A7B4-0BE2BA62E354}" type="datetimeFigureOut">
              <a:rPr lang="en-US" smtClean="0"/>
              <a:t>9/27/2023</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8" name=""/>
        <p:cNvGrpSpPr/>
        <p:nvPr/>
      </p:nvGrpSpPr>
      <p:grpSpPr>
        <a:xfrm>
          <a:off x="0" y="0"/>
          <a:ext cx="0" cy="0"/>
          <a:chOff x="0" y="0"/>
          <a:chExt cx="0" cy="0"/>
        </a:xfrm>
      </p:grpSpPr>
      <p:sp>
        <p:nvSpPr>
          <p:cNvPr id="1048631" name="Title 1"/>
          <p:cNvSpPr>
            <a:spLocks noGrp="1"/>
          </p:cNvSpPr>
          <p:nvPr>
            <p:ph type="title"/>
          </p:nvPr>
        </p:nvSpPr>
        <p:spPr/>
        <p:txBody>
          <a:bodyPr/>
          <a:p>
            <a:r>
              <a:rPr lang="en-US"/>
              <a:t>Click to edit Master title style</a:t>
            </a:r>
          </a:p>
        </p:txBody>
      </p:sp>
      <p:sp>
        <p:nvSpPr>
          <p:cNvPr id="1048632"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4"/>
          <p:cNvSpPr>
            <a:spLocks noGrp="1"/>
          </p:cNvSpPr>
          <p:nvPr>
            <p:ph type="dt" sz="half" idx="10"/>
          </p:nvPr>
        </p:nvSpPr>
        <p:spPr/>
        <p:txBody>
          <a:bodyPr/>
          <a:p>
            <a:fld id="{589D5D4E-A2AF-40DD-A7B4-0BE2BA62E354}" type="datetimeFigureOut">
              <a:rPr lang="en-US" smtClean="0"/>
              <a:t>9/27/2023</a:t>
            </a:fld>
            <a:endParaRPr lang="en-US"/>
          </a:p>
        </p:txBody>
      </p:sp>
      <p:sp>
        <p:nvSpPr>
          <p:cNvPr id="1048635" name="Footer Placeholder 5"/>
          <p:cNvSpPr>
            <a:spLocks noGrp="1"/>
          </p:cNvSpPr>
          <p:nvPr>
            <p:ph type="ftr" sz="quarter" idx="11"/>
          </p:nvPr>
        </p:nvSpPr>
        <p:spPr/>
        <p:txBody>
          <a:bodyPr/>
          <a:p>
            <a:endParaRPr lang="en-US"/>
          </a:p>
        </p:txBody>
      </p:sp>
      <p:sp>
        <p:nvSpPr>
          <p:cNvPr id="1048636" name="Slide Number Placeholder 6"/>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9" name=""/>
        <p:cNvGrpSpPr/>
        <p:nvPr/>
      </p:nvGrpSpPr>
      <p:grpSpPr>
        <a:xfrm>
          <a:off x="0" y="0"/>
          <a:ext cx="0" cy="0"/>
          <a:chOff x="0" y="0"/>
          <a:chExt cx="0" cy="0"/>
        </a:xfrm>
      </p:grpSpPr>
      <p:sp>
        <p:nvSpPr>
          <p:cNvPr id="1048637" name="Title 1"/>
          <p:cNvSpPr>
            <a:spLocks noGrp="1"/>
          </p:cNvSpPr>
          <p:nvPr>
            <p:ph type="title"/>
          </p:nvPr>
        </p:nvSpPr>
        <p:spPr>
          <a:xfrm>
            <a:off x="839788" y="365125"/>
            <a:ext cx="10515600" cy="1325563"/>
          </a:xfrm>
        </p:spPr>
        <p:txBody>
          <a:bodyPr/>
          <a:p>
            <a:r>
              <a:rPr lang="en-US"/>
              <a:t>Click to edit Master title style</a:t>
            </a:r>
          </a:p>
        </p:txBody>
      </p:sp>
      <p:sp>
        <p:nvSpPr>
          <p:cNvPr id="104863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1"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6"/>
          <p:cNvSpPr>
            <a:spLocks noGrp="1"/>
          </p:cNvSpPr>
          <p:nvPr>
            <p:ph type="dt" sz="half" idx="10"/>
          </p:nvPr>
        </p:nvSpPr>
        <p:spPr/>
        <p:txBody>
          <a:bodyPr/>
          <a:p>
            <a:fld id="{589D5D4E-A2AF-40DD-A7B4-0BE2BA62E354}" type="datetimeFigureOut">
              <a:rPr lang="en-US" smtClean="0"/>
              <a:t>9/27/2023</a:t>
            </a:fld>
            <a:endParaRPr lang="en-US"/>
          </a:p>
        </p:txBody>
      </p:sp>
      <p:sp>
        <p:nvSpPr>
          <p:cNvPr id="1048643" name="Footer Placeholder 7"/>
          <p:cNvSpPr>
            <a:spLocks noGrp="1"/>
          </p:cNvSpPr>
          <p:nvPr>
            <p:ph type="ftr" sz="quarter" idx="11"/>
          </p:nvPr>
        </p:nvSpPr>
        <p:spPr/>
        <p:txBody>
          <a:bodyPr/>
          <a:p>
            <a:endParaRPr lang="en-US"/>
          </a:p>
        </p:txBody>
      </p:sp>
      <p:sp>
        <p:nvSpPr>
          <p:cNvPr id="1048644" name="Slide Number Placeholder 8"/>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3" name=""/>
        <p:cNvGrpSpPr/>
        <p:nvPr/>
      </p:nvGrpSpPr>
      <p:grpSpPr>
        <a:xfrm>
          <a:off x="0" y="0"/>
          <a:ext cx="0" cy="0"/>
          <a:chOff x="0" y="0"/>
          <a:chExt cx="0" cy="0"/>
        </a:xfrm>
      </p:grpSpPr>
      <p:sp>
        <p:nvSpPr>
          <p:cNvPr id="1048606" name="Title 1"/>
          <p:cNvSpPr>
            <a:spLocks noGrp="1"/>
          </p:cNvSpPr>
          <p:nvPr>
            <p:ph type="title"/>
          </p:nvPr>
        </p:nvSpPr>
        <p:spPr/>
        <p:txBody>
          <a:bodyPr/>
          <a:p>
            <a:r>
              <a:rPr lang="en-US"/>
              <a:t>Click to edit Master title style</a:t>
            </a:r>
          </a:p>
        </p:txBody>
      </p:sp>
      <p:sp>
        <p:nvSpPr>
          <p:cNvPr id="1048607" name="Date Placeholder 2"/>
          <p:cNvSpPr>
            <a:spLocks noGrp="1"/>
          </p:cNvSpPr>
          <p:nvPr>
            <p:ph type="dt" sz="half" idx="10"/>
          </p:nvPr>
        </p:nvSpPr>
        <p:spPr/>
        <p:txBody>
          <a:bodyPr/>
          <a:p>
            <a:fld id="{589D5D4E-A2AF-40DD-A7B4-0BE2BA62E354}" type="datetimeFigureOut">
              <a:rPr lang="en-US" smtClean="0"/>
              <a:t>9/27/2023</a:t>
            </a:fld>
            <a:endParaRPr lang="en-US"/>
          </a:p>
        </p:txBody>
      </p:sp>
      <p:sp>
        <p:nvSpPr>
          <p:cNvPr id="1048608" name="Footer Placeholder 3"/>
          <p:cNvSpPr>
            <a:spLocks noGrp="1"/>
          </p:cNvSpPr>
          <p:nvPr>
            <p:ph type="ftr" sz="quarter" idx="11"/>
          </p:nvPr>
        </p:nvSpPr>
        <p:spPr/>
        <p:txBody>
          <a:bodyPr/>
          <a:p>
            <a:endParaRPr lang="en-US"/>
          </a:p>
        </p:txBody>
      </p:sp>
      <p:sp>
        <p:nvSpPr>
          <p:cNvPr id="1048609" name="Slide Number Placeholder 4"/>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0" name=""/>
        <p:cNvGrpSpPr/>
        <p:nvPr/>
      </p:nvGrpSpPr>
      <p:grpSpPr>
        <a:xfrm>
          <a:off x="0" y="0"/>
          <a:ext cx="0" cy="0"/>
          <a:chOff x="0" y="0"/>
          <a:chExt cx="0" cy="0"/>
        </a:xfrm>
      </p:grpSpPr>
      <p:sp>
        <p:nvSpPr>
          <p:cNvPr id="1048645" name="Date Placeholder 1"/>
          <p:cNvSpPr>
            <a:spLocks noGrp="1"/>
          </p:cNvSpPr>
          <p:nvPr>
            <p:ph type="dt" sz="half" idx="10"/>
          </p:nvPr>
        </p:nvSpPr>
        <p:spPr/>
        <p:txBody>
          <a:bodyPr/>
          <a:p>
            <a:fld id="{589D5D4E-A2AF-40DD-A7B4-0BE2BA62E354}" type="datetimeFigureOut">
              <a:rPr lang="en-US" smtClean="0"/>
              <a:t>9/27/2023</a:t>
            </a:fld>
            <a:endParaRPr lang="en-US"/>
          </a:p>
        </p:txBody>
      </p:sp>
      <p:sp>
        <p:nvSpPr>
          <p:cNvPr id="1048646" name="Footer Placeholder 2"/>
          <p:cNvSpPr>
            <a:spLocks noGrp="1"/>
          </p:cNvSpPr>
          <p:nvPr>
            <p:ph type="ftr" sz="quarter" idx="11"/>
          </p:nvPr>
        </p:nvSpPr>
        <p:spPr/>
        <p:txBody>
          <a:bodyPr/>
          <a:p>
            <a:endParaRPr lang="en-US"/>
          </a:p>
        </p:txBody>
      </p:sp>
      <p:sp>
        <p:nvSpPr>
          <p:cNvPr id="1048647" name="Slide Number Placeholder 3"/>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1" name=""/>
        <p:cNvGrpSpPr/>
        <p:nvPr/>
      </p:nvGrpSpPr>
      <p:grpSpPr>
        <a:xfrm>
          <a:off x="0" y="0"/>
          <a:ext cx="0" cy="0"/>
          <a:chOff x="0" y="0"/>
          <a:chExt cx="0" cy="0"/>
        </a:xfrm>
      </p:grpSpPr>
      <p:sp>
        <p:nvSpPr>
          <p:cNvPr id="104864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4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1" name="Date Placeholder 4"/>
          <p:cNvSpPr>
            <a:spLocks noGrp="1"/>
          </p:cNvSpPr>
          <p:nvPr>
            <p:ph type="dt" sz="half" idx="10"/>
          </p:nvPr>
        </p:nvSpPr>
        <p:spPr/>
        <p:txBody>
          <a:bodyPr/>
          <a:p>
            <a:fld id="{589D5D4E-A2AF-40DD-A7B4-0BE2BA62E354}" type="datetimeFigureOut">
              <a:rPr lang="en-US" smtClean="0"/>
              <a:t>9/27/2023</a:t>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5" name=""/>
        <p:cNvGrpSpPr/>
        <p:nvPr/>
      </p:nvGrpSpPr>
      <p:grpSpPr>
        <a:xfrm>
          <a:off x="0" y="0"/>
          <a:ext cx="0" cy="0"/>
          <a:chOff x="0" y="0"/>
          <a:chExt cx="0" cy="0"/>
        </a:xfrm>
      </p:grpSpPr>
      <p:sp>
        <p:nvSpPr>
          <p:cNvPr id="104861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16"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8" name="Date Placeholder 4"/>
          <p:cNvSpPr>
            <a:spLocks noGrp="1"/>
          </p:cNvSpPr>
          <p:nvPr>
            <p:ph type="dt" sz="half" idx="10"/>
          </p:nvPr>
        </p:nvSpPr>
        <p:spPr/>
        <p:txBody>
          <a:bodyPr/>
          <a:p>
            <a:fld id="{589D5D4E-A2AF-40DD-A7B4-0BE2BA62E354}" type="datetimeFigureOut">
              <a:rPr lang="en-US" smtClean="0"/>
              <a:t>9/27/2023</a:t>
            </a:fld>
            <a:endParaRPr lang="en-US"/>
          </a:p>
        </p:txBody>
      </p:sp>
      <p:sp>
        <p:nvSpPr>
          <p:cNvPr id="1048619" name="Footer Placeholder 5"/>
          <p:cNvSpPr>
            <a:spLocks noGrp="1"/>
          </p:cNvSpPr>
          <p:nvPr>
            <p:ph type="ftr" sz="quarter" idx="11"/>
          </p:nvPr>
        </p:nvSpPr>
        <p:spPr/>
        <p:txBody>
          <a:bodyPr/>
          <a:p>
            <a:endParaRPr lang="en-US"/>
          </a:p>
        </p:txBody>
      </p:sp>
      <p:sp>
        <p:nvSpPr>
          <p:cNvPr id="1048620" name="Slide Number Placeholder 6"/>
          <p:cNvSpPr>
            <a:spLocks noGrp="1"/>
          </p:cNvSpPr>
          <p:nvPr>
            <p:ph type="sldNum" sz="quarter" idx="12"/>
          </p:nvPr>
        </p:nvSpPr>
        <p:spPr/>
        <p:txBody>
          <a:bodyPr/>
          <a:p>
            <a:fld id="{8D0128FA-1612-436B-930B-B2285256BB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89D5D4E-A2AF-40DD-A7B4-0BE2BA62E354}" type="datetimeFigureOut">
              <a:rPr lang="en-US" smtClean="0"/>
              <a:t>9/27/2023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8D0128FA-1612-436B-930B-B2285256BB0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image" Target="../media/image1.pn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6" name="Title 1"/>
          <p:cNvSpPr>
            <a:spLocks noGrp="1"/>
          </p:cNvSpPr>
          <p:nvPr>
            <p:ph type="ctrTitle"/>
          </p:nvPr>
        </p:nvSpPr>
        <p:spPr/>
        <p:txBody>
          <a:bodyPr>
            <a:normAutofit/>
          </a:bodyPr>
          <a:p>
            <a:r>
              <a:rPr altLang="en-US" baseline="0" b="0" cap="none" dirty="0" sz="4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Times New Roman" panose="02020603050405020304" pitchFamily="18" charset="0"/>
              </a:rPr>
              <a:t> </a:t>
            </a:r>
            <a:r>
              <a:rPr altLang="en-US" baseline="0" cap="none" dirty="0" sz="4800" i="0" kumimoji="0" lang="en-US" normalizeH="0" strike="noStrike" u="none">
                <a:ln>
                  <a:noFill/>
                </a:ln>
                <a:solidFill>
                  <a:srgbClr val="FF0000"/>
                </a:solidFill>
                <a:effectLst/>
                <a:latin typeface="Gill Sans MT" panose="020B0502020104020203" pitchFamily="34" charset="0"/>
                <a:ea typeface="Gill Sans MT" panose="020B0502020104020203" pitchFamily="34" charset="0"/>
                <a:cs typeface="Times New Roman" panose="02020603050405020304" pitchFamily="18" charset="0"/>
              </a:rPr>
              <a:t>MEDIA STREAMING USING IBM         CLOUD VIDEO STREAMING</a:t>
            </a:r>
            <a:br>
              <a:rPr altLang="en-US" baseline="0" b="0" cap="none" dirty="0" sz="1200" i="0" kumimoji="0" lang="en-US" normalizeH="0" strike="noStrike" u="none">
                <a:ln>
                  <a:noFill/>
                </a:ln>
                <a:solidFill>
                  <a:schemeClr val="tx1"/>
                </a:solidFill>
                <a:effectLst/>
              </a:rPr>
            </a:br>
            <a:endParaRPr dirty="0" lang="en-US"/>
          </a:p>
        </p:txBody>
      </p:sp>
      <p:sp>
        <p:nvSpPr>
          <p:cNvPr id="1048587" name="Subtitle 2"/>
          <p:cNvSpPr>
            <a:spLocks noGrp="1"/>
          </p:cNvSpPr>
          <p:nvPr>
            <p:ph type="subTitle" idx="1"/>
          </p:nvPr>
        </p:nvSpPr>
        <p:spPr/>
        <p:txBody>
          <a:bodyPr/>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Submitted By</a:t>
            </a:r>
            <a:endParaRPr altLang="en-US" baseline="0" b="0" cap="none" dirty="0" sz="900" i="0" kumimoji="0" lang="en-US" normalizeH="0" strike="noStrike" u="none">
              <a:ln>
                <a:noFill/>
              </a:ln>
              <a:solidFill>
                <a:schemeClr val="tx1"/>
              </a:solidFill>
              <a:effectLst/>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S</a:t>
            </a: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a:t>
            </a: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A</a:t>
            </a: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n</a:t>
            </a: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u</a:t>
            </a: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s</a:t>
            </a: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r</a:t>
            </a: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i</a:t>
            </a:r>
            <a:endParaRPr altLang="en-US" baseline="0" b="0" cap="none" dirty="0" sz="900" i="0" kumimoji="0" lang="en-US" normalizeH="0" strike="noStrike" u="none">
              <a:ln>
                <a:noFill/>
              </a:ln>
              <a:solidFill>
                <a:schemeClr val="tx1"/>
              </a:solidFill>
              <a:effectLst/>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Dept. of Electronics and Communication Engineering </a:t>
            </a: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Anna University Regional Campus Coimbatore</a:t>
            </a:r>
            <a:endParaRPr altLang="en-US" baseline="0" b="0" cap="none" dirty="0" sz="2000" i="0" kumimoji="0" lang="en-US" normalizeH="0" strike="noStrike" u="none">
              <a:ln>
                <a:noFill/>
              </a:ln>
              <a:solidFill>
                <a:schemeClr val="tx1"/>
              </a:solidFill>
              <a:effectLst/>
              <a:latin typeface="Arial" panose="020B0604020202020204" pitchFamily="34" charset="0"/>
            </a:endParaRPr>
          </a:p>
          <a:p>
            <a:endParaRPr dirty="0" lang="en-US"/>
          </a:p>
        </p:txBody>
      </p:sp>
      <mc:AlternateContent xmlns:mc="http://schemas.openxmlformats.org/markup-compatibility/2006">
        <mc:Choice xmlns:p14="http://schemas.microsoft.com/office/powerpoint/2010/main" Requires="p14">
          <p:contentPart p14:bwMode="auto" r:id="rId1">
            <p14:nvContentPartPr>
              <p14:cNvPr id="2097152" name="Ink 2"/>
              <p14:cNvContentPartPr/>
              <p14:nvPr/>
            </p14:nvContentPartPr>
            <p14:xfrm>
              <a:off x="-3465513" y="457200"/>
              <a:ext cx="12700" cy="12700"/>
            </p14:xfrm>
          </p:contentPart>
        </mc:Choice>
        <mc:Fallback>
          <p:pic>
            <p:nvPicPr>
              <p:cNvPr id="2097152" name="Ink 2"/>
              <p:cNvPicPr>
                <a:picLocks noChangeAspect="1" noRot="1" noEditPoints="1" noChangeArrowheads="1" noChangeShapeType="1"/>
              </p:cNvPicPr>
              <p:nvPr/>
            </p:nvPicPr>
            <p:blipFill>
              <a:blip xmlns:r="http://schemas.openxmlformats.org/officeDocument/2006/relationships" r:embed="rId2"/>
              <a:stretch>
                <a:fillRect/>
              </a:stretch>
            </p:blipFill>
            <p:spPr>
              <a:xfrm>
                <a:off x="-3465513" y="457200"/>
                <a:ext cx="12700" cy="12700"/>
              </a:xfrm>
              <a:prstGeom prst="rect"/>
            </p:spPr>
          </p:pic>
        </mc:Fallback>
      </mc:AlternateContent>
      <p:sp>
        <p:nvSpPr>
          <p:cNvPr id="1048588" name="Rectangle 6"/>
          <p:cNvSpPr>
            <a:spLocks noChangeArrowheads="1"/>
          </p:cNvSpPr>
          <p:nvPr/>
        </p:nvSpPr>
        <p:spPr bwMode="auto">
          <a:xfrm>
            <a:off x="647700" y="1445528"/>
            <a:ext cx="12192000" cy="457200"/>
          </a:xfrm>
          <a:prstGeom prst="rect"/>
          <a:noFill/>
          <a:ln>
            <a:noFill/>
          </a:ln>
          <a:effectLst/>
        </p:spPr>
        <p:txBody>
          <a:bodyPr anchor="ctr" anchorCtr="0" bIns="45720" compatLnSpc="1" lIns="91440" numCol="1" rIns="91440" tIns="45720" vert="horz" wrap="none">
            <a:prstTxWarp prst="textNoShape"/>
            <a:spAutoFit/>
          </a:bodyPr>
          <a:p>
            <a:endParaRPr lang="en-US"/>
          </a:p>
        </p:txBody>
      </p:sp>
      <p:sp>
        <p:nvSpPr>
          <p:cNvPr id="1048589" name="Rectangle 8"/>
          <p:cNvSpPr>
            <a:spLocks noChangeArrowheads="1"/>
          </p:cNvSpPr>
          <p:nvPr/>
        </p:nvSpPr>
        <p:spPr bwMode="auto">
          <a:xfrm>
            <a:off x="6003634" y="373380"/>
            <a:ext cx="233680" cy="624841"/>
          </a:xfrm>
          <a:prstGeom prst="rect"/>
          <a:noFill/>
          <a:ln>
            <a:noFill/>
          </a:ln>
          <a:effectLst/>
        </p:spPr>
        <p:txBody>
          <a:bodyPr anchor="ctr" anchorCtr="0" bIns="45720" compatLnSpc="1" lIns="91440" numCol="1" rIns="91440" tIns="45720" vert="horz" wrap="none">
            <a:prstTxWarp prst="textNoShape"/>
            <a:spAutoFit/>
          </a:bodyPr>
          <a:p>
            <a:pPr algn="ctr"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chemeClr val="tx1"/>
                </a:solidFill>
                <a:effectLst/>
                <a:latin typeface="Arial" panose="020B0604020202020204" pitchFamily="34" charset="0"/>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5" name="Title 1"/>
          <p:cNvSpPr>
            <a:spLocks noGrp="1"/>
          </p:cNvSpPr>
          <p:nvPr>
            <p:ph type="title"/>
          </p:nvPr>
        </p:nvSpPr>
        <p:spPr>
          <a:xfrm>
            <a:off x="773575" y="365125"/>
            <a:ext cx="10515600" cy="1325563"/>
          </a:xfrm>
        </p:spPr>
        <p:txBody>
          <a:bodyPr>
            <a:normAutofit/>
          </a:bodyPr>
          <a:p>
            <a:r>
              <a:rPr b="1" dirty="0" sz="4800" lang="en-US">
                <a:solidFill>
                  <a:srgbClr val="FF0000"/>
                </a:solidFill>
              </a:rPr>
              <a:t>PROBLEM STATEMENT</a:t>
            </a:r>
          </a:p>
        </p:txBody>
      </p:sp>
      <p:sp>
        <p:nvSpPr>
          <p:cNvPr id="1048596" name="Content Placeholder 2"/>
          <p:cNvSpPr>
            <a:spLocks noGrp="1"/>
          </p:cNvSpPr>
          <p:nvPr>
            <p:ph idx="1"/>
          </p:nvPr>
        </p:nvSpPr>
        <p:spPr>
          <a:xfrm>
            <a:off x="838200" y="2141537"/>
            <a:ext cx="10515600" cy="4351338"/>
          </a:xfrm>
        </p:spPr>
        <p:txBody>
          <a:bodyPr/>
          <a:p>
            <a:r>
              <a:rPr dirty="0" lang="en-US"/>
              <a:t> </a:t>
            </a:r>
            <a:r>
              <a:rPr dirty="0" sz="3200" lang="en-US"/>
              <a:t>The objective of this project is to </a:t>
            </a:r>
            <a:r>
              <a:rPr dirty="0" sz="3200" lang="en-US">
                <a:solidFill>
                  <a:srgbClr val="323232"/>
                </a:solidFill>
                <a:latin typeface="ibm-plex-sans"/>
              </a:rPr>
              <a:t>provide a</a:t>
            </a:r>
            <a:r>
              <a:rPr b="0" dirty="0" sz="3200" i="0" lang="en-US">
                <a:solidFill>
                  <a:srgbClr val="323232"/>
                </a:solidFill>
                <a:effectLst/>
                <a:latin typeface="ibm-plex-sans"/>
              </a:rPr>
              <a:t> scalable, cloud-based online video platform that is an end-to-end solution for live or on-demand content to external audiences using IBM Video Streaming that supports both ease-of-use and complex setups while being able to scale through built-in multi-CDN support. </a:t>
            </a:r>
            <a:endParaRPr dirty="0" sz="32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7" name="Title 1"/>
          <p:cNvSpPr>
            <a:spLocks noGrp="1"/>
          </p:cNvSpPr>
          <p:nvPr>
            <p:ph type="title"/>
          </p:nvPr>
        </p:nvSpPr>
        <p:spPr/>
        <p:txBody>
          <a:bodyPr>
            <a:normAutofit/>
          </a:bodyPr>
          <a:p>
            <a:r>
              <a:rPr b="1" dirty="0" sz="4800" lang="en-US">
                <a:solidFill>
                  <a:srgbClr val="FF0000"/>
                </a:solidFill>
              </a:rPr>
              <a:t>WHAT IS MEDIA STREAMING?</a:t>
            </a:r>
          </a:p>
        </p:txBody>
      </p:sp>
      <p:sp>
        <p:nvSpPr>
          <p:cNvPr id="1048598" name="Content Placeholder 2"/>
          <p:cNvSpPr>
            <a:spLocks noGrp="1"/>
          </p:cNvSpPr>
          <p:nvPr>
            <p:ph idx="1"/>
          </p:nvPr>
        </p:nvSpPr>
        <p:spPr/>
        <p:txBody>
          <a:bodyPr>
            <a:normAutofit fontScale="96429" lnSpcReduction="20000"/>
          </a:bodyPr>
          <a:p>
            <a:pPr algn="l"/>
            <a:r>
              <a:rPr dirty="0" i="0" lang="en-US">
                <a:solidFill>
                  <a:schemeClr val="bg2">
                    <a:lumMod val="10000"/>
                  </a:schemeClr>
                </a:solidFill>
                <a:effectLst/>
              </a:rPr>
              <a:t>Streaming media refers to multimedia, such as video or audio, that is delivered over the internet in compressed form. Users can play such media content immediately without the need to save or download it to their hard drive first. Users can pause, rewind, or fast-forward the streaming video or audio just like they can with a downloaded media file.</a:t>
            </a:r>
          </a:p>
          <a:p>
            <a:pPr algn="l"/>
            <a:r>
              <a:rPr dirty="0" i="0" lang="en-US">
                <a:solidFill>
                  <a:schemeClr val="bg2">
                    <a:lumMod val="10000"/>
                  </a:schemeClr>
                </a:solidFill>
                <a:effectLst/>
              </a:rPr>
              <a:t>Another modern term related to streaming media is OTT (Over-the-Top) media service. OTT is essentially any streaming service that provides media content over the internet. Examples of OTT services include Netflix, Hulu, and Spotify. We’ll dig deeper into these later.</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b="1" dirty="0" sz="4800" lang="en-US">
                <a:solidFill>
                  <a:srgbClr val="FF0000"/>
                </a:solidFill>
              </a:rPr>
              <a:t>PROPOSED SOLUTION </a:t>
            </a:r>
          </a:p>
        </p:txBody>
      </p:sp>
      <p:sp>
        <p:nvSpPr>
          <p:cNvPr id="1048600" name="Content Placeholder 2"/>
          <p:cNvSpPr>
            <a:spLocks noGrp="1"/>
          </p:cNvSpPr>
          <p:nvPr>
            <p:ph idx="1"/>
          </p:nvPr>
        </p:nvSpPr>
        <p:spPr/>
        <p:txBody>
          <a:bodyPr>
            <a:normAutofit/>
          </a:bodyPr>
          <a:p>
            <a:pPr algn="l" indent="0" marL="0">
              <a:buNone/>
            </a:pPr>
            <a:r>
              <a:rPr b="1" dirty="0" sz="3000" i="0" lang="en-US">
                <a:solidFill>
                  <a:schemeClr val="tx1">
                    <a:lumMod val="95000"/>
                    <a:lumOff val="5000"/>
                  </a:schemeClr>
                </a:solidFill>
                <a:effectLst/>
              </a:rPr>
              <a:t>1. Content Ingestion:</a:t>
            </a:r>
            <a:endParaRPr dirty="0" sz="3000" lang="en-US">
              <a:solidFill>
                <a:schemeClr val="tx1">
                  <a:lumMod val="95000"/>
                  <a:lumOff val="5000"/>
                </a:schemeClr>
              </a:solidFill>
            </a:endParaRPr>
          </a:p>
          <a:p>
            <a:pPr algn="l"/>
            <a:r>
              <a:rPr b="0" dirty="0" sz="3000" i="0" lang="en-US">
                <a:solidFill>
                  <a:schemeClr val="tx1">
                    <a:lumMod val="95000"/>
                    <a:lumOff val="5000"/>
                  </a:schemeClr>
                </a:solidFill>
                <a:effectLst/>
              </a:rPr>
              <a:t>Use IBM Cloud Video Streaming APIs or SDKs to ingest both live and on-demand video content.</a:t>
            </a:r>
          </a:p>
          <a:p>
            <a:pPr algn="l">
              <a:buFont typeface="Arial" panose="020B0604020202020204" pitchFamily="34" charset="0"/>
              <a:buChar char="•"/>
            </a:pPr>
            <a:r>
              <a:rPr b="0" dirty="0" sz="3000" i="0" lang="en-US">
                <a:solidFill>
                  <a:schemeClr val="tx1">
                    <a:lumMod val="95000"/>
                    <a:lumOff val="5000"/>
                  </a:schemeClr>
                </a:solidFill>
                <a:effectLst/>
              </a:rPr>
              <a:t>Implement authentication and authorization mechanisms to ensure that only authorized users or devices can upload content.</a:t>
            </a:r>
          </a:p>
          <a:p>
            <a:pPr algn="l">
              <a:buFont typeface="Arial" panose="020B0604020202020204" pitchFamily="34" charset="0"/>
              <a:buChar char="•"/>
            </a:pPr>
            <a:r>
              <a:rPr b="0" dirty="0" sz="3000" i="0" lang="en-US">
                <a:solidFill>
                  <a:schemeClr val="tx1">
                    <a:lumMod val="95000"/>
                    <a:lumOff val="5000"/>
                  </a:schemeClr>
                </a:solidFill>
                <a:effectLst/>
              </a:rPr>
              <a:t>Optionally, integrate with content management systems (CMS) to organize and catalog media assets efficiently.</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Content Placeholder 2"/>
          <p:cNvSpPr>
            <a:spLocks noGrp="1"/>
          </p:cNvSpPr>
          <p:nvPr>
            <p:ph idx="1"/>
          </p:nvPr>
        </p:nvSpPr>
        <p:spPr>
          <a:xfrm>
            <a:off x="729205" y="520860"/>
            <a:ext cx="10624595" cy="5879939"/>
          </a:xfrm>
        </p:spPr>
        <p:txBody>
          <a:bodyPr>
            <a:normAutofit fontScale="71429" lnSpcReduction="20000"/>
          </a:bodyPr>
          <a:p>
            <a:pPr algn="l" indent="0" marL="0">
              <a:buNone/>
            </a:pPr>
            <a:r>
              <a:rPr b="1" dirty="0" sz="3600" i="0" lang="en-US">
                <a:solidFill>
                  <a:schemeClr val="tx1">
                    <a:lumMod val="95000"/>
                    <a:lumOff val="5000"/>
                  </a:schemeClr>
                </a:solidFill>
                <a:effectLst/>
              </a:rPr>
              <a:t>2. Video Encoding and Transcoding:</a:t>
            </a:r>
            <a:endParaRPr b="0" dirty="0" sz="3600" i="0" lang="en-US">
              <a:solidFill>
                <a:schemeClr val="tx1">
                  <a:lumMod val="95000"/>
                  <a:lumOff val="5000"/>
                </a:schemeClr>
              </a:solidFill>
              <a:effectLst/>
            </a:endParaRPr>
          </a:p>
          <a:p>
            <a:pPr algn="l">
              <a:buFont typeface="Arial" panose="020B0604020202020204" pitchFamily="34" charset="0"/>
              <a:buChar char="•"/>
            </a:pPr>
            <a:r>
              <a:rPr b="0" dirty="0" sz="3600" i="0" lang="en-US">
                <a:solidFill>
                  <a:schemeClr val="tx1">
                    <a:lumMod val="95000"/>
                    <a:lumOff val="5000"/>
                  </a:schemeClr>
                </a:solidFill>
                <a:effectLst/>
              </a:rPr>
              <a:t>Utilize IBM Cloud Video Streaming's built-in encoding and transcoding capabilities.</a:t>
            </a:r>
          </a:p>
          <a:p>
            <a:pPr algn="l">
              <a:buFont typeface="Arial" panose="020B0604020202020204" pitchFamily="34" charset="0"/>
              <a:buChar char="•"/>
            </a:pPr>
            <a:r>
              <a:rPr b="0" dirty="0" sz="3600" i="0" lang="en-US">
                <a:solidFill>
                  <a:schemeClr val="tx1">
                    <a:lumMod val="95000"/>
                    <a:lumOff val="5000"/>
                  </a:schemeClr>
                </a:solidFill>
                <a:effectLst/>
              </a:rPr>
              <a:t>Transcode the video content into multiple quality levels and formats (e.g., HLS, DASH) to support adaptive bitrate streaming (ABR). This ensures optimal viewing experiences for users on various devices and network conditions.</a:t>
            </a:r>
          </a:p>
          <a:p>
            <a:pPr algn="l">
              <a:buFont typeface="Arial" panose="020B0604020202020204" pitchFamily="34" charset="0"/>
              <a:buChar char="•"/>
            </a:pPr>
            <a:r>
              <a:rPr b="0" dirty="0" sz="3600" i="0" lang="en-US">
                <a:solidFill>
                  <a:schemeClr val="tx1">
                    <a:lumMod val="95000"/>
                    <a:lumOff val="5000"/>
                  </a:schemeClr>
                </a:solidFill>
                <a:effectLst/>
              </a:rPr>
              <a:t>Implement video analysis tools to extract metadata, such as captions, subtitles, and thumbnails.</a:t>
            </a:r>
          </a:p>
          <a:p>
            <a:pPr algn="l">
              <a:buFont typeface="Arial" panose="020B0604020202020204" pitchFamily="34" charset="0"/>
              <a:buChar char="•"/>
            </a:pPr>
            <a:endParaRPr b="0" dirty="0" sz="3600" i="0" lang="en-US">
              <a:solidFill>
                <a:schemeClr val="tx1">
                  <a:lumMod val="95000"/>
                  <a:lumOff val="5000"/>
                </a:schemeClr>
              </a:solidFill>
              <a:effectLst/>
            </a:endParaRPr>
          </a:p>
          <a:p>
            <a:pPr algn="l" indent="0" marL="0">
              <a:buNone/>
            </a:pPr>
            <a:r>
              <a:rPr b="1" dirty="0" sz="3600" i="0" lang="en-US">
                <a:solidFill>
                  <a:schemeClr val="tx1">
                    <a:lumMod val="95000"/>
                    <a:lumOff val="5000"/>
                  </a:schemeClr>
                </a:solidFill>
                <a:effectLst/>
              </a:rPr>
              <a:t>3. Content Storage:</a:t>
            </a:r>
            <a:endParaRPr b="0" dirty="0" sz="3600" i="0" lang="en-US">
              <a:solidFill>
                <a:schemeClr val="tx1">
                  <a:lumMod val="95000"/>
                  <a:lumOff val="5000"/>
                </a:schemeClr>
              </a:solidFill>
              <a:effectLst/>
            </a:endParaRPr>
          </a:p>
          <a:p>
            <a:pPr algn="l">
              <a:buFont typeface="Arial" panose="020B0604020202020204" pitchFamily="34" charset="0"/>
              <a:buChar char="•"/>
            </a:pPr>
            <a:r>
              <a:rPr b="0" dirty="0" sz="3600" i="0" lang="en-US">
                <a:solidFill>
                  <a:schemeClr val="tx1">
                    <a:lumMod val="95000"/>
                    <a:lumOff val="5000"/>
                  </a:schemeClr>
                </a:solidFill>
                <a:effectLst/>
              </a:rPr>
              <a:t>Store ingested and transcoded video content in a scalable and durable storage solution, such as IBM Cloud Object Storage or a database.</a:t>
            </a:r>
          </a:p>
          <a:p>
            <a:pPr algn="l">
              <a:buFont typeface="Arial" panose="020B0604020202020204" pitchFamily="34" charset="0"/>
              <a:buChar char="•"/>
            </a:pPr>
            <a:r>
              <a:rPr b="0" dirty="0" sz="3600" i="0" lang="en-US">
                <a:solidFill>
                  <a:schemeClr val="tx1">
                    <a:lumMod val="95000"/>
                    <a:lumOff val="5000"/>
                  </a:schemeClr>
                </a:solidFill>
                <a:effectLst/>
              </a:rPr>
              <a:t>Implement data redundancy and backup strategies to ensure data availability and durability.</a:t>
            </a:r>
          </a:p>
          <a:p>
            <a:endParaRPr dirty="0" lang="en-US">
              <a:solidFill>
                <a:schemeClr val="tx1">
                  <a:lumMod val="95000"/>
                  <a:lumOff val="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Content Placeholder 2"/>
          <p:cNvSpPr>
            <a:spLocks noGrp="1"/>
          </p:cNvSpPr>
          <p:nvPr>
            <p:ph idx="1"/>
          </p:nvPr>
        </p:nvSpPr>
        <p:spPr>
          <a:xfrm>
            <a:off x="838200" y="497710"/>
            <a:ext cx="10515600" cy="6134583"/>
          </a:xfrm>
        </p:spPr>
        <p:txBody>
          <a:bodyPr>
            <a:normAutofit/>
          </a:bodyPr>
          <a:p>
            <a:pPr algn="l" indent="0" marL="0">
              <a:buNone/>
            </a:pPr>
            <a:r>
              <a:rPr b="1" dirty="0" sz="2800" i="0" lang="en-US">
                <a:solidFill>
                  <a:schemeClr val="tx1">
                    <a:lumMod val="95000"/>
                    <a:lumOff val="5000"/>
                  </a:schemeClr>
                </a:solidFill>
                <a:effectLst/>
              </a:rPr>
              <a:t>4. Content Delivery:</a:t>
            </a:r>
            <a:endParaRPr b="0" dirty="0" sz="2800" i="0" lang="en-US">
              <a:solidFill>
                <a:schemeClr val="tx1">
                  <a:lumMod val="95000"/>
                  <a:lumOff val="5000"/>
                </a:schemeClr>
              </a:solidFill>
              <a:effectLst/>
            </a:endParaRPr>
          </a:p>
          <a:p>
            <a:pPr algn="l">
              <a:buFont typeface="Arial" panose="020B0604020202020204" pitchFamily="34" charset="0"/>
              <a:buChar char="•"/>
            </a:pPr>
            <a:r>
              <a:rPr b="0" dirty="0" sz="2800" i="0" lang="en-US">
                <a:solidFill>
                  <a:schemeClr val="tx1">
                    <a:lumMod val="95000"/>
                    <a:lumOff val="5000"/>
                  </a:schemeClr>
                </a:solidFill>
                <a:effectLst/>
              </a:rPr>
              <a:t>Utilize IBM Cloud Content Delivery Network (CDN) or third-party CDNs for efficient content delivery to end-users.</a:t>
            </a:r>
          </a:p>
          <a:p>
            <a:pPr algn="l">
              <a:buFont typeface="Arial" panose="020B0604020202020204" pitchFamily="34" charset="0"/>
              <a:buChar char="•"/>
            </a:pPr>
            <a:r>
              <a:rPr b="0" dirty="0" sz="2800" i="0" lang="en-US">
                <a:solidFill>
                  <a:schemeClr val="tx1">
                    <a:lumMod val="95000"/>
                    <a:lumOff val="5000"/>
                  </a:schemeClr>
                </a:solidFill>
                <a:effectLst/>
              </a:rPr>
              <a:t>Employ geographically distributed CDN edge locations to reduce latency and improve content availability worldwide.</a:t>
            </a:r>
          </a:p>
          <a:p>
            <a:pPr algn="l" indent="0" marL="0">
              <a:buNone/>
            </a:pPr>
            <a:endParaRPr b="1" dirty="0" i="0" lang="en-US">
              <a:solidFill>
                <a:schemeClr val="tx1">
                  <a:lumMod val="95000"/>
                  <a:lumOff val="5000"/>
                </a:schemeClr>
              </a:solidFill>
              <a:effectLst/>
            </a:endParaRPr>
          </a:p>
          <a:p>
            <a:pPr algn="l" indent="0" marL="0">
              <a:buNone/>
            </a:pPr>
            <a:r>
              <a:rPr b="1" dirty="0" i="0" lang="en-US">
                <a:solidFill>
                  <a:schemeClr val="tx1">
                    <a:lumMod val="95000"/>
                    <a:lumOff val="5000"/>
                  </a:schemeClr>
                </a:solidFill>
                <a:effectLst/>
              </a:rPr>
              <a:t>5. Security and Access Control:</a:t>
            </a:r>
            <a:endParaRPr b="0" dirty="0" i="0" lang="en-US">
              <a:solidFill>
                <a:schemeClr val="tx1">
                  <a:lumMod val="95000"/>
                  <a:lumOff val="5000"/>
                </a:schemeClr>
              </a:solidFill>
              <a:effectLst/>
            </a:endParaRPr>
          </a:p>
          <a:p>
            <a:pPr algn="l">
              <a:buFont typeface="Arial" panose="020B0604020202020204" pitchFamily="34" charset="0"/>
              <a:buChar char="•"/>
            </a:pPr>
            <a:r>
              <a:rPr b="0" dirty="0" i="0" lang="en-US">
                <a:solidFill>
                  <a:schemeClr val="tx1">
                    <a:lumMod val="95000"/>
                    <a:lumOff val="5000"/>
                  </a:schemeClr>
                </a:solidFill>
                <a:effectLst/>
              </a:rPr>
              <a:t>Implement security measures such as encryption (HTTPS) for content in transit and at rest.</a:t>
            </a:r>
          </a:p>
          <a:p>
            <a:pPr algn="l">
              <a:buFont typeface="Arial" panose="020B0604020202020204" pitchFamily="34" charset="0"/>
              <a:buChar char="•"/>
            </a:pPr>
            <a:r>
              <a:rPr b="0" dirty="0" i="0" lang="en-US">
                <a:solidFill>
                  <a:schemeClr val="tx1">
                    <a:lumMod val="95000"/>
                    <a:lumOff val="5000"/>
                  </a:schemeClr>
                </a:solidFill>
                <a:effectLst/>
              </a:rPr>
              <a:t>Enforce access control policies to restrict unauthorized access to video assets.</a:t>
            </a:r>
          </a:p>
          <a:p>
            <a:pPr algn="l">
              <a:buFont typeface="Arial" panose="020B0604020202020204" pitchFamily="34" charset="0"/>
              <a:buChar char="•"/>
            </a:pPr>
            <a:r>
              <a:rPr b="0" dirty="0" i="0" lang="en-US">
                <a:solidFill>
                  <a:schemeClr val="tx1">
                    <a:lumMod val="95000"/>
                    <a:lumOff val="5000"/>
                  </a:schemeClr>
                </a:solidFill>
                <a:effectLst/>
              </a:rPr>
              <a:t>Employ tokenization or signed URLs for temporary and secure access to protected content.</a:t>
            </a: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Content Placeholder 2"/>
          <p:cNvSpPr>
            <a:spLocks noGrp="1"/>
          </p:cNvSpPr>
          <p:nvPr>
            <p:ph idx="1"/>
          </p:nvPr>
        </p:nvSpPr>
        <p:spPr>
          <a:xfrm>
            <a:off x="919223" y="841777"/>
            <a:ext cx="10515600" cy="5026588"/>
          </a:xfrm>
        </p:spPr>
        <p:txBody>
          <a:bodyPr>
            <a:normAutofit/>
          </a:bodyPr>
          <a:p>
            <a:pPr algn="l" indent="0" marL="0">
              <a:buNone/>
            </a:pPr>
            <a:r>
              <a:rPr b="1" dirty="0" i="0" lang="en-US">
                <a:solidFill>
                  <a:schemeClr val="tx1">
                    <a:lumMod val="95000"/>
                    <a:lumOff val="5000"/>
                  </a:schemeClr>
                </a:solidFill>
                <a:effectLst/>
              </a:rPr>
              <a:t>6. User Authentication and Authorization:</a:t>
            </a:r>
            <a:endParaRPr b="0" dirty="0" i="0" lang="en-US">
              <a:solidFill>
                <a:schemeClr val="tx1">
                  <a:lumMod val="95000"/>
                  <a:lumOff val="5000"/>
                </a:schemeClr>
              </a:solidFill>
              <a:effectLst/>
            </a:endParaRPr>
          </a:p>
          <a:p>
            <a:pPr algn="l">
              <a:buFont typeface="Arial" panose="020B0604020202020204" pitchFamily="34" charset="0"/>
              <a:buChar char="•"/>
            </a:pPr>
            <a:r>
              <a:rPr b="0" dirty="0" i="0" lang="en-US">
                <a:solidFill>
                  <a:schemeClr val="tx1">
                    <a:lumMod val="95000"/>
                    <a:lumOff val="5000"/>
                  </a:schemeClr>
                </a:solidFill>
                <a:effectLst/>
              </a:rPr>
              <a:t>Implement user authentication mechanisms, such as OAuth or Single Sign-On (SSO), to manage user access to content.</a:t>
            </a:r>
          </a:p>
          <a:p>
            <a:pPr algn="l">
              <a:buFont typeface="Arial" panose="020B0604020202020204" pitchFamily="34" charset="0"/>
              <a:buChar char="•"/>
            </a:pPr>
            <a:r>
              <a:rPr b="0" dirty="0" i="0" lang="en-US">
                <a:solidFill>
                  <a:schemeClr val="tx1">
                    <a:lumMod val="95000"/>
                    <a:lumOff val="5000"/>
                  </a:schemeClr>
                </a:solidFill>
                <a:effectLst/>
              </a:rPr>
              <a:t>Define roles and permissions to control user privileges, such as viewing, uploading, or managing content.</a:t>
            </a:r>
          </a:p>
          <a:p>
            <a:pPr algn="l" indent="0" marL="0">
              <a:buNone/>
            </a:pPr>
            <a:r>
              <a:rPr b="1" dirty="0" lang="en-US">
                <a:solidFill>
                  <a:schemeClr val="tx1">
                    <a:lumMod val="95000"/>
                    <a:lumOff val="5000"/>
                  </a:schemeClr>
                </a:solidFill>
                <a:latin typeface="Söhne"/>
              </a:rPr>
              <a:t>7</a:t>
            </a:r>
            <a:r>
              <a:rPr b="1" dirty="0" i="0" lang="en-US">
                <a:solidFill>
                  <a:schemeClr val="tx1">
                    <a:lumMod val="95000"/>
                    <a:lumOff val="5000"/>
                  </a:schemeClr>
                </a:solidFill>
                <a:effectLst/>
                <a:latin typeface="Söhne"/>
              </a:rPr>
              <a:t>. Scalability and High Availability:</a:t>
            </a:r>
            <a:endParaRPr b="0" dirty="0" i="0" lang="en-US">
              <a:solidFill>
                <a:schemeClr val="tx1">
                  <a:lumMod val="95000"/>
                  <a:lumOff val="5000"/>
                </a:schemeClr>
              </a:solidFill>
              <a:effectLst/>
              <a:latin typeface="Söhne"/>
            </a:endParaRPr>
          </a:p>
          <a:p>
            <a:pPr algn="l">
              <a:buFont typeface="Arial" panose="020B0604020202020204" pitchFamily="34" charset="0"/>
              <a:buChar char="•"/>
            </a:pPr>
            <a:r>
              <a:rPr b="0" dirty="0" i="0" lang="en-US">
                <a:solidFill>
                  <a:schemeClr val="tx1">
                    <a:lumMod val="95000"/>
                    <a:lumOff val="5000"/>
                  </a:schemeClr>
                </a:solidFill>
                <a:effectLst/>
                <a:latin typeface="Söhne"/>
              </a:rPr>
              <a:t>Design the architecture to be horizontally scalable, allowing for increased capacity during peak usage.</a:t>
            </a:r>
          </a:p>
          <a:p>
            <a:pPr algn="l">
              <a:buFont typeface="Arial" panose="020B0604020202020204" pitchFamily="34" charset="0"/>
              <a:buChar char="•"/>
            </a:pPr>
            <a:r>
              <a:rPr b="0" dirty="0" i="0" lang="en-US">
                <a:solidFill>
                  <a:schemeClr val="tx1">
                    <a:lumMod val="95000"/>
                    <a:lumOff val="5000"/>
                  </a:schemeClr>
                </a:solidFill>
                <a:effectLst/>
                <a:latin typeface="Söhne"/>
              </a:rPr>
              <a:t>Implement load balancing and auto-scaling to ensure high availability and fault tolerance.</a:t>
            </a:r>
            <a:endParaRPr b="0" dirty="0" i="0" lang="en-US">
              <a:solidFill>
                <a:srgbClr val="D1D5DB"/>
              </a:solidFill>
              <a:effectLst/>
              <a:latin typeface="Söhne"/>
            </a:endParaRPr>
          </a:p>
          <a:p>
            <a:pPr algn="l" indent="0" marL="0">
              <a:buNone/>
            </a:pPr>
            <a:endParaRPr b="1" dirty="0" i="0" lang="en-US">
              <a:solidFill>
                <a:schemeClr val="tx1">
                  <a:lumMod val="95000"/>
                  <a:lumOff val="5000"/>
                </a:schemeClr>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4" name="Content Placeholder 2"/>
          <p:cNvSpPr>
            <a:spLocks noGrp="1"/>
          </p:cNvSpPr>
          <p:nvPr>
            <p:ph idx="1"/>
          </p:nvPr>
        </p:nvSpPr>
        <p:spPr>
          <a:xfrm>
            <a:off x="838200" y="717630"/>
            <a:ext cx="10515600" cy="5459333"/>
          </a:xfrm>
        </p:spPr>
        <p:txBody>
          <a:bodyPr>
            <a:normAutofit/>
          </a:bodyPr>
          <a:p>
            <a:pPr algn="l" indent="0" marL="0">
              <a:buNone/>
            </a:pPr>
            <a:r>
              <a:rPr b="1" dirty="0" lang="en-US">
                <a:solidFill>
                  <a:schemeClr val="tx1">
                    <a:lumMod val="95000"/>
                    <a:lumOff val="5000"/>
                  </a:schemeClr>
                </a:solidFill>
                <a:latin typeface="Söhne"/>
              </a:rPr>
              <a:t>8</a:t>
            </a:r>
            <a:r>
              <a:rPr b="1" dirty="0" i="0" lang="en-US">
                <a:solidFill>
                  <a:schemeClr val="tx1">
                    <a:lumMod val="95000"/>
                    <a:lumOff val="5000"/>
                  </a:schemeClr>
                </a:solidFill>
                <a:effectLst/>
                <a:latin typeface="Söhne"/>
              </a:rPr>
              <a:t>. Compliance and Regulations:</a:t>
            </a:r>
            <a:endParaRPr b="0" dirty="0" i="0" lang="en-US">
              <a:solidFill>
                <a:schemeClr val="tx1">
                  <a:lumMod val="95000"/>
                  <a:lumOff val="5000"/>
                </a:schemeClr>
              </a:solidFill>
              <a:effectLst/>
              <a:latin typeface="Söhne"/>
            </a:endParaRPr>
          </a:p>
          <a:p>
            <a:pPr algn="l">
              <a:buFont typeface="Arial" panose="020B0604020202020204" pitchFamily="34" charset="0"/>
              <a:buChar char="•"/>
            </a:pPr>
            <a:r>
              <a:rPr b="0" dirty="0" i="0" lang="en-US">
                <a:solidFill>
                  <a:schemeClr val="tx1">
                    <a:lumMod val="95000"/>
                    <a:lumOff val="5000"/>
                  </a:schemeClr>
                </a:solidFill>
                <a:effectLst/>
                <a:latin typeface="Söhne"/>
              </a:rPr>
              <a:t>Ensure compliance with content licensing agreements, copyright laws, and data privacy regulations (e.g., GDPR).</a:t>
            </a:r>
          </a:p>
          <a:p>
            <a:pPr algn="l" indent="0" marL="0">
              <a:buNone/>
            </a:pPr>
            <a:r>
              <a:rPr b="1" dirty="0" lang="en-US">
                <a:solidFill>
                  <a:schemeClr val="tx1">
                    <a:lumMod val="95000"/>
                    <a:lumOff val="5000"/>
                  </a:schemeClr>
                </a:solidFill>
                <a:latin typeface="Söhne"/>
              </a:rPr>
              <a:t>9</a:t>
            </a:r>
            <a:r>
              <a:rPr b="1" dirty="0" i="0" lang="en-US">
                <a:solidFill>
                  <a:schemeClr val="tx1">
                    <a:lumMod val="95000"/>
                    <a:lumOff val="5000"/>
                  </a:schemeClr>
                </a:solidFill>
                <a:effectLst/>
                <a:latin typeface="Söhne"/>
              </a:rPr>
              <a:t>. Disaster Recovery and Backup:</a:t>
            </a:r>
            <a:endParaRPr b="0" dirty="0" i="0" lang="en-US">
              <a:solidFill>
                <a:schemeClr val="tx1">
                  <a:lumMod val="95000"/>
                  <a:lumOff val="5000"/>
                </a:schemeClr>
              </a:solidFill>
              <a:effectLst/>
              <a:latin typeface="Söhne"/>
            </a:endParaRPr>
          </a:p>
          <a:p>
            <a:pPr algn="l">
              <a:buFont typeface="Arial" panose="020B0604020202020204" pitchFamily="34" charset="0"/>
              <a:buChar char="•"/>
            </a:pPr>
            <a:r>
              <a:rPr b="0" dirty="0" i="0" lang="en-US">
                <a:solidFill>
                  <a:schemeClr val="tx1">
                    <a:lumMod val="95000"/>
                    <a:lumOff val="5000"/>
                  </a:schemeClr>
                </a:solidFill>
                <a:effectLst/>
                <a:latin typeface="Söhne"/>
              </a:rPr>
              <a:t>Implement disaster recovery plans and regular data backups to protect against data loss.</a:t>
            </a:r>
          </a:p>
          <a:p>
            <a:pPr algn="l">
              <a:buFont typeface="Arial" panose="020B0604020202020204" pitchFamily="34" charset="0"/>
              <a:buChar char="•"/>
            </a:pPr>
            <a:endParaRPr b="0" dirty="0" i="0" lang="en-US">
              <a:solidFill>
                <a:schemeClr val="tx1">
                  <a:lumMod val="95000"/>
                  <a:lumOff val="5000"/>
                </a:schemeClr>
              </a:solidFill>
              <a:effectLst/>
              <a:latin typeface="Söhne"/>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Title 1"/>
          <p:cNvSpPr>
            <a:spLocks noGrp="1"/>
          </p:cNvSpPr>
          <p:nvPr>
            <p:ph type="title"/>
          </p:nvPr>
        </p:nvSpPr>
        <p:spPr>
          <a:xfrm>
            <a:off x="856526" y="261193"/>
            <a:ext cx="10266745" cy="1325563"/>
          </a:xfrm>
        </p:spPr>
        <p:txBody>
          <a:bodyPr>
            <a:normAutofit/>
          </a:bodyPr>
          <a:p>
            <a:r>
              <a:rPr b="1" dirty="0" sz="4800" lang="en-US">
                <a:solidFill>
                  <a:srgbClr val="FF0000"/>
                </a:solidFill>
              </a:rPr>
              <a:t>ARCHITECTURAL DESIGN</a:t>
            </a:r>
          </a:p>
        </p:txBody>
      </p:sp>
      <p:pic>
        <p:nvPicPr>
          <p:cNvPr id="2097153" name="Picture 6"/>
          <p:cNvPicPr>
            <a:picLocks noChangeAspect="1"/>
          </p:cNvPicPr>
          <p:nvPr/>
        </p:nvPicPr>
        <p:blipFill>
          <a:blip xmlns:r="http://schemas.openxmlformats.org/officeDocument/2006/relationships" r:embed="rId1"/>
          <a:stretch>
            <a:fillRect/>
          </a:stretch>
        </p:blipFill>
        <p:spPr>
          <a:xfrm>
            <a:off x="2141316" y="2349661"/>
            <a:ext cx="7951808" cy="365760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MEDIA STREAMING USING IBM         CLOUD VIDEO STREAMING </dc:title>
  <dc:creator>Tharunika K</dc:creator>
  <cp:lastModifiedBy>Tharunika K</cp:lastModifiedBy>
  <dcterms:created xsi:type="dcterms:W3CDTF">2023-09-27T00:35:51Z</dcterms:created>
  <dcterms:modified xsi:type="dcterms:W3CDTF">2023-09-27T14:03:43Z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4746f6be2fd6492681cd70de6feee177</vt:lpwstr>
  </property>
</Properties>
</file>