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9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9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9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9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>
            <a:alphaModFix amt="30000"/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/>
          <a:noFill/>
        </p:spPr>
      </p:pic>
      <p:grpSp>
        <p:nvGrpSpPr>
          <p:cNvPr id="33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</a:gradFill>
        </p:grpSpPr>
        <p:sp>
          <p:nvSpPr>
            <p:cNvPr id="1048618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/>
            <a:grpFill/>
            <a:ln>
              <a:noFill/>
            </a:ln>
          </p:spPr>
        </p:sp>
        <p:sp>
          <p:nvSpPr>
            <p:cNvPr id="1048619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0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1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/>
            <a:grpFill/>
            <a:ln>
              <a:noFill/>
            </a:ln>
          </p:spPr>
        </p:sp>
        <p:sp>
          <p:nvSpPr>
            <p:cNvPr id="1048622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3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ah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4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ah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5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6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ah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7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ah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8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9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0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ah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1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ah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2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ah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3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4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5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ah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6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ah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7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8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ah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9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0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ah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1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2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ah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3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4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ah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5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6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/>
            <a:grpFill/>
            <a:ln>
              <a:noFill/>
            </a:ln>
          </p:spPr>
        </p:sp>
        <p:sp>
          <p:nvSpPr>
            <p:cNvPr id="1048647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8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ah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9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ah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0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ah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1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ah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2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ah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3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ah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4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ah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5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ah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6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ah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7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ah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8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/>
            <a:grpFill/>
            <a:ln>
              <a:noFill/>
            </a:ln>
          </p:spPr>
        </p:sp>
        <p:sp>
          <p:nvSpPr>
            <p:cNvPr id="1048659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ah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0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1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ah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2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3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4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ah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5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ah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6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7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8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ah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9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ah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70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ah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71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ah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04867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algn="l" indent="0" marL="0">
              <a:buNone/>
              <a:defRPr baseline="0" cap="all" sz="2000">
                <a:solidFill>
                  <a:schemeClr val="tx2"/>
                </a:solidFill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7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867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p>
            <a:endParaRPr lang="en-IN"/>
          </a:p>
        </p:txBody>
      </p:sp>
      <p:sp>
        <p:nvSpPr>
          <p:cNvPr id="104867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0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sz="32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61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876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6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7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87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  <p:sp>
        <p:nvSpPr>
          <p:cNvPr id="1048757" name="TextBox 59"/>
          <p:cNvSpPr txBox="1"/>
          <p:nvPr/>
        </p:nvSpPr>
        <p:spPr>
          <a:xfrm>
            <a:off x="903512" y="732394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58" name="TextBox 60"/>
          <p:cNvSpPr txBox="1"/>
          <p:nvPr/>
        </p:nvSpPr>
        <p:spPr>
          <a:xfrm>
            <a:off x="10537370" y="2764972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2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2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3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5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877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8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8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9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dirty="0" sz="20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20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2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dirty="0" sz="20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5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dirty="0" sz="20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26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872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87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4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87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86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1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indent="0" marL="0">
              <a:buNone/>
              <a:defRPr baseline="0" cap="all" sz="18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87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6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67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6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876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7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6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7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9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4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874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4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86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874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2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8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87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87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image" Target="../media/image1.png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8">
            <a:alphaModFix amt="30000"/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/>
          <a:noFill/>
        </p:spPr>
      </p:pic>
      <p:grpSp>
        <p:nvGrpSpPr>
          <p:cNvPr id="12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</a:gradFill>
          </p:grpSpPr>
          <p:sp>
            <p:nvSpPr>
              <p:cNvPr id="1048576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/>
              <a:grpFill/>
              <a:ln>
                <a:noFill/>
              </a:ln>
            </p:spPr>
          </p:sp>
          <p:sp>
            <p:nvSpPr>
              <p:cNvPr id="1048577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78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79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ah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0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1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ah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2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ah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3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4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5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ah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6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ah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7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/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48588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ah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9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ah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0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ah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1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ah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2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/>
              <a:grpFill/>
              <a:ln>
                <a:noFill/>
              </a:ln>
            </p:spPr>
          </p:sp>
          <p:sp>
            <p:nvSpPr>
              <p:cNvPr id="1048593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ah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4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5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ah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6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7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ah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8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ah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9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0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1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ah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2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ah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4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</a:gradFill>
          </p:grpSpPr>
          <p:sp>
            <p:nvSpPr>
              <p:cNvPr id="1048603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ah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4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ah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5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6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ah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7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ah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8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ah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9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0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ah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1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2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/>
              <a:grpFill/>
              <a:ln>
                <a:noFill/>
              </a:ln>
            </p:spPr>
          </p:sp>
        </p:grpSp>
      </p:grpSp>
      <p:sp>
        <p:nvSpPr>
          <p:cNvPr id="1048613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aseline="0" cap="all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aseline="0" cap="all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Subtitle 2"/>
          <p:cNvSpPr txBox="1"/>
          <p:nvPr/>
        </p:nvSpPr>
        <p:spPr>
          <a:xfrm>
            <a:off x="3104364" y="3597776"/>
            <a:ext cx="6484024" cy="1944216"/>
          </a:xfrm>
          <a:prstGeom prst="rect"/>
        </p:spPr>
        <p:txBody>
          <a:bodyPr bIns="45720" lIns="91440" rIns="91440" rtlCol="0" tIns="45720" vert="horz">
            <a:normAutofit fontScale="94444" lnSpcReduction="10000"/>
          </a:bodyPr>
          <a:lstStyle>
            <a:lvl1pPr algn="l" defTabSz="914400" eaLnBrk="1" hangingPunct="1" indent="0" latinLnBrk="0" marL="0" rtl="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baseline="0" cap="all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algn="ctr" defTabSz="914400" eaLnBrk="1" hangingPunct="1" indent="0" latinLnBrk="0" marL="457200" rtl="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ctr" defTabSz="914400" eaLnBrk="1" hangingPunct="1" indent="0" latinLnBrk="0" marL="914400" rtl="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ctr" defTabSz="914400" eaLnBrk="1" hangingPunct="1" indent="0" latinLnBrk="0" marL="1371600" rtl="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ctr" defTabSz="914400" eaLnBrk="1" hangingPunct="1" indent="0" latinLnBrk="0" marL="1828800" rtl="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ctr" defTabSz="914400" eaLnBrk="1" hangingPunct="1" indent="0" latinLnBrk="0" marL="2286000" rtl="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ctr" defTabSz="914400" eaLnBrk="1" hangingPunct="1" indent="0" latinLnBrk="0" marL="2743200" rtl="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ctr" defTabSz="914400" eaLnBrk="1" hangingPunct="1" indent="0" latinLnBrk="0" marL="3200400" rtl="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ctr" defTabSz="914400" eaLnBrk="1" hangingPunct="1" indent="0" latinLnBrk="0" marL="3657600" rtl="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sz="1800" lang="en-US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Submitted by</a:t>
            </a:r>
          </a:p>
          <a:p>
            <a:pPr algn="ctr"/>
            <a:r>
              <a:rPr altLang="en-US" b="1" dirty="0" sz="1800" lang="en-US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ANUSRI</a:t>
            </a:r>
            <a:r>
              <a:rPr altLang="en-US" b="1" dirty="0" sz="1800" lang="en-US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</a:t>
            </a:r>
            <a:endParaRPr altLang="en-US" lang="zh-CN"/>
          </a:p>
          <a:p>
            <a:pPr algn="ctr"/>
            <a:r>
              <a:rPr b="1" dirty="0" sz="1800" lang="en-US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Electronics and Communication Engineering</a:t>
            </a:r>
          </a:p>
          <a:p>
            <a:pPr algn="ctr"/>
            <a:r>
              <a:rPr b="1" dirty="0" sz="1800" lang="en-US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Anna University Regional Campus Coimbatore</a:t>
            </a:r>
            <a:endParaRPr b="1" dirty="0" sz="1800" lang="en-IN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78" name="Rectangle 4"/>
          <p:cNvSpPr/>
          <p:nvPr/>
        </p:nvSpPr>
        <p:spPr>
          <a:xfrm>
            <a:off x="2603612" y="494824"/>
            <a:ext cx="6984776" cy="1944216"/>
          </a:xfrm>
          <a:prstGeom prst="rect"/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sz="4000" lang="en-IN">
                <a:solidFill>
                  <a:schemeClr val="accent4"/>
                </a:solidFill>
                <a:latin typeface="Times New Roman" pitchFamily="18" charset="0"/>
                <a:ea typeface="MS UI Gothic" pitchFamily="34" charset="-128"/>
                <a:cs typeface="Times New Roman" pitchFamily="18" charset="0"/>
              </a:rPr>
              <a:t>MEDIA STREAMING WITH IBM CLOUD VIDEO STREAMING</a:t>
            </a:r>
            <a:endParaRPr dirty="0" sz="4000" lang="en-IN">
              <a:solidFill>
                <a:schemeClr val="accent4"/>
              </a:solidFill>
              <a:latin typeface="Times New Roman" pitchFamily="18" charset="0"/>
              <a:ea typeface="MS UI Gothic" pitchFamily="34" charset="-128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4414" b="5073"/>
          <a:stretch>
            <a:fillRect/>
          </a:stretch>
        </p:blipFill>
        <p:spPr>
          <a:xfrm>
            <a:off x="1249680" y="1270001"/>
            <a:ext cx="8900160" cy="453136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4957" b="6838"/>
          <a:stretch>
            <a:fillRect/>
          </a:stretch>
        </p:blipFill>
        <p:spPr>
          <a:xfrm>
            <a:off x="721360" y="924561"/>
            <a:ext cx="10566400" cy="524256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itle 1"/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p>
            <a:pPr algn="ctr"/>
            <a:r>
              <a:rPr dirty="0" sz="8000" lang="en-US">
                <a:solidFill>
                  <a:schemeClr val="bg1"/>
                </a:solidFill>
              </a:rPr>
              <a:t>THANK YOU</a:t>
            </a:r>
            <a:endParaRPr dirty="0" sz="8000" lang="en-I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1143001" y="293398"/>
            <a:ext cx="9905998" cy="1478570"/>
          </a:xfrm>
        </p:spPr>
        <p:txBody>
          <a:bodyPr/>
          <a:p>
            <a:pPr algn="ctr"/>
            <a:r>
              <a:rPr dirty="0" lang="en-US">
                <a:solidFill>
                  <a:schemeClr val="bg1"/>
                </a:solidFill>
              </a:rPr>
              <a:t>Project Objectives:</a:t>
            </a:r>
            <a:endParaRPr dirty="0" lang="en-IN">
              <a:solidFill>
                <a:schemeClr val="bg1"/>
              </a:solidFill>
            </a:endParaRPr>
          </a:p>
        </p:txBody>
      </p:sp>
      <p:sp>
        <p:nvSpPr>
          <p:cNvPr id="1048685" name="TextBox 4"/>
          <p:cNvSpPr txBox="1"/>
          <p:nvPr/>
        </p:nvSpPr>
        <p:spPr>
          <a:xfrm>
            <a:off x="1143000" y="2050256"/>
            <a:ext cx="7767319" cy="2606040"/>
          </a:xfrm>
          <a:prstGeom prst="rect"/>
          <a:noFill/>
        </p:spPr>
        <p:txBody>
          <a:bodyPr wrap="square">
            <a:spAutoFit/>
          </a:bodyPr>
          <a:p>
            <a:r>
              <a:rPr dirty="0" sz="2800" lang="en-US">
                <a:solidFill>
                  <a:schemeClr val="bg1"/>
                </a:solidFill>
              </a:rPr>
              <a:t>In this part we will continue building our project. Especially, building the platform by integrating video streaming services and enabling on-demand playback. Integrate IBM Cloud Video Streaming services to enable smooth and high-quality video playback.</a:t>
            </a:r>
            <a:endParaRPr dirty="0" sz="2800" lang="en-I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1049973" y="201958"/>
            <a:ext cx="9905998" cy="1478570"/>
          </a:xfrm>
        </p:spPr>
        <p:txBody>
          <a:bodyPr/>
          <a:p>
            <a:r>
              <a:rPr dirty="0" lang="en-IN">
                <a:solidFill>
                  <a:schemeClr val="bg1"/>
                </a:solidFill>
              </a:rPr>
              <a:t>Project Tasks:</a:t>
            </a:r>
            <a:r>
              <a:rPr dirty="0" lang="en-US">
                <a:solidFill>
                  <a:schemeClr val="bg1"/>
                </a:solidFill>
              </a:rPr>
              <a:t> </a:t>
            </a:r>
            <a:endParaRPr dirty="0" lang="en-IN">
              <a:solidFill>
                <a:schemeClr val="bg1"/>
              </a:solidFill>
            </a:endParaRPr>
          </a:p>
        </p:txBody>
      </p:sp>
      <p:sp>
        <p:nvSpPr>
          <p:cNvPr id="1048687" name="Content Placeholder 2"/>
          <p:cNvSpPr>
            <a:spLocks noGrp="1"/>
          </p:cNvSpPr>
          <p:nvPr>
            <p:ph idx="1"/>
          </p:nvPr>
        </p:nvSpPr>
        <p:spPr>
          <a:xfrm>
            <a:off x="1049972" y="1802446"/>
            <a:ext cx="10136188" cy="4181794"/>
          </a:xfrm>
        </p:spPr>
        <p:txBody>
          <a:bodyPr>
            <a:normAutofit fontScale="91667" lnSpcReduction="20000"/>
          </a:bodyPr>
          <a:p>
            <a:r>
              <a:rPr dirty="0" sz="3000" lang="en-US">
                <a:solidFill>
                  <a:schemeClr val="bg1"/>
                </a:solidFill>
              </a:rPr>
              <a:t>How to stream and watch videos: </a:t>
            </a:r>
          </a:p>
          <a:p>
            <a:r>
              <a:rPr dirty="0" lang="en-US">
                <a:solidFill>
                  <a:schemeClr val="bg1"/>
                </a:solidFill>
              </a:rPr>
              <a:t>TASK: 1</a:t>
            </a:r>
          </a:p>
          <a:p>
            <a:endParaRPr dirty="0" lang="en-US">
              <a:solidFill>
                <a:schemeClr val="bg1"/>
              </a:solidFill>
            </a:endParaRPr>
          </a:p>
          <a:p>
            <a:r>
              <a:rPr dirty="0" lang="en-US">
                <a:solidFill>
                  <a:schemeClr val="bg1"/>
                </a:solidFill>
              </a:rPr>
              <a:t>Content Licensing and Acquisition: - Content licensing is the process of securing the rights to stream movies and TV shows on your platform, often through negotiations with studios and production companies. - Acquiring a diverse library of content is crucial for attracting and retaining subscribers. This may involve purchasing, licensing, or producing original content. - Ensuring that you have the legal rights to stream the content and adhering to copyright laws is essential to avoid legal issues.</a:t>
            </a:r>
            <a:endParaRPr dirty="0" lang="en-I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>
                <a:solidFill>
                  <a:schemeClr val="bg1"/>
                </a:solidFill>
              </a:rPr>
              <a:t>2.User Experience and App Development:</a:t>
            </a:r>
          </a:p>
        </p:txBody>
      </p:sp>
      <p:sp>
        <p:nvSpPr>
          <p:cNvPr id="10486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>
                <a:solidFill>
                  <a:schemeClr val="bg1"/>
                </a:solidFill>
              </a:rPr>
              <a:t>- Developing user-friendly apps for various devices (smartphones, smart TVs, etc.) is essential for attracting and retaining users. - Personalization algorithms and recommendation systems help users discover content tailored to their preferences. - Implementing features like offline downloads, user profiles, and seamless cross-device synchronization enhances the overall user experience.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p>
            <a:pPr algn="ctr"/>
            <a:r>
              <a:rPr dirty="0" lang="en-US">
                <a:solidFill>
                  <a:schemeClr val="bg1"/>
                </a:solidFill>
              </a:rPr>
              <a:t>steps for Video storing in cloud</a:t>
            </a:r>
            <a:endParaRPr dirty="0" lang="en-IN">
              <a:solidFill>
                <a:schemeClr val="bg1"/>
              </a:solidFill>
            </a:endParaRPr>
          </a:p>
        </p:txBody>
      </p:sp>
      <p:sp>
        <p:nvSpPr>
          <p:cNvPr id="1048691" name="Content Placeholder 2"/>
          <p:cNvSpPr>
            <a:spLocks noGrp="1"/>
          </p:cNvSpPr>
          <p:nvPr>
            <p:ph idx="1"/>
          </p:nvPr>
        </p:nvSpPr>
        <p:spPr>
          <a:xfrm>
            <a:off x="856932" y="1658142"/>
            <a:ext cx="10451148" cy="4366737"/>
          </a:xfrm>
        </p:spPr>
        <p:txBody>
          <a:bodyPr>
            <a:normAutofit fontScale="91667" lnSpcReduction="20000"/>
          </a:bodyPr>
          <a:p>
            <a:pPr indent="0" marL="0">
              <a:buNone/>
            </a:pPr>
            <a:r>
              <a:rPr dirty="0" lang="en-IN">
                <a:solidFill>
                  <a:schemeClr val="bg1"/>
                </a:solidFill>
              </a:rPr>
              <a:t>PRE-REQUIREMENTS:</a:t>
            </a:r>
          </a:p>
          <a:p>
            <a:r>
              <a:rPr dirty="0" lang="en-IN">
                <a:solidFill>
                  <a:schemeClr val="bg1"/>
                </a:solidFill>
              </a:rPr>
              <a:t>An IBM Cloud account.</a:t>
            </a:r>
          </a:p>
          <a:p>
            <a:r>
              <a:rPr dirty="0" lang="en-IN">
                <a:solidFill>
                  <a:schemeClr val="bg1"/>
                </a:solidFill>
              </a:rPr>
              <a:t>Docker and Kubernetes knowledge.</a:t>
            </a:r>
          </a:p>
          <a:p>
            <a:r>
              <a:rPr dirty="0" lang="en-IN">
                <a:solidFill>
                  <a:schemeClr val="bg1"/>
                </a:solidFill>
              </a:rPr>
              <a:t>IBM Cloud CLI and Kubernetes CLI installed.</a:t>
            </a:r>
          </a:p>
          <a:p>
            <a:r>
              <a:rPr dirty="0" lang="en-IN">
                <a:solidFill>
                  <a:schemeClr val="bg1"/>
                </a:solidFill>
              </a:rPr>
              <a:t>A media streaming application or service that you want to containerize.</a:t>
            </a:r>
          </a:p>
          <a:p>
            <a:pPr indent="0" marL="0">
              <a:buNone/>
            </a:pPr>
            <a:r>
              <a:rPr dirty="0" lang="en-IN">
                <a:solidFill>
                  <a:schemeClr val="bg1"/>
                </a:solidFill>
              </a:rPr>
              <a:t>Step 1: We have to set up the IBM Db2 Database .IBM Db2 is a relational database service in IBM Cloud. You can create a Db2 instance and set up your database for storing metadata or any relevant data for your media streaming application. Log in to IBM Cloud account . Create a Db2 instance in the IBM Cloud Dashboard .Configure and manage the Db2 database schema and tables according to the application's requirements.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Content Placeholder 2"/>
          <p:cNvSpPr>
            <a:spLocks noGrp="1"/>
          </p:cNvSpPr>
          <p:nvPr>
            <p:ph idx="1"/>
          </p:nvPr>
        </p:nvSpPr>
        <p:spPr>
          <a:xfrm>
            <a:off x="570706" y="989646"/>
            <a:ext cx="11050588" cy="5482273"/>
          </a:xfrm>
        </p:spPr>
        <p:txBody>
          <a:bodyPr/>
          <a:p>
            <a:r>
              <a:rPr dirty="0" lang="en-IN">
                <a:solidFill>
                  <a:schemeClr val="bg1"/>
                </a:solidFill>
              </a:rPr>
              <a:t>Step 2: Use IBM Cloud Object Storage .IBM Cloud Object Storage is an ideal solution for storing media files and assets related to media streaming </a:t>
            </a:r>
            <a:r>
              <a:rPr dirty="0" lang="en-IN" err="1">
                <a:solidFill>
                  <a:schemeClr val="bg1"/>
                </a:solidFill>
              </a:rPr>
              <a:t>application.Create</a:t>
            </a:r>
            <a:r>
              <a:rPr dirty="0" lang="en-IN">
                <a:solidFill>
                  <a:schemeClr val="bg1"/>
                </a:solidFill>
              </a:rPr>
              <a:t> an Object Storage instance through the IBM Cloud </a:t>
            </a:r>
            <a:r>
              <a:rPr dirty="0" lang="en-IN" err="1">
                <a:solidFill>
                  <a:schemeClr val="bg1"/>
                </a:solidFill>
              </a:rPr>
              <a:t>Dashboard.Set</a:t>
            </a:r>
            <a:r>
              <a:rPr dirty="0" lang="en-IN">
                <a:solidFill>
                  <a:schemeClr val="bg1"/>
                </a:solidFill>
              </a:rPr>
              <a:t> up buckets and objects to store the media files.</a:t>
            </a:r>
          </a:p>
          <a:p>
            <a:r>
              <a:rPr dirty="0" lang="en-US">
                <a:solidFill>
                  <a:schemeClr val="bg1"/>
                </a:solidFill>
              </a:rPr>
              <a:t>Step 3: Develop a Media Streaming Application, ensuring that it can interact with both the Db2 database for metadata and the Object Storage for media files.</a:t>
            </a:r>
          </a:p>
          <a:p>
            <a:r>
              <a:rPr dirty="0" lang="en-US">
                <a:solidFill>
                  <a:schemeClr val="bg1"/>
                </a:solidFill>
              </a:rPr>
              <a:t>Step 4: Containerize the Application. Now, we need to containerize the media streaming application using Docker. This will allow us to create a container image that can be run in a Kubernetes cluster.</a:t>
            </a:r>
            <a:endParaRPr dirty="0" lang="en-I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Content Placeholder 2"/>
          <p:cNvSpPr>
            <a:spLocks noGrp="1"/>
          </p:cNvSpPr>
          <p:nvPr>
            <p:ph idx="1"/>
          </p:nvPr>
        </p:nvSpPr>
        <p:spPr>
          <a:xfrm>
            <a:off x="958532" y="705166"/>
            <a:ext cx="10146348" cy="5492433"/>
          </a:xfrm>
        </p:spPr>
        <p:txBody>
          <a:bodyPr/>
          <a:p>
            <a:r>
              <a:rPr dirty="0" lang="en-IN">
                <a:solidFill>
                  <a:schemeClr val="bg1"/>
                </a:solidFill>
              </a:rPr>
              <a:t>Create a </a:t>
            </a:r>
            <a:r>
              <a:rPr dirty="0" lang="en-IN" err="1">
                <a:solidFill>
                  <a:schemeClr val="bg1"/>
                </a:solidFill>
              </a:rPr>
              <a:t>Dockerfile</a:t>
            </a:r>
            <a:r>
              <a:rPr dirty="0" lang="en-IN">
                <a:solidFill>
                  <a:schemeClr val="bg1"/>
                </a:solidFill>
              </a:rPr>
              <a:t> that describes how to build your application's Docker image. </a:t>
            </a:r>
          </a:p>
          <a:p>
            <a:r>
              <a:rPr dirty="0" lang="en-US">
                <a:solidFill>
                  <a:schemeClr val="bg1"/>
                </a:solidFill>
              </a:rPr>
              <a:t>Log in to the IBM Cloud CLI:</a:t>
            </a:r>
          </a:p>
          <a:p>
            <a:r>
              <a:rPr dirty="0" lang="en-US">
                <a:solidFill>
                  <a:schemeClr val="bg1"/>
                </a:solidFill>
              </a:rPr>
              <a:t>Step 5: Deploy Your Containerized </a:t>
            </a:r>
            <a:r>
              <a:rPr dirty="0" lang="en-US" err="1">
                <a:solidFill>
                  <a:schemeClr val="bg1"/>
                </a:solidFill>
              </a:rPr>
              <a:t>ApplicationDeploy</a:t>
            </a:r>
            <a:r>
              <a:rPr dirty="0" lang="en-US">
                <a:solidFill>
                  <a:schemeClr val="bg1"/>
                </a:solidFill>
              </a:rPr>
              <a:t> your containerized application to a Kubernetes cluster on IBM Cloud. You can create a Kubernetes cluster using the IBM Cloud Kubernetes </a:t>
            </a:r>
            <a:r>
              <a:rPr dirty="0" lang="en-US" err="1">
                <a:solidFill>
                  <a:schemeClr val="bg1"/>
                </a:solidFill>
              </a:rPr>
              <a:t>Service.Create</a:t>
            </a:r>
            <a:r>
              <a:rPr dirty="0" lang="en-US">
                <a:solidFill>
                  <a:schemeClr val="bg1"/>
                </a:solidFill>
              </a:rPr>
              <a:t> Kubernetes deployment and service resources to run your </a:t>
            </a:r>
            <a:r>
              <a:rPr dirty="0" lang="en-US" err="1">
                <a:solidFill>
                  <a:schemeClr val="bg1"/>
                </a:solidFill>
              </a:rPr>
              <a:t>container.Configure</a:t>
            </a:r>
            <a:r>
              <a:rPr dirty="0" lang="en-US">
                <a:solidFill>
                  <a:schemeClr val="bg1"/>
                </a:solidFill>
              </a:rPr>
              <a:t> environment variables and secrets, including database connection details, Object Storage credentials, and application-specific </a:t>
            </a:r>
            <a:r>
              <a:rPr dirty="0" lang="en-US" err="1">
                <a:solidFill>
                  <a:schemeClr val="bg1"/>
                </a:solidFill>
              </a:rPr>
              <a:t>settings.Deploy</a:t>
            </a:r>
            <a:r>
              <a:rPr dirty="0" lang="en-US">
                <a:solidFill>
                  <a:schemeClr val="bg1"/>
                </a:solidFill>
              </a:rPr>
              <a:t> and expose your application within the Kubernetes cluster.</a:t>
            </a:r>
            <a:endParaRPr dirty="0" lang="en-IN">
              <a:solidFill>
                <a:schemeClr val="bg1"/>
              </a:solidFill>
            </a:endParaRPr>
          </a:p>
          <a:p>
            <a:endParaRPr dirty="0" lang="en-I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lang="en-US">
                <a:solidFill>
                  <a:schemeClr val="bg1"/>
                </a:solidFill>
              </a:rPr>
              <a:t>WEB APPLICATION FEATURES</a:t>
            </a:r>
            <a:endParaRPr dirty="0" lang="en-IN">
              <a:solidFill>
                <a:schemeClr val="bg1"/>
              </a:solidFill>
            </a:endParaRPr>
          </a:p>
        </p:txBody>
      </p:sp>
      <p:sp>
        <p:nvSpPr>
          <p:cNvPr id="104869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>
                <a:solidFill>
                  <a:schemeClr val="bg1"/>
                </a:solidFill>
              </a:rPr>
              <a:t>Hight quality video playback</a:t>
            </a:r>
          </a:p>
          <a:p>
            <a:r>
              <a:rPr dirty="0" lang="en-US">
                <a:solidFill>
                  <a:schemeClr val="bg1"/>
                </a:solidFill>
              </a:rPr>
              <a:t>Watch later playlist</a:t>
            </a:r>
          </a:p>
          <a:p>
            <a:r>
              <a:rPr dirty="0" lang="en-IN">
                <a:solidFill>
                  <a:schemeClr val="bg1"/>
                </a:solidFill>
              </a:rPr>
              <a:t>Download and sharing features</a:t>
            </a:r>
          </a:p>
          <a:p>
            <a:r>
              <a:rPr dirty="0" lang="en-IN">
                <a:solidFill>
                  <a:schemeClr val="bg1"/>
                </a:solidFill>
              </a:rPr>
              <a:t>Searching option is provided for searching desired videos</a:t>
            </a:r>
          </a:p>
          <a:p>
            <a:r>
              <a:rPr dirty="0" lang="en-IN">
                <a:solidFill>
                  <a:schemeClr val="bg1"/>
                </a:solidFill>
              </a:rPr>
              <a:t>Reviews for each video</a:t>
            </a:r>
          </a:p>
          <a:p>
            <a:r>
              <a:rPr dirty="0" lang="en-IN">
                <a:solidFill>
                  <a:schemeClr val="bg1"/>
                </a:solidFill>
              </a:rPr>
              <a:t>Description (info) of video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4509" b="7080"/>
          <a:stretch>
            <a:fillRect/>
          </a:stretch>
        </p:blipFill>
        <p:spPr>
          <a:xfrm>
            <a:off x="1141413" y="1249679"/>
            <a:ext cx="9438640" cy="4693921"/>
          </a:xfrm>
          <a:prstGeom prst="rect"/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">
  <a:themeElements>
    <a:clrScheme name="Circuit">
      <a:dk1>
        <a:sysClr lastClr="000000" val="windowText"/>
      </a:dk1>
      <a:lt1>
        <a:sysClr lastClr="FFFFFF" val="window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Jayasurya T</dc:creator>
  <cp:lastModifiedBy>Tharunika K</cp:lastModifiedBy>
  <dcterms:created xsi:type="dcterms:W3CDTF">2023-10-31T21:43:41Z</dcterms:created>
  <dcterms:modified xsi:type="dcterms:W3CDTF">2023-11-01T17:25:32Z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1dacbb8ef044414c88e2d482d2641e26</vt:lpwstr>
  </property>
</Properties>
</file>