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57" r:id="rId3"/>
    <p:sldId id="258" r:id="rId4"/>
    <p:sldId id="259" r:id="rId5"/>
    <p:sldId id="262" r:id="rId6"/>
    <p:sldId id="260" r:id="rId7"/>
    <p:sldId id="261" r:id="rId8"/>
    <p:sldId id="264" r:id="rId9"/>
    <p:sldId id="265" r:id="rId10"/>
    <p:sldId id="266" r:id="rId11"/>
    <p:sldId id="267" r:id="rId12"/>
    <p:sldId id="268" r:id="rId13"/>
    <p:sldId id="269" r:id="rId14"/>
    <p:sldId id="270" r:id="rId15"/>
    <p:sldId id="271" r:id="rId16"/>
    <p:sldId id="291" r:id="rId17"/>
    <p:sldId id="272" r:id="rId18"/>
    <p:sldId id="292" r:id="rId19"/>
    <p:sldId id="293" r:id="rId20"/>
    <p:sldId id="294" r:id="rId21"/>
    <p:sldId id="273" r:id="rId22"/>
    <p:sldId id="274" r:id="rId23"/>
    <p:sldId id="275" r:id="rId24"/>
    <p:sldId id="276" r:id="rId25"/>
    <p:sldId id="277" r:id="rId26"/>
    <p:sldId id="278" r:id="rId27"/>
    <p:sldId id="279" r:id="rId28"/>
    <p:sldId id="280" r:id="rId29"/>
    <p:sldId id="295" r:id="rId30"/>
    <p:sldId id="281" r:id="rId31"/>
    <p:sldId id="282" r:id="rId32"/>
    <p:sldId id="283" r:id="rId33"/>
    <p:sldId id="284" r:id="rId34"/>
    <p:sldId id="285" r:id="rId35"/>
    <p:sldId id="286" r:id="rId36"/>
    <p:sldId id="287" r:id="rId37"/>
    <p:sldId id="296" r:id="rId38"/>
    <p:sldId id="288" r:id="rId39"/>
    <p:sldId id="290"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1" autoAdjust="0"/>
  </p:normalViewPr>
  <p:slideViewPr>
    <p:cSldViewPr>
      <p:cViewPr varScale="1">
        <p:scale>
          <a:sx n="103" d="100"/>
          <a:sy n="103" d="100"/>
        </p:scale>
        <p:origin x="-2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6C5B94-0A8B-4BA0-A93B-D9B240CD4E39}" type="datetimeFigureOut">
              <a:rPr lang="en-IN" smtClean="0"/>
              <a:t>12-12-2020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419623-6FC9-43CA-A8E0-716EAF9A08DE}" type="slidenum">
              <a:rPr lang="en-IN" smtClean="0"/>
              <a:t>‹#›</a:t>
            </a:fld>
            <a:endParaRPr lang="en-IN"/>
          </a:p>
        </p:txBody>
      </p:sp>
    </p:spTree>
    <p:extLst>
      <p:ext uri="{BB962C8B-B14F-4D97-AF65-F5344CB8AC3E}">
        <p14:creationId xmlns:p14="http://schemas.microsoft.com/office/powerpoint/2010/main" val="128094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419623-6FC9-43CA-A8E0-716EAF9A08DE}" type="slidenum">
              <a:rPr lang="en-IN" smtClean="0"/>
              <a:t>20</a:t>
            </a:fld>
            <a:endParaRPr lang="en-IN"/>
          </a:p>
        </p:txBody>
      </p:sp>
    </p:spTree>
    <p:extLst>
      <p:ext uri="{BB962C8B-B14F-4D97-AF65-F5344CB8AC3E}">
        <p14:creationId xmlns:p14="http://schemas.microsoft.com/office/powerpoint/2010/main" val="199384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A83889-C3DC-44D7-8908-353683786641}" type="datetimeFigureOut">
              <a:rPr lang="en-IN" smtClean="0"/>
              <a:t>12-12-2020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64B2EB5-A0AC-4121-9784-8F67DB529DE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A83889-C3DC-44D7-8908-353683786641}"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A83889-C3DC-44D7-8908-353683786641}"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A83889-C3DC-44D7-8908-353683786641}"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A83889-C3DC-44D7-8908-353683786641}"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B2EB5-A0AC-4121-9784-8F67DB529DE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A83889-C3DC-44D7-8908-353683786641}"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A83889-C3DC-44D7-8908-353683786641}" type="datetimeFigureOut">
              <a:rPr lang="en-IN" smtClean="0"/>
              <a:t>12-12-2020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A83889-C3DC-44D7-8908-353683786641}" type="datetimeFigureOut">
              <a:rPr lang="en-IN" smtClean="0"/>
              <a:t>12-12-2020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83889-C3DC-44D7-8908-353683786641}" type="datetimeFigureOut">
              <a:rPr lang="en-IN" smtClean="0"/>
              <a:t>12-12-2020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A83889-C3DC-44D7-8908-353683786641}"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4B2EB5-A0AC-4121-9784-8F67DB529DE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A83889-C3DC-44D7-8908-353683786641}"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64B2EB5-A0AC-4121-9784-8F67DB529DE9}"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A83889-C3DC-44D7-8908-353683786641}" type="datetimeFigureOut">
              <a:rPr lang="en-IN" smtClean="0"/>
              <a:t>12-12-2020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64B2EB5-A0AC-4121-9784-8F67DB529DE9}"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35788" y="5581641"/>
            <a:ext cx="1608212" cy="1276359"/>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Protocols</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Shabaz</a:t>
            </a:r>
            <a:endParaRPr lang="en-IN" dirty="0"/>
          </a:p>
        </p:txBody>
      </p:sp>
    </p:spTree>
    <p:extLst>
      <p:ext uri="{BB962C8B-B14F-4D97-AF65-F5344CB8AC3E}">
        <p14:creationId xmlns:p14="http://schemas.microsoft.com/office/powerpoint/2010/main" val="2126649361"/>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Half </a:t>
            </a:r>
            <a:r>
              <a:rPr lang="en-US" dirty="0"/>
              <a:t>Duplex: Data is transmitted one way at a time.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212976"/>
            <a:ext cx="50196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803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229600" cy="4389120"/>
          </a:xfrm>
        </p:spPr>
        <p:txBody>
          <a:bodyPr/>
          <a:lstStyle/>
          <a:p>
            <a:pPr>
              <a:lnSpc>
                <a:spcPct val="200000"/>
              </a:lnSpc>
              <a:buFont typeface="Wingdings" pitchFamily="2" charset="2"/>
              <a:buChar char="Ø"/>
            </a:pPr>
            <a:r>
              <a:rPr lang="en-US" dirty="0"/>
              <a:t>Asynchronous serial communication is widely used </a:t>
            </a:r>
            <a:r>
              <a:rPr lang="en-US" dirty="0" smtClean="0"/>
              <a:t>for </a:t>
            </a:r>
            <a:r>
              <a:rPr lang="en-IN" dirty="0" smtClean="0"/>
              <a:t>character-oriented </a:t>
            </a:r>
            <a:r>
              <a:rPr lang="en-IN" dirty="0"/>
              <a:t>(1 byte) transmissions.</a:t>
            </a:r>
          </a:p>
          <a:p>
            <a:pPr>
              <a:lnSpc>
                <a:spcPct val="200000"/>
              </a:lnSpc>
              <a:buFont typeface="Wingdings" pitchFamily="2" charset="2"/>
              <a:buChar char="Ø"/>
            </a:pPr>
            <a:r>
              <a:rPr lang="en-US" dirty="0" smtClean="0"/>
              <a:t>Synchronous </a:t>
            </a:r>
            <a:r>
              <a:rPr lang="en-US" dirty="0"/>
              <a:t>serial communication is widely used for </a:t>
            </a:r>
            <a:r>
              <a:rPr lang="en-US" dirty="0" smtClean="0"/>
              <a:t>block oriented</a:t>
            </a:r>
            <a:r>
              <a:rPr lang="en-IN" dirty="0" smtClean="0"/>
              <a:t>(multiple </a:t>
            </a:r>
            <a:r>
              <a:rPr lang="en-IN" dirty="0"/>
              <a:t>bytes) transmissions.</a:t>
            </a:r>
          </a:p>
        </p:txBody>
      </p:sp>
    </p:spTree>
    <p:extLst>
      <p:ext uri="{BB962C8B-B14F-4D97-AF65-F5344CB8AC3E}">
        <p14:creationId xmlns:p14="http://schemas.microsoft.com/office/powerpoint/2010/main" val="1103997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RS232 </a:t>
            </a:r>
            <a:r>
              <a:rPr lang="en-IN" b="1" dirty="0" smtClean="0"/>
              <a:t>Protocol</a:t>
            </a:r>
            <a:endParaRPr lang="en-IN" dirty="0"/>
          </a:p>
        </p:txBody>
      </p:sp>
      <p:sp>
        <p:nvSpPr>
          <p:cNvPr id="3" name="Content Placeholder 2"/>
          <p:cNvSpPr>
            <a:spLocks noGrp="1"/>
          </p:cNvSpPr>
          <p:nvPr>
            <p:ph idx="1"/>
          </p:nvPr>
        </p:nvSpPr>
        <p:spPr/>
        <p:txBody>
          <a:bodyPr/>
          <a:lstStyle/>
          <a:p>
            <a:pPr>
              <a:lnSpc>
                <a:spcPct val="200000"/>
              </a:lnSpc>
              <a:buFont typeface="Wingdings" pitchFamily="2" charset="2"/>
              <a:buChar char="Ø"/>
            </a:pPr>
            <a:r>
              <a:rPr lang="en-US" dirty="0"/>
              <a:t>RS232 is one of the most widely used techniques to interface external equipment with computers</a:t>
            </a:r>
            <a:r>
              <a:rPr lang="en-US" dirty="0" smtClean="0"/>
              <a:t>.</a:t>
            </a:r>
          </a:p>
          <a:p>
            <a:pPr>
              <a:lnSpc>
                <a:spcPct val="200000"/>
              </a:lnSpc>
              <a:buFont typeface="Wingdings" pitchFamily="2" charset="2"/>
              <a:buChar char="Ø"/>
            </a:pPr>
            <a:r>
              <a:rPr lang="en-US" dirty="0" smtClean="0"/>
              <a:t> </a:t>
            </a:r>
            <a:r>
              <a:rPr lang="en-US" dirty="0"/>
              <a:t>RS232 is a Serial Communication Standard developed by the Electronic Industry Association (EIA) and Telecommunications Industry Association (TIA).</a:t>
            </a:r>
            <a:endParaRPr lang="en-IN" dirty="0"/>
          </a:p>
        </p:txBody>
      </p:sp>
    </p:spTree>
    <p:extLst>
      <p:ext uri="{BB962C8B-B14F-4D97-AF65-F5344CB8AC3E}">
        <p14:creationId xmlns:p14="http://schemas.microsoft.com/office/powerpoint/2010/main" val="18912126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824536"/>
          </a:xfrm>
        </p:spPr>
        <p:txBody>
          <a:bodyPr/>
          <a:lstStyle/>
          <a:p>
            <a:pPr>
              <a:lnSpc>
                <a:spcPct val="150000"/>
              </a:lnSpc>
              <a:buFont typeface="Wingdings" pitchFamily="2" charset="2"/>
              <a:buChar char="Ø"/>
            </a:pPr>
            <a:r>
              <a:rPr lang="en-US" dirty="0"/>
              <a:t>RS232 defines the signals connecting between DTE and DCE. </a:t>
            </a:r>
          </a:p>
          <a:p>
            <a:pPr>
              <a:lnSpc>
                <a:spcPct val="150000"/>
              </a:lnSpc>
              <a:buFont typeface="Wingdings" pitchFamily="2" charset="2"/>
              <a:buChar char="Ø"/>
            </a:pPr>
            <a:r>
              <a:rPr lang="en-US" dirty="0" smtClean="0"/>
              <a:t>Here</a:t>
            </a:r>
            <a:r>
              <a:rPr lang="en-US" dirty="0"/>
              <a:t>, DTE stands for Data Terminal Equipment and an example for DTE is a computer</a:t>
            </a:r>
            <a:r>
              <a:rPr lang="en-US" dirty="0" smtClean="0"/>
              <a:t>.</a:t>
            </a:r>
          </a:p>
          <a:p>
            <a:pPr>
              <a:lnSpc>
                <a:spcPct val="150000"/>
              </a:lnSpc>
              <a:buFont typeface="Wingdings" pitchFamily="2" charset="2"/>
              <a:buChar char="Ø"/>
            </a:pPr>
            <a:r>
              <a:rPr lang="en-US" dirty="0" smtClean="0"/>
              <a:t> </a:t>
            </a:r>
            <a:r>
              <a:rPr lang="en-US" dirty="0"/>
              <a:t>DCE stands for Data Communication Equipment or Data Circuit Terminating Equipment and an example for DCE is a modem.</a:t>
            </a:r>
            <a:endParaRPr lang="en-IN" dirty="0"/>
          </a:p>
        </p:txBody>
      </p:sp>
    </p:spTree>
    <p:extLst>
      <p:ext uri="{BB962C8B-B14F-4D97-AF65-F5344CB8AC3E}">
        <p14:creationId xmlns:p14="http://schemas.microsoft.com/office/powerpoint/2010/main" val="121292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lnSpcReduction="10000"/>
          </a:bodyPr>
          <a:lstStyle/>
          <a:p>
            <a:pPr>
              <a:lnSpc>
                <a:spcPct val="150000"/>
              </a:lnSpc>
              <a:buFont typeface="Wingdings" pitchFamily="2" charset="2"/>
              <a:buChar char="Ø"/>
            </a:pPr>
            <a:r>
              <a:rPr lang="en-US" dirty="0"/>
              <a:t>RS232 uses serial communication, where one bit of data is sent at a time along a single data line. </a:t>
            </a:r>
            <a:endParaRPr lang="en-US" dirty="0" smtClean="0"/>
          </a:p>
          <a:p>
            <a:pPr>
              <a:lnSpc>
                <a:spcPct val="150000"/>
              </a:lnSpc>
              <a:buFont typeface="Wingdings" pitchFamily="2" charset="2"/>
              <a:buChar char="Ø"/>
            </a:pPr>
            <a:r>
              <a:rPr lang="en-US" dirty="0" smtClean="0"/>
              <a:t>This </a:t>
            </a:r>
            <a:r>
              <a:rPr lang="en-US" dirty="0"/>
              <a:t>is contrast to parallel communication, where multiple bits of data are sent at a time using multiple data lines</a:t>
            </a:r>
            <a:r>
              <a:rPr lang="en-US" dirty="0" smtClean="0"/>
              <a:t>.</a:t>
            </a:r>
          </a:p>
          <a:p>
            <a:pPr>
              <a:lnSpc>
                <a:spcPct val="150000"/>
              </a:lnSpc>
              <a:buFont typeface="Wingdings" pitchFamily="2" charset="2"/>
              <a:buChar char="Ø"/>
            </a:pPr>
            <a:r>
              <a:rPr lang="en-US" dirty="0"/>
              <a:t>T</a:t>
            </a:r>
            <a:r>
              <a:rPr lang="en-US" dirty="0" smtClean="0"/>
              <a:t>he </a:t>
            </a:r>
            <a:r>
              <a:rPr lang="en-US" dirty="0"/>
              <a:t>main drawback of RS232 standard is data rate and length of cable. RS232 supports a maximum baud rate of 19200 bps and the maximum length of the cable is 20 meters.</a:t>
            </a:r>
            <a:endParaRPr lang="en-IN" dirty="0"/>
          </a:p>
        </p:txBody>
      </p:sp>
    </p:spTree>
    <p:extLst>
      <p:ext uri="{BB962C8B-B14F-4D97-AF65-F5344CB8AC3E}">
        <p14:creationId xmlns:p14="http://schemas.microsoft.com/office/powerpoint/2010/main" val="3280884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5415880"/>
          </a:xfrm>
        </p:spPr>
        <p:txBody>
          <a:bodyPr>
            <a:normAutofit/>
          </a:bodyPr>
          <a:lstStyle/>
          <a:p>
            <a:pPr>
              <a:lnSpc>
                <a:spcPct val="150000"/>
              </a:lnSpc>
            </a:pPr>
            <a:r>
              <a:rPr lang="en-US" dirty="0"/>
              <a:t>RS232 was defined way before TTL logic and hence, it is not unexpected that RS232 doesn’t use the TTL specific 5V and GND logic levels.</a:t>
            </a:r>
          </a:p>
          <a:p>
            <a:pPr>
              <a:lnSpc>
                <a:spcPct val="150000"/>
              </a:lnSpc>
            </a:pPr>
            <a:r>
              <a:rPr lang="en-US" dirty="0"/>
              <a:t>The logic ‘1’ in RS232 is described as being in the voltage range of -15V to -3V and logic ‘0’ is described as the voltage range of +3V to +15V i.e. low level voltage is logic ‘1’ and high level voltage is logic ‘0’.</a:t>
            </a:r>
          </a:p>
          <a:p>
            <a:endParaRPr lang="en-IN" dirty="0"/>
          </a:p>
        </p:txBody>
      </p:sp>
    </p:spTree>
    <p:extLst>
      <p:ext uri="{BB962C8B-B14F-4D97-AF65-F5344CB8AC3E}">
        <p14:creationId xmlns:p14="http://schemas.microsoft.com/office/powerpoint/2010/main" val="14526821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lstStyle/>
          <a:p>
            <a:pPr>
              <a:lnSpc>
                <a:spcPct val="150000"/>
              </a:lnSpc>
            </a:pPr>
            <a:r>
              <a:rPr lang="en-US" dirty="0"/>
              <a:t>Typically, the logic ‘1’ in RS232 will be -12V and logic ‘0’ will be +12V. All the above mentioned voltages are with respect to a common ground ‘GND’ pin. Any voltage between -3V and +3V is considered to be an undefined logic state.</a:t>
            </a:r>
          </a:p>
          <a:p>
            <a:pPr>
              <a:lnSpc>
                <a:spcPct val="150000"/>
              </a:lnSpc>
            </a:pPr>
            <a:r>
              <a:rPr lang="en-US" dirty="0"/>
              <a:t>Historically, logic ’1’ (-15V to -3V) is referred to as Marking and logic ‘0’ (+3V to +15V) is referred to as Spacing.</a:t>
            </a:r>
          </a:p>
          <a:p>
            <a:pPr marL="0" indent="0">
              <a:buNone/>
            </a:pPr>
            <a:endParaRPr lang="en-IN" dirty="0"/>
          </a:p>
        </p:txBody>
      </p:sp>
    </p:spTree>
    <p:extLst>
      <p:ext uri="{BB962C8B-B14F-4D97-AF65-F5344CB8AC3E}">
        <p14:creationId xmlns:p14="http://schemas.microsoft.com/office/powerpoint/2010/main" val="3224897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229600" cy="5328592"/>
          </a:xfrm>
        </p:spPr>
        <p:txBody>
          <a:bodyPr>
            <a:normAutofit fontScale="92500" lnSpcReduction="20000"/>
          </a:bodyPr>
          <a:lstStyle/>
          <a:p>
            <a:pPr>
              <a:lnSpc>
                <a:spcPct val="160000"/>
              </a:lnSpc>
              <a:buFont typeface="Wingdings" pitchFamily="2" charset="2"/>
              <a:buChar char="Ø"/>
            </a:pPr>
            <a:r>
              <a:rPr lang="en-US" dirty="0"/>
              <a:t>In RS232, the data is transmitted serially in one direction over a single data line. In order to establish two way communication, we need at least three wires (RX, TX and GND) apart from the control signals. A byte of data can transmitted at any time provided the previous byte has already been transmitted.</a:t>
            </a:r>
          </a:p>
          <a:p>
            <a:pPr>
              <a:lnSpc>
                <a:spcPct val="160000"/>
              </a:lnSpc>
              <a:buFont typeface="Wingdings" pitchFamily="2" charset="2"/>
              <a:buChar char="Ø"/>
            </a:pPr>
            <a:r>
              <a:rPr lang="en-US" dirty="0"/>
              <a:t>RS232 follows asynchronous communication protocol i.e. there is no clock signal to synchronize transmitter and receiver. Hence, it uses start and stop bits to inform the receiver when to check for data.</a:t>
            </a:r>
          </a:p>
          <a:p>
            <a:pPr marL="0" indent="0">
              <a:buNone/>
            </a:pPr>
            <a:endParaRPr lang="en-IN" dirty="0"/>
          </a:p>
        </p:txBody>
      </p:sp>
    </p:spTree>
    <p:extLst>
      <p:ext uri="{BB962C8B-B14F-4D97-AF65-F5344CB8AC3E}">
        <p14:creationId xmlns:p14="http://schemas.microsoft.com/office/powerpoint/2010/main" val="2478345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5703912"/>
          </a:xfrm>
        </p:spPr>
        <p:txBody>
          <a:bodyPr>
            <a:normAutofit fontScale="92500"/>
          </a:bodyPr>
          <a:lstStyle/>
          <a:p>
            <a:pPr>
              <a:lnSpc>
                <a:spcPct val="150000"/>
              </a:lnSpc>
              <a:buFont typeface="Wingdings" pitchFamily="2" charset="2"/>
              <a:buChar char="Ø"/>
            </a:pPr>
            <a:r>
              <a:rPr lang="en-US" dirty="0"/>
              <a:t>There is a delay of certain time between the transmissions of each bit. This delay is nothing but an inactive state i.e. the signal is set to logic ‘1’ i.e. -12V (if you remember, logic ‘1’ in RS232 is -12V and logic ‘0’ is +12V).</a:t>
            </a:r>
          </a:p>
          <a:p>
            <a:pPr>
              <a:lnSpc>
                <a:spcPct val="150000"/>
              </a:lnSpc>
              <a:buFont typeface="Wingdings" pitchFamily="2" charset="2"/>
              <a:buChar char="Ø"/>
            </a:pPr>
            <a:r>
              <a:rPr lang="en-US" dirty="0"/>
              <a:t>First, the transmitter i.e. the DTE sends a Start bit to the receiver i.e. the DCE to inform it that data transmission starts from next bit. The Start bit is always ‘0’ i.e. +12V. The next 5 to 9 characters are data bits.</a:t>
            </a:r>
          </a:p>
          <a:p>
            <a:endParaRPr lang="en-IN" dirty="0"/>
          </a:p>
        </p:txBody>
      </p:sp>
    </p:spTree>
    <p:extLst>
      <p:ext uri="{BB962C8B-B14F-4D97-AF65-F5344CB8AC3E}">
        <p14:creationId xmlns:p14="http://schemas.microsoft.com/office/powerpoint/2010/main" val="32445940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276872"/>
            <a:ext cx="7143750" cy="2790825"/>
          </a:xfrm>
        </p:spPr>
      </p:pic>
    </p:spTree>
    <p:extLst>
      <p:ext uri="{BB962C8B-B14F-4D97-AF65-F5344CB8AC3E}">
        <p14:creationId xmlns:p14="http://schemas.microsoft.com/office/powerpoint/2010/main" val="8645596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Protocols</a:t>
            </a:r>
            <a:endParaRPr lang="en-IN"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a:t>A </a:t>
            </a:r>
            <a:r>
              <a:rPr lang="en-US" b="1" dirty="0"/>
              <a:t>protocol</a:t>
            </a:r>
            <a:r>
              <a:rPr lang="en-US" dirty="0"/>
              <a:t> is a standard set of rules that allow electronic devices to communicate with each other. </a:t>
            </a:r>
            <a:endParaRPr lang="en-US" dirty="0" smtClean="0"/>
          </a:p>
          <a:p>
            <a:pPr>
              <a:lnSpc>
                <a:spcPct val="150000"/>
              </a:lnSpc>
              <a:buFont typeface="Wingdings" pitchFamily="2" charset="2"/>
              <a:buChar char="Ø"/>
            </a:pPr>
            <a:r>
              <a:rPr lang="en-US" dirty="0" smtClean="0"/>
              <a:t>These </a:t>
            </a:r>
            <a:r>
              <a:rPr lang="en-US" dirty="0"/>
              <a:t>rules include what type of data may be transmitted, what commands are used to send and receive data, and how data transfers are confirmed</a:t>
            </a:r>
            <a:r>
              <a:rPr lang="en-US" dirty="0" smtClean="0"/>
              <a:t>.</a:t>
            </a:r>
          </a:p>
          <a:p>
            <a:pPr>
              <a:lnSpc>
                <a:spcPct val="150000"/>
              </a:lnSpc>
              <a:buFont typeface="Wingdings" pitchFamily="2" charset="2"/>
              <a:buChar char="Ø"/>
            </a:pPr>
            <a:r>
              <a:rPr lang="en-US" dirty="0" smtClean="0"/>
              <a:t> </a:t>
            </a:r>
            <a:r>
              <a:rPr lang="en-US" dirty="0"/>
              <a:t>You can think of a </a:t>
            </a:r>
            <a:r>
              <a:rPr lang="en-US" b="1" dirty="0"/>
              <a:t>protocol</a:t>
            </a:r>
            <a:r>
              <a:rPr lang="en-US" dirty="0"/>
              <a:t> as a spoken language.</a:t>
            </a:r>
            <a:endParaRPr lang="en-IN" dirty="0"/>
          </a:p>
        </p:txBody>
      </p:sp>
    </p:spTree>
    <p:extLst>
      <p:ext uri="{BB962C8B-B14F-4D97-AF65-F5344CB8AC3E}">
        <p14:creationId xmlns:p14="http://schemas.microsoft.com/office/powerpoint/2010/main" val="36336580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2" y="2564904"/>
            <a:ext cx="7272808" cy="2278813"/>
          </a:xfrm>
        </p:spPr>
      </p:pic>
    </p:spTree>
    <p:extLst>
      <p:ext uri="{BB962C8B-B14F-4D97-AF65-F5344CB8AC3E}">
        <p14:creationId xmlns:p14="http://schemas.microsoft.com/office/powerpoint/2010/main" val="1887577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normAutofit/>
          </a:bodyPr>
          <a:lstStyle/>
          <a:p>
            <a:r>
              <a:rPr lang="en-IN" b="1" dirty="0"/>
              <a:t>Limitations of </a:t>
            </a:r>
            <a:r>
              <a:rPr lang="en-IN" b="1" dirty="0" smtClean="0"/>
              <a:t>RS232</a:t>
            </a:r>
            <a:endParaRPr lang="en-IN" dirty="0"/>
          </a:p>
        </p:txBody>
      </p:sp>
      <p:sp>
        <p:nvSpPr>
          <p:cNvPr id="3" name="Content Placeholder 2"/>
          <p:cNvSpPr>
            <a:spLocks noGrp="1"/>
          </p:cNvSpPr>
          <p:nvPr>
            <p:ph idx="1"/>
          </p:nvPr>
        </p:nvSpPr>
        <p:spPr>
          <a:xfrm>
            <a:off x="467544" y="1700808"/>
            <a:ext cx="8229600" cy="4389120"/>
          </a:xfrm>
        </p:spPr>
        <p:txBody>
          <a:bodyPr>
            <a:normAutofit fontScale="70000" lnSpcReduction="20000"/>
          </a:bodyPr>
          <a:lstStyle/>
          <a:p>
            <a:pPr>
              <a:lnSpc>
                <a:spcPct val="170000"/>
              </a:lnSpc>
              <a:buFont typeface="Wingdings" pitchFamily="2" charset="2"/>
              <a:buChar char="Ø"/>
            </a:pPr>
            <a:r>
              <a:rPr lang="en-US" dirty="0"/>
              <a:t>RS232 Protocol requires a common ground between the transmitter (DTE) and receiver (DCE). Hence, the reason for shorter cables between DTE and DCE in RS232 Protocol.</a:t>
            </a:r>
          </a:p>
          <a:p>
            <a:pPr>
              <a:lnSpc>
                <a:spcPct val="170000"/>
              </a:lnSpc>
              <a:buFont typeface="Wingdings" pitchFamily="2" charset="2"/>
              <a:buChar char="Ø"/>
            </a:pPr>
            <a:r>
              <a:rPr lang="en-US" dirty="0"/>
              <a:t>The signal in the line is highly susceptible to noise. The noise can be either internal or external.</a:t>
            </a:r>
          </a:p>
          <a:p>
            <a:pPr>
              <a:lnSpc>
                <a:spcPct val="170000"/>
              </a:lnSpc>
              <a:buFont typeface="Wingdings" pitchFamily="2" charset="2"/>
              <a:buChar char="Ø"/>
            </a:pPr>
            <a:r>
              <a:rPr lang="en-US" dirty="0"/>
              <a:t>If there is an increase in baud rate and length of the cable, there is a chance of cross talk introduced by the capacitance between the cables.</a:t>
            </a:r>
          </a:p>
          <a:p>
            <a:pPr>
              <a:lnSpc>
                <a:spcPct val="170000"/>
              </a:lnSpc>
              <a:buFont typeface="Wingdings" pitchFamily="2" charset="2"/>
              <a:buChar char="Ø"/>
            </a:pPr>
            <a:r>
              <a:rPr lang="en-US" dirty="0"/>
              <a:t>The voltage levels in RS232 are not compatible with modern TTL or CMOS logics. We need an external level converter</a:t>
            </a:r>
            <a:r>
              <a:rPr lang="en-US" dirty="0" smtClean="0"/>
              <a:t>.</a:t>
            </a:r>
            <a:r>
              <a:rPr lang="en-IN" dirty="0"/>
              <a:t/>
            </a:r>
            <a:br>
              <a:rPr lang="en-IN" dirty="0"/>
            </a:br>
            <a:endParaRPr lang="en-IN" dirty="0"/>
          </a:p>
        </p:txBody>
      </p:sp>
    </p:spTree>
    <p:extLst>
      <p:ext uri="{BB962C8B-B14F-4D97-AF65-F5344CB8AC3E}">
        <p14:creationId xmlns:p14="http://schemas.microsoft.com/office/powerpoint/2010/main" val="4423743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rmAutofit/>
          </a:bodyPr>
          <a:lstStyle/>
          <a:p>
            <a:r>
              <a:rPr lang="en-IN" b="1" dirty="0" smtClean="0"/>
              <a:t>Applications</a:t>
            </a:r>
            <a:endParaRPr lang="en-IN" dirty="0"/>
          </a:p>
        </p:txBody>
      </p:sp>
      <p:sp>
        <p:nvSpPr>
          <p:cNvPr id="3" name="Content Placeholder 2"/>
          <p:cNvSpPr>
            <a:spLocks noGrp="1"/>
          </p:cNvSpPr>
          <p:nvPr>
            <p:ph idx="1"/>
          </p:nvPr>
        </p:nvSpPr>
        <p:spPr>
          <a:xfrm>
            <a:off x="467544" y="1700808"/>
            <a:ext cx="8229600" cy="4389120"/>
          </a:xfrm>
        </p:spPr>
        <p:txBody>
          <a:bodyPr>
            <a:normAutofit fontScale="92500" lnSpcReduction="10000"/>
          </a:bodyPr>
          <a:lstStyle/>
          <a:p>
            <a:pPr>
              <a:lnSpc>
                <a:spcPct val="150000"/>
              </a:lnSpc>
              <a:buFont typeface="Wingdings" pitchFamily="2" charset="2"/>
              <a:buChar char="Ø"/>
            </a:pPr>
            <a:r>
              <a:rPr lang="en-US" dirty="0"/>
              <a:t>Though RS232 is a very famous serial communication protocol, it is now has been replaced with advanced protocols like USB.</a:t>
            </a:r>
          </a:p>
          <a:p>
            <a:pPr>
              <a:lnSpc>
                <a:spcPct val="150000"/>
              </a:lnSpc>
              <a:buFont typeface="Wingdings" pitchFamily="2" charset="2"/>
              <a:buChar char="Ø"/>
            </a:pPr>
            <a:r>
              <a:rPr lang="en-US" dirty="0"/>
              <a:t>Previously they we used for serial terminals like Mouse, Modem etc.</a:t>
            </a:r>
          </a:p>
          <a:p>
            <a:pPr>
              <a:lnSpc>
                <a:spcPct val="150000"/>
              </a:lnSpc>
              <a:buFont typeface="Wingdings" pitchFamily="2" charset="2"/>
              <a:buChar char="Ø"/>
            </a:pPr>
            <a:r>
              <a:rPr lang="en-US" dirty="0"/>
              <a:t>But, RS232 is still being used in some Servo Controllers, CNC Machines, PLC machines and some microcontroller boards use RS232 Protocol</a:t>
            </a:r>
            <a:r>
              <a:rPr lang="en-US" dirty="0" smtClean="0"/>
              <a:t>.</a:t>
            </a:r>
            <a:endParaRPr lang="en-US" dirty="0"/>
          </a:p>
        </p:txBody>
      </p:sp>
    </p:spTree>
    <p:extLst>
      <p:ext uri="{BB962C8B-B14F-4D97-AF65-F5344CB8AC3E}">
        <p14:creationId xmlns:p14="http://schemas.microsoft.com/office/powerpoint/2010/main" val="1283038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US" dirty="0" smtClean="0"/>
              <a:t>UART</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a:p>
          <a:p>
            <a:pPr>
              <a:lnSpc>
                <a:spcPct val="150000"/>
              </a:lnSpc>
              <a:buFont typeface="Wingdings" pitchFamily="2" charset="2"/>
              <a:buChar char="Ø"/>
            </a:pPr>
            <a:r>
              <a:rPr lang="en-US" dirty="0"/>
              <a:t>UART: Universal Asynchronous Receiver Transmitter </a:t>
            </a:r>
            <a:endParaRPr lang="en-IN" dirty="0"/>
          </a:p>
          <a:p>
            <a:pPr>
              <a:lnSpc>
                <a:spcPct val="150000"/>
              </a:lnSpc>
              <a:buFont typeface="Wingdings" pitchFamily="2" charset="2"/>
              <a:buChar char="Ø"/>
            </a:pPr>
            <a:r>
              <a:rPr lang="en-US" dirty="0"/>
              <a:t>UART is a simple half-duplex, asynchronous, serial protocol. </a:t>
            </a:r>
          </a:p>
          <a:p>
            <a:pPr>
              <a:lnSpc>
                <a:spcPct val="150000"/>
              </a:lnSpc>
              <a:buFont typeface="Wingdings" pitchFamily="2" charset="2"/>
              <a:buChar char="Ø"/>
            </a:pPr>
            <a:r>
              <a:rPr lang="en-US" dirty="0" smtClean="0"/>
              <a:t>Simple </a:t>
            </a:r>
            <a:r>
              <a:rPr lang="en-US" dirty="0"/>
              <a:t>communication between two equivalent nodes. </a:t>
            </a:r>
          </a:p>
          <a:p>
            <a:pPr>
              <a:lnSpc>
                <a:spcPct val="150000"/>
              </a:lnSpc>
              <a:buFont typeface="Wingdings" pitchFamily="2" charset="2"/>
              <a:buChar char="Ø"/>
            </a:pPr>
            <a:r>
              <a:rPr lang="en-IN" dirty="0" smtClean="0"/>
              <a:t>Any </a:t>
            </a:r>
            <a:r>
              <a:rPr lang="en-IN" dirty="0"/>
              <a:t>node can initiate communication. </a:t>
            </a:r>
          </a:p>
          <a:p>
            <a:pPr>
              <a:lnSpc>
                <a:spcPct val="150000"/>
              </a:lnSpc>
              <a:buFont typeface="Wingdings" pitchFamily="2" charset="2"/>
              <a:buChar char="Ø"/>
            </a:pPr>
            <a:r>
              <a:rPr lang="en-US" dirty="0" smtClean="0"/>
              <a:t>Since </a:t>
            </a:r>
            <a:r>
              <a:rPr lang="en-US" dirty="0"/>
              <a:t>connection is half-duplex, the two lanes of communication are completely independent. </a:t>
            </a:r>
          </a:p>
          <a:p>
            <a:endParaRPr lang="en-IN" dirty="0"/>
          </a:p>
        </p:txBody>
      </p:sp>
    </p:spTree>
    <p:extLst>
      <p:ext uri="{BB962C8B-B14F-4D97-AF65-F5344CB8AC3E}">
        <p14:creationId xmlns:p14="http://schemas.microsoft.com/office/powerpoint/2010/main" val="3005039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arn(inVertical)">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inVertic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4389120"/>
          </a:xfrm>
        </p:spPr>
        <p:txBody>
          <a:bodyPr>
            <a:normAutofit fontScale="92500"/>
          </a:bodyPr>
          <a:lstStyle/>
          <a:p>
            <a:pPr>
              <a:lnSpc>
                <a:spcPct val="160000"/>
              </a:lnSpc>
              <a:buFont typeface="Wingdings" pitchFamily="2" charset="2"/>
              <a:buChar char="Ø"/>
            </a:pPr>
            <a:r>
              <a:rPr lang="en-IN" dirty="0" smtClean="0"/>
              <a:t>What </a:t>
            </a:r>
            <a:r>
              <a:rPr lang="en-IN" dirty="0"/>
              <a:t>makes it ‘universal’ ? </a:t>
            </a:r>
          </a:p>
          <a:p>
            <a:pPr lvl="1">
              <a:lnSpc>
                <a:spcPct val="160000"/>
              </a:lnSpc>
              <a:buFont typeface="Wingdings" pitchFamily="2" charset="2"/>
              <a:buChar char="Ø"/>
            </a:pPr>
            <a:r>
              <a:rPr lang="en-US" dirty="0" smtClean="0"/>
              <a:t>Its </a:t>
            </a:r>
            <a:r>
              <a:rPr lang="en-US" dirty="0"/>
              <a:t>parameters (</a:t>
            </a:r>
            <a:r>
              <a:rPr lang="en-US" dirty="0" err="1"/>
              <a:t>format,speed</a:t>
            </a:r>
            <a:r>
              <a:rPr lang="en-US" dirty="0"/>
              <a:t> ..) are configurable. </a:t>
            </a:r>
          </a:p>
          <a:p>
            <a:pPr>
              <a:lnSpc>
                <a:spcPct val="160000"/>
              </a:lnSpc>
              <a:buFont typeface="Wingdings" pitchFamily="2" charset="2"/>
              <a:buChar char="Ø"/>
            </a:pPr>
            <a:r>
              <a:rPr lang="en-IN" dirty="0" smtClean="0"/>
              <a:t>Why </a:t>
            </a:r>
            <a:r>
              <a:rPr lang="en-IN" dirty="0"/>
              <a:t>‘asynchronous’ ? </a:t>
            </a:r>
          </a:p>
          <a:p>
            <a:pPr lvl="1">
              <a:lnSpc>
                <a:spcPct val="160000"/>
              </a:lnSpc>
              <a:buFont typeface="Wingdings" pitchFamily="2" charset="2"/>
              <a:buChar char="Ø"/>
            </a:pPr>
            <a:r>
              <a:rPr lang="en-US" dirty="0" smtClean="0"/>
              <a:t>It </a:t>
            </a:r>
            <a:r>
              <a:rPr lang="en-US" dirty="0"/>
              <a:t>doesn’t have a clock </a:t>
            </a:r>
            <a:endParaRPr lang="en-IN" dirty="0"/>
          </a:p>
          <a:p>
            <a:pPr>
              <a:lnSpc>
                <a:spcPct val="160000"/>
              </a:lnSpc>
              <a:buFont typeface="Wingdings" pitchFamily="2" charset="2"/>
              <a:buChar char="Ø"/>
            </a:pPr>
            <a:r>
              <a:rPr lang="en-IN" dirty="0" smtClean="0"/>
              <a:t>Baud </a:t>
            </a:r>
            <a:r>
              <a:rPr lang="en-IN" dirty="0"/>
              <a:t>Rate: </a:t>
            </a:r>
          </a:p>
          <a:p>
            <a:pPr lvl="1">
              <a:lnSpc>
                <a:spcPct val="160000"/>
              </a:lnSpc>
              <a:buFont typeface="Wingdings" pitchFamily="2" charset="2"/>
              <a:buChar char="Ø"/>
            </a:pPr>
            <a:r>
              <a:rPr lang="en-US" dirty="0" smtClean="0"/>
              <a:t>No</a:t>
            </a:r>
            <a:r>
              <a:rPr lang="en-US" dirty="0"/>
              <a:t>. of bits transmitted/received per second = _____bits/sec. </a:t>
            </a:r>
          </a:p>
          <a:p>
            <a:endParaRPr lang="en-US" dirty="0"/>
          </a:p>
          <a:p>
            <a:endParaRPr lang="en-IN" dirty="0"/>
          </a:p>
        </p:txBody>
      </p:sp>
    </p:spTree>
    <p:extLst>
      <p:ext uri="{BB962C8B-B14F-4D97-AF65-F5344CB8AC3E}">
        <p14:creationId xmlns:p14="http://schemas.microsoft.com/office/powerpoint/2010/main" val="1053619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80">
                                          <p:stCondLst>
                                            <p:cond delay="0"/>
                                          </p:stCondLst>
                                        </p:cTn>
                                        <p:tgtEl>
                                          <p:spTgt spid="3">
                                            <p:txEl>
                                              <p:pRg st="2" end="2"/>
                                            </p:txEl>
                                          </p:spTgt>
                                        </p:tgtEl>
                                      </p:cBhvr>
                                    </p:animEffect>
                                    <p:anim calcmode="lin" valueType="num">
                                      <p:cBhvr>
                                        <p:cTn id="3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2" end="2"/>
                                            </p:txEl>
                                          </p:spTgt>
                                        </p:tgtEl>
                                      </p:cBhvr>
                                      <p:to x="100000" y="60000"/>
                                    </p:animScale>
                                    <p:animScale>
                                      <p:cBhvr>
                                        <p:cTn id="37" dur="166" decel="50000">
                                          <p:stCondLst>
                                            <p:cond delay="676"/>
                                          </p:stCondLst>
                                        </p:cTn>
                                        <p:tgtEl>
                                          <p:spTgt spid="3">
                                            <p:txEl>
                                              <p:pRg st="2" end="2"/>
                                            </p:txEl>
                                          </p:spTgt>
                                        </p:tgtEl>
                                      </p:cBhvr>
                                      <p:to x="100000" y="100000"/>
                                    </p:animScale>
                                    <p:animScale>
                                      <p:cBhvr>
                                        <p:cTn id="38" dur="26">
                                          <p:stCondLst>
                                            <p:cond delay="1312"/>
                                          </p:stCondLst>
                                        </p:cTn>
                                        <p:tgtEl>
                                          <p:spTgt spid="3">
                                            <p:txEl>
                                              <p:pRg st="2" end="2"/>
                                            </p:txEl>
                                          </p:spTgt>
                                        </p:tgtEl>
                                      </p:cBhvr>
                                      <p:to x="100000" y="80000"/>
                                    </p:animScale>
                                    <p:animScale>
                                      <p:cBhvr>
                                        <p:cTn id="39" dur="166" decel="50000">
                                          <p:stCondLst>
                                            <p:cond delay="1338"/>
                                          </p:stCondLst>
                                        </p:cTn>
                                        <p:tgtEl>
                                          <p:spTgt spid="3">
                                            <p:txEl>
                                              <p:pRg st="2" end="2"/>
                                            </p:txEl>
                                          </p:spTgt>
                                        </p:tgtEl>
                                      </p:cBhvr>
                                      <p:to x="100000" y="100000"/>
                                    </p:animScale>
                                    <p:animScale>
                                      <p:cBhvr>
                                        <p:cTn id="40" dur="26">
                                          <p:stCondLst>
                                            <p:cond delay="1642"/>
                                          </p:stCondLst>
                                        </p:cTn>
                                        <p:tgtEl>
                                          <p:spTgt spid="3">
                                            <p:txEl>
                                              <p:pRg st="2" end="2"/>
                                            </p:txEl>
                                          </p:spTgt>
                                        </p:tgtEl>
                                      </p:cBhvr>
                                      <p:to x="100000" y="90000"/>
                                    </p:animScale>
                                    <p:animScale>
                                      <p:cBhvr>
                                        <p:cTn id="41" dur="166" decel="50000">
                                          <p:stCondLst>
                                            <p:cond delay="1668"/>
                                          </p:stCondLst>
                                        </p:cTn>
                                        <p:tgtEl>
                                          <p:spTgt spid="3">
                                            <p:txEl>
                                              <p:pRg st="2" end="2"/>
                                            </p:txEl>
                                          </p:spTgt>
                                        </p:tgtEl>
                                      </p:cBhvr>
                                      <p:to x="100000" y="100000"/>
                                    </p:animScale>
                                    <p:animScale>
                                      <p:cBhvr>
                                        <p:cTn id="42" dur="26">
                                          <p:stCondLst>
                                            <p:cond delay="1808"/>
                                          </p:stCondLst>
                                        </p:cTn>
                                        <p:tgtEl>
                                          <p:spTgt spid="3">
                                            <p:txEl>
                                              <p:pRg st="2" end="2"/>
                                            </p:txEl>
                                          </p:spTgt>
                                        </p:tgtEl>
                                      </p:cBhvr>
                                      <p:to x="100000" y="95000"/>
                                    </p:animScale>
                                    <p:animScale>
                                      <p:cBhvr>
                                        <p:cTn id="43" dur="166" decel="50000">
                                          <p:stCondLst>
                                            <p:cond delay="1834"/>
                                          </p:stCondLst>
                                        </p:cTn>
                                        <p:tgtEl>
                                          <p:spTgt spid="3">
                                            <p:txEl>
                                              <p:pRg st="2" end="2"/>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wipe(down)">
                                      <p:cBhvr>
                                        <p:cTn id="48" dur="580">
                                          <p:stCondLst>
                                            <p:cond delay="0"/>
                                          </p:stCondLst>
                                        </p:cTn>
                                        <p:tgtEl>
                                          <p:spTgt spid="3">
                                            <p:txEl>
                                              <p:pRg st="4" end="4"/>
                                            </p:txEl>
                                          </p:spTgt>
                                        </p:tgtEl>
                                      </p:cBhvr>
                                    </p:animEffect>
                                    <p:anim calcmode="lin" valueType="num">
                                      <p:cBhvr>
                                        <p:cTn id="4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4" end="4"/>
                                            </p:txEl>
                                          </p:spTgt>
                                        </p:tgtEl>
                                      </p:cBhvr>
                                      <p:to x="100000" y="60000"/>
                                    </p:animScale>
                                    <p:animScale>
                                      <p:cBhvr>
                                        <p:cTn id="55" dur="166" decel="50000">
                                          <p:stCondLst>
                                            <p:cond delay="676"/>
                                          </p:stCondLst>
                                        </p:cTn>
                                        <p:tgtEl>
                                          <p:spTgt spid="3">
                                            <p:txEl>
                                              <p:pRg st="4" end="4"/>
                                            </p:txEl>
                                          </p:spTgt>
                                        </p:tgtEl>
                                      </p:cBhvr>
                                      <p:to x="100000" y="100000"/>
                                    </p:animScale>
                                    <p:animScale>
                                      <p:cBhvr>
                                        <p:cTn id="56" dur="26">
                                          <p:stCondLst>
                                            <p:cond delay="1312"/>
                                          </p:stCondLst>
                                        </p:cTn>
                                        <p:tgtEl>
                                          <p:spTgt spid="3">
                                            <p:txEl>
                                              <p:pRg st="4" end="4"/>
                                            </p:txEl>
                                          </p:spTgt>
                                        </p:tgtEl>
                                      </p:cBhvr>
                                      <p:to x="100000" y="80000"/>
                                    </p:animScale>
                                    <p:animScale>
                                      <p:cBhvr>
                                        <p:cTn id="57" dur="166" decel="50000">
                                          <p:stCondLst>
                                            <p:cond delay="1338"/>
                                          </p:stCondLst>
                                        </p:cTn>
                                        <p:tgtEl>
                                          <p:spTgt spid="3">
                                            <p:txEl>
                                              <p:pRg st="4" end="4"/>
                                            </p:txEl>
                                          </p:spTgt>
                                        </p:tgtEl>
                                      </p:cBhvr>
                                      <p:to x="100000" y="100000"/>
                                    </p:animScale>
                                    <p:animScale>
                                      <p:cBhvr>
                                        <p:cTn id="58" dur="26">
                                          <p:stCondLst>
                                            <p:cond delay="1642"/>
                                          </p:stCondLst>
                                        </p:cTn>
                                        <p:tgtEl>
                                          <p:spTgt spid="3">
                                            <p:txEl>
                                              <p:pRg st="4" end="4"/>
                                            </p:txEl>
                                          </p:spTgt>
                                        </p:tgtEl>
                                      </p:cBhvr>
                                      <p:to x="100000" y="90000"/>
                                    </p:animScale>
                                    <p:animScale>
                                      <p:cBhvr>
                                        <p:cTn id="59" dur="166" decel="50000">
                                          <p:stCondLst>
                                            <p:cond delay="1668"/>
                                          </p:stCondLst>
                                        </p:cTn>
                                        <p:tgtEl>
                                          <p:spTgt spid="3">
                                            <p:txEl>
                                              <p:pRg st="4" end="4"/>
                                            </p:txEl>
                                          </p:spTgt>
                                        </p:tgtEl>
                                      </p:cBhvr>
                                      <p:to x="100000" y="100000"/>
                                    </p:animScale>
                                    <p:animScale>
                                      <p:cBhvr>
                                        <p:cTn id="60" dur="26">
                                          <p:stCondLst>
                                            <p:cond delay="1808"/>
                                          </p:stCondLst>
                                        </p:cTn>
                                        <p:tgtEl>
                                          <p:spTgt spid="3">
                                            <p:txEl>
                                              <p:pRg st="4" end="4"/>
                                            </p:txEl>
                                          </p:spTgt>
                                        </p:tgtEl>
                                      </p:cBhvr>
                                      <p:to x="100000" y="95000"/>
                                    </p:animScale>
                                    <p:animScale>
                                      <p:cBhvr>
                                        <p:cTn id="61" dur="166" decel="50000">
                                          <p:stCondLst>
                                            <p:cond delay="1834"/>
                                          </p:stCondLst>
                                        </p:cTn>
                                        <p:tgtEl>
                                          <p:spTgt spid="3">
                                            <p:txEl>
                                              <p:pRg st="4" end="4"/>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barn(inVertical)">
                                      <p:cBhvr>
                                        <p:cTn id="6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UART  Frame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420888"/>
            <a:ext cx="6335010" cy="2829320"/>
          </a:xfrm>
        </p:spPr>
      </p:pic>
    </p:spTree>
    <p:extLst>
      <p:ext uri="{BB962C8B-B14F-4D97-AF65-F5344CB8AC3E}">
        <p14:creationId xmlns:p14="http://schemas.microsoft.com/office/powerpoint/2010/main" val="4150682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a:t>START </a:t>
            </a:r>
            <a:r>
              <a:rPr lang="en-IN" b="1" cap="all" dirty="0" smtClean="0"/>
              <a:t>BIT</a:t>
            </a:r>
            <a:endParaRPr lang="en-IN" dirty="0"/>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Ø"/>
            </a:pPr>
            <a:r>
              <a:rPr lang="en-US" dirty="0"/>
              <a:t>The UART data transmission line is normally held at a high voltage level when it’s not transmitting data. </a:t>
            </a:r>
            <a:endParaRPr lang="en-US" dirty="0" smtClean="0"/>
          </a:p>
          <a:p>
            <a:pPr>
              <a:lnSpc>
                <a:spcPct val="150000"/>
              </a:lnSpc>
              <a:buFont typeface="Wingdings" pitchFamily="2" charset="2"/>
              <a:buChar char="Ø"/>
            </a:pPr>
            <a:r>
              <a:rPr lang="en-US" dirty="0" smtClean="0"/>
              <a:t>To </a:t>
            </a:r>
            <a:r>
              <a:rPr lang="en-US" dirty="0"/>
              <a:t>start the transfer of data, the transmitting UART pulls the transmission line from high to low for one clock cycle</a:t>
            </a:r>
            <a:r>
              <a:rPr lang="en-US" dirty="0" smtClean="0"/>
              <a:t>.</a:t>
            </a:r>
          </a:p>
          <a:p>
            <a:pPr>
              <a:lnSpc>
                <a:spcPct val="150000"/>
              </a:lnSpc>
              <a:buFont typeface="Wingdings" pitchFamily="2" charset="2"/>
              <a:buChar char="Ø"/>
            </a:pPr>
            <a:r>
              <a:rPr lang="en-US" dirty="0" smtClean="0"/>
              <a:t> </a:t>
            </a:r>
            <a:r>
              <a:rPr lang="en-US" dirty="0"/>
              <a:t>When the receiving UART detects the high to low voltage transition, it begins reading the bits in the data frame at the frequency of the baud rate</a:t>
            </a:r>
            <a:r>
              <a:rPr lang="en-US" dirty="0" smtClean="0"/>
              <a:t>.</a:t>
            </a:r>
          </a:p>
          <a:p>
            <a:endParaRPr lang="en-IN" dirty="0"/>
          </a:p>
        </p:txBody>
      </p:sp>
    </p:spTree>
    <p:extLst>
      <p:ext uri="{BB962C8B-B14F-4D97-AF65-F5344CB8AC3E}">
        <p14:creationId xmlns:p14="http://schemas.microsoft.com/office/powerpoint/2010/main" val="1351620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a:t>DATA </a:t>
            </a:r>
            <a:r>
              <a:rPr lang="en-IN" b="1" cap="all" dirty="0" smtClean="0"/>
              <a:t>FRAME</a:t>
            </a:r>
            <a:endParaRPr lang="en-IN" dirty="0"/>
          </a:p>
        </p:txBody>
      </p:sp>
      <p:sp>
        <p:nvSpPr>
          <p:cNvPr id="3" name="Content Placeholder 2"/>
          <p:cNvSpPr>
            <a:spLocks noGrp="1"/>
          </p:cNvSpPr>
          <p:nvPr>
            <p:ph idx="1"/>
          </p:nvPr>
        </p:nvSpPr>
        <p:spPr/>
        <p:txBody>
          <a:bodyPr>
            <a:normAutofit lnSpcReduction="10000"/>
          </a:bodyPr>
          <a:lstStyle/>
          <a:p>
            <a:pPr>
              <a:lnSpc>
                <a:spcPct val="150000"/>
              </a:lnSpc>
              <a:buFont typeface="Wingdings" pitchFamily="2" charset="2"/>
              <a:buChar char="Ø"/>
            </a:pPr>
            <a:r>
              <a:rPr lang="en-US" dirty="0"/>
              <a:t>The data frame contains the actual data being transferred. </a:t>
            </a:r>
            <a:endParaRPr lang="en-US" dirty="0" smtClean="0"/>
          </a:p>
          <a:p>
            <a:pPr>
              <a:lnSpc>
                <a:spcPct val="150000"/>
              </a:lnSpc>
              <a:buFont typeface="Wingdings" pitchFamily="2" charset="2"/>
              <a:buChar char="Ø"/>
            </a:pPr>
            <a:r>
              <a:rPr lang="en-US" dirty="0" smtClean="0"/>
              <a:t>It </a:t>
            </a:r>
            <a:r>
              <a:rPr lang="en-US" dirty="0"/>
              <a:t>can be 5 bits up to 8 bits long if a parity bit is used</a:t>
            </a:r>
            <a:r>
              <a:rPr lang="en-US" dirty="0" smtClean="0"/>
              <a:t>.</a:t>
            </a:r>
          </a:p>
          <a:p>
            <a:pPr>
              <a:lnSpc>
                <a:spcPct val="150000"/>
              </a:lnSpc>
              <a:buFont typeface="Wingdings" pitchFamily="2" charset="2"/>
              <a:buChar char="Ø"/>
            </a:pPr>
            <a:r>
              <a:rPr lang="en-US" dirty="0" smtClean="0"/>
              <a:t> </a:t>
            </a:r>
            <a:r>
              <a:rPr lang="en-US" dirty="0"/>
              <a:t>If no parity bit is used, the data frame can be 9 bits long. </a:t>
            </a:r>
            <a:endParaRPr lang="en-US" dirty="0" smtClean="0"/>
          </a:p>
          <a:p>
            <a:pPr>
              <a:lnSpc>
                <a:spcPct val="150000"/>
              </a:lnSpc>
              <a:buFont typeface="Wingdings" pitchFamily="2" charset="2"/>
              <a:buChar char="Ø"/>
            </a:pPr>
            <a:r>
              <a:rPr lang="en-US" dirty="0" smtClean="0"/>
              <a:t>In </a:t>
            </a:r>
            <a:r>
              <a:rPr lang="en-US" dirty="0"/>
              <a:t>most cases, the data is sent with the least significant bit first.</a:t>
            </a:r>
            <a:endParaRPr lang="en-IN" dirty="0"/>
          </a:p>
        </p:txBody>
      </p:sp>
    </p:spTree>
    <p:extLst>
      <p:ext uri="{BB962C8B-B14F-4D97-AF65-F5344CB8AC3E}">
        <p14:creationId xmlns:p14="http://schemas.microsoft.com/office/powerpoint/2010/main" val="1018273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smtClean="0"/>
              <a:t>PARITY</a:t>
            </a:r>
            <a:endParaRPr lang="en-IN" dirty="0"/>
          </a:p>
        </p:txBody>
      </p:sp>
      <p:sp>
        <p:nvSpPr>
          <p:cNvPr id="3" name="Content Placeholder 2"/>
          <p:cNvSpPr>
            <a:spLocks noGrp="1"/>
          </p:cNvSpPr>
          <p:nvPr>
            <p:ph idx="1"/>
          </p:nvPr>
        </p:nvSpPr>
        <p:spPr/>
        <p:txBody>
          <a:bodyPr>
            <a:normAutofit fontScale="77500" lnSpcReduction="20000"/>
          </a:bodyPr>
          <a:lstStyle/>
          <a:p>
            <a:pPr>
              <a:lnSpc>
                <a:spcPct val="160000"/>
              </a:lnSpc>
              <a:buFont typeface="Wingdings" pitchFamily="2" charset="2"/>
              <a:buChar char="Ø"/>
            </a:pPr>
            <a:r>
              <a:rPr lang="en-US" dirty="0"/>
              <a:t>Parity describes the evenness or oddness of a number. The parity bit is a way for the receiving UART to tell if any data has changed during transmission. </a:t>
            </a:r>
            <a:endParaRPr lang="en-US" dirty="0" smtClean="0"/>
          </a:p>
          <a:p>
            <a:pPr>
              <a:lnSpc>
                <a:spcPct val="160000"/>
              </a:lnSpc>
              <a:buFont typeface="Wingdings" pitchFamily="2" charset="2"/>
              <a:buChar char="Ø"/>
            </a:pPr>
            <a:r>
              <a:rPr lang="en-US" dirty="0" smtClean="0"/>
              <a:t>Bits </a:t>
            </a:r>
            <a:r>
              <a:rPr lang="en-US" dirty="0"/>
              <a:t>can be changed by electromagnetic radiation, mismatched baud rates, or long distance data transfers</a:t>
            </a:r>
            <a:r>
              <a:rPr lang="en-US" dirty="0" smtClean="0"/>
              <a:t>.</a:t>
            </a:r>
          </a:p>
          <a:p>
            <a:pPr>
              <a:lnSpc>
                <a:spcPct val="160000"/>
              </a:lnSpc>
              <a:buFont typeface="Wingdings" pitchFamily="2" charset="2"/>
              <a:buChar char="Ø"/>
            </a:pPr>
            <a:r>
              <a:rPr lang="en-US" dirty="0" smtClean="0"/>
              <a:t> </a:t>
            </a:r>
            <a:r>
              <a:rPr lang="en-US" dirty="0"/>
              <a:t>After the receiving UART reads the data frame, it counts the number of bits with a value of 1 and checks if the total is an even or odd number. </a:t>
            </a:r>
            <a:endParaRPr lang="en-US" dirty="0" smtClean="0"/>
          </a:p>
          <a:p>
            <a:pPr>
              <a:lnSpc>
                <a:spcPct val="160000"/>
              </a:lnSpc>
              <a:buFont typeface="Wingdings" pitchFamily="2" charset="2"/>
              <a:buChar char="Ø"/>
            </a:pPr>
            <a:r>
              <a:rPr lang="en-US" dirty="0" smtClean="0"/>
              <a:t>If </a:t>
            </a:r>
            <a:r>
              <a:rPr lang="en-US" dirty="0"/>
              <a:t>the parity bit is a 0 (even parity), the 1 bits in the data frame should total to an even number. </a:t>
            </a:r>
            <a:endParaRPr lang="en-US" dirty="0" smtClean="0"/>
          </a:p>
        </p:txBody>
      </p:sp>
    </p:spTree>
    <p:extLst>
      <p:ext uri="{BB962C8B-B14F-4D97-AF65-F5344CB8AC3E}">
        <p14:creationId xmlns:p14="http://schemas.microsoft.com/office/powerpoint/2010/main" val="10236770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150000"/>
              </a:lnSpc>
              <a:buFont typeface="Wingdings" pitchFamily="2" charset="2"/>
              <a:buChar char="Ø"/>
            </a:pPr>
            <a:r>
              <a:rPr lang="en-US" dirty="0"/>
              <a:t>If the parity bit is a 1 (odd parity), the 1 bits in the data frame should total to an odd number.</a:t>
            </a:r>
          </a:p>
          <a:p>
            <a:pPr>
              <a:lnSpc>
                <a:spcPct val="150000"/>
              </a:lnSpc>
              <a:buFont typeface="Wingdings" pitchFamily="2" charset="2"/>
              <a:buChar char="Ø"/>
            </a:pPr>
            <a:r>
              <a:rPr lang="en-US" dirty="0"/>
              <a:t> When the parity bit matches the data, the UART knows that the transmission was free of errors.</a:t>
            </a:r>
          </a:p>
          <a:p>
            <a:pPr>
              <a:lnSpc>
                <a:spcPct val="150000"/>
              </a:lnSpc>
              <a:buFont typeface="Wingdings" pitchFamily="2" charset="2"/>
              <a:buChar char="Ø"/>
            </a:pPr>
            <a:r>
              <a:rPr lang="en-US" dirty="0"/>
              <a:t> But if the parity bit is a 0, and the total is odd; or the parity bit is a 1, and the total is even, the UART knows that bits in the data frame have changed.</a:t>
            </a:r>
            <a:endParaRPr lang="en-IN" dirty="0"/>
          </a:p>
          <a:p>
            <a:pPr marL="0" indent="0">
              <a:buNone/>
            </a:pPr>
            <a:endParaRPr lang="en-IN" dirty="0"/>
          </a:p>
        </p:txBody>
      </p:sp>
    </p:spTree>
    <p:extLst>
      <p:ext uri="{BB962C8B-B14F-4D97-AF65-F5344CB8AC3E}">
        <p14:creationId xmlns:p14="http://schemas.microsoft.com/office/powerpoint/2010/main" val="178653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communication</a:t>
            </a:r>
            <a:endParaRPr lang="en-IN" dirty="0"/>
          </a:p>
        </p:txBody>
      </p:sp>
      <p:sp>
        <p:nvSpPr>
          <p:cNvPr id="3" name="Content Placeholder 2"/>
          <p:cNvSpPr>
            <a:spLocks noGrp="1"/>
          </p:cNvSpPr>
          <p:nvPr>
            <p:ph idx="1"/>
          </p:nvPr>
        </p:nvSpPr>
        <p:spPr/>
        <p:txBody>
          <a:bodyPr/>
          <a:lstStyle/>
          <a:p>
            <a:pPr>
              <a:lnSpc>
                <a:spcPct val="200000"/>
              </a:lnSpc>
              <a:buFont typeface="Wingdings" pitchFamily="2" charset="2"/>
              <a:buChar char="Ø"/>
            </a:pPr>
            <a:r>
              <a:rPr lang="en-US" dirty="0" smtClean="0"/>
              <a:t>Wired communication</a:t>
            </a:r>
          </a:p>
          <a:p>
            <a:pPr>
              <a:lnSpc>
                <a:spcPct val="200000"/>
              </a:lnSpc>
              <a:buFont typeface="Wingdings" pitchFamily="2" charset="2"/>
              <a:buChar char="Ø"/>
            </a:pPr>
            <a:r>
              <a:rPr lang="en-US" dirty="0" smtClean="0"/>
              <a:t>Wireless communication</a:t>
            </a:r>
            <a:endParaRPr lang="en-IN" dirty="0"/>
          </a:p>
        </p:txBody>
      </p:sp>
    </p:spTree>
    <p:extLst>
      <p:ext uri="{BB962C8B-B14F-4D97-AF65-F5344CB8AC3E}">
        <p14:creationId xmlns:p14="http://schemas.microsoft.com/office/powerpoint/2010/main" val="7571450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a:t>STOP </a:t>
            </a:r>
            <a:r>
              <a:rPr lang="en-IN" b="1" cap="all" dirty="0" smtClean="0"/>
              <a:t>BITS</a:t>
            </a:r>
            <a:endParaRPr lang="en-IN"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a:t>To signal the end of the data packet, the sending UART drives the data transmission line from a low voltage to a high voltage for at least two bit durations.</a:t>
            </a:r>
            <a:endParaRPr lang="en-IN" dirty="0"/>
          </a:p>
        </p:txBody>
      </p:sp>
    </p:spTree>
    <p:extLst>
      <p:ext uri="{BB962C8B-B14F-4D97-AF65-F5344CB8AC3E}">
        <p14:creationId xmlns:p14="http://schemas.microsoft.com/office/powerpoint/2010/main" val="3768512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818420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330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b="1" cap="all" dirty="0" smtClean="0"/>
              <a:t>ADVANTAGES</a:t>
            </a:r>
            <a:endParaRPr lang="en-IN" dirty="0"/>
          </a:p>
        </p:txBody>
      </p:sp>
      <p:sp>
        <p:nvSpPr>
          <p:cNvPr id="3" name="Content Placeholder 2"/>
          <p:cNvSpPr>
            <a:spLocks noGrp="1"/>
          </p:cNvSpPr>
          <p:nvPr>
            <p:ph idx="1"/>
          </p:nvPr>
        </p:nvSpPr>
        <p:spPr/>
        <p:txBody>
          <a:bodyPr/>
          <a:lstStyle/>
          <a:p>
            <a:pPr fontAlgn="base">
              <a:lnSpc>
                <a:spcPct val="150000"/>
              </a:lnSpc>
              <a:buFont typeface="Wingdings" pitchFamily="2" charset="2"/>
              <a:buChar char="Ø"/>
            </a:pPr>
            <a:r>
              <a:rPr lang="en-US" dirty="0"/>
              <a:t>Only uses two wires</a:t>
            </a:r>
          </a:p>
          <a:p>
            <a:pPr fontAlgn="base">
              <a:lnSpc>
                <a:spcPct val="150000"/>
              </a:lnSpc>
              <a:buFont typeface="Wingdings" pitchFamily="2" charset="2"/>
              <a:buChar char="Ø"/>
            </a:pPr>
            <a:r>
              <a:rPr lang="en-US" dirty="0"/>
              <a:t>No clock signal is necessary</a:t>
            </a:r>
          </a:p>
          <a:p>
            <a:pPr fontAlgn="base">
              <a:lnSpc>
                <a:spcPct val="150000"/>
              </a:lnSpc>
              <a:buFont typeface="Wingdings" pitchFamily="2" charset="2"/>
              <a:buChar char="Ø"/>
            </a:pPr>
            <a:r>
              <a:rPr lang="en-US" dirty="0"/>
              <a:t>Has a parity bit to allow for error checking</a:t>
            </a:r>
          </a:p>
          <a:p>
            <a:pPr fontAlgn="base">
              <a:lnSpc>
                <a:spcPct val="150000"/>
              </a:lnSpc>
              <a:buFont typeface="Wingdings" pitchFamily="2" charset="2"/>
              <a:buChar char="Ø"/>
            </a:pPr>
            <a:r>
              <a:rPr lang="en-US" dirty="0"/>
              <a:t>The structure of the data packet can be changed as long as both sides are set up for it</a:t>
            </a:r>
          </a:p>
          <a:p>
            <a:pPr fontAlgn="base">
              <a:lnSpc>
                <a:spcPct val="150000"/>
              </a:lnSpc>
              <a:buFont typeface="Wingdings" pitchFamily="2" charset="2"/>
              <a:buChar char="Ø"/>
            </a:pPr>
            <a:r>
              <a:rPr lang="en-US" dirty="0"/>
              <a:t>Well documented and widely used </a:t>
            </a:r>
            <a:r>
              <a:rPr lang="en-US" dirty="0" smtClean="0"/>
              <a:t>method</a:t>
            </a:r>
            <a:endParaRPr lang="en-US" dirty="0"/>
          </a:p>
        </p:txBody>
      </p:sp>
    </p:spTree>
    <p:extLst>
      <p:ext uri="{BB962C8B-B14F-4D97-AF65-F5344CB8AC3E}">
        <p14:creationId xmlns:p14="http://schemas.microsoft.com/office/powerpoint/2010/main" val="30660521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cap="all" dirty="0" smtClean="0"/>
              <a:t>DISADVANTAGES</a:t>
            </a:r>
            <a:endParaRPr lang="en-IN" dirty="0"/>
          </a:p>
        </p:txBody>
      </p:sp>
      <p:sp>
        <p:nvSpPr>
          <p:cNvPr id="3" name="Content Placeholder 2"/>
          <p:cNvSpPr>
            <a:spLocks noGrp="1"/>
          </p:cNvSpPr>
          <p:nvPr>
            <p:ph idx="1"/>
          </p:nvPr>
        </p:nvSpPr>
        <p:spPr/>
        <p:txBody>
          <a:bodyPr/>
          <a:lstStyle/>
          <a:p>
            <a:pPr fontAlgn="base">
              <a:lnSpc>
                <a:spcPct val="150000"/>
              </a:lnSpc>
              <a:buFont typeface="Wingdings" pitchFamily="2" charset="2"/>
              <a:buChar char="Ø"/>
            </a:pPr>
            <a:r>
              <a:rPr lang="en-US" dirty="0"/>
              <a:t>The size of the data frame is limited to a maximum of 9 bits</a:t>
            </a:r>
          </a:p>
          <a:p>
            <a:pPr fontAlgn="base">
              <a:lnSpc>
                <a:spcPct val="150000"/>
              </a:lnSpc>
              <a:buFont typeface="Wingdings" pitchFamily="2" charset="2"/>
              <a:buChar char="Ø"/>
            </a:pPr>
            <a:r>
              <a:rPr lang="en-US" dirty="0"/>
              <a:t>Doesn’t support multiple slave or multiple master systems</a:t>
            </a:r>
          </a:p>
          <a:p>
            <a:pPr fontAlgn="base">
              <a:lnSpc>
                <a:spcPct val="150000"/>
              </a:lnSpc>
              <a:buFont typeface="Wingdings" pitchFamily="2" charset="2"/>
              <a:buChar char="Ø"/>
            </a:pPr>
            <a:r>
              <a:rPr lang="en-US" dirty="0"/>
              <a:t>The baud rates of each UART must be within 10% of each </a:t>
            </a:r>
            <a:r>
              <a:rPr lang="en-US" dirty="0" smtClean="0"/>
              <a:t>other</a:t>
            </a:r>
            <a:endParaRPr lang="en-US" dirty="0"/>
          </a:p>
        </p:txBody>
      </p:sp>
    </p:spTree>
    <p:extLst>
      <p:ext uri="{BB962C8B-B14F-4D97-AF65-F5344CB8AC3E}">
        <p14:creationId xmlns:p14="http://schemas.microsoft.com/office/powerpoint/2010/main" val="39087112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UART Registers</a:t>
            </a:r>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IN" dirty="0" smtClean="0"/>
              <a:t>SCON - </a:t>
            </a:r>
            <a:r>
              <a:rPr lang="en-IN" dirty="0"/>
              <a:t>Serial Control Register</a:t>
            </a:r>
          </a:p>
          <a:p>
            <a:pPr>
              <a:lnSpc>
                <a:spcPct val="150000"/>
              </a:lnSpc>
              <a:buFont typeface="Wingdings" pitchFamily="2" charset="2"/>
              <a:buChar char="Ø"/>
            </a:pPr>
            <a:r>
              <a:rPr lang="en-IN" dirty="0"/>
              <a:t>TCON </a:t>
            </a:r>
            <a:r>
              <a:rPr lang="en-IN" dirty="0" smtClean="0"/>
              <a:t>- Timer </a:t>
            </a:r>
            <a:r>
              <a:rPr lang="en-IN" dirty="0"/>
              <a:t>Control Register for Baud Rate Generator</a:t>
            </a:r>
          </a:p>
          <a:p>
            <a:pPr>
              <a:lnSpc>
                <a:spcPct val="150000"/>
              </a:lnSpc>
              <a:buFont typeface="Wingdings" pitchFamily="2" charset="2"/>
              <a:buChar char="Ø"/>
            </a:pPr>
            <a:r>
              <a:rPr lang="en-IN" dirty="0"/>
              <a:t>TMOD </a:t>
            </a:r>
            <a:r>
              <a:rPr lang="en-IN" dirty="0" smtClean="0"/>
              <a:t>- Timer </a:t>
            </a:r>
            <a:r>
              <a:rPr lang="en-IN" dirty="0"/>
              <a:t>Mode Control for Baud Rate Generator</a:t>
            </a:r>
          </a:p>
          <a:p>
            <a:pPr>
              <a:lnSpc>
                <a:spcPct val="150000"/>
              </a:lnSpc>
              <a:buFont typeface="Wingdings" pitchFamily="2" charset="2"/>
              <a:buChar char="Ø"/>
            </a:pPr>
            <a:r>
              <a:rPr lang="en-US" dirty="0"/>
              <a:t>SBUFF </a:t>
            </a:r>
            <a:r>
              <a:rPr lang="en-US" dirty="0" smtClean="0"/>
              <a:t>- Serial </a:t>
            </a:r>
            <a:r>
              <a:rPr lang="en-US" dirty="0"/>
              <a:t>Buffer holds the data to be transmitted and the data received</a:t>
            </a:r>
            <a:endParaRPr lang="en-IN" dirty="0"/>
          </a:p>
        </p:txBody>
      </p:sp>
    </p:spTree>
    <p:extLst>
      <p:ext uri="{BB962C8B-B14F-4D97-AF65-F5344CB8AC3E}">
        <p14:creationId xmlns:p14="http://schemas.microsoft.com/office/powerpoint/2010/main" val="8637044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pPr algn="ctr"/>
            <a:r>
              <a:rPr lang="en-US" dirty="0" smtClean="0"/>
              <a:t>SCON</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22356157"/>
              </p:ext>
            </p:extLst>
          </p:nvPr>
        </p:nvGraphicFramePr>
        <p:xfrm>
          <a:off x="755576" y="1772816"/>
          <a:ext cx="6480720" cy="731520"/>
        </p:xfrm>
        <a:graphic>
          <a:graphicData uri="http://schemas.openxmlformats.org/drawingml/2006/table">
            <a:tbl>
              <a:tblPr firstRow="1" bandRow="1">
                <a:tableStyleId>{5C22544A-7EE6-4342-B048-85BDC9FD1C3A}</a:tableStyleId>
              </a:tblPr>
              <a:tblGrid>
                <a:gridCol w="810090"/>
                <a:gridCol w="810090"/>
                <a:gridCol w="810090"/>
                <a:gridCol w="810090"/>
                <a:gridCol w="810090"/>
                <a:gridCol w="810090"/>
                <a:gridCol w="810090"/>
                <a:gridCol w="810090"/>
              </a:tblGrid>
              <a:tr h="357557">
                <a:tc>
                  <a:txBody>
                    <a:bodyPr/>
                    <a:lstStyle/>
                    <a:p>
                      <a:r>
                        <a:rPr lang="en-US" dirty="0" smtClean="0"/>
                        <a:t>7</a:t>
                      </a:r>
                      <a:endParaRPr lang="en-IN" dirty="0"/>
                    </a:p>
                  </a:txBody>
                  <a:tcPr/>
                </a:tc>
                <a:tc>
                  <a:txBody>
                    <a:bodyPr/>
                    <a:lstStyle/>
                    <a:p>
                      <a:r>
                        <a:rPr lang="en-US" dirty="0" smtClean="0"/>
                        <a:t>6</a:t>
                      </a:r>
                      <a:endParaRPr lang="en-IN" dirty="0"/>
                    </a:p>
                  </a:txBody>
                  <a:tcPr/>
                </a:tc>
                <a:tc>
                  <a:txBody>
                    <a:bodyPr/>
                    <a:lstStyle/>
                    <a:p>
                      <a:r>
                        <a:rPr lang="en-US" dirty="0" smtClean="0"/>
                        <a:t>5</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r>
              <a:tr h="362523">
                <a:tc>
                  <a:txBody>
                    <a:bodyPr/>
                    <a:lstStyle/>
                    <a:p>
                      <a:r>
                        <a:rPr lang="en-IN" dirty="0" smtClean="0"/>
                        <a:t>SM0</a:t>
                      </a:r>
                      <a:endParaRPr lang="en-IN" dirty="0"/>
                    </a:p>
                  </a:txBody>
                  <a:tcPr/>
                </a:tc>
                <a:tc>
                  <a:txBody>
                    <a:bodyPr/>
                    <a:lstStyle/>
                    <a:p>
                      <a:r>
                        <a:rPr lang="en-IN" dirty="0" smtClean="0"/>
                        <a:t>SM1</a:t>
                      </a:r>
                      <a:endParaRPr lang="en-IN" dirty="0"/>
                    </a:p>
                  </a:txBody>
                  <a:tcPr/>
                </a:tc>
                <a:tc>
                  <a:txBody>
                    <a:bodyPr/>
                    <a:lstStyle/>
                    <a:p>
                      <a:r>
                        <a:rPr lang="en-IN" dirty="0" smtClean="0"/>
                        <a:t>SM2</a:t>
                      </a:r>
                      <a:endParaRPr lang="en-IN" dirty="0"/>
                    </a:p>
                  </a:txBody>
                  <a:tcPr/>
                </a:tc>
                <a:tc>
                  <a:txBody>
                    <a:bodyPr/>
                    <a:lstStyle/>
                    <a:p>
                      <a:r>
                        <a:rPr lang="en-IN" dirty="0" smtClean="0"/>
                        <a:t>REN</a:t>
                      </a:r>
                      <a:endParaRPr lang="en-IN" dirty="0"/>
                    </a:p>
                  </a:txBody>
                  <a:tcPr/>
                </a:tc>
                <a:tc>
                  <a:txBody>
                    <a:bodyPr/>
                    <a:lstStyle/>
                    <a:p>
                      <a:r>
                        <a:rPr lang="en-IN" dirty="0" smtClean="0"/>
                        <a:t>TB8</a:t>
                      </a:r>
                      <a:endParaRPr lang="en-IN" dirty="0"/>
                    </a:p>
                  </a:txBody>
                  <a:tcPr/>
                </a:tc>
                <a:tc>
                  <a:txBody>
                    <a:bodyPr/>
                    <a:lstStyle/>
                    <a:p>
                      <a:r>
                        <a:rPr lang="en-IN" dirty="0" smtClean="0"/>
                        <a:t>RB8</a:t>
                      </a:r>
                      <a:endParaRPr lang="en-IN" dirty="0"/>
                    </a:p>
                  </a:txBody>
                  <a:tcPr/>
                </a:tc>
                <a:tc>
                  <a:txBody>
                    <a:bodyPr/>
                    <a:lstStyle/>
                    <a:p>
                      <a:r>
                        <a:rPr lang="en-IN" dirty="0" smtClean="0"/>
                        <a:t>TI</a:t>
                      </a:r>
                      <a:endParaRPr lang="en-IN" dirty="0"/>
                    </a:p>
                  </a:txBody>
                  <a:tcPr/>
                </a:tc>
                <a:tc>
                  <a:txBody>
                    <a:bodyPr/>
                    <a:lstStyle/>
                    <a:p>
                      <a:r>
                        <a:rPr lang="en-IN" dirty="0" smtClean="0"/>
                        <a:t>RI</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12102259"/>
              </p:ext>
            </p:extLst>
          </p:nvPr>
        </p:nvGraphicFramePr>
        <p:xfrm>
          <a:off x="755576" y="2708920"/>
          <a:ext cx="7488832" cy="3474720"/>
        </p:xfrm>
        <a:graphic>
          <a:graphicData uri="http://schemas.openxmlformats.org/drawingml/2006/table">
            <a:tbl>
              <a:tblPr firstRow="1" bandRow="1">
                <a:tableStyleId>{5C22544A-7EE6-4342-B048-85BDC9FD1C3A}</a:tableStyleId>
              </a:tblPr>
              <a:tblGrid>
                <a:gridCol w="1524000"/>
                <a:gridCol w="1524000"/>
                <a:gridCol w="1524000"/>
                <a:gridCol w="2916832"/>
              </a:tblGrid>
              <a:tr h="720080">
                <a:tc>
                  <a:txBody>
                    <a:bodyPr/>
                    <a:lstStyle/>
                    <a:p>
                      <a:r>
                        <a:rPr lang="en-US" b="1" dirty="0" smtClean="0"/>
                        <a:t>SM0</a:t>
                      </a:r>
                      <a:endParaRPr lang="en-IN" dirty="0"/>
                    </a:p>
                  </a:txBody>
                  <a:tcPr/>
                </a:tc>
                <a:tc>
                  <a:txBody>
                    <a:bodyPr/>
                    <a:lstStyle/>
                    <a:p>
                      <a:r>
                        <a:rPr lang="en-US" b="1" dirty="0" smtClean="0"/>
                        <a:t>SM1</a:t>
                      </a:r>
                      <a:r>
                        <a:rPr lang="en-US" b="1" baseline="0" dirty="0" smtClean="0"/>
                        <a:t> </a:t>
                      </a:r>
                      <a:endParaRPr lang="en-IN" dirty="0"/>
                    </a:p>
                  </a:txBody>
                  <a:tcPr/>
                </a:tc>
                <a:tc>
                  <a:txBody>
                    <a:bodyPr/>
                    <a:lstStyle/>
                    <a:p>
                      <a:r>
                        <a:rPr lang="en-US" b="1" dirty="0" smtClean="0"/>
                        <a:t>Operation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Description Baud Rate Source</a:t>
                      </a:r>
                    </a:p>
                    <a:p>
                      <a:endParaRPr lang="en-IN" dirty="0"/>
                    </a:p>
                  </a:txBody>
                  <a:tcPr/>
                </a:tc>
              </a:tr>
              <a:tr h="370840">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Mode 0</a:t>
                      </a:r>
                      <a:endParaRPr lang="en-IN" dirty="0"/>
                    </a:p>
                  </a:txBody>
                  <a:tcPr/>
                </a:tc>
                <a:tc>
                  <a:txBody>
                    <a:bodyPr/>
                    <a:lstStyle/>
                    <a:p>
                      <a:r>
                        <a:rPr lang="en-US" dirty="0" smtClean="0"/>
                        <a:t>UART 1/12 the quartz frequency</a:t>
                      </a:r>
                      <a:endParaRPr lang="en-IN" dirty="0"/>
                    </a:p>
                  </a:txBody>
                  <a:tcPr/>
                </a:tc>
              </a:tr>
              <a:tr h="370840">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Mode 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UART Determined by the timer 1</a:t>
                      </a:r>
                    </a:p>
                  </a:txBody>
                  <a:tcPr/>
                </a:tc>
              </a:tr>
              <a:tr h="370840">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Mode 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9-bit UART 1/32 the quartz frequency</a:t>
                      </a:r>
                    </a:p>
                  </a:txBody>
                  <a:tcPr/>
                </a:tc>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Mode 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9-bit UART Determined by the timer 1</a:t>
                      </a:r>
                      <a:endParaRPr lang="en-IN" dirty="0" smtClean="0"/>
                    </a:p>
                  </a:txBody>
                  <a:tcPr/>
                </a:tc>
              </a:tr>
            </a:tbl>
          </a:graphicData>
        </a:graphic>
      </p:graphicFrame>
    </p:spTree>
    <p:extLst>
      <p:ext uri="{BB962C8B-B14F-4D97-AF65-F5344CB8AC3E}">
        <p14:creationId xmlns:p14="http://schemas.microsoft.com/office/powerpoint/2010/main" val="6107276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Autofit/>
          </a:bodyPr>
          <a:lstStyle/>
          <a:p>
            <a:pPr>
              <a:lnSpc>
                <a:spcPct val="150000"/>
              </a:lnSpc>
              <a:buFont typeface="Wingdings" pitchFamily="2" charset="2"/>
              <a:buChar char="Ø"/>
            </a:pPr>
            <a:r>
              <a:rPr lang="en-IN" sz="2000" b="1" dirty="0"/>
              <a:t>SM2 - Serial port mode 2 bit</a:t>
            </a:r>
            <a:r>
              <a:rPr lang="en-IN" sz="2000" dirty="0"/>
              <a:t>, also known as multiprocessor communication enable </a:t>
            </a:r>
            <a:r>
              <a:rPr lang="en-IN" sz="2000" dirty="0" smtClean="0"/>
              <a:t>bit.</a:t>
            </a:r>
            <a:r>
              <a:rPr lang="en-US" sz="2000" dirty="0" smtClean="0"/>
              <a:t>When </a:t>
            </a:r>
            <a:r>
              <a:rPr lang="en-US" sz="2000" dirty="0"/>
              <a:t>set, it enables multiprocessor communication in mode 2 and 3, and </a:t>
            </a:r>
            <a:r>
              <a:rPr lang="en-US" sz="2000" dirty="0" smtClean="0"/>
              <a:t>eventually mode </a:t>
            </a:r>
            <a:r>
              <a:rPr lang="en-US" sz="2000" dirty="0"/>
              <a:t>1. It should be cleared in mode 0.</a:t>
            </a:r>
          </a:p>
          <a:p>
            <a:pPr>
              <a:lnSpc>
                <a:spcPct val="150000"/>
              </a:lnSpc>
              <a:buFont typeface="Wingdings" pitchFamily="2" charset="2"/>
              <a:buChar char="Ø"/>
            </a:pPr>
            <a:r>
              <a:rPr lang="en-US" sz="2000" b="1" dirty="0"/>
              <a:t>REN - Reception Enable bit </a:t>
            </a:r>
            <a:r>
              <a:rPr lang="en-US" sz="2000" dirty="0"/>
              <a:t>enables serial reception when set. When cleared, </a:t>
            </a:r>
            <a:r>
              <a:rPr lang="en-US" sz="2000" dirty="0" smtClean="0"/>
              <a:t>serial </a:t>
            </a:r>
            <a:r>
              <a:rPr lang="en-IN" sz="2000" dirty="0" smtClean="0"/>
              <a:t>reception </a:t>
            </a:r>
            <a:r>
              <a:rPr lang="en-IN" sz="2000" dirty="0"/>
              <a:t>is disabled.</a:t>
            </a:r>
          </a:p>
          <a:p>
            <a:pPr>
              <a:lnSpc>
                <a:spcPct val="150000"/>
              </a:lnSpc>
              <a:buFont typeface="Wingdings" pitchFamily="2" charset="2"/>
              <a:buChar char="Ø"/>
            </a:pPr>
            <a:r>
              <a:rPr lang="en-US" sz="2000" b="1" dirty="0"/>
              <a:t>TB8 - Transmitter bit 8</a:t>
            </a:r>
            <a:r>
              <a:rPr lang="en-US" sz="2000" dirty="0"/>
              <a:t>. Since all registers are 8-bit wide, this bit solves the problem </a:t>
            </a:r>
            <a:r>
              <a:rPr lang="en-US" sz="2000" dirty="0" smtClean="0"/>
              <a:t>of transmitting </a:t>
            </a:r>
            <a:r>
              <a:rPr lang="en-US" sz="2000" dirty="0"/>
              <a:t>the 9th bit in modes 2 and 3. It is set to transmit a logic 1 in the 9th bit.</a:t>
            </a:r>
          </a:p>
          <a:p>
            <a:pPr>
              <a:lnSpc>
                <a:spcPct val="150000"/>
              </a:lnSpc>
              <a:buFont typeface="Wingdings" pitchFamily="2" charset="2"/>
              <a:buChar char="Ø"/>
            </a:pPr>
            <a:r>
              <a:rPr lang="en-US" sz="2000" b="1" dirty="0"/>
              <a:t>RB8 </a:t>
            </a:r>
            <a:r>
              <a:rPr lang="en-US" sz="2000" dirty="0"/>
              <a:t>- Receiver bit 8 or the 9th bit received in modes 2 and 3. Cleared by hardware if </a:t>
            </a:r>
            <a:r>
              <a:rPr lang="en-US" sz="2000" dirty="0" smtClean="0"/>
              <a:t>9</a:t>
            </a:r>
            <a:r>
              <a:rPr lang="en-US" sz="2000" baseline="30000" dirty="0" smtClean="0"/>
              <a:t>th</a:t>
            </a:r>
            <a:r>
              <a:rPr lang="en-US" sz="2000" dirty="0" smtClean="0"/>
              <a:t> bit </a:t>
            </a:r>
            <a:r>
              <a:rPr lang="en-US" sz="2000" dirty="0"/>
              <a:t>received is a logic 0. Set by hardware if 9th bit received is a logic 1</a:t>
            </a:r>
            <a:r>
              <a:rPr lang="en-US" sz="2000" dirty="0" smtClean="0"/>
              <a:t>.</a:t>
            </a:r>
            <a:endParaRPr lang="en-US" sz="2000" dirty="0"/>
          </a:p>
        </p:txBody>
      </p:sp>
    </p:spTree>
    <p:extLst>
      <p:ext uri="{BB962C8B-B14F-4D97-AF65-F5344CB8AC3E}">
        <p14:creationId xmlns:p14="http://schemas.microsoft.com/office/powerpoint/2010/main" val="3080102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4389120"/>
          </a:xfrm>
        </p:spPr>
        <p:txBody>
          <a:bodyPr>
            <a:normAutofit fontScale="25000" lnSpcReduction="20000"/>
          </a:bodyPr>
          <a:lstStyle/>
          <a:p>
            <a:pPr>
              <a:lnSpc>
                <a:spcPct val="220000"/>
              </a:lnSpc>
              <a:buFont typeface="Wingdings" pitchFamily="2" charset="2"/>
              <a:buChar char="Ø"/>
            </a:pPr>
            <a:r>
              <a:rPr lang="en-US" sz="7200" b="1" dirty="0"/>
              <a:t>TI </a:t>
            </a:r>
            <a:r>
              <a:rPr lang="en-US" sz="7200" dirty="0"/>
              <a:t>- Transmit </a:t>
            </a:r>
            <a:r>
              <a:rPr lang="en-US" sz="7200" dirty="0" smtClean="0"/>
              <a:t>Interrupt flag </a:t>
            </a:r>
            <a:r>
              <a:rPr lang="en-US" sz="7200" dirty="0"/>
              <a:t>is automatically set at the moment the last bit of one byte </a:t>
            </a:r>
            <a:r>
              <a:rPr lang="en-US" sz="7200" dirty="0" smtClean="0"/>
              <a:t>is sent</a:t>
            </a:r>
            <a:r>
              <a:rPr lang="en-US" sz="7200" dirty="0"/>
              <a:t>. It's a signal to the processor that the line is available for a new byte to transmit. It  must </a:t>
            </a:r>
            <a:r>
              <a:rPr lang="en-US" sz="7200" dirty="0" smtClean="0"/>
              <a:t>be cleared </a:t>
            </a:r>
            <a:r>
              <a:rPr lang="en-US" sz="7200" dirty="0"/>
              <a:t>from within the software.</a:t>
            </a:r>
          </a:p>
          <a:p>
            <a:pPr>
              <a:lnSpc>
                <a:spcPct val="220000"/>
              </a:lnSpc>
              <a:buFont typeface="Wingdings" pitchFamily="2" charset="2"/>
              <a:buChar char="Ø"/>
            </a:pPr>
            <a:r>
              <a:rPr lang="en-US" sz="7200" b="1" dirty="0"/>
              <a:t>RI </a:t>
            </a:r>
            <a:r>
              <a:rPr lang="en-US" sz="7200" dirty="0"/>
              <a:t>- Receive </a:t>
            </a:r>
            <a:r>
              <a:rPr lang="en-US" sz="7200" dirty="0" smtClean="0"/>
              <a:t>Interrupt flag </a:t>
            </a:r>
            <a:r>
              <a:rPr lang="en-US" sz="7200" dirty="0"/>
              <a:t>is automatically set upon one-byte receive. It signals </a:t>
            </a:r>
            <a:r>
              <a:rPr lang="en-US" sz="7200" dirty="0" smtClean="0"/>
              <a:t>that byte </a:t>
            </a:r>
            <a:r>
              <a:rPr lang="en-US" sz="7200" dirty="0"/>
              <a:t>is received and should be read quickly prior to being replaced by a new data. </a:t>
            </a:r>
            <a:r>
              <a:rPr lang="en-US" sz="7200" dirty="0" smtClean="0"/>
              <a:t>This bit </a:t>
            </a:r>
            <a:r>
              <a:rPr lang="en-US" sz="7200" dirty="0"/>
              <a:t>is also cleared from within the software.</a:t>
            </a:r>
            <a:endParaRPr lang="en-IN" sz="7200" dirty="0"/>
          </a:p>
          <a:p>
            <a:endParaRPr lang="en-IN" dirty="0"/>
          </a:p>
        </p:txBody>
      </p:sp>
    </p:spTree>
    <p:extLst>
      <p:ext uri="{BB962C8B-B14F-4D97-AF65-F5344CB8AC3E}">
        <p14:creationId xmlns:p14="http://schemas.microsoft.com/office/powerpoint/2010/main" val="25745264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buFont typeface="Wingdings" pitchFamily="2" charset="2"/>
              <a:buChar char="Ø"/>
            </a:pPr>
            <a:r>
              <a:rPr lang="en-US" dirty="0"/>
              <a:t>The main criteria for UART communication is its baud rate. Both the devices Rx/</a:t>
            </a:r>
            <a:r>
              <a:rPr lang="en-US" dirty="0" err="1"/>
              <a:t>Tx</a:t>
            </a:r>
            <a:r>
              <a:rPr lang="en-US" dirty="0"/>
              <a:t> should </a:t>
            </a:r>
            <a:r>
              <a:rPr lang="en-US" dirty="0" smtClean="0"/>
              <a:t>be set </a:t>
            </a:r>
            <a:r>
              <a:rPr lang="en-US" dirty="0"/>
              <a:t>to same baud rate for successful communication.</a:t>
            </a:r>
          </a:p>
          <a:p>
            <a:pPr>
              <a:lnSpc>
                <a:spcPct val="150000"/>
              </a:lnSpc>
              <a:buFont typeface="Wingdings" pitchFamily="2" charset="2"/>
              <a:buChar char="Ø"/>
            </a:pPr>
            <a:r>
              <a:rPr lang="en-US" dirty="0"/>
              <a:t>For the 8051 the </a:t>
            </a:r>
            <a:r>
              <a:rPr lang="en-US" b="1" dirty="0"/>
              <a:t>Timer 1' </a:t>
            </a:r>
            <a:r>
              <a:rPr lang="en-US" b="1" i="1" dirty="0"/>
              <a:t>is used to generate the baud rate in </a:t>
            </a:r>
            <a:r>
              <a:rPr lang="en-US" i="1" dirty="0"/>
              <a:t>Auto reload mode</a:t>
            </a:r>
            <a:r>
              <a:rPr lang="en-US" dirty="0"/>
              <a:t>.</a:t>
            </a:r>
            <a:endParaRPr lang="en-IN" dirty="0"/>
          </a:p>
        </p:txBody>
      </p:sp>
    </p:spTree>
    <p:extLst>
      <p:ext uri="{BB962C8B-B14F-4D97-AF65-F5344CB8AC3E}">
        <p14:creationId xmlns:p14="http://schemas.microsoft.com/office/powerpoint/2010/main" val="30028461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96" y="476672"/>
            <a:ext cx="7920880" cy="19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5952" y="2420889"/>
            <a:ext cx="7914728" cy="248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96" y="4725144"/>
            <a:ext cx="7992000" cy="19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498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ircle(in)">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Wired Communication</a:t>
            </a:r>
            <a:endParaRPr lang="en-IN" dirty="0"/>
          </a:p>
        </p:txBody>
      </p:sp>
      <p:sp>
        <p:nvSpPr>
          <p:cNvPr id="3" name="Content Placeholder 2"/>
          <p:cNvSpPr>
            <a:spLocks noGrp="1"/>
          </p:cNvSpPr>
          <p:nvPr>
            <p:ph idx="1"/>
          </p:nvPr>
        </p:nvSpPr>
        <p:spPr>
          <a:xfrm>
            <a:off x="457200" y="1916832"/>
            <a:ext cx="8229600" cy="4407768"/>
          </a:xfrm>
        </p:spPr>
        <p:txBody>
          <a:bodyPr/>
          <a:lstStyle/>
          <a:p>
            <a:pPr>
              <a:lnSpc>
                <a:spcPct val="200000"/>
              </a:lnSpc>
              <a:buFont typeface="Wingdings" pitchFamily="2" charset="2"/>
              <a:buChar char="Ø"/>
            </a:pPr>
            <a:r>
              <a:rPr lang="en-US" dirty="0" smtClean="0"/>
              <a:t>Parallel communication</a:t>
            </a:r>
          </a:p>
          <a:p>
            <a:pPr>
              <a:lnSpc>
                <a:spcPct val="200000"/>
              </a:lnSpc>
              <a:buFont typeface="Wingdings" pitchFamily="2" charset="2"/>
              <a:buChar char="Ø"/>
            </a:pPr>
            <a:r>
              <a:rPr lang="en-US" dirty="0" smtClean="0"/>
              <a:t>Serial communication</a:t>
            </a:r>
            <a:endParaRPr lang="en-IN" dirty="0"/>
          </a:p>
        </p:txBody>
      </p:sp>
    </p:spTree>
    <p:extLst>
      <p:ext uri="{BB962C8B-B14F-4D97-AF65-F5344CB8AC3E}">
        <p14:creationId xmlns:p14="http://schemas.microsoft.com/office/powerpoint/2010/main" val="1344680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The End</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3551751"/>
      </p:ext>
    </p:ext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communication</a:t>
            </a:r>
            <a:endParaRPr lang="en-IN"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smtClean="0"/>
              <a:t>Fast</a:t>
            </a:r>
            <a:r>
              <a:rPr lang="en-US" dirty="0"/>
              <a:t>, but distance cannot be great.</a:t>
            </a:r>
          </a:p>
          <a:p>
            <a:pPr>
              <a:lnSpc>
                <a:spcPct val="150000"/>
              </a:lnSpc>
              <a:buFont typeface="Wingdings" pitchFamily="2" charset="2"/>
              <a:buChar char="Ø"/>
            </a:pPr>
            <a:r>
              <a:rPr lang="en-IN" dirty="0" smtClean="0"/>
              <a:t>Expensive.</a:t>
            </a:r>
          </a:p>
          <a:p>
            <a:pPr>
              <a:lnSpc>
                <a:spcPct val="150000"/>
              </a:lnSpc>
              <a:buFont typeface="Wingdings" pitchFamily="2" charset="2"/>
              <a:buChar char="Ø"/>
            </a:pPr>
            <a:r>
              <a:rPr lang="en-US" dirty="0" err="1" smtClean="0"/>
              <a:t>Eg:Printer</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933056"/>
            <a:ext cx="3118098" cy="19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4690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circle(in)">
                                      <p:cBhvr>
                                        <p:cTn id="25" dur="2000"/>
                                        <p:tgtEl>
                                          <p:spTgt spid="205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arn(inVertical)">
                                      <p:cBhvr>
                                        <p:cTn id="4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Communication</a:t>
            </a:r>
            <a:endParaRPr lang="en-IN"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IN" dirty="0" smtClean="0"/>
              <a:t>Long </a:t>
            </a:r>
            <a:r>
              <a:rPr lang="en-IN" dirty="0"/>
              <a:t>distance</a:t>
            </a:r>
          </a:p>
          <a:p>
            <a:pPr>
              <a:lnSpc>
                <a:spcPct val="150000"/>
              </a:lnSpc>
              <a:buFont typeface="Wingdings" pitchFamily="2" charset="2"/>
              <a:buChar char="Ø"/>
            </a:pPr>
            <a:r>
              <a:rPr lang="en-IN" dirty="0" smtClean="0"/>
              <a:t> Cheaper</a:t>
            </a:r>
          </a:p>
          <a:p>
            <a:pPr>
              <a:lnSpc>
                <a:spcPct val="150000"/>
              </a:lnSpc>
              <a:buFont typeface="Wingdings" pitchFamily="2" charset="2"/>
              <a:buChar char="Ø"/>
            </a:pPr>
            <a:r>
              <a:rPr lang="en-US" dirty="0" err="1" smtClean="0"/>
              <a:t>Eg</a:t>
            </a:r>
            <a:r>
              <a:rPr lang="en-US" dirty="0" smtClean="0"/>
              <a:t>: Telephone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5869913" cy="166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0515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barn(inVertical)">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arn(inVertical)">
                                      <p:cBhvr>
                                        <p:cTn id="4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vs. Synchronous</a:t>
            </a:r>
          </a:p>
        </p:txBody>
      </p:sp>
      <p:sp>
        <p:nvSpPr>
          <p:cNvPr id="3" name="Content Placeholder 2"/>
          <p:cNvSpPr>
            <a:spLocks noGrp="1"/>
          </p:cNvSpPr>
          <p:nvPr>
            <p:ph idx="1"/>
          </p:nvPr>
        </p:nvSpPr>
        <p:spPr/>
        <p:txBody>
          <a:bodyPr>
            <a:normAutofit lnSpcReduction="10000"/>
          </a:bodyPr>
          <a:lstStyle/>
          <a:p>
            <a:pPr>
              <a:lnSpc>
                <a:spcPct val="150000"/>
              </a:lnSpc>
              <a:buFont typeface="Wingdings" pitchFamily="2" charset="2"/>
              <a:buChar char="Ø"/>
            </a:pPr>
            <a:r>
              <a:rPr lang="en-US" dirty="0" smtClean="0"/>
              <a:t>Two </a:t>
            </a:r>
            <a:r>
              <a:rPr lang="en-US" dirty="0"/>
              <a:t>methods of Serial Communication</a:t>
            </a:r>
          </a:p>
          <a:p>
            <a:pPr>
              <a:lnSpc>
                <a:spcPct val="150000"/>
              </a:lnSpc>
              <a:buFont typeface="Wingdings" pitchFamily="2" charset="2"/>
              <a:buChar char="Ø"/>
            </a:pPr>
            <a:r>
              <a:rPr lang="en-US" dirty="0" smtClean="0"/>
              <a:t>Synchronous</a:t>
            </a:r>
            <a:r>
              <a:rPr lang="en-US" dirty="0"/>
              <a:t>: Transfer block of data (characters) at a time.</a:t>
            </a:r>
          </a:p>
          <a:p>
            <a:pPr>
              <a:lnSpc>
                <a:spcPct val="150000"/>
              </a:lnSpc>
              <a:buFont typeface="Wingdings" pitchFamily="2" charset="2"/>
              <a:buChar char="Ø"/>
            </a:pPr>
            <a:r>
              <a:rPr lang="en-US" dirty="0" smtClean="0"/>
              <a:t>Asynchronous</a:t>
            </a:r>
            <a:r>
              <a:rPr lang="en-US" dirty="0"/>
              <a:t>: Transfer </a:t>
            </a:r>
            <a:r>
              <a:rPr lang="en-US" b="1" i="1" dirty="0"/>
              <a:t>a single byte </a:t>
            </a:r>
            <a:r>
              <a:rPr lang="en-US" dirty="0"/>
              <a:t>at a time.</a:t>
            </a:r>
          </a:p>
          <a:p>
            <a:pPr>
              <a:lnSpc>
                <a:spcPct val="150000"/>
              </a:lnSpc>
              <a:buFont typeface="Wingdings" pitchFamily="2" charset="2"/>
              <a:buChar char="Ø"/>
            </a:pPr>
            <a:r>
              <a:rPr lang="en-US" dirty="0" smtClean="0"/>
              <a:t> </a:t>
            </a:r>
            <a:r>
              <a:rPr lang="en-US" dirty="0"/>
              <a:t>You could write S/W to use either of these methods, </a:t>
            </a:r>
            <a:r>
              <a:rPr lang="en-US" dirty="0" smtClean="0"/>
              <a:t>but the </a:t>
            </a:r>
            <a:r>
              <a:rPr lang="en-US" dirty="0"/>
              <a:t>programs can be tedious and long. So, H/W </a:t>
            </a:r>
            <a:r>
              <a:rPr lang="en-US" dirty="0" smtClean="0"/>
              <a:t>is </a:t>
            </a:r>
            <a:r>
              <a:rPr lang="en-IN" dirty="0" smtClean="0"/>
              <a:t>developed </a:t>
            </a:r>
            <a:r>
              <a:rPr lang="en-IN" dirty="0"/>
              <a:t>instead</a:t>
            </a:r>
            <a:r>
              <a:rPr lang="en-IN" dirty="0" smtClean="0"/>
              <a:t>.</a:t>
            </a:r>
          </a:p>
        </p:txBody>
      </p:sp>
    </p:spTree>
    <p:extLst>
      <p:ext uri="{BB962C8B-B14F-4D97-AF65-F5344CB8AC3E}">
        <p14:creationId xmlns:p14="http://schemas.microsoft.com/office/powerpoint/2010/main" val="2297449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Duplex </a:t>
            </a:r>
            <a:r>
              <a:rPr lang="en-IN" dirty="0"/>
              <a:t>vs. Simplex</a:t>
            </a:r>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800" y="2492896"/>
            <a:ext cx="50101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93096"/>
            <a:ext cx="398145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7142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circle(in)">
                                      <p:cBhvr>
                                        <p:cTn id="25" dur="20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75"/>
                                        </p:tgtEl>
                                        <p:attrNameLst>
                                          <p:attrName>style.visibility</p:attrName>
                                        </p:attrNameLst>
                                      </p:cBhvr>
                                      <p:to>
                                        <p:strVal val="visible"/>
                                      </p:to>
                                    </p:set>
                                    <p:animEffect transition="in" filter="circle(in)">
                                      <p:cBhvr>
                                        <p:cTn id="30"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200000"/>
              </a:lnSpc>
              <a:buFont typeface="Wingdings" pitchFamily="2" charset="2"/>
              <a:buChar char="Ø"/>
            </a:pPr>
            <a:r>
              <a:rPr lang="en-US" dirty="0"/>
              <a:t>Full Duplex: Data is transmitted both way at the </a:t>
            </a:r>
            <a:r>
              <a:rPr lang="en-US" dirty="0" smtClean="0"/>
              <a:t>same </a:t>
            </a:r>
            <a:r>
              <a:rPr lang="en-IN" dirty="0" smtClean="0"/>
              <a:t>time</a:t>
            </a:r>
            <a:r>
              <a:rPr lang="en-IN"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45024"/>
            <a:ext cx="5010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56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226</TotalTime>
  <Words>1554</Words>
  <Application>Microsoft Office PowerPoint</Application>
  <PresentationFormat>On-screen Show (4:3)</PresentationFormat>
  <Paragraphs>155</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Protocols</vt:lpstr>
      <vt:lpstr>   Protocols</vt:lpstr>
      <vt:lpstr>Types of communication</vt:lpstr>
      <vt:lpstr>Wired Communication</vt:lpstr>
      <vt:lpstr>Parallel communication</vt:lpstr>
      <vt:lpstr>Serial Communication</vt:lpstr>
      <vt:lpstr>Asynchronous vs. Synchronous</vt:lpstr>
      <vt:lpstr>  Duplex vs. Simplex</vt:lpstr>
      <vt:lpstr>PowerPoint Presentation</vt:lpstr>
      <vt:lpstr>PowerPoint Presentation</vt:lpstr>
      <vt:lpstr>PowerPoint Presentation</vt:lpstr>
      <vt:lpstr>RS232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RS232</vt:lpstr>
      <vt:lpstr>Applications</vt:lpstr>
      <vt:lpstr> UART</vt:lpstr>
      <vt:lpstr>PowerPoint Presentation</vt:lpstr>
      <vt:lpstr>UART  Frame</vt:lpstr>
      <vt:lpstr>START BIT</vt:lpstr>
      <vt:lpstr>DATA FRAME</vt:lpstr>
      <vt:lpstr>PARITY</vt:lpstr>
      <vt:lpstr>PowerPoint Presentation</vt:lpstr>
      <vt:lpstr>STOP BITS</vt:lpstr>
      <vt:lpstr>PowerPoint Presentation</vt:lpstr>
      <vt:lpstr>ADVANTAGES</vt:lpstr>
      <vt:lpstr>DISADVANTAGES</vt:lpstr>
      <vt:lpstr>UART Registers</vt:lpstr>
      <vt:lpstr>SCON</vt:lpstr>
      <vt:lpstr>PowerPoint Presentation</vt:lpstr>
      <vt:lpstr>PowerPoint Presentation</vt:lpstr>
      <vt:lpstr>PowerPoint Presentation</vt:lpstr>
      <vt:lpstr>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dc:title>
  <dc:creator>Shabaz Abbass</dc:creator>
  <cp:lastModifiedBy>Shabaz Abbass</cp:lastModifiedBy>
  <cp:revision>18</cp:revision>
  <dcterms:created xsi:type="dcterms:W3CDTF">2020-12-12T07:20:04Z</dcterms:created>
  <dcterms:modified xsi:type="dcterms:W3CDTF">2020-12-12T08:53:41Z</dcterms:modified>
</cp:coreProperties>
</file>