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36" d="100"/>
          <a:sy n="36" d="100"/>
        </p:scale>
        <p:origin x="-1292"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6C75BFC9-9D5A-49D3-88E3-E7A833C457B0}" type="datetimeFigureOut">
              <a:rPr lang="en-IN" smtClean="0"/>
              <a:t>27-08-2023</a:t>
            </a:fld>
            <a:endParaRPr lang="en-IN"/>
          </a:p>
        </p:txBody>
      </p:sp>
      <p:sp>
        <p:nvSpPr>
          <p:cNvPr id="19" name="Footer Placeholder 18"/>
          <p:cNvSpPr>
            <a:spLocks noGrp="1"/>
          </p:cNvSpPr>
          <p:nvPr>
            <p:ph type="ftr" sz="quarter" idx="11"/>
          </p:nvPr>
        </p:nvSpPr>
        <p:spPr/>
        <p:txBody>
          <a:bodyPr/>
          <a:lstStyle/>
          <a:p>
            <a:endParaRPr lang="en-IN"/>
          </a:p>
        </p:txBody>
      </p:sp>
      <p:sp>
        <p:nvSpPr>
          <p:cNvPr id="27" name="Slide Number Placeholder 26"/>
          <p:cNvSpPr>
            <a:spLocks noGrp="1"/>
          </p:cNvSpPr>
          <p:nvPr>
            <p:ph type="sldNum" sz="quarter" idx="12"/>
          </p:nvPr>
        </p:nvSpPr>
        <p:spPr/>
        <p:txBody>
          <a:bodyPr/>
          <a:lstStyle/>
          <a:p>
            <a:fld id="{3881A943-34CD-4692-B064-62AFEA06E377}" type="slidenum">
              <a:rPr lang="en-IN" smtClean="0"/>
              <a:t>‹#›</a:t>
            </a:fld>
            <a:endParaRPr lang="en-IN"/>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C75BFC9-9D5A-49D3-88E3-E7A833C457B0}" type="datetimeFigureOut">
              <a:rPr lang="en-IN" smtClean="0"/>
              <a:t>27-08-2023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881A943-34CD-4692-B064-62AFEA06E377}"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C75BFC9-9D5A-49D3-88E3-E7A833C457B0}" type="datetimeFigureOut">
              <a:rPr lang="en-IN" smtClean="0"/>
              <a:t>27-08-2023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881A943-34CD-4692-B064-62AFEA06E377}"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dirty="0" smtClean="0"/>
              <a:t>Click to edit Master title style</a:t>
            </a:r>
            <a:endParaRPr kumimoji="0" lang="en-US" dirty="0"/>
          </a:p>
        </p:txBody>
      </p:sp>
      <p:sp>
        <p:nvSpPr>
          <p:cNvPr id="3" name="Content Placeholder 2"/>
          <p:cNvSpPr>
            <a:spLocks noGrp="1"/>
          </p:cNvSpPr>
          <p:nvPr>
            <p:ph idx="1"/>
          </p:nvPr>
        </p:nvSpPr>
        <p:spPr/>
        <p:txBody>
          <a:bodyPr/>
          <a:lstStyle>
            <a:lvl1pPr marL="514350" indent="-514350">
              <a:buFont typeface="Wingdings" pitchFamily="2" charset="2"/>
              <a:buChar char="Ø"/>
              <a:defRPr/>
            </a:lvl1pPr>
            <a:lvl2pPr marL="850392" indent="-457200">
              <a:buFont typeface="Wingdings" pitchFamily="2" charset="2"/>
              <a:buChar char="Ø"/>
              <a:defRPr/>
            </a:lvl2pPr>
            <a:lvl3pPr marL="1124712" indent="-457200">
              <a:buFont typeface="Wingdings" pitchFamily="2" charset="2"/>
              <a:buChar char="Ø"/>
              <a:defRPr/>
            </a:lvl3pPr>
            <a:lvl4pPr marL="1435608" indent="-457200">
              <a:buFont typeface="Wingdings" pitchFamily="2" charset="2"/>
              <a:buChar char="Ø"/>
              <a:defRPr/>
            </a:lvl4pPr>
            <a:lvl5pPr marL="1709928" indent="-457200">
              <a:buFont typeface="Wingdings" pitchFamily="2" charset="2"/>
              <a:buChar char="Ø"/>
              <a:defRPr/>
            </a:lvl5pPr>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
        <p:nvSpPr>
          <p:cNvPr id="4" name="Date Placeholder 3"/>
          <p:cNvSpPr>
            <a:spLocks noGrp="1"/>
          </p:cNvSpPr>
          <p:nvPr>
            <p:ph type="dt" sz="half" idx="10"/>
          </p:nvPr>
        </p:nvSpPr>
        <p:spPr/>
        <p:txBody>
          <a:bodyPr/>
          <a:lstStyle/>
          <a:p>
            <a:fld id="{6C75BFC9-9D5A-49D3-88E3-E7A833C457B0}" type="datetimeFigureOut">
              <a:rPr lang="en-IN" smtClean="0"/>
              <a:t>27-08-2023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881A943-34CD-4692-B064-62AFEA06E377}" type="slidenum">
              <a:rPr lang="en-IN" smtClean="0"/>
              <a:t>‹#›</a:t>
            </a:fld>
            <a:endParaRPr lang="en-I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16" presetClass="entr" presetSubtype="21" fill="hold" grpId="0" nodeType="clickEffect">
                                  <p:stCondLst>
                                    <p:cond delay="0"/>
                                  </p:stCondLst>
                                  <p:childTnLst>
                                    <p:set>
                                      <p:cBhvr>
                                        <p:cTn id="24" dur="1" fill="hold">
                                          <p:stCondLst>
                                            <p:cond delay="0"/>
                                          </p:stCondLst>
                                        </p:cTn>
                                        <p:tgtEl>
                                          <p:spTgt spid="3">
                                            <p:txEl>
                                              <p:pRg st="0" end="0"/>
                                            </p:txEl>
                                          </p:spTgt>
                                        </p:tgtEl>
                                        <p:attrNameLst>
                                          <p:attrName>style.visibility</p:attrName>
                                        </p:attrNameLst>
                                      </p:cBhvr>
                                      <p:to>
                                        <p:strVal val="visible"/>
                                      </p:to>
                                    </p:set>
                                    <p:animEffect transition="in" filter="barn(inVertical)">
                                      <p:cBhvr>
                                        <p:cTn id="25" dur="500"/>
                                        <p:tgtEl>
                                          <p:spTgt spid="3">
                                            <p:txEl>
                                              <p:pRg st="0" end="0"/>
                                            </p:txEl>
                                          </p:spTgt>
                                        </p:tgtEl>
                                      </p:cBhvr>
                                    </p:animEffect>
                                  </p:childTnLst>
                                </p:cTn>
                              </p:par>
                              <p:par>
                                <p:cTn id="26" presetID="16" presetClass="entr" presetSubtype="21" fill="hold" grpId="0" nodeType="withEffect">
                                  <p:stCondLst>
                                    <p:cond delay="0"/>
                                  </p:stCondLst>
                                  <p:childTnLst>
                                    <p:set>
                                      <p:cBhvr>
                                        <p:cTn id="27" dur="1" fill="hold">
                                          <p:stCondLst>
                                            <p:cond delay="0"/>
                                          </p:stCondLst>
                                        </p:cTn>
                                        <p:tgtEl>
                                          <p:spTgt spid="3">
                                            <p:txEl>
                                              <p:pRg st="1" end="1"/>
                                            </p:txEl>
                                          </p:spTgt>
                                        </p:tgtEl>
                                        <p:attrNameLst>
                                          <p:attrName>style.visibility</p:attrName>
                                        </p:attrNameLst>
                                      </p:cBhvr>
                                      <p:to>
                                        <p:strVal val="visible"/>
                                      </p:to>
                                    </p:set>
                                    <p:animEffect transition="in" filter="barn(inVertical)">
                                      <p:cBhvr>
                                        <p:cTn id="28" dur="500"/>
                                        <p:tgtEl>
                                          <p:spTgt spid="3">
                                            <p:txEl>
                                              <p:pRg st="1" end="1"/>
                                            </p:txEl>
                                          </p:spTgt>
                                        </p:tgtEl>
                                      </p:cBhvr>
                                    </p:animEffect>
                                  </p:childTnLst>
                                </p:cTn>
                              </p:par>
                              <p:par>
                                <p:cTn id="29" presetID="16" presetClass="entr" presetSubtype="21" fill="hold" grpId="0" nodeType="withEffect">
                                  <p:stCondLst>
                                    <p:cond delay="0"/>
                                  </p:stCondLst>
                                  <p:childTnLst>
                                    <p:set>
                                      <p:cBhvr>
                                        <p:cTn id="30" dur="1" fill="hold">
                                          <p:stCondLst>
                                            <p:cond delay="0"/>
                                          </p:stCondLst>
                                        </p:cTn>
                                        <p:tgtEl>
                                          <p:spTgt spid="3">
                                            <p:txEl>
                                              <p:pRg st="2" end="2"/>
                                            </p:txEl>
                                          </p:spTgt>
                                        </p:tgtEl>
                                        <p:attrNameLst>
                                          <p:attrName>style.visibility</p:attrName>
                                        </p:attrNameLst>
                                      </p:cBhvr>
                                      <p:to>
                                        <p:strVal val="visible"/>
                                      </p:to>
                                    </p:set>
                                    <p:animEffect transition="in" filter="barn(inVertical)">
                                      <p:cBhvr>
                                        <p:cTn id="31" dur="500"/>
                                        <p:tgtEl>
                                          <p:spTgt spid="3">
                                            <p:txEl>
                                              <p:pRg st="2" end="2"/>
                                            </p:txEl>
                                          </p:spTgt>
                                        </p:tgtEl>
                                      </p:cBhvr>
                                    </p:animEffect>
                                  </p:childTnLst>
                                </p:cTn>
                              </p:par>
                              <p:par>
                                <p:cTn id="32" presetID="16" presetClass="entr" presetSubtype="21" fill="hold" grpId="0" nodeType="withEffect">
                                  <p:stCondLst>
                                    <p:cond delay="0"/>
                                  </p:stCondLst>
                                  <p:childTnLst>
                                    <p:set>
                                      <p:cBhvr>
                                        <p:cTn id="33" dur="1" fill="hold">
                                          <p:stCondLst>
                                            <p:cond delay="0"/>
                                          </p:stCondLst>
                                        </p:cTn>
                                        <p:tgtEl>
                                          <p:spTgt spid="3">
                                            <p:txEl>
                                              <p:pRg st="3" end="3"/>
                                            </p:txEl>
                                          </p:spTgt>
                                        </p:tgtEl>
                                        <p:attrNameLst>
                                          <p:attrName>style.visibility</p:attrName>
                                        </p:attrNameLst>
                                      </p:cBhvr>
                                      <p:to>
                                        <p:strVal val="visible"/>
                                      </p:to>
                                    </p:set>
                                    <p:animEffect transition="in" filter="barn(inVertical)">
                                      <p:cBhvr>
                                        <p:cTn id="34" dur="500"/>
                                        <p:tgtEl>
                                          <p:spTgt spid="3">
                                            <p:txEl>
                                              <p:pRg st="3" end="3"/>
                                            </p:txEl>
                                          </p:spTgt>
                                        </p:tgtEl>
                                      </p:cBhvr>
                                    </p:animEffect>
                                  </p:childTnLst>
                                </p:cTn>
                              </p:par>
                              <p:par>
                                <p:cTn id="35" presetID="16" presetClass="entr" presetSubtype="21" fill="hold" grpId="0" nodeType="with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Effect transition="in" filter="barn(inVertical)">
                                      <p:cBhvr>
                                        <p:cTn id="3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tmplLst>
          <p:tmpl lvl="1">
            <p:tnLst>
              <p:par>
                <p:cTn presetID="16" presetClass="entr" presetSubtype="21"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barn(inVertical)">
                      <p:cBhvr>
                        <p:cTn dur="500"/>
                        <p:tgtEl>
                          <p:spTgt spid="3"/>
                        </p:tgtEl>
                      </p:cBhvr>
                    </p:animEffect>
                  </p:childTnLst>
                </p:cTn>
              </p:par>
            </p:tnLst>
          </p:tmpl>
          <p:tmpl lvl="2">
            <p:tnLst>
              <p:par>
                <p:cTn presetID="16" presetClass="entr" presetSubtype="21"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barn(inVertical)">
                      <p:cBhvr>
                        <p:cTn dur="500"/>
                        <p:tgtEl>
                          <p:spTgt spid="3"/>
                        </p:tgtEl>
                      </p:cBhvr>
                    </p:animEffect>
                  </p:childTnLst>
                </p:cTn>
              </p:par>
            </p:tnLst>
          </p:tmpl>
          <p:tmpl lvl="3">
            <p:tnLst>
              <p:par>
                <p:cTn presetID="16" presetClass="entr" presetSubtype="21"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barn(inVertical)">
                      <p:cBhvr>
                        <p:cTn dur="500"/>
                        <p:tgtEl>
                          <p:spTgt spid="3"/>
                        </p:tgtEl>
                      </p:cBhvr>
                    </p:animEffect>
                  </p:childTnLst>
                </p:cTn>
              </p:par>
            </p:tnLst>
          </p:tmpl>
          <p:tmpl lvl="4">
            <p:tnLst>
              <p:par>
                <p:cTn presetID="16" presetClass="entr" presetSubtype="21"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barn(inVertical)">
                      <p:cBhvr>
                        <p:cTn dur="500"/>
                        <p:tgtEl>
                          <p:spTgt spid="3"/>
                        </p:tgtEl>
                      </p:cBhvr>
                    </p:animEffect>
                  </p:childTnLst>
                </p:cTn>
              </p:par>
            </p:tnLst>
          </p:tmpl>
          <p:tmpl lvl="5">
            <p:tnLst>
              <p:par>
                <p:cTn presetID="16" presetClass="entr" presetSubtype="21"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barn(inVertical)">
                      <p:cBhvr>
                        <p:cTn dur="500"/>
                        <p:tgtEl>
                          <p:spTgt spid="3"/>
                        </p:tgtEl>
                      </p:cBhvr>
                    </p:animEffect>
                  </p:childTnLst>
                </p:cTn>
              </p:par>
            </p:tnLst>
          </p:tmpl>
        </p:tmplLst>
      </p:bldP>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6C75BFC9-9D5A-49D3-88E3-E7A833C457B0}" type="datetimeFigureOut">
              <a:rPr lang="en-IN" smtClean="0"/>
              <a:t>27-08-2023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881A943-34CD-4692-B064-62AFEA06E377}" type="slidenum">
              <a:rPr lang="en-IN" smtClean="0"/>
              <a:t>‹#›</a:t>
            </a:fld>
            <a:endParaRPr lang="en-IN"/>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6C75BFC9-9D5A-49D3-88E3-E7A833C457B0}" type="datetimeFigureOut">
              <a:rPr lang="en-IN" smtClean="0"/>
              <a:t>27-08-2023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881A943-34CD-4692-B064-62AFEA06E377}"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6C75BFC9-9D5A-49D3-88E3-E7A833C457B0}" type="datetimeFigureOut">
              <a:rPr lang="en-IN" smtClean="0"/>
              <a:t>27-08-2023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881A943-34CD-4692-B064-62AFEA06E377}"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6C75BFC9-9D5A-49D3-88E3-E7A833C457B0}" type="datetimeFigureOut">
              <a:rPr lang="en-IN" smtClean="0"/>
              <a:t>27-08-2023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881A943-34CD-4692-B064-62AFEA06E377}"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C75BFC9-9D5A-49D3-88E3-E7A833C457B0}" type="datetimeFigureOut">
              <a:rPr lang="en-IN" smtClean="0"/>
              <a:t>27-08-2023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881A943-34CD-4692-B064-62AFEA06E377}"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6C75BFC9-9D5A-49D3-88E3-E7A833C457B0}" type="datetimeFigureOut">
              <a:rPr lang="en-IN" smtClean="0"/>
              <a:t>27-08-2023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881A943-34CD-4692-B064-62AFEA06E377}"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6C75BFC9-9D5A-49D3-88E3-E7A833C457B0}" type="datetimeFigureOut">
              <a:rPr lang="en-IN" smtClean="0"/>
              <a:t>27-08-2023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8077200" y="6356350"/>
            <a:ext cx="609600" cy="365125"/>
          </a:xfrm>
        </p:spPr>
        <p:txBody>
          <a:bodyPr/>
          <a:lstStyle/>
          <a:p>
            <a:fld id="{3881A943-34CD-4692-B064-62AFEA06E377}" type="slidenum">
              <a:rPr lang="en-IN" smtClean="0"/>
              <a:t>‹#›</a:t>
            </a:fld>
            <a:endParaRPr lang="en-IN"/>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6C75BFC9-9D5A-49D3-88E3-E7A833C457B0}" type="datetimeFigureOut">
              <a:rPr lang="en-IN" smtClean="0"/>
              <a:t>27-08-2023</a:t>
            </a:fld>
            <a:endParaRPr lang="en-IN"/>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IN"/>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3881A943-34CD-4692-B064-62AFEA06E377}" type="slidenum">
              <a:rPr lang="en-IN" smtClean="0"/>
              <a:t>‹#›</a:t>
            </a:fld>
            <a:endParaRPr lang="en-IN"/>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pic>
        <p:nvPicPr>
          <p:cNvPr id="3" name="Picture 2"/>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7535788" y="5581641"/>
            <a:ext cx="1608212" cy="1276359"/>
          </a:xfrm>
          <a:prstGeom prst="rect">
            <a:avLst/>
          </a:prstGeom>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SPI(Serial </a:t>
            </a:r>
            <a:r>
              <a:rPr lang="en-US" dirty="0" err="1" smtClean="0"/>
              <a:t>Pheriphiral</a:t>
            </a:r>
            <a:r>
              <a:rPr lang="en-US" dirty="0" smtClean="0"/>
              <a:t> Interface)</a:t>
            </a:r>
            <a:endParaRPr lang="en-IN" dirty="0"/>
          </a:p>
        </p:txBody>
      </p:sp>
      <p:sp>
        <p:nvSpPr>
          <p:cNvPr id="3" name="Subtitle 2"/>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304074716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fontAlgn="base"/>
            <a:r>
              <a:rPr lang="en-IN" b="1" cap="all" dirty="0"/>
              <a:t>SLAVE </a:t>
            </a:r>
            <a:r>
              <a:rPr lang="en-IN" b="1" cap="all" dirty="0" smtClean="0"/>
              <a:t>SELECT</a:t>
            </a:r>
            <a:endParaRPr lang="en-IN" dirty="0"/>
          </a:p>
        </p:txBody>
      </p:sp>
      <p:sp>
        <p:nvSpPr>
          <p:cNvPr id="3" name="Content Placeholder 2"/>
          <p:cNvSpPr>
            <a:spLocks noGrp="1"/>
          </p:cNvSpPr>
          <p:nvPr>
            <p:ph idx="1"/>
          </p:nvPr>
        </p:nvSpPr>
        <p:spPr/>
        <p:txBody>
          <a:bodyPr/>
          <a:lstStyle/>
          <a:p>
            <a:pPr>
              <a:buFont typeface="Wingdings" pitchFamily="2" charset="2"/>
              <a:buChar char="Ø"/>
            </a:pPr>
            <a:r>
              <a:rPr lang="en-US" dirty="0"/>
              <a:t>The master can choose which slave it wants to talk to by setting the slave’s CS/SS line to a low voltage level. </a:t>
            </a:r>
            <a:endParaRPr lang="en-US" dirty="0" smtClean="0"/>
          </a:p>
          <a:p>
            <a:pPr>
              <a:buFont typeface="Wingdings" pitchFamily="2" charset="2"/>
              <a:buChar char="Ø"/>
            </a:pPr>
            <a:r>
              <a:rPr lang="en-US" dirty="0" smtClean="0"/>
              <a:t>In </a:t>
            </a:r>
            <a:r>
              <a:rPr lang="en-US" dirty="0"/>
              <a:t>the idle, non-transmitting state, the slave select line is kept at a high voltage level. </a:t>
            </a:r>
            <a:endParaRPr lang="en-US" dirty="0" smtClean="0"/>
          </a:p>
          <a:p>
            <a:pPr>
              <a:buFont typeface="Wingdings" pitchFamily="2" charset="2"/>
              <a:buChar char="Ø"/>
            </a:pPr>
            <a:r>
              <a:rPr lang="en-US" dirty="0" smtClean="0"/>
              <a:t>Multiple </a:t>
            </a:r>
            <a:r>
              <a:rPr lang="en-US" dirty="0"/>
              <a:t>CS/SS pins may be available on the master, which allows for multiple slaves to be wired in parallel. </a:t>
            </a:r>
          </a:p>
          <a:p>
            <a:pPr>
              <a:buFont typeface="Wingdings" pitchFamily="2" charset="2"/>
              <a:buChar char="Ø"/>
            </a:pPr>
            <a:r>
              <a:rPr lang="en-US" dirty="0" smtClean="0"/>
              <a:t>If </a:t>
            </a:r>
            <a:r>
              <a:rPr lang="en-US" dirty="0"/>
              <a:t>only one CS/SS pin is present, multiple slaves can be wired to the master by daisy-chaining.</a:t>
            </a:r>
            <a:endParaRPr lang="en-IN" dirty="0"/>
          </a:p>
        </p:txBody>
      </p:sp>
    </p:spTree>
    <p:extLst>
      <p:ext uri="{BB962C8B-B14F-4D97-AF65-F5344CB8AC3E}">
        <p14:creationId xmlns:p14="http://schemas.microsoft.com/office/powerpoint/2010/main" val="37433862"/>
      </p:ext>
    </p:extLst>
  </p:cSld>
  <p:clrMapOvr>
    <a:masterClrMapping/>
  </p:clrMapOvr>
  <p:transition spd="slow">
    <p:wip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fontAlgn="base"/>
            <a:r>
              <a:rPr lang="en-IN" b="1" cap="all" dirty="0"/>
              <a:t>MULTIPLE </a:t>
            </a:r>
            <a:r>
              <a:rPr lang="en-IN" b="1" cap="all" dirty="0" smtClean="0"/>
              <a:t>SLAVES</a:t>
            </a:r>
            <a:endParaRPr lang="en-IN" dirty="0"/>
          </a:p>
        </p:txBody>
      </p:sp>
      <p:sp>
        <p:nvSpPr>
          <p:cNvPr id="3" name="Content Placeholder 2"/>
          <p:cNvSpPr>
            <a:spLocks noGrp="1"/>
          </p:cNvSpPr>
          <p:nvPr>
            <p:ph idx="1"/>
          </p:nvPr>
        </p:nvSpPr>
        <p:spPr/>
        <p:txBody>
          <a:bodyPr/>
          <a:lstStyle/>
          <a:p>
            <a:pPr>
              <a:buFont typeface="Wingdings" pitchFamily="2" charset="2"/>
              <a:buChar char="Ø"/>
            </a:pPr>
            <a:r>
              <a:rPr lang="en-US" dirty="0"/>
              <a:t>SPI can be set up to operate with a single master and a single slave, and it can be set up with multiple slaves controlled by a single master</a:t>
            </a:r>
            <a:r>
              <a:rPr lang="en-US" dirty="0" smtClean="0"/>
              <a:t>.</a:t>
            </a:r>
          </a:p>
          <a:p>
            <a:pPr>
              <a:buFont typeface="Wingdings" pitchFamily="2" charset="2"/>
              <a:buChar char="Ø"/>
            </a:pPr>
            <a:r>
              <a:rPr lang="en-US" dirty="0" smtClean="0"/>
              <a:t> </a:t>
            </a:r>
            <a:r>
              <a:rPr lang="en-US" dirty="0"/>
              <a:t>There are two ways to connect multiple slaves to the master.</a:t>
            </a:r>
            <a:endParaRPr lang="en-IN" dirty="0"/>
          </a:p>
        </p:txBody>
      </p:sp>
    </p:spTree>
    <p:extLst>
      <p:ext uri="{BB962C8B-B14F-4D97-AF65-F5344CB8AC3E}">
        <p14:creationId xmlns:p14="http://schemas.microsoft.com/office/powerpoint/2010/main" val="595425350"/>
      </p:ext>
    </p:extLst>
  </p:cSld>
  <p:clrMapOvr>
    <a:masterClrMapping/>
  </p:clrMapOvr>
  <p:transition spd="slow">
    <p:wip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92696"/>
            <a:ext cx="8229600" cy="5631904"/>
          </a:xfrm>
        </p:spPr>
        <p:txBody>
          <a:bodyPr/>
          <a:lstStyle/>
          <a:p>
            <a:pPr>
              <a:buFont typeface="Wingdings" pitchFamily="2" charset="2"/>
              <a:buChar char="Ø"/>
            </a:pPr>
            <a:r>
              <a:rPr lang="en-US" dirty="0"/>
              <a:t>If the master has multiple slave select pins, the slaves can be wired in </a:t>
            </a:r>
            <a:r>
              <a:rPr lang="en-US" dirty="0" smtClean="0"/>
              <a:t>parallel.</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3608" y="1556792"/>
            <a:ext cx="6692432" cy="4437112"/>
          </a:xfrm>
          <a:prstGeom prst="rect">
            <a:avLst/>
          </a:prstGeom>
        </p:spPr>
      </p:pic>
    </p:spTree>
    <p:extLst>
      <p:ext uri="{BB962C8B-B14F-4D97-AF65-F5344CB8AC3E}">
        <p14:creationId xmlns:p14="http://schemas.microsoft.com/office/powerpoint/2010/main" val="1093469378"/>
      </p:ext>
    </p:extLst>
  </p:cSld>
  <p:clrMapOvr>
    <a:masterClrMapping/>
  </p:clrMapOvr>
  <p:transition spd="slow">
    <p:wip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764704"/>
            <a:ext cx="8229600" cy="5703912"/>
          </a:xfrm>
        </p:spPr>
        <p:txBody>
          <a:bodyPr/>
          <a:lstStyle/>
          <a:p>
            <a:pPr>
              <a:buFont typeface="Wingdings" pitchFamily="2" charset="2"/>
              <a:buChar char="Ø"/>
            </a:pPr>
            <a:r>
              <a:rPr lang="en-US" dirty="0"/>
              <a:t>If only one slave select pin is available, the slaves can be daisy-chained .</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3608" y="1700808"/>
            <a:ext cx="6743846" cy="4293096"/>
          </a:xfrm>
          <a:prstGeom prst="rect">
            <a:avLst/>
          </a:prstGeom>
        </p:spPr>
      </p:pic>
    </p:spTree>
    <p:extLst>
      <p:ext uri="{BB962C8B-B14F-4D97-AF65-F5344CB8AC3E}">
        <p14:creationId xmlns:p14="http://schemas.microsoft.com/office/powerpoint/2010/main" val="2932767930"/>
      </p:ext>
    </p:extLst>
  </p:cSld>
  <p:clrMapOvr>
    <a:masterClrMapping/>
  </p:clrMapOvr>
  <p:transition spd="slow">
    <p:wip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base"/>
            <a:r>
              <a:rPr lang="en-IN" b="1" cap="all" dirty="0"/>
              <a:t>MOSI AND </a:t>
            </a:r>
            <a:r>
              <a:rPr lang="en-IN" b="1" cap="all" dirty="0" smtClean="0"/>
              <a:t>MISO</a:t>
            </a:r>
            <a:endParaRPr lang="en-IN" dirty="0"/>
          </a:p>
        </p:txBody>
      </p:sp>
      <p:sp>
        <p:nvSpPr>
          <p:cNvPr id="3" name="Content Placeholder 2"/>
          <p:cNvSpPr>
            <a:spLocks noGrp="1"/>
          </p:cNvSpPr>
          <p:nvPr>
            <p:ph idx="1"/>
          </p:nvPr>
        </p:nvSpPr>
        <p:spPr/>
        <p:txBody>
          <a:bodyPr/>
          <a:lstStyle/>
          <a:p>
            <a:pPr fontAlgn="base"/>
            <a:r>
              <a:rPr lang="en-US" dirty="0"/>
              <a:t>The master sends data to the slave bit by bit, in serial through the MOSI line. </a:t>
            </a:r>
            <a:endParaRPr lang="en-US" dirty="0" smtClean="0"/>
          </a:p>
          <a:p>
            <a:pPr fontAlgn="base"/>
            <a:r>
              <a:rPr lang="en-US" dirty="0" smtClean="0"/>
              <a:t>The </a:t>
            </a:r>
            <a:r>
              <a:rPr lang="en-US" dirty="0"/>
              <a:t>slave receives the data sent from the master at the MOSI pin. </a:t>
            </a:r>
            <a:endParaRPr lang="en-US" dirty="0" smtClean="0"/>
          </a:p>
          <a:p>
            <a:pPr fontAlgn="base"/>
            <a:r>
              <a:rPr lang="en-US" dirty="0" smtClean="0"/>
              <a:t>Data </a:t>
            </a:r>
            <a:r>
              <a:rPr lang="en-US" dirty="0"/>
              <a:t>sent from the master to the slave is usually sent with the most significant bit first.</a:t>
            </a:r>
          </a:p>
          <a:p>
            <a:pPr fontAlgn="base"/>
            <a:r>
              <a:rPr lang="en-US" dirty="0"/>
              <a:t>The slave can also send data back to the master through the MISO line in serial. </a:t>
            </a:r>
            <a:endParaRPr lang="en-US" dirty="0" smtClean="0"/>
          </a:p>
          <a:p>
            <a:pPr fontAlgn="base"/>
            <a:r>
              <a:rPr lang="en-US" dirty="0" smtClean="0"/>
              <a:t>The </a:t>
            </a:r>
            <a:r>
              <a:rPr lang="en-US" dirty="0"/>
              <a:t>data sent from the slave back to the master is usually sent with the least significant bit first.</a:t>
            </a:r>
          </a:p>
          <a:p>
            <a:endParaRPr lang="en-IN" dirty="0"/>
          </a:p>
        </p:txBody>
      </p:sp>
    </p:spTree>
    <p:extLst>
      <p:ext uri="{BB962C8B-B14F-4D97-AF65-F5344CB8AC3E}">
        <p14:creationId xmlns:p14="http://schemas.microsoft.com/office/powerpoint/2010/main" val="101038534"/>
      </p:ext>
    </p:extLst>
  </p:cSld>
  <p:clrMapOvr>
    <a:masterClrMapping/>
  </p:clrMapOvr>
  <p:transition spd="slow">
    <p:wip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51720" y="2420888"/>
            <a:ext cx="4282975" cy="2241252"/>
          </a:xfrm>
        </p:spPr>
      </p:pic>
    </p:spTree>
    <p:extLst>
      <p:ext uri="{BB962C8B-B14F-4D97-AF65-F5344CB8AC3E}">
        <p14:creationId xmlns:p14="http://schemas.microsoft.com/office/powerpoint/2010/main" val="4268587906"/>
      </p:ext>
    </p:extLst>
  </p:cSld>
  <p:clrMapOvr>
    <a:masterClrMapping/>
  </p:clrMapOvr>
  <p:transition spd="slow">
    <p:wip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71800" y="2852936"/>
            <a:ext cx="3215233" cy="1985417"/>
          </a:xfrm>
        </p:spPr>
      </p:pic>
    </p:spTree>
    <p:extLst>
      <p:ext uri="{BB962C8B-B14F-4D97-AF65-F5344CB8AC3E}">
        <p14:creationId xmlns:p14="http://schemas.microsoft.com/office/powerpoint/2010/main" val="924949961"/>
      </p:ext>
    </p:extLst>
  </p:cSld>
  <p:clrMapOvr>
    <a:masterClrMapping/>
  </p:clrMapOvr>
  <p:transition spd="slow">
    <p:wip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Steps</a:t>
            </a:r>
            <a:endParaRPr lang="en-IN" dirty="0"/>
          </a:p>
        </p:txBody>
      </p:sp>
      <p:sp>
        <p:nvSpPr>
          <p:cNvPr id="3" name="Content Placeholder 2"/>
          <p:cNvSpPr>
            <a:spLocks noGrp="1"/>
          </p:cNvSpPr>
          <p:nvPr>
            <p:ph idx="1"/>
          </p:nvPr>
        </p:nvSpPr>
        <p:spPr/>
        <p:txBody>
          <a:bodyPr/>
          <a:lstStyle/>
          <a:p>
            <a:pPr fontAlgn="base"/>
            <a:r>
              <a:rPr lang="en-US" dirty="0" smtClean="0"/>
              <a:t> </a:t>
            </a:r>
            <a:r>
              <a:rPr lang="en-US" dirty="0"/>
              <a:t>The master outputs the clock signal</a:t>
            </a:r>
            <a:r>
              <a:rPr lang="en-US" dirty="0" smtClean="0"/>
              <a:t>:</a:t>
            </a:r>
          </a:p>
          <a:p>
            <a:pPr marL="0" indent="0" fontAlgn="base">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7544" y="2852936"/>
            <a:ext cx="8280920" cy="2357438"/>
          </a:xfrm>
          <a:prstGeom prst="rect">
            <a:avLst/>
          </a:prstGeom>
        </p:spPr>
      </p:pic>
    </p:spTree>
    <p:extLst>
      <p:ext uri="{BB962C8B-B14F-4D97-AF65-F5344CB8AC3E}">
        <p14:creationId xmlns:p14="http://schemas.microsoft.com/office/powerpoint/2010/main" val="191084784"/>
      </p:ext>
    </p:extLst>
  </p:cSld>
  <p:clrMapOvr>
    <a:masterClrMapping/>
  </p:clrMapOvr>
  <p:transition spd="slow">
    <p:wip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dirty="0"/>
              <a:t>The master switches the SS/CS pin to a low voltage state, which activates the slave:</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1560" y="3068960"/>
            <a:ext cx="7707375" cy="2357438"/>
          </a:xfrm>
          <a:prstGeom prst="rect">
            <a:avLst/>
          </a:prstGeom>
        </p:spPr>
      </p:pic>
    </p:spTree>
    <p:extLst>
      <p:ext uri="{BB962C8B-B14F-4D97-AF65-F5344CB8AC3E}">
        <p14:creationId xmlns:p14="http://schemas.microsoft.com/office/powerpoint/2010/main" val="799091962"/>
      </p:ext>
    </p:extLst>
  </p:cSld>
  <p:clrMapOvr>
    <a:masterClrMapping/>
  </p:clrMapOvr>
  <p:transition spd="slow">
    <p:wip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692696"/>
            <a:ext cx="8229600" cy="4389120"/>
          </a:xfrm>
        </p:spPr>
        <p:txBody>
          <a:bodyPr/>
          <a:lstStyle/>
          <a:p>
            <a:r>
              <a:rPr lang="en-US" dirty="0"/>
              <a:t>The master sends the data one bit at a time to the slave along the MOSI line. The slave reads the bits as they are </a:t>
            </a:r>
            <a:r>
              <a:rPr lang="en-US" dirty="0" smtClean="0"/>
              <a:t>received.</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9552" y="2420888"/>
            <a:ext cx="7992888" cy="2357438"/>
          </a:xfrm>
          <a:prstGeom prst="rect">
            <a:avLst/>
          </a:prstGeom>
        </p:spPr>
      </p:pic>
    </p:spTree>
    <p:extLst>
      <p:ext uri="{BB962C8B-B14F-4D97-AF65-F5344CB8AC3E}">
        <p14:creationId xmlns:p14="http://schemas.microsoft.com/office/powerpoint/2010/main" val="1185940850"/>
      </p:ext>
    </p:extLst>
  </p:cSld>
  <p:clrMapOvr>
    <a:masterClrMapping/>
  </p:clrMapOvr>
  <p:transition spd="slow">
    <p:wip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Introduction</a:t>
            </a:r>
            <a:endParaRPr lang="en-IN" dirty="0"/>
          </a:p>
        </p:txBody>
      </p:sp>
      <p:sp>
        <p:nvSpPr>
          <p:cNvPr id="3" name="Content Placeholder 2"/>
          <p:cNvSpPr>
            <a:spLocks noGrp="1"/>
          </p:cNvSpPr>
          <p:nvPr>
            <p:ph idx="1"/>
          </p:nvPr>
        </p:nvSpPr>
        <p:spPr/>
        <p:txBody>
          <a:bodyPr>
            <a:normAutofit lnSpcReduction="10000"/>
          </a:bodyPr>
          <a:lstStyle/>
          <a:p>
            <a:pPr>
              <a:buFont typeface="Wingdings" pitchFamily="2" charset="2"/>
              <a:buChar char="Ø"/>
            </a:pPr>
            <a:r>
              <a:rPr lang="en-US" dirty="0"/>
              <a:t>SPI is a common communication protocol used by many different devices. </a:t>
            </a:r>
            <a:endParaRPr lang="en-US" dirty="0" smtClean="0"/>
          </a:p>
          <a:p>
            <a:pPr>
              <a:buFont typeface="Wingdings" pitchFamily="2" charset="2"/>
              <a:buChar char="Ø"/>
            </a:pPr>
            <a:r>
              <a:rPr lang="en-US" dirty="0"/>
              <a:t>One unique benefit of SPI is the fact that data can be transferred without interruption. </a:t>
            </a:r>
            <a:endParaRPr lang="en-US" dirty="0" smtClean="0"/>
          </a:p>
          <a:p>
            <a:pPr>
              <a:buFont typeface="Wingdings" pitchFamily="2" charset="2"/>
              <a:buChar char="Ø"/>
            </a:pPr>
            <a:r>
              <a:rPr lang="en-US" dirty="0" smtClean="0"/>
              <a:t>Any </a:t>
            </a:r>
            <a:r>
              <a:rPr lang="en-US" dirty="0"/>
              <a:t>number of bits can be sent or received in a continuous stream. </a:t>
            </a:r>
            <a:endParaRPr lang="en-US" dirty="0" smtClean="0"/>
          </a:p>
          <a:p>
            <a:pPr>
              <a:buFont typeface="Wingdings" pitchFamily="2" charset="2"/>
              <a:buChar char="Ø"/>
            </a:pPr>
            <a:r>
              <a:rPr lang="en-US" dirty="0" smtClean="0"/>
              <a:t>With </a:t>
            </a:r>
            <a:r>
              <a:rPr lang="en-US" dirty="0"/>
              <a:t>I2C and UART, data is sent in packets, limited to a specific number of bits. </a:t>
            </a:r>
            <a:endParaRPr lang="en-US" dirty="0" smtClean="0"/>
          </a:p>
          <a:p>
            <a:pPr>
              <a:buFont typeface="Wingdings" pitchFamily="2" charset="2"/>
              <a:buChar char="Ø"/>
            </a:pPr>
            <a:r>
              <a:rPr lang="en-US" dirty="0" smtClean="0"/>
              <a:t>Start </a:t>
            </a:r>
            <a:r>
              <a:rPr lang="en-US" dirty="0"/>
              <a:t>and stop conditions define the beginning and end of each packet, so the data is interrupted during transmission.</a:t>
            </a:r>
            <a:endParaRPr lang="en-US" dirty="0" smtClean="0"/>
          </a:p>
        </p:txBody>
      </p:sp>
    </p:spTree>
    <p:extLst>
      <p:ext uri="{BB962C8B-B14F-4D97-AF65-F5344CB8AC3E}">
        <p14:creationId xmlns:p14="http://schemas.microsoft.com/office/powerpoint/2010/main" val="1846592785"/>
      </p:ext>
    </p:extLst>
  </p:cSld>
  <p:clrMapOvr>
    <a:masterClrMapping/>
  </p:clrMapOvr>
  <p:transition spd="slow">
    <p:wip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5536" y="836712"/>
            <a:ext cx="8229600" cy="4389120"/>
          </a:xfrm>
        </p:spPr>
        <p:txBody>
          <a:bodyPr/>
          <a:lstStyle/>
          <a:p>
            <a:r>
              <a:rPr lang="en-US" dirty="0"/>
              <a:t>If a response is needed, the slave returns data one bit at a time to the master along the MISO line. The master reads the bits as they are </a:t>
            </a:r>
            <a:r>
              <a:rPr lang="en-US" dirty="0" smtClean="0"/>
              <a:t>received.</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0563" y="2492896"/>
            <a:ext cx="7488832" cy="2357438"/>
          </a:xfrm>
          <a:prstGeom prst="rect">
            <a:avLst/>
          </a:prstGeom>
        </p:spPr>
      </p:pic>
    </p:spTree>
    <p:extLst>
      <p:ext uri="{BB962C8B-B14F-4D97-AF65-F5344CB8AC3E}">
        <p14:creationId xmlns:p14="http://schemas.microsoft.com/office/powerpoint/2010/main" val="278207704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base"/>
            <a:r>
              <a:rPr lang="en-IN" b="1" cap="all" dirty="0" smtClean="0"/>
              <a:t>ADVANTAGES</a:t>
            </a:r>
            <a:endParaRPr lang="en-IN" dirty="0"/>
          </a:p>
        </p:txBody>
      </p:sp>
      <p:sp>
        <p:nvSpPr>
          <p:cNvPr id="3" name="Content Placeholder 2"/>
          <p:cNvSpPr>
            <a:spLocks noGrp="1"/>
          </p:cNvSpPr>
          <p:nvPr>
            <p:ph idx="1"/>
          </p:nvPr>
        </p:nvSpPr>
        <p:spPr/>
        <p:txBody>
          <a:bodyPr/>
          <a:lstStyle/>
          <a:p>
            <a:pPr fontAlgn="base"/>
            <a:r>
              <a:rPr lang="en-US" dirty="0"/>
              <a:t>No start and stop bits, so the data can be streamed continuously without interruption</a:t>
            </a:r>
          </a:p>
          <a:p>
            <a:pPr fontAlgn="base"/>
            <a:r>
              <a:rPr lang="en-US" dirty="0"/>
              <a:t>No complicated slave addressing system like I2C</a:t>
            </a:r>
          </a:p>
          <a:p>
            <a:pPr fontAlgn="base"/>
            <a:r>
              <a:rPr lang="en-US" dirty="0"/>
              <a:t>Higher data transfer rate than I2C (almost twice as fast)</a:t>
            </a:r>
          </a:p>
          <a:p>
            <a:pPr fontAlgn="base"/>
            <a:r>
              <a:rPr lang="en-US" dirty="0"/>
              <a:t>Separate MISO and MOSI lines, so data can be sent and received at the same </a:t>
            </a:r>
            <a:r>
              <a:rPr lang="en-US" dirty="0" smtClean="0"/>
              <a:t>time</a:t>
            </a:r>
            <a:r>
              <a:rPr lang="en-IN" dirty="0" smtClean="0"/>
              <a:t>(Full duplex).</a:t>
            </a:r>
            <a:endParaRPr lang="en-US" dirty="0"/>
          </a:p>
        </p:txBody>
      </p:sp>
    </p:spTree>
    <p:extLst>
      <p:ext uri="{BB962C8B-B14F-4D97-AF65-F5344CB8AC3E}">
        <p14:creationId xmlns:p14="http://schemas.microsoft.com/office/powerpoint/2010/main" val="1429841874"/>
      </p:ext>
    </p:extLst>
  </p:cSld>
  <p:clrMapOvr>
    <a:masterClrMapping/>
  </p:clrMapOvr>
  <p:transition spd="slow">
    <p:wip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base"/>
            <a:r>
              <a:rPr lang="en-IN" b="1" cap="all" dirty="0" smtClean="0"/>
              <a:t>DISADVANTAGES</a:t>
            </a:r>
            <a:endParaRPr lang="en-IN" dirty="0"/>
          </a:p>
        </p:txBody>
      </p:sp>
      <p:sp>
        <p:nvSpPr>
          <p:cNvPr id="3" name="Content Placeholder 2"/>
          <p:cNvSpPr>
            <a:spLocks noGrp="1"/>
          </p:cNvSpPr>
          <p:nvPr>
            <p:ph idx="1"/>
          </p:nvPr>
        </p:nvSpPr>
        <p:spPr/>
        <p:txBody>
          <a:bodyPr/>
          <a:lstStyle/>
          <a:p>
            <a:pPr fontAlgn="base"/>
            <a:r>
              <a:rPr lang="en-US" dirty="0"/>
              <a:t>Uses four wires (I2C and UARTs use two)</a:t>
            </a:r>
          </a:p>
          <a:p>
            <a:pPr fontAlgn="base"/>
            <a:r>
              <a:rPr lang="en-US" dirty="0"/>
              <a:t>No acknowledgement that the data has been successfully received (I2C has this)</a:t>
            </a:r>
          </a:p>
          <a:p>
            <a:pPr fontAlgn="base"/>
            <a:r>
              <a:rPr lang="en-US" dirty="0"/>
              <a:t>No form of error checking like the parity bit in UART</a:t>
            </a:r>
          </a:p>
          <a:p>
            <a:pPr fontAlgn="base"/>
            <a:r>
              <a:rPr lang="en-US" dirty="0"/>
              <a:t>Only allows for a single </a:t>
            </a:r>
            <a:r>
              <a:rPr lang="en-US" dirty="0" smtClean="0"/>
              <a:t>master</a:t>
            </a:r>
            <a:endParaRPr lang="en-US" dirty="0"/>
          </a:p>
        </p:txBody>
      </p:sp>
    </p:spTree>
    <p:extLst>
      <p:ext uri="{BB962C8B-B14F-4D97-AF65-F5344CB8AC3E}">
        <p14:creationId xmlns:p14="http://schemas.microsoft.com/office/powerpoint/2010/main" val="1454067290"/>
      </p:ext>
    </p:extLst>
  </p:cSld>
  <p:clrMapOvr>
    <a:masterClrMapping/>
  </p:clrMapOvr>
  <p:transition spd="slow">
    <p:wip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smtClean="0"/>
              <a:t>The end</a:t>
            </a:r>
            <a:endParaRPr lang="en-IN" dirty="0"/>
          </a:p>
        </p:txBody>
      </p:sp>
      <p:sp>
        <p:nvSpPr>
          <p:cNvPr id="3" name="Subtitle 2"/>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292589013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80728"/>
            <a:ext cx="8229600" cy="5343872"/>
          </a:xfrm>
        </p:spPr>
        <p:txBody>
          <a:bodyPr/>
          <a:lstStyle/>
          <a:p>
            <a:pPr>
              <a:buFont typeface="Wingdings" pitchFamily="2" charset="2"/>
              <a:buChar char="Ø"/>
            </a:pPr>
            <a:r>
              <a:rPr lang="en-US" dirty="0"/>
              <a:t>Devices communicating via SPI are in a master-slave relationship</a:t>
            </a:r>
            <a:r>
              <a:rPr lang="en-US" dirty="0" smtClean="0"/>
              <a:t>.</a:t>
            </a:r>
          </a:p>
          <a:p>
            <a:pPr>
              <a:buFont typeface="Wingdings" pitchFamily="2" charset="2"/>
              <a:buChar char="Ø"/>
            </a:pPr>
            <a:r>
              <a:rPr lang="en-US" dirty="0" smtClean="0"/>
              <a:t> </a:t>
            </a:r>
            <a:r>
              <a:rPr lang="en-US" dirty="0"/>
              <a:t>The master is the controlling device (usually a microcontroller), while the slave (usually a sensor, display, or memory chip) takes instruction from the master. </a:t>
            </a:r>
            <a:endParaRPr lang="en-US" dirty="0" smtClean="0"/>
          </a:p>
          <a:p>
            <a:pPr>
              <a:buFont typeface="Wingdings" pitchFamily="2" charset="2"/>
              <a:buChar char="Ø"/>
            </a:pPr>
            <a:r>
              <a:rPr lang="en-US" dirty="0" smtClean="0"/>
              <a:t>The </a:t>
            </a:r>
            <a:r>
              <a:rPr lang="en-US" dirty="0"/>
              <a:t>simplest configuration of SPI is a single master, single slave system, but one master can control more than one slave </a:t>
            </a:r>
            <a:endParaRPr lang="en-IN" dirty="0"/>
          </a:p>
        </p:txBody>
      </p:sp>
    </p:spTree>
    <p:extLst>
      <p:ext uri="{BB962C8B-B14F-4D97-AF65-F5344CB8AC3E}">
        <p14:creationId xmlns:p14="http://schemas.microsoft.com/office/powerpoint/2010/main" val="2100408829"/>
      </p:ext>
    </p:extLst>
  </p:cSld>
  <p:clrMapOvr>
    <a:masterClrMapping/>
  </p:clrMapOvr>
  <p:transition spd="slow">
    <p:wip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5536" y="692696"/>
            <a:ext cx="8229600" cy="4389120"/>
          </a:xfrm>
        </p:spPr>
        <p:txBody>
          <a:bodyPr/>
          <a:lstStyle/>
          <a:p>
            <a:pPr fontAlgn="base">
              <a:buFont typeface="Wingdings" pitchFamily="2" charset="2"/>
              <a:buChar char="Ø"/>
            </a:pPr>
            <a:r>
              <a:rPr lang="en-US" b="1" dirty="0"/>
              <a:t>MOSI (Master Output/Slave Input)</a:t>
            </a:r>
            <a:r>
              <a:rPr lang="en-US" dirty="0"/>
              <a:t> – Line for the master to send data to the slave.</a:t>
            </a:r>
          </a:p>
          <a:p>
            <a:pPr fontAlgn="base">
              <a:buFont typeface="Wingdings" pitchFamily="2" charset="2"/>
              <a:buChar char="Ø"/>
            </a:pPr>
            <a:r>
              <a:rPr lang="en-US" b="1" dirty="0"/>
              <a:t>MISO (Master Input/Slave Output)</a:t>
            </a:r>
            <a:r>
              <a:rPr lang="en-US" dirty="0"/>
              <a:t> – Line for the slave to send data to the master</a:t>
            </a:r>
            <a:r>
              <a:rPr lang="en-US" dirty="0" smtClean="0"/>
              <a:t>.</a:t>
            </a:r>
          </a:p>
          <a:p>
            <a:pPr fontAlgn="base">
              <a:buFont typeface="Wingdings" pitchFamily="2" charset="2"/>
              <a:buChar char="Ø"/>
            </a:pPr>
            <a:r>
              <a:rPr lang="en-US" b="1" dirty="0"/>
              <a:t>SCLK (Clock)</a:t>
            </a:r>
            <a:r>
              <a:rPr lang="en-US" dirty="0"/>
              <a:t> – Line for the clock signal.</a:t>
            </a:r>
          </a:p>
          <a:p>
            <a:pPr fontAlgn="base">
              <a:buFont typeface="Wingdings" pitchFamily="2" charset="2"/>
              <a:buChar char="Ø"/>
            </a:pPr>
            <a:r>
              <a:rPr lang="en-US" b="1" dirty="0"/>
              <a:t>SS/CS (Slave Select/Chip Select)</a:t>
            </a:r>
            <a:r>
              <a:rPr lang="en-US" dirty="0"/>
              <a:t> – Line for the master to select which slave to send data to</a:t>
            </a:r>
            <a:r>
              <a:rPr lang="en-US" dirty="0" smtClean="0"/>
              <a:t>.</a:t>
            </a:r>
            <a:endParaRPr lang="en-US" dirty="0"/>
          </a:p>
          <a:p>
            <a:endParaRPr lang="en-IN" dirty="0"/>
          </a:p>
        </p:txBody>
      </p:sp>
      <p:pic>
        <p:nvPicPr>
          <p:cNvPr id="1026" name="Picture 2" descr="Introduction to SPI - Master and Slav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52003" y="4126377"/>
            <a:ext cx="4392488" cy="21975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1599258"/>
      </p:ext>
    </p:extLst>
  </p:cSld>
  <p:clrMapOvr>
    <a:masterClrMapping/>
  </p:clrMapOvr>
  <p:transition spd="slow">
    <p:wip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5536" y="2348880"/>
            <a:ext cx="8229600" cy="3082949"/>
          </a:xfrm>
        </p:spPr>
      </p:pic>
    </p:spTree>
    <p:extLst>
      <p:ext uri="{BB962C8B-B14F-4D97-AF65-F5344CB8AC3E}">
        <p14:creationId xmlns:p14="http://schemas.microsoft.com/office/powerpoint/2010/main" val="2508032859"/>
      </p:ext>
    </p:extLst>
  </p:cSld>
  <p:clrMapOvr>
    <a:masterClrMapping/>
  </p:clrMapOvr>
  <p:transition spd="slow">
    <p:wip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a:buFont typeface="Wingdings" pitchFamily="2" charset="2"/>
              <a:buChar char="Ø"/>
            </a:pPr>
            <a:r>
              <a:rPr lang="en-US" dirty="0"/>
              <a:t>In practice, the number of slaves is limited by the load capacitance of the system, which reduces the ability of the master to accurately switch between voltage levels.</a:t>
            </a:r>
            <a:endParaRPr lang="en-IN" dirty="0"/>
          </a:p>
        </p:txBody>
      </p:sp>
    </p:spTree>
    <p:extLst>
      <p:ext uri="{BB962C8B-B14F-4D97-AF65-F5344CB8AC3E}">
        <p14:creationId xmlns:p14="http://schemas.microsoft.com/office/powerpoint/2010/main" val="1414801949"/>
      </p:ext>
    </p:extLst>
  </p:cSld>
  <p:clrMapOvr>
    <a:masterClrMapping/>
  </p:clrMapOvr>
  <p:transition spd="slow">
    <p:wip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Working</a:t>
            </a:r>
            <a:endParaRPr lang="en-IN" dirty="0"/>
          </a:p>
        </p:txBody>
      </p:sp>
      <p:sp>
        <p:nvSpPr>
          <p:cNvPr id="3" name="Content Placeholder 2"/>
          <p:cNvSpPr>
            <a:spLocks noGrp="1"/>
          </p:cNvSpPr>
          <p:nvPr>
            <p:ph idx="1"/>
          </p:nvPr>
        </p:nvSpPr>
        <p:spPr/>
        <p:txBody>
          <a:bodyPr/>
          <a:lstStyle/>
          <a:p>
            <a:pPr>
              <a:buFont typeface="Wingdings" pitchFamily="2" charset="2"/>
              <a:buChar char="Ø"/>
            </a:pPr>
            <a:r>
              <a:rPr lang="en-US" dirty="0"/>
              <a:t>The clock signal synchronizes the output of data bits from the master to the sampling of bits by the slave</a:t>
            </a:r>
            <a:r>
              <a:rPr lang="en-US" dirty="0" smtClean="0"/>
              <a:t>.</a:t>
            </a:r>
          </a:p>
          <a:p>
            <a:pPr>
              <a:buFont typeface="Wingdings" pitchFamily="2" charset="2"/>
              <a:buChar char="Ø"/>
            </a:pPr>
            <a:r>
              <a:rPr lang="en-US" dirty="0"/>
              <a:t>One bit of data is transferred in each clock cycle, so the speed of data transfer is determined by the frequency of the clock signal. </a:t>
            </a:r>
            <a:endParaRPr lang="en-US" dirty="0" smtClean="0"/>
          </a:p>
          <a:p>
            <a:pPr>
              <a:buFont typeface="Wingdings" pitchFamily="2" charset="2"/>
              <a:buChar char="Ø"/>
            </a:pPr>
            <a:r>
              <a:rPr lang="en-US" dirty="0" smtClean="0"/>
              <a:t>SPI </a:t>
            </a:r>
            <a:r>
              <a:rPr lang="en-US" dirty="0"/>
              <a:t>communication is always initiated by the master since the master configures and generates the clock signal.</a:t>
            </a:r>
            <a:endParaRPr lang="en-IN" dirty="0"/>
          </a:p>
        </p:txBody>
      </p:sp>
    </p:spTree>
    <p:extLst>
      <p:ext uri="{BB962C8B-B14F-4D97-AF65-F5344CB8AC3E}">
        <p14:creationId xmlns:p14="http://schemas.microsoft.com/office/powerpoint/2010/main" val="101157802"/>
      </p:ext>
    </p:extLst>
  </p:cSld>
  <p:clrMapOvr>
    <a:masterClrMapping/>
  </p:clrMapOvr>
  <p:transition spd="slow">
    <p:wip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Font typeface="Wingdings" pitchFamily="2" charset="2"/>
              <a:buChar char="Ø"/>
            </a:pPr>
            <a:r>
              <a:rPr lang="en-US" dirty="0"/>
              <a:t>Any communication protocol where devices share a clock signal is known as </a:t>
            </a:r>
            <a:r>
              <a:rPr lang="en-US" i="1" dirty="0"/>
              <a:t>synchronous</a:t>
            </a:r>
            <a:r>
              <a:rPr lang="en-US" i="1" dirty="0" smtClean="0"/>
              <a:t>.</a:t>
            </a:r>
          </a:p>
          <a:p>
            <a:pPr>
              <a:buFont typeface="Wingdings" pitchFamily="2" charset="2"/>
              <a:buChar char="Ø"/>
            </a:pPr>
            <a:r>
              <a:rPr lang="en-US" dirty="0"/>
              <a:t> SPI is a synchronous communication protocol</a:t>
            </a:r>
            <a:r>
              <a:rPr lang="en-US" dirty="0" smtClean="0"/>
              <a:t>.</a:t>
            </a:r>
          </a:p>
          <a:p>
            <a:pPr>
              <a:buFont typeface="Wingdings" pitchFamily="2" charset="2"/>
              <a:buChar char="Ø"/>
            </a:pPr>
            <a:r>
              <a:rPr lang="en-US" dirty="0" smtClean="0"/>
              <a:t> </a:t>
            </a:r>
            <a:r>
              <a:rPr lang="en-US" dirty="0"/>
              <a:t>There are also </a:t>
            </a:r>
            <a:r>
              <a:rPr lang="en-US" i="1" dirty="0"/>
              <a:t>asynchronous</a:t>
            </a:r>
            <a:r>
              <a:rPr lang="en-US" dirty="0"/>
              <a:t> methods that don’t use a clock signal</a:t>
            </a:r>
            <a:r>
              <a:rPr lang="en-US" dirty="0" smtClean="0"/>
              <a:t>.</a:t>
            </a:r>
          </a:p>
          <a:p>
            <a:pPr>
              <a:buFont typeface="Wingdings" pitchFamily="2" charset="2"/>
              <a:buChar char="Ø"/>
            </a:pPr>
            <a:r>
              <a:rPr lang="en-US" dirty="0" smtClean="0"/>
              <a:t> </a:t>
            </a:r>
            <a:r>
              <a:rPr lang="en-US" dirty="0"/>
              <a:t>For example, in UART communication, both sides are set to a pre-configured baud rate that dictates the speed and timing of data transmission.</a:t>
            </a:r>
            <a:endParaRPr lang="en-IN" dirty="0"/>
          </a:p>
        </p:txBody>
      </p:sp>
    </p:spTree>
    <p:extLst>
      <p:ext uri="{BB962C8B-B14F-4D97-AF65-F5344CB8AC3E}">
        <p14:creationId xmlns:p14="http://schemas.microsoft.com/office/powerpoint/2010/main" val="3365131416"/>
      </p:ext>
    </p:extLst>
  </p:cSld>
  <p:clrMapOvr>
    <a:masterClrMapping/>
  </p:clrMapOvr>
  <p:transition spd="slow">
    <p:wip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5536" y="764704"/>
            <a:ext cx="8229600" cy="5616624"/>
          </a:xfrm>
        </p:spPr>
        <p:txBody>
          <a:bodyPr/>
          <a:lstStyle/>
          <a:p>
            <a:pPr>
              <a:buFont typeface="Wingdings" pitchFamily="2" charset="2"/>
              <a:buChar char="Ø"/>
            </a:pPr>
            <a:r>
              <a:rPr lang="en-US" dirty="0"/>
              <a:t>The clock signal in SPI can be modified using the properties of </a:t>
            </a:r>
            <a:r>
              <a:rPr lang="en-US" i="1" dirty="0"/>
              <a:t>clock polarity</a:t>
            </a:r>
            <a:r>
              <a:rPr lang="en-US" dirty="0"/>
              <a:t> and </a:t>
            </a:r>
            <a:r>
              <a:rPr lang="en-US" i="1" dirty="0"/>
              <a:t>clock phase</a:t>
            </a:r>
            <a:r>
              <a:rPr lang="en-US" dirty="0"/>
              <a:t>. </a:t>
            </a:r>
            <a:endParaRPr lang="en-US" dirty="0" smtClean="0"/>
          </a:p>
          <a:p>
            <a:pPr>
              <a:buFont typeface="Wingdings" pitchFamily="2" charset="2"/>
              <a:buChar char="Ø"/>
            </a:pPr>
            <a:r>
              <a:rPr lang="en-US" dirty="0" smtClean="0"/>
              <a:t>These </a:t>
            </a:r>
            <a:r>
              <a:rPr lang="en-US" dirty="0"/>
              <a:t>two properties work together to define when the bits are output and when they are sampled</a:t>
            </a:r>
            <a:r>
              <a:rPr lang="en-US" dirty="0" smtClean="0"/>
              <a:t>.</a:t>
            </a:r>
          </a:p>
          <a:p>
            <a:pPr>
              <a:buFont typeface="Wingdings" pitchFamily="2" charset="2"/>
              <a:buChar char="Ø"/>
            </a:pPr>
            <a:r>
              <a:rPr lang="en-US" dirty="0" smtClean="0"/>
              <a:t> </a:t>
            </a:r>
            <a:r>
              <a:rPr lang="en-US" dirty="0"/>
              <a:t>Clock polarity can be set by the master to allow for bits to be output and sampled on either the rising or falling edge of the clock cycle</a:t>
            </a:r>
            <a:r>
              <a:rPr lang="en-US" dirty="0" smtClean="0"/>
              <a:t>.</a:t>
            </a:r>
          </a:p>
          <a:p>
            <a:pPr>
              <a:buFont typeface="Wingdings" pitchFamily="2" charset="2"/>
              <a:buChar char="Ø"/>
            </a:pPr>
            <a:r>
              <a:rPr lang="en-US" dirty="0" smtClean="0"/>
              <a:t> </a:t>
            </a:r>
            <a:r>
              <a:rPr lang="en-US" dirty="0"/>
              <a:t>Clock phase can be set for output and sampling to occur on either the first edge or second edge of the clock cycle, regardless of whether it is rising or falling.</a:t>
            </a:r>
            <a:endParaRPr lang="en-IN" dirty="0"/>
          </a:p>
        </p:txBody>
      </p:sp>
    </p:spTree>
    <p:extLst>
      <p:ext uri="{BB962C8B-B14F-4D97-AF65-F5344CB8AC3E}">
        <p14:creationId xmlns:p14="http://schemas.microsoft.com/office/powerpoint/2010/main" val="626837986"/>
      </p:ext>
    </p:extLst>
  </p:cSld>
  <p:clrMapOvr>
    <a:masterClrMapping/>
  </p:clrMapOvr>
  <p:transition spd="slow">
    <p:wipe/>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60</TotalTime>
  <Words>402</Words>
  <Application>Microsoft Office PowerPoint</Application>
  <PresentationFormat>On-screen Show (4:3)</PresentationFormat>
  <Paragraphs>59</Paragraphs>
  <Slides>23</Slides>
  <Notes>0</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Flow</vt:lpstr>
      <vt:lpstr>SPI(Serial Pheriphiral Interface)</vt:lpstr>
      <vt:lpstr>Introduction</vt:lpstr>
      <vt:lpstr>PowerPoint Presentation</vt:lpstr>
      <vt:lpstr>PowerPoint Presentation</vt:lpstr>
      <vt:lpstr>PowerPoint Presentation</vt:lpstr>
      <vt:lpstr>PowerPoint Presentation</vt:lpstr>
      <vt:lpstr>Working</vt:lpstr>
      <vt:lpstr>PowerPoint Presentation</vt:lpstr>
      <vt:lpstr>PowerPoint Presentation</vt:lpstr>
      <vt:lpstr>SLAVE SELECT</vt:lpstr>
      <vt:lpstr>MULTIPLE SLAVES</vt:lpstr>
      <vt:lpstr>PowerPoint Presentation</vt:lpstr>
      <vt:lpstr>PowerPoint Presentation</vt:lpstr>
      <vt:lpstr>MOSI AND MISO</vt:lpstr>
      <vt:lpstr>PowerPoint Presentation</vt:lpstr>
      <vt:lpstr>PowerPoint Presentation</vt:lpstr>
      <vt:lpstr>Steps</vt:lpstr>
      <vt:lpstr>PowerPoint Presentation</vt:lpstr>
      <vt:lpstr>PowerPoint Presentation</vt:lpstr>
      <vt:lpstr>PowerPoint Presentation</vt:lpstr>
      <vt:lpstr>ADVANTAGES</vt:lpstr>
      <vt:lpstr>DISADVANTAGES</vt:lpstr>
      <vt:lpstr>The end</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SPI(Serial Pheriphiral Interface)</dc:title>
  <dc:creator>Shabaz Abbass</dc:creator>
  <cp:lastModifiedBy>HP</cp:lastModifiedBy>
  <cp:revision>6</cp:revision>
  <dcterms:created xsi:type="dcterms:W3CDTF">2020-12-13T05:33:33Z</dcterms:created>
  <dcterms:modified xsi:type="dcterms:W3CDTF">2023-08-27T13:19:40Z</dcterms:modified>
</cp:coreProperties>
</file>