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258" r:id="rId3"/>
    <p:sldId id="259" r:id="rId4"/>
    <p:sldId id="277" r:id="rId5"/>
    <p:sldId id="260" r:id="rId6"/>
    <p:sldId id="262" r:id="rId7"/>
    <p:sldId id="263" r:id="rId8"/>
    <p:sldId id="279" r:id="rId9"/>
    <p:sldId id="280" r:id="rId10"/>
    <p:sldId id="278" r:id="rId11"/>
    <p:sldId id="270" r:id="rId12"/>
    <p:sldId id="272" r:id="rId13"/>
    <p:sldId id="271" r:id="rId14"/>
    <p:sldId id="273" r:id="rId15"/>
    <p:sldId id="274" r:id="rId16"/>
    <p:sldId id="275" r:id="rId17"/>
    <p:sldId id="26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8A152-B74B-4799-9CFE-55E059416390}">
          <p14:sldIdLst>
            <p14:sldId id="256"/>
            <p14:sldId id="258"/>
            <p14:sldId id="259"/>
            <p14:sldId id="277"/>
            <p14:sldId id="260"/>
            <p14:sldId id="262"/>
            <p14:sldId id="263"/>
            <p14:sldId id="279"/>
            <p14:sldId id="280"/>
            <p14:sldId id="278"/>
            <p14:sldId id="270"/>
            <p14:sldId id="272"/>
            <p14:sldId id="271"/>
            <p14:sldId id="273"/>
            <p14:sldId id="274"/>
            <p14:sldId id="275"/>
            <p14:sldId id="26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71885-886E-4D41-BE39-864DA221583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F963B-6016-4865-BC3C-831D0D9C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F963B-6016-4865-BC3C-831D0D9CB97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9BA80B-7491-4BB3-915F-C6ED39C2F4AA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4073C9-D906-493B-8463-27ED6681C05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7383-D0F2-463B-8E15-F0DA82104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CHURN PREDICTION IN TELECOMMUNICATION INDUSTRY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E7951-E838-42C1-AB2F-2339F3DA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147" y="4023360"/>
            <a:ext cx="10472928" cy="2280139"/>
          </a:xfrm>
        </p:spPr>
        <p:txBody>
          <a:bodyPr>
            <a:normAutofit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Anusruta Dutta</a:t>
            </a:r>
          </a:p>
          <a:p>
            <a:r>
              <a:rPr lang="en-US" dirty="0"/>
              <a:t>Saurabh Ranjan</a:t>
            </a:r>
          </a:p>
          <a:p>
            <a:r>
              <a:rPr lang="en-US" dirty="0" err="1"/>
              <a:t>Chinna</a:t>
            </a:r>
            <a:r>
              <a:rPr lang="en-US" dirty="0"/>
              <a:t> </a:t>
            </a:r>
            <a:r>
              <a:rPr lang="en-US" dirty="0" err="1"/>
              <a:t>Ussenaiah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2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7200-65BF-48EF-B772-8E156E08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Effecting by Gini values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9B564B-E99D-4F47-83E9-22AF29906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17119"/>
              </p:ext>
            </p:extLst>
          </p:nvPr>
        </p:nvGraphicFramePr>
        <p:xfrm>
          <a:off x="609600" y="2000291"/>
          <a:ext cx="5792804" cy="4297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51221">
                  <a:extLst>
                    <a:ext uri="{9D8B030D-6E8A-4147-A177-3AD203B41FA5}">
                      <a16:colId xmlns:a16="http://schemas.microsoft.com/office/drawing/2014/main" val="2244288234"/>
                    </a:ext>
                  </a:extLst>
                </a:gridCol>
                <a:gridCol w="3041583">
                  <a:extLst>
                    <a:ext uri="{9D8B030D-6E8A-4147-A177-3AD203B41FA5}">
                      <a16:colId xmlns:a16="http://schemas.microsoft.com/office/drawing/2014/main" val="735827742"/>
                    </a:ext>
                  </a:extLst>
                </a:gridCol>
              </a:tblGrid>
              <a:tr h="632650">
                <a:tc>
                  <a:txBody>
                    <a:bodyPr/>
                    <a:lstStyle/>
                    <a:p>
                      <a:pPr algn="r" fontAlgn="ctr"/>
                      <a:r>
                        <a:rPr lang="en-IN" sz="3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3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 Values</a:t>
                      </a:r>
                      <a:endParaRPr lang="en-IN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06788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Charges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19.423512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82142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tenure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17.266203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168417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Charges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16.774021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25048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Service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4.351304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315182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Method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3.871783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7988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Contract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2.838730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369724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Paperless Billing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2.624254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031465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Backup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2.268476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776670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Partner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801916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 Support</a:t>
                      </a:r>
                      <a:endParaRPr lang="en-IN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2.228723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32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8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D16-431C-49B9-9DD5-980EA69B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on the basis of Tenure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E366FA-619F-4CDE-A60B-C3E2482C3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450" y="1935163"/>
            <a:ext cx="7023099" cy="4389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5451F-6A50-4BB7-9F64-5E130A25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89" y="1981985"/>
            <a:ext cx="18288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0967-AF5D-4BBE-8C55-C8B6C0EF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 Distribution in customer Data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BBFAA6-655F-45E7-BFB4-7CC6109C0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70913"/>
            <a:ext cx="5320914" cy="3925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A5FCD-D4F4-4AD0-ABB5-2F0FE938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193" y="1970913"/>
            <a:ext cx="2105025" cy="101917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4B8AAF0-1D62-47F8-9B24-22AA42FE7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7088"/>
            <a:ext cx="5486400" cy="465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5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C681-C831-44BF-92A0-604CBC16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Monthly charges Distribution in customer Data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6223B6-2003-46D1-A71B-FA7B27FC8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9" y="1847088"/>
            <a:ext cx="10963101" cy="45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5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465D-4ED1-4FC7-B5C8-B4E3CD2B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charges Distribution in customer Data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5C23385-EB37-4B09-B788-DB71C1E6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47088"/>
            <a:ext cx="10972800" cy="472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72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41D5-BE97-4EFD-85F8-AFFAD31B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Payment Method Distribution in customer data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82169-F6BB-4059-80DB-4C080AB9E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730" y="1935163"/>
            <a:ext cx="6054750" cy="4674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09C29-5504-4CA9-A9D0-F397B3FA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01" y="1935163"/>
            <a:ext cx="2471579" cy="102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1ED2-EEE6-45C5-80D1-BD9529D5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Security Distribution in customer data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25AC13-CFCF-4484-9449-FBEE7A4E7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270" y="1957196"/>
            <a:ext cx="6645460" cy="4389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E2006-AFC9-4B87-85A1-6FF981A7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305" y="1957196"/>
            <a:ext cx="2257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4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08BF-470D-4E88-A6C3-A0E2C6A7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FB51-3188-46DF-8DC9-2698B99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(Tenure)…..If the customers have been with the company for long duration then the customers churning probability is less.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(Contract)…..If the customers taking the longer contact they are more loyal to the company.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(Payment Method)….Electronic check customers are more churning because sometime money is not paid easily via these method and it takes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(Online security)…..if company start providing online security with benefits to the customer they will not churn out</a:t>
            </a:r>
          </a:p>
        </p:txBody>
      </p:sp>
    </p:spTree>
    <p:extLst>
      <p:ext uri="{BB962C8B-B14F-4D97-AF65-F5344CB8AC3E}">
        <p14:creationId xmlns:p14="http://schemas.microsoft.com/office/powerpoint/2010/main" val="203543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4D935D-C355-416A-ACD7-4FC01C61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45" y="815731"/>
            <a:ext cx="9974309" cy="52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7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4088-D69D-4B4A-ADD2-A5DF79EA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E1F5-9B51-4E3A-BEC6-53BEF68E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Telecom sector has become one of the main industries in developed as well as Developing countries.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progress and the increasing number of operators raised the level of competition among Telecom Companies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are working hard to survive in this competitive market depending on multiple strategies.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customer churning(leaving company Services) is one of the main problems in the industry.</a:t>
            </a:r>
          </a:p>
        </p:txBody>
      </p:sp>
    </p:spTree>
    <p:extLst>
      <p:ext uri="{BB962C8B-B14F-4D97-AF65-F5344CB8AC3E}">
        <p14:creationId xmlns:p14="http://schemas.microsoft.com/office/powerpoint/2010/main" val="35688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69EE-7A93-4800-B2DE-47A7EB37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2C0D-29DD-48EC-851E-E1175BF4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new customers</a:t>
            </a:r>
          </a:p>
          <a:p>
            <a:pPr marL="880110" lvl="1" indent="-514350">
              <a:buClr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 new customers is much more expensive. </a:t>
            </a:r>
          </a:p>
          <a:p>
            <a:pPr marL="514350" indent="-514350">
              <a:buClrTx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Upsell the existing customers</a:t>
            </a:r>
          </a:p>
          <a:p>
            <a:pPr marL="880110" lvl="1" indent="-514350">
              <a:buClr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Retaining existing ones is one of the major concern.</a:t>
            </a:r>
          </a:p>
          <a:p>
            <a:pPr marL="514350" indent="-514350">
              <a:buClrTx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increase the retention period of customers</a:t>
            </a:r>
          </a:p>
          <a:p>
            <a:pPr marL="880110" lvl="1" indent="-514350">
              <a:buClr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starve for better services  and prices, while their requirements are extremely complex and difficult to understand for Telecom</a:t>
            </a:r>
          </a:p>
          <a:p>
            <a:pPr marL="514350" indent="-514350">
              <a:buClrTx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influential factors for the customer churn is very important.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51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8ACB-5C25-47CF-8037-DFD880F9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Churn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4A57-F7B6-4FD7-A210-E27D91A2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switch provider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Plenty of attractive offers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dissatisfaction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Image result for telecom customer churn">
            <a:extLst>
              <a:ext uri="{FF2B5EF4-FFF2-40B4-BE49-F238E27FC236}">
                <a16:creationId xmlns:a16="http://schemas.microsoft.com/office/drawing/2014/main" id="{4A2F3EC2-6BB8-4FE0-8917-75DDAC3C7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68" y="1935480"/>
            <a:ext cx="6580132" cy="37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7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82C7-B2B8-4223-A157-6CF5B706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Churn-Not Churn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88D9-7210-4DAF-87C3-A4D7DB01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7043 customer we conducted our experiment and out of which 1873 found to be churning that is 26.6% almost one-fourth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76F6D-8F25-458B-A33D-9B3A98A5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51" y="2826047"/>
            <a:ext cx="4713440" cy="387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BA86E-E954-452C-8D3C-476F15C58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981" y="2826047"/>
            <a:ext cx="1100910" cy="8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EDFC-A20E-4CBE-A33E-2CDD802E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0B14D-17F1-4BED-841C-E9D88486B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04089"/>
            <a:ext cx="10972799" cy="5620512"/>
          </a:xfrm>
        </p:spPr>
      </p:pic>
    </p:spTree>
    <p:extLst>
      <p:ext uri="{BB962C8B-B14F-4D97-AF65-F5344CB8AC3E}">
        <p14:creationId xmlns:p14="http://schemas.microsoft.com/office/powerpoint/2010/main" val="376067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F49F-1D79-4067-A5A3-B98E7319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Methodologies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9E8C53-690B-427E-B79D-FEBEC09A7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007463"/>
              </p:ext>
            </p:extLst>
          </p:nvPr>
        </p:nvGraphicFramePr>
        <p:xfrm>
          <a:off x="609600" y="1935163"/>
          <a:ext cx="10972800" cy="4218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684">
                  <a:extLst>
                    <a:ext uri="{9D8B030D-6E8A-4147-A177-3AD203B41FA5}">
                      <a16:colId xmlns:a16="http://schemas.microsoft.com/office/drawing/2014/main" val="3244986224"/>
                    </a:ext>
                  </a:extLst>
                </a:gridCol>
                <a:gridCol w="1701239">
                  <a:extLst>
                    <a:ext uri="{9D8B030D-6E8A-4147-A177-3AD203B41FA5}">
                      <a16:colId xmlns:a16="http://schemas.microsoft.com/office/drawing/2014/main" val="3858726842"/>
                    </a:ext>
                  </a:extLst>
                </a:gridCol>
                <a:gridCol w="2161033">
                  <a:extLst>
                    <a:ext uri="{9D8B030D-6E8A-4147-A177-3AD203B41FA5}">
                      <a16:colId xmlns:a16="http://schemas.microsoft.com/office/drawing/2014/main" val="2478752083"/>
                    </a:ext>
                  </a:extLst>
                </a:gridCol>
                <a:gridCol w="1505827">
                  <a:extLst>
                    <a:ext uri="{9D8B030D-6E8A-4147-A177-3AD203B41FA5}">
                      <a16:colId xmlns:a16="http://schemas.microsoft.com/office/drawing/2014/main" val="3682852502"/>
                    </a:ext>
                  </a:extLst>
                </a:gridCol>
                <a:gridCol w="1321909">
                  <a:extLst>
                    <a:ext uri="{9D8B030D-6E8A-4147-A177-3AD203B41FA5}">
                      <a16:colId xmlns:a16="http://schemas.microsoft.com/office/drawing/2014/main" val="2743910652"/>
                    </a:ext>
                  </a:extLst>
                </a:gridCol>
                <a:gridCol w="1340108">
                  <a:extLst>
                    <a:ext uri="{9D8B030D-6E8A-4147-A177-3AD203B41FA5}">
                      <a16:colId xmlns:a16="http://schemas.microsoft.com/office/drawing/2014/main" val="3789018397"/>
                    </a:ext>
                  </a:extLst>
                </a:gridCol>
              </a:tblGrid>
              <a:tr h="5576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(AUC)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31883"/>
                  </a:ext>
                </a:extLst>
              </a:tr>
              <a:tr h="52300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31908"/>
                  </a:ext>
                </a:extLst>
              </a:tr>
              <a:tr h="52300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18463"/>
                  </a:ext>
                </a:extLst>
              </a:tr>
              <a:tr h="52300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7298"/>
                  </a:ext>
                </a:extLst>
              </a:tr>
              <a:tr h="52300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(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72424"/>
                  </a:ext>
                </a:extLst>
              </a:tr>
              <a:tr h="52300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(entropy)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83595"/>
                  </a:ext>
                </a:extLst>
              </a:tr>
              <a:tr h="52300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95296"/>
                  </a:ext>
                </a:extLst>
              </a:tr>
              <a:tr h="52300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9C39-F722-4A95-9F62-806EAF0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 for Various model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5E9B60-09B3-4DF0-92F0-C5F46A5A7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6" y="1754964"/>
            <a:ext cx="3148230" cy="310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3545544-AFB3-457E-9E3C-E160CEC0B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47" y="1719882"/>
            <a:ext cx="3148229" cy="310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028B70-B154-418F-B7A5-7BB71C3F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68" y="1719882"/>
            <a:ext cx="32194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9BE6B5-2A42-46BC-845D-DEEFB3DDCB98}"/>
              </a:ext>
            </a:extLst>
          </p:cNvPr>
          <p:cNvSpPr/>
          <p:nvPr/>
        </p:nvSpPr>
        <p:spPr>
          <a:xfrm>
            <a:off x="989414" y="5010913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0000"/>
                </a:solidFill>
                <a:latin typeface="Helvetica Neue"/>
              </a:rPr>
              <a:t>Logistic regression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31E17-FA8E-4D02-A8B8-E1E73B46F3F4}"/>
              </a:ext>
            </a:extLst>
          </p:cNvPr>
          <p:cNvSpPr/>
          <p:nvPr/>
        </p:nvSpPr>
        <p:spPr>
          <a:xfrm>
            <a:off x="5605259" y="501091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KNN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A60D2-5C3C-4BC6-8328-191B006B9F46}"/>
              </a:ext>
            </a:extLst>
          </p:cNvPr>
          <p:cNvSpPr/>
          <p:nvPr/>
        </p:nvSpPr>
        <p:spPr>
          <a:xfrm>
            <a:off x="9442391" y="501091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SVM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580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AE16-C5FC-4E59-BA78-67F01C8D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 for Various model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63953B-1C07-469F-AE98-473AE56B25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47088"/>
            <a:ext cx="3579587" cy="35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D10343E-C1E3-4ACE-BC94-48B273E80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847088"/>
            <a:ext cx="3516540" cy="346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F2B2D0E-946B-4A92-A4DB-2E616B09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81" y="1847088"/>
            <a:ext cx="3516539" cy="346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D78732-C3C2-4C5F-B8AC-93A0C24AF644}"/>
              </a:ext>
            </a:extLst>
          </p:cNvPr>
          <p:cNvSpPr/>
          <p:nvPr/>
        </p:nvSpPr>
        <p:spPr>
          <a:xfrm>
            <a:off x="1123720" y="5557876"/>
            <a:ext cx="2390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Decision Tree (</a:t>
            </a:r>
            <a:r>
              <a:rPr lang="en-IN" b="1" dirty="0" err="1">
                <a:solidFill>
                  <a:srgbClr val="000000"/>
                </a:solidFill>
                <a:latin typeface="Helvetica Neue"/>
              </a:rPr>
              <a:t>gini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)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0482E-B0A8-4338-87CF-F51D7BDC207C}"/>
              </a:ext>
            </a:extLst>
          </p:cNvPr>
          <p:cNvSpPr/>
          <p:nvPr/>
        </p:nvSpPr>
        <p:spPr>
          <a:xfrm>
            <a:off x="5189341" y="555787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Random forest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AE1E3-C2A9-4EA0-9EE7-B57196F46811}"/>
              </a:ext>
            </a:extLst>
          </p:cNvPr>
          <p:cNvSpPr/>
          <p:nvPr/>
        </p:nvSpPr>
        <p:spPr>
          <a:xfrm>
            <a:off x="9456650" y="5557876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000000"/>
                </a:solidFill>
                <a:latin typeface="Helvetica Neue"/>
              </a:rPr>
              <a:t>XGboost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449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1483</TotalTime>
  <Words>394</Words>
  <Application>Microsoft Office PowerPoint</Application>
  <PresentationFormat>Widescreen</PresentationFormat>
  <Paragraphs>119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Constantia</vt:lpstr>
      <vt:lpstr>Helvetica Neue</vt:lpstr>
      <vt:lpstr>Times New Roman</vt:lpstr>
      <vt:lpstr>Wingdings 2</vt:lpstr>
      <vt:lpstr>Flow</vt:lpstr>
      <vt:lpstr>CUSTOMER CHURN PREDICTION IN TELECOMMUNICATION INDUSTRY</vt:lpstr>
      <vt:lpstr>INTRODUCTION</vt:lpstr>
      <vt:lpstr>CHALLENGES</vt:lpstr>
      <vt:lpstr>Reasons for Churn</vt:lpstr>
      <vt:lpstr>Customer Churn-Not Churn</vt:lpstr>
      <vt:lpstr>PowerPoint Presentation</vt:lpstr>
      <vt:lpstr>Analysis Methodologies</vt:lpstr>
      <vt:lpstr>ROC Curves for Various model</vt:lpstr>
      <vt:lpstr>ROC Curves for Various model</vt:lpstr>
      <vt:lpstr>Features Effecting by Gini values</vt:lpstr>
      <vt:lpstr>Churn on the basis of Tenure</vt:lpstr>
      <vt:lpstr>Contract Distribution in customer Data</vt:lpstr>
      <vt:lpstr>Monthly charges Distribution in customer Data</vt:lpstr>
      <vt:lpstr>Total charges Distribution in customer Data</vt:lpstr>
      <vt:lpstr>Payment Method Distribution in customer data </vt:lpstr>
      <vt:lpstr>Online Security Distribution in customer data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ANUSRUTA DUTTA</dc:creator>
  <cp:lastModifiedBy>ANUSRUTA DUTTA</cp:lastModifiedBy>
  <cp:revision>52</cp:revision>
  <dcterms:created xsi:type="dcterms:W3CDTF">2019-10-10T18:26:32Z</dcterms:created>
  <dcterms:modified xsi:type="dcterms:W3CDTF">2019-10-15T17:54:19Z</dcterms:modified>
</cp:coreProperties>
</file>