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8" r:id="rId4"/>
    <p:sldId id="259" r:id="rId5"/>
    <p:sldId id="257" r:id="rId6"/>
    <p:sldId id="262" r:id="rId7"/>
    <p:sldId id="261" r:id="rId8"/>
    <p:sldId id="265" r:id="rId9"/>
    <p:sldId id="263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0974C-4CA8-4A95-95D3-A33B657A138C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D925-BE31-44F0-AA6E-E410592AA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D925-BE31-44F0-AA6E-E410592AA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D925-BE31-44F0-AA6E-E410592AA2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D925-BE31-44F0-AA6E-E410592AA2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B8EC-3CCB-43FE-962F-3544A0525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A1DA6-089F-4DF0-851A-EDBB5876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418F-6D59-41EB-8C00-82F6C4B1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FCE7-F2D2-4A57-AE17-6D0679A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D05C-1F24-4454-A87F-29A1BC64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9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8EE2-7A00-418E-B323-0D8CB25D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E0EBD-FF1B-4E0B-84F3-FEF8BB80F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6E570-0119-4451-B856-534FD11B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6125D-2C05-42C2-BA87-EB27843B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D8FA-6401-452C-A842-80C21724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BEFE8-E1D3-443B-88CD-DB6866B3D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7D724-8AF8-4E77-90F8-C9CD3B38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B752-59D0-44AE-ABF8-6D52EE35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710E-3432-45BC-9376-C6918CF7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32B4-FC0C-45AA-B213-475BEBD1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7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1B6C-2C4B-41DB-9384-6EC10E2E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26AE-BCD6-4AF1-BC53-EDEDFE27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67C8-2506-43B6-AF78-72404324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95E7-DAB4-43A0-8374-296D7190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B6186-47EE-4977-953C-2C3DE810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3464-90DE-4C20-A514-E4BA2403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E0F1A-154E-45A3-8013-F981E16D3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5833-5132-458C-B04F-45995D62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2C8F3-6A28-4015-AC29-DE42D37D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4675-4C56-4571-9F7F-8CF36958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503E-75F6-46BF-A812-0C408FA6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447B-27C5-4CCA-B0C6-9C5A84065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E02A-BCE8-47D1-8F65-FC24841F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E62A8-52BC-49BD-98E6-44050C46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54FBE-BD81-4266-9424-2E3CDE95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CE9C-0A5E-49AC-B88A-8CE0E8FC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6054-317F-4EFA-A75C-64D347F5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96334-5E86-43C4-AB0F-3E8B9782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59E1E-8817-4A79-9BA0-A2C4D2C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39B93-52C4-4AD6-A8DC-227CA24BF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EC7AE-3E90-4B16-8B15-DD85E1CD6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DF7F4-589F-463A-9541-0CEF05B4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BE1F0-0C12-4AF4-B5C0-E34668FD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A74C-3A60-40C9-B872-2FB7E92E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A233-21B5-4148-B78F-595DC10C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15673-8A2B-4F4B-B4DA-886B97BF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FFE52-4132-459B-9933-C7682158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C6D0-B638-4DF6-AD8F-E176491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5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00360-8B8F-4762-B25B-6A5515B7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76242-EB27-48FF-AF87-406DCBE6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B46A-6910-4829-AFDD-3AA67097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2196-32E4-4B09-92A2-F8DBC02D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8412-D0CD-4032-A935-8BCE5BCB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E558-8E92-4E62-B0D2-624FB0F22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C6F4-4CF8-4947-9334-0EF34574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EF565-BC0E-42A8-A034-5C1E8411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4DCC0-A219-40EE-A828-5218B474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7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AB7E-AB27-4CC3-BF7A-D5766269D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4B771-D783-484A-A1C3-4FACFC08E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9E845-BE55-48C9-8CBF-0B635A9EF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09C7-7BCB-4300-AFD5-233B6EF5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4DFF7-1D32-4242-9A8D-40C07332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05BA-8349-4345-BE1E-C88D699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448D0-963B-4348-87D2-38F3EA5A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6C97-5AE8-472A-855B-92479D8F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A061-1FDD-4013-BBF5-4F725A66E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C0245-3BF7-4FF5-91B4-6A970F862D06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8B52F-1A01-4A00-9A9B-8515701B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6ABB-3D2F-435C-9BDA-3018F0546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A7A4-E3C4-4B87-A6AF-AD333053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kanda/analyzing-uci-crime-and-communities-dataset/data" TargetMode="External"/><Relationship Id="rId2" Type="http://schemas.openxmlformats.org/officeDocument/2006/relationships/hyperlink" Target="https://archive.ics.uci.edu/ml/datasets/Communities+and+Cri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C8C7-37EA-4294-B52A-136D4955C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627" y="3867017"/>
            <a:ext cx="6969353" cy="1123556"/>
          </a:xfrm>
        </p:spPr>
        <p:txBody>
          <a:bodyPr anchor="b">
            <a:normAutofit/>
          </a:bodyPr>
          <a:lstStyle/>
          <a:p>
            <a:pPr algn="r"/>
            <a:r>
              <a:rPr lang="en-US" sz="5400" dirty="0"/>
              <a:t>Crime and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B97F3-88B2-4CFF-82A8-987C8E7F6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2428" y="5168900"/>
            <a:ext cx="7599572" cy="1123556"/>
          </a:xfrm>
        </p:spPr>
        <p:txBody>
          <a:bodyPr anchor="t">
            <a:normAutofit/>
          </a:bodyPr>
          <a:lstStyle/>
          <a:p>
            <a:r>
              <a:rPr lang="en-US" sz="2800" dirty="0"/>
              <a:t>Classification Analysis of High and Low Crime Rates </a:t>
            </a:r>
          </a:p>
          <a:p>
            <a:r>
              <a:rPr lang="en-US" sz="2000" dirty="0"/>
              <a:t>Anustha Shrestha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6F11A-EB7E-4F54-8CB2-AD0FD4365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99" r="31766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485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6B136-123F-44CB-889D-F31DF5C7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1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4775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B86-EE6A-4091-B61A-DCE21DCD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38" y="266235"/>
            <a:ext cx="11333711" cy="838665"/>
          </a:xfrm>
        </p:spPr>
        <p:txBody>
          <a:bodyPr>
            <a:noAutofit/>
          </a:bodyPr>
          <a:lstStyle/>
          <a:p>
            <a:r>
              <a:rPr lang="en-US" sz="3600" b="1" dirty="0"/>
              <a:t>False Positive and False Negative Error Rates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0.5n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B4C14-F89B-4F86-9484-4BCF371C10D5}"/>
              </a:ext>
            </a:extLst>
          </p:cNvPr>
          <p:cNvCxnSpPr>
            <a:cxnSpLocks/>
          </p:cNvCxnSpPr>
          <p:nvPr/>
        </p:nvCxnSpPr>
        <p:spPr>
          <a:xfrm>
            <a:off x="6096000" y="1104900"/>
            <a:ext cx="0" cy="4362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3E32BBF-8FEB-423A-A872-91E886699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47" y="1718691"/>
            <a:ext cx="5735652" cy="3401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FD61D3-85D5-4415-A379-9D9A17E2D3C4}"/>
              </a:ext>
            </a:extLst>
          </p:cNvPr>
          <p:cNvSpPr txBox="1"/>
          <p:nvPr/>
        </p:nvSpPr>
        <p:spPr>
          <a:xfrm>
            <a:off x="1241413" y="1130808"/>
            <a:ext cx="37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Imbalanced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51875-B6EB-4FFA-9851-D9DDB8983791}"/>
              </a:ext>
            </a:extLst>
          </p:cNvPr>
          <p:cNvSpPr txBox="1"/>
          <p:nvPr/>
        </p:nvSpPr>
        <p:spPr>
          <a:xfrm>
            <a:off x="7442188" y="1095875"/>
            <a:ext cx="37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Balanced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CF6976AD-F11A-4D5F-A5D0-C352AF3C1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48" y="1699641"/>
            <a:ext cx="5735652" cy="34015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D73F5C-4667-487F-9FD2-D56C3C29A692}"/>
              </a:ext>
            </a:extLst>
          </p:cNvPr>
          <p:cNvSpPr txBox="1"/>
          <p:nvPr/>
        </p:nvSpPr>
        <p:spPr>
          <a:xfrm>
            <a:off x="523875" y="5591175"/>
            <a:ext cx="1133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plots show the false positive and false negative train and test error rates for imbalanced and balanced sample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order to make the sample set balanced, oversampling was applied to the label that was underrepresented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the original data itself was a balanced set, oversampling does not change the result much</a:t>
            </a:r>
          </a:p>
        </p:txBody>
      </p:sp>
    </p:spTree>
    <p:extLst>
      <p:ext uri="{BB962C8B-B14F-4D97-AF65-F5344CB8AC3E}">
        <p14:creationId xmlns:p14="http://schemas.microsoft.com/office/powerpoint/2010/main" val="377262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B86-EE6A-4091-B61A-DCE21DCD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38" y="266235"/>
            <a:ext cx="11333711" cy="838665"/>
          </a:xfrm>
        </p:spPr>
        <p:txBody>
          <a:bodyPr>
            <a:noAutofit/>
          </a:bodyPr>
          <a:lstStyle/>
          <a:p>
            <a:r>
              <a:rPr lang="en-US" sz="3600" b="1" dirty="0"/>
              <a:t>False Positive and False Negative Error Rates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0.9n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B4C14-F89B-4F86-9484-4BCF371C10D5}"/>
              </a:ext>
            </a:extLst>
          </p:cNvPr>
          <p:cNvCxnSpPr>
            <a:cxnSpLocks/>
          </p:cNvCxnSpPr>
          <p:nvPr/>
        </p:nvCxnSpPr>
        <p:spPr>
          <a:xfrm>
            <a:off x="6335697" y="1104900"/>
            <a:ext cx="0" cy="4362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FD61D3-85D5-4415-A379-9D9A17E2D3C4}"/>
              </a:ext>
            </a:extLst>
          </p:cNvPr>
          <p:cNvSpPr txBox="1"/>
          <p:nvPr/>
        </p:nvSpPr>
        <p:spPr>
          <a:xfrm>
            <a:off x="1241413" y="1130808"/>
            <a:ext cx="37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Imbalanced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51875-B6EB-4FFA-9851-D9DDB8983791}"/>
              </a:ext>
            </a:extLst>
          </p:cNvPr>
          <p:cNvSpPr txBox="1"/>
          <p:nvPr/>
        </p:nvSpPr>
        <p:spPr>
          <a:xfrm>
            <a:off x="7442188" y="1095875"/>
            <a:ext cx="37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Balanced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73F5C-4667-487F-9FD2-D56C3C29A692}"/>
              </a:ext>
            </a:extLst>
          </p:cNvPr>
          <p:cNvSpPr txBox="1"/>
          <p:nvPr/>
        </p:nvSpPr>
        <p:spPr>
          <a:xfrm>
            <a:off x="523875" y="5591175"/>
            <a:ext cx="1133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plots show the false positive and false negative train and test error rates for imbalanced and balanced sample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order to make the sample set balanced, oversampling was applied to the label that was underrepresented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Since the original data itself was a balanced set, oversampling does not change the result much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9B0A73-6C55-4F5E-BAE2-3F919AF56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41" y="1647253"/>
            <a:ext cx="5735652" cy="3401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DD9866-0763-49A7-B496-C42841FFD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66" y="1629497"/>
            <a:ext cx="5116179" cy="34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5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BB2E7CC-4EB5-4177-9BD7-4FCE30A0AA19}"/>
              </a:ext>
            </a:extLst>
          </p:cNvPr>
          <p:cNvSpPr txBox="1">
            <a:spLocks/>
          </p:cNvSpPr>
          <p:nvPr/>
        </p:nvSpPr>
        <p:spPr>
          <a:xfrm>
            <a:off x="291352" y="309941"/>
            <a:ext cx="10515600" cy="63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 dirty="0"/>
              <a:t>Introduction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16B6B-94C2-4A20-B002-93322F572148}"/>
              </a:ext>
            </a:extLst>
          </p:cNvPr>
          <p:cNvSpPr txBox="1"/>
          <p:nvPr/>
        </p:nvSpPr>
        <p:spPr>
          <a:xfrm>
            <a:off x="385452" y="1324973"/>
            <a:ext cx="11418048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Objective:</a:t>
            </a:r>
            <a:r>
              <a:rPr lang="en-US" sz="2000" dirty="0"/>
              <a:t> Predict whether a community has a “High Crime Rate” or “Low Crime Rate” based on socio-demographic indicators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2096D-B790-45DB-AE92-B77431FC17D4}"/>
              </a:ext>
            </a:extLst>
          </p:cNvPr>
          <p:cNvSpPr txBox="1"/>
          <p:nvPr/>
        </p:nvSpPr>
        <p:spPr>
          <a:xfrm>
            <a:off x="385452" y="2367303"/>
            <a:ext cx="1141804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Violent Crime is defined as the sum of crimes such as murder, rape, robbery and assault</a:t>
            </a:r>
            <a:endParaRPr lang="en-US" sz="2400" dirty="0"/>
          </a:p>
          <a:p>
            <a:endParaRPr lang="en-US" sz="2000" b="1" dirty="0"/>
          </a:p>
          <a:p>
            <a:r>
              <a:rPr lang="en-US" sz="2000" b="1" dirty="0"/>
              <a:t>Original Dataset:  </a:t>
            </a:r>
            <a:r>
              <a:rPr lang="en-US" sz="2000" dirty="0"/>
              <a:t>n = 2215, p = 147</a:t>
            </a:r>
          </a:p>
          <a:p>
            <a:r>
              <a:rPr lang="en-US" u="sng" dirty="0">
                <a:hlinkClick r:id="rId2"/>
              </a:rPr>
              <a:t>https://archive.ics.uci.edu/ml/datasets/Communities+and+Crime</a:t>
            </a:r>
            <a:endParaRPr lang="en-US" u="sng" dirty="0"/>
          </a:p>
          <a:p>
            <a:r>
              <a:rPr lang="en-US" sz="1400" dirty="0"/>
              <a:t>Extracted from: </a:t>
            </a:r>
            <a:r>
              <a:rPr lang="en-US" sz="1400" dirty="0">
                <a:hlinkClick r:id="rId3"/>
              </a:rPr>
              <a:t>https://www.kaggle.com/kkanda/analyzing-uci-crime-and-communities-dataset/data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Final Dataset:  </a:t>
            </a:r>
            <a:r>
              <a:rPr lang="en-US" sz="2000" dirty="0"/>
              <a:t>n = 1994 , p = 101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Missing variables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Missing observations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Median per capita violent crime rate =  374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Classes: High Crime Rate (1) – Above median per capita violent crime rate</a:t>
            </a:r>
          </a:p>
          <a:p>
            <a:r>
              <a:rPr lang="en-US" sz="2000" dirty="0"/>
              <a:t>                      Low Crime Rate (0) – Below median per capita violent crime rate</a:t>
            </a:r>
          </a:p>
          <a:p>
            <a:r>
              <a:rPr lang="en-US" sz="2000" dirty="0"/>
              <a:t>-     Balanced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612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5BB86-EE6A-4091-B61A-DCE21DCD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79" y="170139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b="1" dirty="0"/>
              <a:t>Error Rates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0.5n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AA4523F-022D-4C6F-B90A-D5B1BDE2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258" y="2020824"/>
            <a:ext cx="3935808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Train errors: L</a:t>
            </a:r>
            <a:r>
              <a:rPr lang="en-US" sz="1800" dirty="0"/>
              <a:t>ower than test errors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Random Forest:</a:t>
            </a:r>
            <a:r>
              <a:rPr lang="en-US" sz="1800" dirty="0"/>
              <a:t> Lowest train errors, but high test errors (overfitting)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Logistic:</a:t>
            </a:r>
            <a:r>
              <a:rPr lang="en-US" sz="1800" dirty="0"/>
              <a:t> Highest test errors</a:t>
            </a:r>
          </a:p>
          <a:p>
            <a:endParaRPr lang="en-US" sz="1800" dirty="0"/>
          </a:p>
          <a:p>
            <a:r>
              <a:rPr lang="en-US" sz="1800" dirty="0"/>
              <a:t>SVM train errors are good, but for test set, ridge performs better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608A3AB-2EBA-4BBF-80BE-38B7C110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684748"/>
            <a:ext cx="7416259" cy="439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1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A4BA03-A851-40E7-9B21-40D4F9F7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384" y="2002526"/>
            <a:ext cx="3885390" cy="3959352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Train errors:</a:t>
            </a:r>
            <a:r>
              <a:rPr lang="en-US" sz="1800" dirty="0"/>
              <a:t> Similar to </a:t>
            </a:r>
            <a:r>
              <a:rPr lang="en-US" sz="1800" dirty="0" err="1"/>
              <a:t>n</a:t>
            </a:r>
            <a:r>
              <a:rPr lang="en-US" sz="1800" baseline="-25000" dirty="0" err="1"/>
              <a:t>learn</a:t>
            </a:r>
            <a:r>
              <a:rPr lang="en-US" sz="1800" baseline="-25000" dirty="0"/>
              <a:t> </a:t>
            </a:r>
            <a:r>
              <a:rPr lang="en-US" sz="1800" dirty="0"/>
              <a:t>= 0.5n; slightly less variable</a:t>
            </a:r>
          </a:p>
          <a:p>
            <a:pPr marL="0" indent="0">
              <a:buNone/>
            </a:pPr>
            <a:endParaRPr lang="en-US" sz="1800" baseline="-25000" dirty="0"/>
          </a:p>
          <a:p>
            <a:r>
              <a:rPr lang="en-US" sz="1800" b="1" dirty="0"/>
              <a:t>Test errors:</a:t>
            </a:r>
            <a:r>
              <a:rPr lang="en-US" sz="1800" dirty="0"/>
              <a:t> Slightly lower than </a:t>
            </a:r>
            <a:r>
              <a:rPr lang="en-US" sz="1800" dirty="0" err="1"/>
              <a:t>n</a:t>
            </a:r>
            <a:r>
              <a:rPr lang="en-US" sz="1800" baseline="-25000" dirty="0" err="1"/>
              <a:t>learn</a:t>
            </a:r>
            <a:r>
              <a:rPr lang="en-US" sz="1800" baseline="-25000" dirty="0"/>
              <a:t> </a:t>
            </a:r>
            <a:r>
              <a:rPr lang="en-US" sz="1800" dirty="0"/>
              <a:t>= 0.5n, but more variable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Random Forest:  L</a:t>
            </a:r>
            <a:r>
              <a:rPr lang="en-US" sz="1800" dirty="0"/>
              <a:t>owest train errors, but high test errors (overfitting)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SVM train errors are good, but for test set, ridge performs the best</a:t>
            </a:r>
          </a:p>
          <a:p>
            <a:endParaRPr lang="en-US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B13CFF-CFFE-4AB8-8398-6A1D52EC3D24}"/>
              </a:ext>
            </a:extLst>
          </p:cNvPr>
          <p:cNvSpPr txBox="1">
            <a:spLocks/>
          </p:cNvSpPr>
          <p:nvPr/>
        </p:nvSpPr>
        <p:spPr>
          <a:xfrm>
            <a:off x="328374" y="191599"/>
            <a:ext cx="1120140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Error Rates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0.9n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EBE2F-42D7-480C-9A39-93BFDF0CF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" y="1721922"/>
            <a:ext cx="7423040" cy="44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5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5BB2E7CC-4EB5-4177-9BD7-4FCE30A0AA19}"/>
              </a:ext>
            </a:extLst>
          </p:cNvPr>
          <p:cNvSpPr txBox="1">
            <a:spLocks/>
          </p:cNvSpPr>
          <p:nvPr/>
        </p:nvSpPr>
        <p:spPr>
          <a:xfrm>
            <a:off x="325219" y="153208"/>
            <a:ext cx="10515600" cy="63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10-fold CV Curves and Heat Map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0.5n </a:t>
            </a:r>
          </a:p>
        </p:txBody>
      </p:sp>
      <p:pic>
        <p:nvPicPr>
          <p:cNvPr id="25" name="Picture 24" descr="A close up of a map&#10;&#10;Description automatically generated">
            <a:extLst>
              <a:ext uri="{FF2B5EF4-FFF2-40B4-BE49-F238E27FC236}">
                <a16:creationId xmlns:a16="http://schemas.microsoft.com/office/drawing/2014/main" id="{A278403B-9CE8-4318-A7BF-E0C7181CB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"/>
          <a:stretch/>
        </p:blipFill>
        <p:spPr>
          <a:xfrm>
            <a:off x="129770" y="876566"/>
            <a:ext cx="5725337" cy="3698500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45B13-F8BF-4F62-9FC5-730DAB6B37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"/>
          <a:stretch/>
        </p:blipFill>
        <p:spPr>
          <a:xfrm>
            <a:off x="6331928" y="877206"/>
            <a:ext cx="5171835" cy="35136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F5F1C2-BC77-4D4F-AECA-D960B1AC9C88}"/>
                  </a:ext>
                </a:extLst>
              </p:cNvPr>
              <p:cNvSpPr/>
              <p:nvPr/>
            </p:nvSpPr>
            <p:spPr>
              <a:xfrm>
                <a:off x="6357377" y="4550761"/>
                <a:ext cx="5329305" cy="2231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CMSY10"/>
                  </a:rPr>
                  <a:t>Ratio </a:t>
                </a:r>
                <a:r>
                  <a:rPr lang="en-US" sz="1500" dirty="0">
                    <a:latin typeface="CMSY10"/>
                  </a:rPr>
                  <a:t>:</a:t>
                </a:r>
                <a:r>
                  <a:rPr lang="en-US" sz="1500" dirty="0">
                    <a:latin typeface="CMR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 /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b="1" dirty="0"/>
                  <a:t>    |       Time</a:t>
                </a:r>
                <a:r>
                  <a:rPr lang="en-US" sz="1500" dirty="0"/>
                  <a:t>: In seconds</a:t>
                </a:r>
              </a:p>
              <a:p>
                <a:endParaRPr lang="en-US" sz="1400" dirty="0"/>
              </a:p>
              <a:p>
                <a:pPr>
                  <a:spcAft>
                    <a:spcPts val="600"/>
                  </a:spcAft>
                </a:pPr>
                <a:r>
                  <a:rPr lang="en-US" sz="1500" dirty="0"/>
                  <a:t>As the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 decreases (Ratio increases), first the CV error reduces, and after a point, it starts increasing. The optimal </a:t>
                </a:r>
                <a:r>
                  <a:rPr lang="en-US" sz="1500" dirty="0" err="1"/>
                  <a:t>lamda</a:t>
                </a:r>
                <a:r>
                  <a:rPr lang="en-US" sz="1500" dirty="0"/>
                  <a:t> is:</a:t>
                </a:r>
              </a:p>
              <a:p>
                <a:r>
                  <a:rPr lang="en-US" sz="1500" dirty="0"/>
                  <a:t>Lasso: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= 0.0031 , CV = 0.1644  </a:t>
                </a:r>
              </a:p>
              <a:p>
                <a:r>
                  <a:rPr lang="en-US" sz="1500" dirty="0"/>
                  <a:t>Ridge: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= 0.0033 , CV = 0.1664</a:t>
                </a:r>
              </a:p>
              <a:p>
                <a:endParaRPr lang="en-US" sz="1500" dirty="0"/>
              </a:p>
              <a:p>
                <a:r>
                  <a:rPr lang="en-US" sz="1500" dirty="0"/>
                  <a:t>SVM: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= 0.01 , cost = 1, CV = 0.1765</a:t>
                </a:r>
              </a:p>
              <a:p>
                <a:r>
                  <a:rPr lang="en-US" sz="1500" dirty="0"/>
                  <a:t>No clear trade off between time and predictive performance</a:t>
                </a:r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F5F1C2-BC77-4D4F-AECA-D960B1AC9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377" y="4550761"/>
                <a:ext cx="5329305" cy="2231380"/>
              </a:xfrm>
              <a:prstGeom prst="rect">
                <a:avLst/>
              </a:prstGeom>
              <a:blipFill>
                <a:blip r:embed="rId4"/>
                <a:stretch>
                  <a:fillRect l="-458" t="-820" b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2F5EF7BB-BA28-40DD-BF38-AF70470AC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82" y="4665271"/>
            <a:ext cx="4611199" cy="18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8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EA10C-41B7-45F3-80C4-7AB60968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1" y="886470"/>
            <a:ext cx="5525308" cy="3573532"/>
          </a:xfrm>
          <a:prstGeom prst="rect">
            <a:avLst/>
          </a:prstGeom>
        </p:spPr>
      </p:pic>
      <p:pic>
        <p:nvPicPr>
          <p:cNvPr id="29" name="Picture 28" descr="A close up of a map&#10;&#10;Description automatically generated">
            <a:extLst>
              <a:ext uri="{FF2B5EF4-FFF2-40B4-BE49-F238E27FC236}">
                <a16:creationId xmlns:a16="http://schemas.microsoft.com/office/drawing/2014/main" id="{D1EB6907-9D5D-4330-A335-E280FE532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8" y="882482"/>
            <a:ext cx="5463076" cy="3624729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70CCB9E2-A6EC-4293-897E-AC3534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04" y="191378"/>
            <a:ext cx="10515600" cy="633153"/>
          </a:xfrm>
        </p:spPr>
        <p:txBody>
          <a:bodyPr>
            <a:normAutofit/>
          </a:bodyPr>
          <a:lstStyle/>
          <a:p>
            <a:r>
              <a:rPr lang="en-US" sz="3600" b="1" dirty="0"/>
              <a:t>10-fold CV Curves and Heat Map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0.9n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B7A56EA-82D7-42A3-8252-B75393E424C8}"/>
                  </a:ext>
                </a:extLst>
              </p:cNvPr>
              <p:cNvSpPr/>
              <p:nvPr/>
            </p:nvSpPr>
            <p:spPr>
              <a:xfrm>
                <a:off x="6475386" y="4524869"/>
                <a:ext cx="532930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500" b="1" dirty="0">
                    <a:latin typeface="CMSY10"/>
                  </a:rPr>
                  <a:t>Ratio </a:t>
                </a:r>
                <a:r>
                  <a:rPr lang="en-US" sz="1500" dirty="0">
                    <a:latin typeface="CMSY10"/>
                  </a:rPr>
                  <a:t>:</a:t>
                </a:r>
                <a:r>
                  <a:rPr lang="en-US" sz="1500" dirty="0">
                    <a:latin typeface="CMR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 / 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15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b="1" dirty="0"/>
                  <a:t>    |       Time</a:t>
                </a:r>
                <a:r>
                  <a:rPr lang="en-US" sz="1500" dirty="0"/>
                  <a:t>: In seconds</a:t>
                </a:r>
              </a:p>
              <a:p>
                <a:pPr algn="ctr"/>
                <a:endParaRPr lang="en-US" sz="1500" dirty="0"/>
              </a:p>
              <a:p>
                <a:pPr>
                  <a:spcAft>
                    <a:spcPts val="600"/>
                  </a:spcAft>
                </a:pPr>
                <a:r>
                  <a:rPr lang="en-US" sz="1500" dirty="0"/>
                  <a:t>As the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500" dirty="0"/>
                  <a:t> decreases (Ratio increases), first the CV error reduces, and after a point, it starts increasing. The optimal </a:t>
                </a:r>
                <a:r>
                  <a:rPr lang="en-US" sz="1500" dirty="0" err="1"/>
                  <a:t>lamda</a:t>
                </a:r>
                <a:r>
                  <a:rPr lang="en-US" sz="1500" dirty="0"/>
                  <a:t> is:</a:t>
                </a:r>
                <a:endParaRPr lang="en-US" sz="1600" dirty="0"/>
              </a:p>
              <a:p>
                <a:r>
                  <a:rPr lang="en-US" sz="1500" dirty="0"/>
                  <a:t>Lasso: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= 0.0678 , CV = 0.1572  </a:t>
                </a:r>
              </a:p>
              <a:p>
                <a:r>
                  <a:rPr lang="en-US" sz="1500" dirty="0"/>
                  <a:t>Ridge: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= 0.1134 , CV = 0.1611</a:t>
                </a:r>
              </a:p>
              <a:p>
                <a:endParaRPr lang="en-US" sz="1500" dirty="0"/>
              </a:p>
              <a:p>
                <a:r>
                  <a:rPr lang="en-US" sz="1500" dirty="0"/>
                  <a:t>SVM: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= 0.01 , cost = 1, CV = 0.1767</a:t>
                </a:r>
              </a:p>
              <a:p>
                <a:r>
                  <a:rPr lang="en-US" sz="1500" dirty="0"/>
                  <a:t>No clear trade off between time and predictive performance</a:t>
                </a:r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B7A56EA-82D7-42A3-8252-B75393E42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86" y="4524869"/>
                <a:ext cx="5329305" cy="2246769"/>
              </a:xfrm>
              <a:prstGeom prst="rect">
                <a:avLst/>
              </a:prstGeom>
              <a:blipFill>
                <a:blip r:embed="rId5"/>
                <a:stretch>
                  <a:fillRect l="-458" t="-542" b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2C7DA98A-FEA1-4BA2-84BA-E7A206CDF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7" y="4708806"/>
            <a:ext cx="4732833" cy="190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5AB7A8-9781-4C31-8F7E-F5DA98F4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7" y="1056194"/>
            <a:ext cx="8104362" cy="53772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BA201F-28D4-42D4-8415-85E7CCF5DF0C}"/>
              </a:ext>
            </a:extLst>
          </p:cNvPr>
          <p:cNvSpPr txBox="1">
            <a:spLocks/>
          </p:cNvSpPr>
          <p:nvPr/>
        </p:nvSpPr>
        <p:spPr>
          <a:xfrm>
            <a:off x="283637" y="214756"/>
            <a:ext cx="10515600" cy="63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Coefficients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0.5n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EDCDC0-25BA-4AEA-AE64-735DCBE65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23" y="214756"/>
            <a:ext cx="3031941" cy="201168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CEFEDC-3C64-4EE2-95C3-AAD8AD3B7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23" y="2423160"/>
            <a:ext cx="3031941" cy="2011680"/>
          </a:xfrm>
          <a:prstGeom prst="rect">
            <a:avLst/>
          </a:prstGeom>
        </p:spPr>
      </p:pic>
      <p:pic>
        <p:nvPicPr>
          <p:cNvPr id="16" name="Picture 1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CFD7F1B-43A1-4838-A5AB-4F1580E4A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623" y="4519066"/>
            <a:ext cx="3031941" cy="201168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F938F94-CF41-4B1E-8A49-18F7EC83AA9B}"/>
              </a:ext>
            </a:extLst>
          </p:cNvPr>
          <p:cNvSpPr/>
          <p:nvPr/>
        </p:nvSpPr>
        <p:spPr>
          <a:xfrm>
            <a:off x="4004841" y="847909"/>
            <a:ext cx="960698" cy="53772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D1537F-C55A-473D-B29A-E2846E01C842}"/>
              </a:ext>
            </a:extLst>
          </p:cNvPr>
          <p:cNvSpPr/>
          <p:nvPr/>
        </p:nvSpPr>
        <p:spPr>
          <a:xfrm>
            <a:off x="2260924" y="864247"/>
            <a:ext cx="960698" cy="537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D7FF3B-9A9E-4A88-B108-A10563F58AD0}"/>
              </a:ext>
            </a:extLst>
          </p:cNvPr>
          <p:cNvSpPr/>
          <p:nvPr/>
        </p:nvSpPr>
        <p:spPr>
          <a:xfrm>
            <a:off x="7315412" y="835672"/>
            <a:ext cx="960698" cy="53772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1C4689D-F52B-4CE2-90E8-EB534297754B}"/>
              </a:ext>
            </a:extLst>
          </p:cNvPr>
          <p:cNvSpPr txBox="1"/>
          <p:nvPr/>
        </p:nvSpPr>
        <p:spPr>
          <a:xfrm>
            <a:off x="397688" y="6449178"/>
            <a:ext cx="84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/>
              <a:t>* The purpose of this slide is to explore variables that are considered more important in the models. This does not establish any causality.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90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B86-EE6A-4091-B61A-DCE21DCD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" y="195565"/>
            <a:ext cx="10515600" cy="633153"/>
          </a:xfrm>
        </p:spPr>
        <p:txBody>
          <a:bodyPr>
            <a:normAutofit/>
          </a:bodyPr>
          <a:lstStyle/>
          <a:p>
            <a:r>
              <a:rPr lang="en-US" sz="3600" b="1" dirty="0"/>
              <a:t>Coefficients |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learn</a:t>
            </a:r>
            <a:r>
              <a:rPr lang="en-US" sz="3600" b="1" dirty="0"/>
              <a:t> = 0.9n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31C2C-4D81-40B7-849B-E2369B97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92" y="1058963"/>
            <a:ext cx="8309592" cy="5513381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EBF714-50C7-45B1-9A59-A5E5DB789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96" y="4606480"/>
            <a:ext cx="3031941" cy="2011680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17576-7F24-4C6F-985E-76B009295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96" y="2426009"/>
            <a:ext cx="3031941" cy="2011680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4549AF-03C4-4AE9-B45B-65013B4B8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96" y="245538"/>
            <a:ext cx="3031941" cy="201168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D58F9EC-F381-4800-A272-48D82E0B069E}"/>
              </a:ext>
            </a:extLst>
          </p:cNvPr>
          <p:cNvSpPr/>
          <p:nvPr/>
        </p:nvSpPr>
        <p:spPr>
          <a:xfrm>
            <a:off x="4004841" y="885868"/>
            <a:ext cx="960698" cy="53772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E00E4C-85CC-49E2-920E-2C89D4DDDCA0}"/>
              </a:ext>
            </a:extLst>
          </p:cNvPr>
          <p:cNvSpPr/>
          <p:nvPr/>
        </p:nvSpPr>
        <p:spPr>
          <a:xfrm>
            <a:off x="7421302" y="909400"/>
            <a:ext cx="960698" cy="537721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15549C-5FCF-4AB4-9F8B-3A000486A236}"/>
              </a:ext>
            </a:extLst>
          </p:cNvPr>
          <p:cNvSpPr/>
          <p:nvPr/>
        </p:nvSpPr>
        <p:spPr>
          <a:xfrm>
            <a:off x="2260924" y="940447"/>
            <a:ext cx="960698" cy="53772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FD4BAF1-64B3-450F-B5B2-F6602A5CFE60}"/>
              </a:ext>
            </a:extLst>
          </p:cNvPr>
          <p:cNvSpPr txBox="1"/>
          <p:nvPr/>
        </p:nvSpPr>
        <p:spPr>
          <a:xfrm>
            <a:off x="397688" y="6449178"/>
            <a:ext cx="846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/>
              <a:t>* The purpose of this slide is to explore variables that are considered more important in the models. This does not establish any causality.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237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B86-EE6A-4091-B61A-DCE21DCD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64" y="323385"/>
            <a:ext cx="10515600" cy="633153"/>
          </a:xfrm>
        </p:spPr>
        <p:txBody>
          <a:bodyPr>
            <a:norm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39292-B14A-4233-BD7D-C9365809BDE1}"/>
              </a:ext>
            </a:extLst>
          </p:cNvPr>
          <p:cNvSpPr txBox="1"/>
          <p:nvPr/>
        </p:nvSpPr>
        <p:spPr>
          <a:xfrm>
            <a:off x="451555" y="1199444"/>
            <a:ext cx="10701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Prediction power -  </a:t>
            </a:r>
            <a:r>
              <a:rPr lang="en-US" dirty="0"/>
              <a:t>~17% error rate of the methods described here is not as strong as the analysis we have seen in earlier predictions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vs. Performance</a:t>
            </a:r>
            <a:r>
              <a:rPr lang="en-US" dirty="0"/>
              <a:t>- No clear trade off between time and predictive performance (SVM takes the longest, but Lasso/Ridge has better predictive performance)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Method: </a:t>
            </a:r>
            <a:r>
              <a:rPr lang="en-US" dirty="0"/>
              <a:t>Given the complexity and computational time, and comparable performances of all the methods, Logistic Ridge is the best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5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719</Words>
  <Application>Microsoft Office PowerPoint</Application>
  <PresentationFormat>Widescreen</PresentationFormat>
  <Paragraphs>81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CMR12</vt:lpstr>
      <vt:lpstr>CMSY10</vt:lpstr>
      <vt:lpstr>Office Theme</vt:lpstr>
      <vt:lpstr>Crime and Communities</vt:lpstr>
      <vt:lpstr>PowerPoint Presentation</vt:lpstr>
      <vt:lpstr>Error Rates | nlearn = 0.5n</vt:lpstr>
      <vt:lpstr>PowerPoint Presentation</vt:lpstr>
      <vt:lpstr>PowerPoint Presentation</vt:lpstr>
      <vt:lpstr>10-fold CV Curves and Heat Map | nlearn = 0.9n </vt:lpstr>
      <vt:lpstr>PowerPoint Presentation</vt:lpstr>
      <vt:lpstr>Coefficients | nlearn = 0.9n</vt:lpstr>
      <vt:lpstr>Conclusion</vt:lpstr>
      <vt:lpstr>APPENDIX</vt:lpstr>
      <vt:lpstr>False Positive and False Negative Error Rates | nlearn = 0.5n </vt:lpstr>
      <vt:lpstr>False Positive and False Negative Error Rates | nlearn = 0.9n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and Communities</dc:title>
  <dc:creator>Anustha Shrestha</dc:creator>
  <cp:lastModifiedBy>Anustha Shrestha</cp:lastModifiedBy>
  <cp:revision>48</cp:revision>
  <dcterms:created xsi:type="dcterms:W3CDTF">2019-12-09T21:10:57Z</dcterms:created>
  <dcterms:modified xsi:type="dcterms:W3CDTF">2020-06-10T16:02:09Z</dcterms:modified>
</cp:coreProperties>
</file>