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57" r:id="rId4"/>
    <p:sldId id="258" r:id="rId5"/>
    <p:sldId id="259" r:id="rId6"/>
    <p:sldId id="260" r:id="rId7"/>
    <p:sldId id="262" r:id="rId8"/>
    <p:sldId id="263" r:id="rId9"/>
    <p:sldId id="264" r:id="rId10"/>
    <p:sldId id="284" r:id="rId11"/>
    <p:sldId id="265" r:id="rId12"/>
    <p:sldId id="266" r:id="rId13"/>
    <p:sldId id="267" r:id="rId14"/>
    <p:sldId id="268" r:id="rId15"/>
    <p:sldId id="269" r:id="rId16"/>
    <p:sldId id="285" r:id="rId17"/>
    <p:sldId id="270" r:id="rId18"/>
    <p:sldId id="271" r:id="rId19"/>
    <p:sldId id="286" r:id="rId20"/>
    <p:sldId id="272" r:id="rId21"/>
    <p:sldId id="273" r:id="rId22"/>
    <p:sldId id="27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ustup Mukherjee" initials="AM" lastIdx="1" clrIdx="0">
    <p:extLst>
      <p:ext uri="{19B8F6BF-5375-455C-9EA6-DF929625EA0E}">
        <p15:presenceInfo xmlns:p15="http://schemas.microsoft.com/office/powerpoint/2012/main" userId="0622199aa054730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79" autoAdjust="0"/>
    <p:restoredTop sz="94660"/>
  </p:normalViewPr>
  <p:slideViewPr>
    <p:cSldViewPr snapToGrid="0">
      <p:cViewPr varScale="1">
        <p:scale>
          <a:sx n="79" d="100"/>
          <a:sy n="79" d="100"/>
        </p:scale>
        <p:origin x="91" y="2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2-01T12:27:10.341" idx="1">
    <p:pos x="4351" y="3031"/>
    <p:text>p</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91E79BE8-B0F7-41B1-848D-712A7F43FE30}" type="datetimeFigureOut">
              <a:rPr lang="en-IN" smtClean="0"/>
              <a:t>01-12-2019</a:t>
            </a:fld>
            <a:endParaRPr lang="en-IN"/>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IN"/>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15994B9C-7247-42F4-9834-7D4624D8A3F7}" type="slidenum">
              <a:rPr lang="en-IN" smtClean="0"/>
              <a:t>‹#›</a:t>
            </a:fld>
            <a:endParaRPr lang="en-IN"/>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201096744"/>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E79BE8-B0F7-41B1-848D-712A7F43FE30}" type="datetimeFigureOut">
              <a:rPr lang="en-IN" smtClean="0"/>
              <a:t>01-12-2019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994B9C-7247-42F4-9834-7D4624D8A3F7}" type="slidenum">
              <a:rPr lang="en-IN" smtClean="0"/>
              <a:t>‹#›</a:t>
            </a:fld>
            <a:endParaRPr lang="en-IN"/>
          </a:p>
        </p:txBody>
      </p:sp>
    </p:spTree>
    <p:extLst>
      <p:ext uri="{BB962C8B-B14F-4D97-AF65-F5344CB8AC3E}">
        <p14:creationId xmlns:p14="http://schemas.microsoft.com/office/powerpoint/2010/main" val="1908488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91E79BE8-B0F7-41B1-848D-712A7F43FE30}" type="datetimeFigureOut">
              <a:rPr lang="en-IN" smtClean="0"/>
              <a:t>01-12-2019</a:t>
            </a:fld>
            <a:endParaRPr lang="en-IN"/>
          </a:p>
        </p:txBody>
      </p:sp>
      <p:sp>
        <p:nvSpPr>
          <p:cNvPr id="5" name="Footer Placeholder 4"/>
          <p:cNvSpPr>
            <a:spLocks noGrp="1"/>
          </p:cNvSpPr>
          <p:nvPr>
            <p:ph type="ftr" sz="quarter" idx="11"/>
          </p:nvPr>
        </p:nvSpPr>
        <p:spPr>
          <a:xfrm>
            <a:off x="2933699" y="6296615"/>
            <a:ext cx="5959577" cy="365125"/>
          </a:xfrm>
        </p:spPr>
        <p:txBody>
          <a:bodyPr/>
          <a:lstStyle/>
          <a:p>
            <a:endParaRPr lang="en-IN"/>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15994B9C-7247-42F4-9834-7D4624D8A3F7}" type="slidenum">
              <a:rPr lang="en-IN" smtClean="0"/>
              <a:t>‹#›</a:t>
            </a:fld>
            <a:endParaRPr lang="en-IN"/>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7229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E79BE8-B0F7-41B1-848D-712A7F43FE30}" type="datetimeFigureOut">
              <a:rPr lang="en-IN" smtClean="0"/>
              <a:t>01-12-2019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994B9C-7247-42F4-9834-7D4624D8A3F7}" type="slidenum">
              <a:rPr lang="en-IN" smtClean="0"/>
              <a:t>‹#›</a:t>
            </a:fld>
            <a:endParaRPr lang="en-IN"/>
          </a:p>
        </p:txBody>
      </p:sp>
    </p:spTree>
    <p:extLst>
      <p:ext uri="{BB962C8B-B14F-4D97-AF65-F5344CB8AC3E}">
        <p14:creationId xmlns:p14="http://schemas.microsoft.com/office/powerpoint/2010/main" val="1595035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91E79BE8-B0F7-41B1-848D-712A7F43FE30}" type="datetimeFigureOut">
              <a:rPr lang="en-IN" smtClean="0"/>
              <a:t>01-12-2019</a:t>
            </a:fld>
            <a:endParaRPr lang="en-IN"/>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IN"/>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15994B9C-7247-42F4-9834-7D4624D8A3F7}" type="slidenum">
              <a:rPr lang="en-IN" smtClean="0"/>
              <a:t>‹#›</a:t>
            </a:fld>
            <a:endParaRPr lang="en-IN"/>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625762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E79BE8-B0F7-41B1-848D-712A7F43FE30}" type="datetimeFigureOut">
              <a:rPr lang="en-IN" smtClean="0"/>
              <a:t>01-12-2019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994B9C-7247-42F4-9834-7D4624D8A3F7}" type="slidenum">
              <a:rPr lang="en-IN" smtClean="0"/>
              <a:t>‹#›</a:t>
            </a:fld>
            <a:endParaRPr lang="en-IN"/>
          </a:p>
        </p:txBody>
      </p:sp>
    </p:spTree>
    <p:extLst>
      <p:ext uri="{BB962C8B-B14F-4D97-AF65-F5344CB8AC3E}">
        <p14:creationId xmlns:p14="http://schemas.microsoft.com/office/powerpoint/2010/main" val="284242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E79BE8-B0F7-41B1-848D-712A7F43FE30}" type="datetimeFigureOut">
              <a:rPr lang="en-IN" smtClean="0"/>
              <a:t>01-12-2019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5994B9C-7247-42F4-9834-7D4624D8A3F7}" type="slidenum">
              <a:rPr lang="en-IN" smtClean="0"/>
              <a:t>‹#›</a:t>
            </a:fld>
            <a:endParaRPr lang="en-IN"/>
          </a:p>
        </p:txBody>
      </p:sp>
    </p:spTree>
    <p:extLst>
      <p:ext uri="{BB962C8B-B14F-4D97-AF65-F5344CB8AC3E}">
        <p14:creationId xmlns:p14="http://schemas.microsoft.com/office/powerpoint/2010/main" val="1190173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E79BE8-B0F7-41B1-848D-712A7F43FE30}" type="datetimeFigureOut">
              <a:rPr lang="en-IN" smtClean="0"/>
              <a:t>01-12-2019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5994B9C-7247-42F4-9834-7D4624D8A3F7}" type="slidenum">
              <a:rPr lang="en-IN" smtClean="0"/>
              <a:t>‹#›</a:t>
            </a:fld>
            <a:endParaRPr lang="en-IN"/>
          </a:p>
        </p:txBody>
      </p:sp>
    </p:spTree>
    <p:extLst>
      <p:ext uri="{BB962C8B-B14F-4D97-AF65-F5344CB8AC3E}">
        <p14:creationId xmlns:p14="http://schemas.microsoft.com/office/powerpoint/2010/main" val="588935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91E79BE8-B0F7-41B1-848D-712A7F43FE30}" type="datetimeFigureOut">
              <a:rPr lang="en-IN" smtClean="0"/>
              <a:t>01-12-2019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5994B9C-7247-42F4-9834-7D4624D8A3F7}" type="slidenum">
              <a:rPr lang="en-IN" smtClean="0"/>
              <a:t>‹#›</a:t>
            </a:fld>
            <a:endParaRPr lang="en-IN"/>
          </a:p>
        </p:txBody>
      </p:sp>
    </p:spTree>
    <p:extLst>
      <p:ext uri="{BB962C8B-B14F-4D97-AF65-F5344CB8AC3E}">
        <p14:creationId xmlns:p14="http://schemas.microsoft.com/office/powerpoint/2010/main" val="1692033193"/>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91E79BE8-B0F7-41B1-848D-712A7F43FE30}" type="datetimeFigureOut">
              <a:rPr lang="en-IN" smtClean="0"/>
              <a:t>01-12-2019</a:t>
            </a:fld>
            <a:endParaRPr lang="en-IN"/>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IN"/>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15994B9C-7247-42F4-9834-7D4624D8A3F7}" type="slidenum">
              <a:rPr lang="en-IN" smtClean="0"/>
              <a:t>‹#›</a:t>
            </a:fld>
            <a:endParaRPr lang="en-IN"/>
          </a:p>
        </p:txBody>
      </p:sp>
    </p:spTree>
    <p:extLst>
      <p:ext uri="{BB962C8B-B14F-4D97-AF65-F5344CB8AC3E}">
        <p14:creationId xmlns:p14="http://schemas.microsoft.com/office/powerpoint/2010/main" val="1105057107"/>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91E79BE8-B0F7-41B1-848D-712A7F43FE30}" type="datetimeFigureOut">
              <a:rPr lang="en-IN" smtClean="0"/>
              <a:t>01-12-2019</a:t>
            </a:fld>
            <a:endParaRPr lang="en-IN"/>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IN"/>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15994B9C-7247-42F4-9834-7D4624D8A3F7}" type="slidenum">
              <a:rPr lang="en-IN" smtClean="0"/>
              <a:t>‹#›</a:t>
            </a:fld>
            <a:endParaRPr lang="en-IN"/>
          </a:p>
        </p:txBody>
      </p:sp>
    </p:spTree>
    <p:extLst>
      <p:ext uri="{BB962C8B-B14F-4D97-AF65-F5344CB8AC3E}">
        <p14:creationId xmlns:p14="http://schemas.microsoft.com/office/powerpoint/2010/main" val="3018613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91E79BE8-B0F7-41B1-848D-712A7F43FE30}" type="datetimeFigureOut">
              <a:rPr lang="en-IN" smtClean="0"/>
              <a:t>01-12-2019</a:t>
            </a:fld>
            <a:endParaRPr lang="en-IN"/>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IN"/>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15994B9C-7247-42F4-9834-7D4624D8A3F7}" type="slidenum">
              <a:rPr lang="en-IN" smtClean="0"/>
              <a:t>‹#›</a:t>
            </a:fld>
            <a:endParaRPr lang="en-IN"/>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61348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f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f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f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FCEF1-C700-48FD-AB5B-ADB31E164A51}"/>
              </a:ext>
            </a:extLst>
          </p:cNvPr>
          <p:cNvSpPr>
            <a:spLocks noGrp="1"/>
          </p:cNvSpPr>
          <p:nvPr>
            <p:ph type="ctrTitle"/>
          </p:nvPr>
        </p:nvSpPr>
        <p:spPr>
          <a:xfrm>
            <a:off x="1524000" y="1122363"/>
            <a:ext cx="9144000" cy="1008278"/>
          </a:xfrm>
        </p:spPr>
        <p:txBody>
          <a:bodyPr/>
          <a:lstStyle/>
          <a:p>
            <a:r>
              <a:rPr lang="en-US" dirty="0">
                <a:solidFill>
                  <a:srgbClr val="C00000"/>
                </a:solidFill>
              </a:rPr>
              <a:t>MALWARE ANALYSIS</a:t>
            </a:r>
            <a:endParaRPr lang="en-IN" dirty="0">
              <a:solidFill>
                <a:srgbClr val="C00000"/>
              </a:solidFill>
            </a:endParaRPr>
          </a:p>
        </p:txBody>
      </p:sp>
      <p:sp>
        <p:nvSpPr>
          <p:cNvPr id="3" name="Subtitle 2">
            <a:extLst>
              <a:ext uri="{FF2B5EF4-FFF2-40B4-BE49-F238E27FC236}">
                <a16:creationId xmlns:a16="http://schemas.microsoft.com/office/drawing/2014/main" id="{E0B1B58A-CAEB-4D62-A39C-DD5E258C446C}"/>
              </a:ext>
            </a:extLst>
          </p:cNvPr>
          <p:cNvSpPr>
            <a:spLocks noGrp="1"/>
          </p:cNvSpPr>
          <p:nvPr>
            <p:ph type="subTitle" idx="1"/>
          </p:nvPr>
        </p:nvSpPr>
        <p:spPr/>
        <p:txBody>
          <a:bodyPr>
            <a:normAutofit fontScale="55000" lnSpcReduction="20000"/>
          </a:bodyPr>
          <a:lstStyle/>
          <a:p>
            <a:r>
              <a:rPr lang="en-US" dirty="0"/>
              <a:t>ANALYSING POLYMORPHIC,HIDDEN MALWARES,DETECTION AND DATA PATTERN SIGNATURE ANALYSIS,DETECTING MALWARES ON SERVER,PREDICTION OF NEXT ATTACK,SIMULTANEOUS BLOCKING OF MALWARES ON SYSYTEM AND WEB</a:t>
            </a:r>
            <a:endParaRPr lang="en-IN" dirty="0"/>
          </a:p>
        </p:txBody>
      </p:sp>
      <p:pic>
        <p:nvPicPr>
          <p:cNvPr id="5" name="Picture 4">
            <a:extLst>
              <a:ext uri="{FF2B5EF4-FFF2-40B4-BE49-F238E27FC236}">
                <a16:creationId xmlns:a16="http://schemas.microsoft.com/office/drawing/2014/main" id="{E2DC460D-D3E0-4E73-A9E9-F5E140515B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5452" y="1996122"/>
            <a:ext cx="3152775" cy="1447800"/>
          </a:xfrm>
          <a:prstGeom prst="rect">
            <a:avLst/>
          </a:prstGeom>
        </p:spPr>
      </p:pic>
    </p:spTree>
    <p:extLst>
      <p:ext uri="{BB962C8B-B14F-4D97-AF65-F5344CB8AC3E}">
        <p14:creationId xmlns:p14="http://schemas.microsoft.com/office/powerpoint/2010/main" val="1470619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9C80D-39E8-4B2D-B252-6AF6D6D67210}"/>
              </a:ext>
            </a:extLst>
          </p:cNvPr>
          <p:cNvSpPr>
            <a:spLocks noGrp="1"/>
          </p:cNvSpPr>
          <p:nvPr>
            <p:ph type="title"/>
          </p:nvPr>
        </p:nvSpPr>
        <p:spPr/>
        <p:txBody>
          <a:bodyPr/>
          <a:lstStyle/>
          <a:p>
            <a:endParaRPr lang="en-IN"/>
          </a:p>
        </p:txBody>
      </p:sp>
      <p:pic>
        <p:nvPicPr>
          <p:cNvPr id="9" name="Content Placeholder 8">
            <a:extLst>
              <a:ext uri="{FF2B5EF4-FFF2-40B4-BE49-F238E27FC236}">
                <a16:creationId xmlns:a16="http://schemas.microsoft.com/office/drawing/2014/main" id="{3884479D-A7F4-43AE-A51E-F6B39A5F3B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0"/>
            <a:ext cx="10591800" cy="6742743"/>
          </a:xfrm>
        </p:spPr>
      </p:pic>
    </p:spTree>
    <p:extLst>
      <p:ext uri="{BB962C8B-B14F-4D97-AF65-F5344CB8AC3E}">
        <p14:creationId xmlns:p14="http://schemas.microsoft.com/office/powerpoint/2010/main" val="1627517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4EDE9-46DA-4988-ACFF-5EE5980848A7}"/>
              </a:ext>
            </a:extLst>
          </p:cNvPr>
          <p:cNvSpPr>
            <a:spLocks noGrp="1"/>
          </p:cNvSpPr>
          <p:nvPr>
            <p:ph type="title"/>
          </p:nvPr>
        </p:nvSpPr>
        <p:spPr/>
        <p:txBody>
          <a:bodyPr/>
          <a:lstStyle/>
          <a:p>
            <a:r>
              <a:rPr lang="en-US" b="1" dirty="0">
                <a:solidFill>
                  <a:srgbClr val="C00000"/>
                </a:solidFill>
              </a:rPr>
              <a:t>--Extraction Or Destruction—Part 5</a:t>
            </a:r>
            <a:endParaRPr lang="en-IN" b="1" dirty="0">
              <a:solidFill>
                <a:srgbClr val="C00000"/>
              </a:solidFill>
            </a:endParaRPr>
          </a:p>
        </p:txBody>
      </p:sp>
      <p:sp>
        <p:nvSpPr>
          <p:cNvPr id="3" name="Content Placeholder 2">
            <a:extLst>
              <a:ext uri="{FF2B5EF4-FFF2-40B4-BE49-F238E27FC236}">
                <a16:creationId xmlns:a16="http://schemas.microsoft.com/office/drawing/2014/main" id="{040A8429-006F-4DF3-A657-207108561182}"/>
              </a:ext>
            </a:extLst>
          </p:cNvPr>
          <p:cNvSpPr>
            <a:spLocks noGrp="1"/>
          </p:cNvSpPr>
          <p:nvPr>
            <p:ph idx="1"/>
          </p:nvPr>
        </p:nvSpPr>
        <p:spPr/>
        <p:txBody>
          <a:bodyPr/>
          <a:lstStyle/>
          <a:p>
            <a:r>
              <a:rPr lang="en-US" dirty="0"/>
              <a:t>Now the Labelled data sizes are </a:t>
            </a:r>
            <a:r>
              <a:rPr lang="en-US" dirty="0" err="1"/>
              <a:t>extracted,next</a:t>
            </a:r>
            <a:r>
              <a:rPr lang="en-US" dirty="0"/>
              <a:t> their file analysis and processor attack is tracked</a:t>
            </a:r>
          </a:p>
          <a:p>
            <a:r>
              <a:rPr lang="en-US" dirty="0"/>
              <a:t>Next each of the labelled data is tracked with the other one to have the abrupt presence analysis and amounts to have the idea of the data cluster sphere</a:t>
            </a:r>
          </a:p>
          <a:p>
            <a:r>
              <a:rPr lang="en-US" dirty="0"/>
              <a:t>Next the </a:t>
            </a:r>
            <a:r>
              <a:rPr lang="en-US" dirty="0" err="1"/>
              <a:t>the</a:t>
            </a:r>
            <a:r>
              <a:rPr lang="en-US" dirty="0"/>
              <a:t> type of the data and the amounts is </a:t>
            </a:r>
            <a:r>
              <a:rPr lang="en-US" dirty="0" err="1"/>
              <a:t>analysed</a:t>
            </a:r>
            <a:r>
              <a:rPr lang="en-US" dirty="0"/>
              <a:t> to check </a:t>
            </a:r>
            <a:r>
              <a:rPr lang="en-US" dirty="0" err="1"/>
              <a:t>wheater</a:t>
            </a:r>
            <a:r>
              <a:rPr lang="en-US" dirty="0"/>
              <a:t> the data is discrete or linear as like wise the data cluster will vary</a:t>
            </a:r>
          </a:p>
          <a:p>
            <a:r>
              <a:rPr lang="en-US" dirty="0"/>
              <a:t>Next number of Linear and Discreate data is tracked</a:t>
            </a:r>
            <a:endParaRPr lang="en-IN" dirty="0"/>
          </a:p>
        </p:txBody>
      </p:sp>
    </p:spTree>
    <p:extLst>
      <p:ext uri="{BB962C8B-B14F-4D97-AF65-F5344CB8AC3E}">
        <p14:creationId xmlns:p14="http://schemas.microsoft.com/office/powerpoint/2010/main" val="1397965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372BE-BC03-4B6D-A0C2-43662125EFBA}"/>
              </a:ext>
            </a:extLst>
          </p:cNvPr>
          <p:cNvSpPr>
            <a:spLocks noGrp="1"/>
          </p:cNvSpPr>
          <p:nvPr>
            <p:ph type="title"/>
          </p:nvPr>
        </p:nvSpPr>
        <p:spPr/>
        <p:txBody>
          <a:bodyPr/>
          <a:lstStyle/>
          <a:p>
            <a:r>
              <a:rPr lang="en-US" b="1" dirty="0">
                <a:solidFill>
                  <a:srgbClr val="C00000"/>
                </a:solidFill>
              </a:rPr>
              <a:t>--Cluster of Blasters—Part 5</a:t>
            </a:r>
            <a:br>
              <a:rPr lang="en-US" dirty="0"/>
            </a:br>
            <a:endParaRPr lang="en-IN" dirty="0"/>
          </a:p>
        </p:txBody>
      </p:sp>
      <p:sp>
        <p:nvSpPr>
          <p:cNvPr id="3" name="Content Placeholder 2">
            <a:extLst>
              <a:ext uri="{FF2B5EF4-FFF2-40B4-BE49-F238E27FC236}">
                <a16:creationId xmlns:a16="http://schemas.microsoft.com/office/drawing/2014/main" id="{F3A49D25-D8D0-4CEB-AAD8-71096D560F88}"/>
              </a:ext>
            </a:extLst>
          </p:cNvPr>
          <p:cNvSpPr>
            <a:spLocks noGrp="1"/>
          </p:cNvSpPr>
          <p:nvPr>
            <p:ph idx="1"/>
          </p:nvPr>
        </p:nvSpPr>
        <p:spPr/>
        <p:txBody>
          <a:bodyPr/>
          <a:lstStyle/>
          <a:p>
            <a:r>
              <a:rPr lang="en-US" dirty="0"/>
              <a:t>Next the direct data cluster is made and we had the complete idea about the </a:t>
            </a:r>
            <a:r>
              <a:rPr lang="en-US" dirty="0" err="1"/>
              <a:t>type,nature,signature</a:t>
            </a:r>
            <a:r>
              <a:rPr lang="en-US" dirty="0"/>
              <a:t> of the data!!</a:t>
            </a:r>
          </a:p>
          <a:p>
            <a:r>
              <a:rPr lang="en-US" dirty="0"/>
              <a:t>Data clusters serve the ready reference  when the antivirus is called in the case of the detection.</a:t>
            </a:r>
          </a:p>
          <a:p>
            <a:r>
              <a:rPr lang="en-US" dirty="0"/>
              <a:t>Now we implemented the Naïve </a:t>
            </a:r>
            <a:r>
              <a:rPr lang="en-US" dirty="0" err="1"/>
              <a:t>Bayers</a:t>
            </a:r>
            <a:r>
              <a:rPr lang="en-US" dirty="0"/>
              <a:t> Algorithm which deals with the probability of the particular malware data in the data cluster directly!</a:t>
            </a:r>
          </a:p>
          <a:p>
            <a:endParaRPr lang="en-IN" dirty="0"/>
          </a:p>
        </p:txBody>
      </p:sp>
      <p:pic>
        <p:nvPicPr>
          <p:cNvPr id="5" name="Picture 4">
            <a:extLst>
              <a:ext uri="{FF2B5EF4-FFF2-40B4-BE49-F238E27FC236}">
                <a16:creationId xmlns:a16="http://schemas.microsoft.com/office/drawing/2014/main" id="{E70EFB74-E7B2-4B38-A1F5-EA5EE8E256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729" y="4608543"/>
            <a:ext cx="2543175" cy="1790700"/>
          </a:xfrm>
          <a:prstGeom prst="rect">
            <a:avLst/>
          </a:prstGeom>
        </p:spPr>
      </p:pic>
    </p:spTree>
    <p:extLst>
      <p:ext uri="{BB962C8B-B14F-4D97-AF65-F5344CB8AC3E}">
        <p14:creationId xmlns:p14="http://schemas.microsoft.com/office/powerpoint/2010/main" val="2975156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266B0-5860-466B-99C6-91087FF7B5A8}"/>
              </a:ext>
            </a:extLst>
          </p:cNvPr>
          <p:cNvSpPr>
            <a:spLocks noGrp="1"/>
          </p:cNvSpPr>
          <p:nvPr>
            <p:ph type="title"/>
          </p:nvPr>
        </p:nvSpPr>
        <p:spPr/>
        <p:txBody>
          <a:bodyPr/>
          <a:lstStyle/>
          <a:p>
            <a:r>
              <a:rPr lang="en-US" b="1" dirty="0">
                <a:solidFill>
                  <a:schemeClr val="accent1">
                    <a:lumMod val="60000"/>
                    <a:lumOff val="40000"/>
                  </a:schemeClr>
                </a:solidFill>
              </a:rPr>
              <a:t>--FEATURES—Part 6</a:t>
            </a:r>
            <a:br>
              <a:rPr lang="en-US" dirty="0"/>
            </a:br>
            <a:endParaRPr lang="en-IN" dirty="0"/>
          </a:p>
        </p:txBody>
      </p:sp>
      <p:sp>
        <p:nvSpPr>
          <p:cNvPr id="3" name="Content Placeholder 2">
            <a:extLst>
              <a:ext uri="{FF2B5EF4-FFF2-40B4-BE49-F238E27FC236}">
                <a16:creationId xmlns:a16="http://schemas.microsoft.com/office/drawing/2014/main" id="{64886CF5-A814-4C26-9529-D44C84E4810D}"/>
              </a:ext>
            </a:extLst>
          </p:cNvPr>
          <p:cNvSpPr>
            <a:spLocks noGrp="1"/>
          </p:cNvSpPr>
          <p:nvPr>
            <p:ph idx="1"/>
          </p:nvPr>
        </p:nvSpPr>
        <p:spPr/>
        <p:txBody>
          <a:bodyPr/>
          <a:lstStyle/>
          <a:p>
            <a:r>
              <a:rPr lang="en-US" dirty="0"/>
              <a:t>Next we written the code to extract the feature of the data set as well cluster to have the idea of the signatures and data pattern of the Malwares</a:t>
            </a:r>
          </a:p>
          <a:p>
            <a:r>
              <a:rPr lang="en-US" dirty="0"/>
              <a:t>Directly it addresses to the number of the malwares present in the particular file</a:t>
            </a:r>
          </a:p>
          <a:p>
            <a:r>
              <a:rPr lang="en-US" dirty="0"/>
              <a:t>Then directly it reads the data from each </a:t>
            </a:r>
            <a:r>
              <a:rPr lang="en-US" dirty="0" err="1"/>
              <a:t>coloumn</a:t>
            </a:r>
            <a:r>
              <a:rPr lang="en-US" dirty="0"/>
              <a:t> and checks number of malwares present in the files</a:t>
            </a:r>
          </a:p>
          <a:p>
            <a:r>
              <a:rPr lang="en-US" dirty="0"/>
              <a:t>Now we check total number of types of malwares detected in the particular file with there signature byte value</a:t>
            </a:r>
          </a:p>
          <a:p>
            <a:endParaRPr lang="en-IN" dirty="0"/>
          </a:p>
        </p:txBody>
      </p:sp>
    </p:spTree>
    <p:extLst>
      <p:ext uri="{BB962C8B-B14F-4D97-AF65-F5344CB8AC3E}">
        <p14:creationId xmlns:p14="http://schemas.microsoft.com/office/powerpoint/2010/main" val="476347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63C28-9FD0-416E-9DC3-33FB27C98739}"/>
              </a:ext>
            </a:extLst>
          </p:cNvPr>
          <p:cNvSpPr>
            <a:spLocks noGrp="1"/>
          </p:cNvSpPr>
          <p:nvPr>
            <p:ph type="title"/>
          </p:nvPr>
        </p:nvSpPr>
        <p:spPr/>
        <p:txBody>
          <a:bodyPr/>
          <a:lstStyle/>
          <a:p>
            <a:r>
              <a:rPr lang="en-US" b="1" u="sng" dirty="0">
                <a:solidFill>
                  <a:schemeClr val="accent2">
                    <a:lumMod val="50000"/>
                  </a:schemeClr>
                </a:solidFill>
              </a:rPr>
              <a:t>--Graphs to </a:t>
            </a:r>
            <a:r>
              <a:rPr lang="en-US" b="1" u="sng" dirty="0" err="1">
                <a:solidFill>
                  <a:schemeClr val="accent2">
                    <a:lumMod val="50000"/>
                  </a:schemeClr>
                </a:solidFill>
              </a:rPr>
              <a:t>Trapezoa</a:t>
            </a:r>
            <a:r>
              <a:rPr lang="en-US" b="1" u="sng" dirty="0">
                <a:solidFill>
                  <a:schemeClr val="accent2">
                    <a:lumMod val="50000"/>
                  </a:schemeClr>
                </a:solidFill>
              </a:rPr>
              <a:t>—Part 7</a:t>
            </a:r>
            <a:endParaRPr lang="en-IN" b="1" u="sng" dirty="0">
              <a:solidFill>
                <a:schemeClr val="accent2">
                  <a:lumMod val="50000"/>
                </a:schemeClr>
              </a:solidFill>
            </a:endParaRPr>
          </a:p>
        </p:txBody>
      </p:sp>
      <p:sp>
        <p:nvSpPr>
          <p:cNvPr id="3" name="Content Placeholder 2">
            <a:extLst>
              <a:ext uri="{FF2B5EF4-FFF2-40B4-BE49-F238E27FC236}">
                <a16:creationId xmlns:a16="http://schemas.microsoft.com/office/drawing/2014/main" id="{F2274670-93E7-48A3-A60F-EB405080B3E4}"/>
              </a:ext>
            </a:extLst>
          </p:cNvPr>
          <p:cNvSpPr>
            <a:spLocks noGrp="1"/>
          </p:cNvSpPr>
          <p:nvPr>
            <p:ph idx="1"/>
          </p:nvPr>
        </p:nvSpPr>
        <p:spPr/>
        <p:txBody>
          <a:bodyPr/>
          <a:lstStyle/>
          <a:p>
            <a:r>
              <a:rPr lang="en-US" dirty="0"/>
              <a:t>Now each features are differently plotted to have the particular data pattern of each malwares present in it</a:t>
            </a:r>
          </a:p>
          <a:p>
            <a:r>
              <a:rPr lang="en-US" dirty="0"/>
              <a:t>Now Pie charts are published to give the idea about the type distribution</a:t>
            </a:r>
          </a:p>
          <a:p>
            <a:r>
              <a:rPr lang="en-US" dirty="0"/>
              <a:t>Next each signatures with particular byte size and number of files infected is </a:t>
            </a:r>
            <a:r>
              <a:rPr lang="en-US" dirty="0" err="1"/>
              <a:t>analysed</a:t>
            </a:r>
            <a:r>
              <a:rPr lang="en-US" dirty="0"/>
              <a:t> and </a:t>
            </a:r>
            <a:r>
              <a:rPr lang="en-US" dirty="0" err="1"/>
              <a:t>oublished</a:t>
            </a:r>
            <a:r>
              <a:rPr lang="en-US" dirty="0"/>
              <a:t> </a:t>
            </a:r>
          </a:p>
          <a:p>
            <a:r>
              <a:rPr lang="en-US" dirty="0"/>
              <a:t>Whose record is copied and saved hence polymorphic virus a=can change there data pattern but not the source code and the byte size as well!</a:t>
            </a:r>
            <a:endParaRPr lang="en-IN" dirty="0"/>
          </a:p>
        </p:txBody>
      </p:sp>
    </p:spTree>
    <p:extLst>
      <p:ext uri="{BB962C8B-B14F-4D97-AF65-F5344CB8AC3E}">
        <p14:creationId xmlns:p14="http://schemas.microsoft.com/office/powerpoint/2010/main" val="599735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37810-55AD-4DD2-967F-71DBD52ED90E}"/>
              </a:ext>
            </a:extLst>
          </p:cNvPr>
          <p:cNvSpPr>
            <a:spLocks noGrp="1"/>
          </p:cNvSpPr>
          <p:nvPr>
            <p:ph type="title"/>
          </p:nvPr>
        </p:nvSpPr>
        <p:spPr/>
        <p:txBody>
          <a:bodyPr/>
          <a:lstStyle/>
          <a:p>
            <a:r>
              <a:rPr lang="en-US" b="1" dirty="0">
                <a:solidFill>
                  <a:schemeClr val="accent6"/>
                </a:solidFill>
              </a:rPr>
              <a:t>--CLASSIFICATION—Part 8</a:t>
            </a:r>
            <a:br>
              <a:rPr lang="en-US" dirty="0"/>
            </a:br>
            <a:endParaRPr lang="en-IN" dirty="0"/>
          </a:p>
        </p:txBody>
      </p:sp>
      <p:sp>
        <p:nvSpPr>
          <p:cNvPr id="3" name="Content Placeholder 2">
            <a:extLst>
              <a:ext uri="{FF2B5EF4-FFF2-40B4-BE49-F238E27FC236}">
                <a16:creationId xmlns:a16="http://schemas.microsoft.com/office/drawing/2014/main" id="{9B2D6C57-0306-4F7E-B82B-ABBCA0FF06C8}"/>
              </a:ext>
            </a:extLst>
          </p:cNvPr>
          <p:cNvSpPr>
            <a:spLocks noGrp="1"/>
          </p:cNvSpPr>
          <p:nvPr>
            <p:ph idx="1"/>
          </p:nvPr>
        </p:nvSpPr>
        <p:spPr/>
        <p:txBody>
          <a:bodyPr/>
          <a:lstStyle/>
          <a:p>
            <a:r>
              <a:rPr lang="en-US" dirty="0"/>
              <a:t>Now the each malwares are classified and distributed with graphs for reference</a:t>
            </a:r>
          </a:p>
          <a:p>
            <a:r>
              <a:rPr lang="en-US" dirty="0"/>
              <a:t>Now we are ready with the data </a:t>
            </a:r>
            <a:r>
              <a:rPr lang="en-US" dirty="0" err="1"/>
              <a:t>pattern,cluster,signature,type</a:t>
            </a:r>
            <a:r>
              <a:rPr lang="en-US" dirty="0"/>
              <a:t> and amount to be detected</a:t>
            </a:r>
          </a:p>
          <a:p>
            <a:r>
              <a:rPr lang="en-US" dirty="0"/>
              <a:t>Next the OSC algorithm is implemented to train the data Model which is implemented in the software on which the detection work will be done for any </a:t>
            </a:r>
            <a:r>
              <a:rPr lang="en-US" dirty="0" err="1"/>
              <a:t>type,Polymorphic</a:t>
            </a:r>
            <a:r>
              <a:rPr lang="en-US" dirty="0"/>
              <a:t> and Hidden Malwares</a:t>
            </a:r>
          </a:p>
          <a:p>
            <a:r>
              <a:rPr lang="en-US" dirty="0"/>
              <a:t>Then we have the actual values which is implemented in the </a:t>
            </a:r>
            <a:r>
              <a:rPr lang="en-US" dirty="0" err="1"/>
              <a:t>softwares</a:t>
            </a:r>
            <a:r>
              <a:rPr lang="en-US" dirty="0"/>
              <a:t> will give direct detection as well deviation from predict data </a:t>
            </a:r>
            <a:endParaRPr lang="en-IN" dirty="0"/>
          </a:p>
        </p:txBody>
      </p:sp>
    </p:spTree>
    <p:extLst>
      <p:ext uri="{BB962C8B-B14F-4D97-AF65-F5344CB8AC3E}">
        <p14:creationId xmlns:p14="http://schemas.microsoft.com/office/powerpoint/2010/main" val="451935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63084-12E9-4748-A63A-B8C68F76A6FE}"/>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4C02D151-1581-47EA-B9D6-1F75BFA4B9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 y="0"/>
            <a:ext cx="12070080" cy="7020559"/>
          </a:xfrm>
        </p:spPr>
      </p:pic>
    </p:spTree>
    <p:extLst>
      <p:ext uri="{BB962C8B-B14F-4D97-AF65-F5344CB8AC3E}">
        <p14:creationId xmlns:p14="http://schemas.microsoft.com/office/powerpoint/2010/main" val="720554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92E5B-56EB-4C56-81AF-8242A671C01E}"/>
              </a:ext>
            </a:extLst>
          </p:cNvPr>
          <p:cNvSpPr>
            <a:spLocks noGrp="1"/>
          </p:cNvSpPr>
          <p:nvPr>
            <p:ph type="title"/>
          </p:nvPr>
        </p:nvSpPr>
        <p:spPr/>
        <p:txBody>
          <a:bodyPr/>
          <a:lstStyle/>
          <a:p>
            <a:r>
              <a:rPr lang="en-US" b="1" dirty="0">
                <a:solidFill>
                  <a:schemeClr val="accent2"/>
                </a:solidFill>
              </a:rPr>
              <a:t>--CLUSTER ANALYSIS—Part 9</a:t>
            </a:r>
            <a:endParaRPr lang="en-IN" b="1" dirty="0">
              <a:solidFill>
                <a:schemeClr val="accent2"/>
              </a:solidFill>
            </a:endParaRPr>
          </a:p>
        </p:txBody>
      </p:sp>
      <p:sp>
        <p:nvSpPr>
          <p:cNvPr id="3" name="Content Placeholder 2">
            <a:extLst>
              <a:ext uri="{FF2B5EF4-FFF2-40B4-BE49-F238E27FC236}">
                <a16:creationId xmlns:a16="http://schemas.microsoft.com/office/drawing/2014/main" id="{AF744FE7-8A98-4C3A-AD46-3A2DF086CEFA}"/>
              </a:ext>
            </a:extLst>
          </p:cNvPr>
          <p:cNvSpPr>
            <a:spLocks noGrp="1"/>
          </p:cNvSpPr>
          <p:nvPr>
            <p:ph idx="1"/>
          </p:nvPr>
        </p:nvSpPr>
        <p:spPr/>
        <p:txBody>
          <a:bodyPr/>
          <a:lstStyle/>
          <a:p>
            <a:r>
              <a:rPr lang="en-US" dirty="0"/>
              <a:t>Now the cluster analysis is plotted for both types of the malwares which are present in the </a:t>
            </a:r>
            <a:r>
              <a:rPr lang="en-US" dirty="0" err="1"/>
              <a:t>data,which</a:t>
            </a:r>
            <a:r>
              <a:rPr lang="en-US" dirty="0"/>
              <a:t> gives individual data idea to the </a:t>
            </a:r>
            <a:r>
              <a:rPr lang="en-US" dirty="0" err="1"/>
              <a:t>software,by</a:t>
            </a:r>
            <a:r>
              <a:rPr lang="en-US" dirty="0"/>
              <a:t> data rooting</a:t>
            </a:r>
          </a:p>
          <a:p>
            <a:r>
              <a:rPr lang="en-US" dirty="0"/>
              <a:t>Then each of the infected files is detected and </a:t>
            </a:r>
            <a:r>
              <a:rPr lang="en-US" dirty="0" err="1"/>
              <a:t>analysed</a:t>
            </a:r>
            <a:r>
              <a:rPr lang="en-US" dirty="0"/>
              <a:t> in the </a:t>
            </a:r>
            <a:r>
              <a:rPr lang="en-US" dirty="0" err="1"/>
              <a:t>android,as</a:t>
            </a:r>
            <a:r>
              <a:rPr lang="en-US" dirty="0"/>
              <a:t> well </a:t>
            </a:r>
            <a:r>
              <a:rPr lang="en-US" dirty="0" err="1"/>
              <a:t>pc,then</a:t>
            </a:r>
            <a:r>
              <a:rPr lang="en-US" dirty="0"/>
              <a:t> the distribution curve is obtained which gives complete idea to the software where to work and debug the problem and solve it</a:t>
            </a:r>
          </a:p>
          <a:p>
            <a:r>
              <a:rPr lang="en-US" dirty="0"/>
              <a:t>Now each data is scaled and </a:t>
            </a:r>
            <a:r>
              <a:rPr lang="en-US" dirty="0" err="1"/>
              <a:t>anlysed</a:t>
            </a:r>
            <a:r>
              <a:rPr lang="en-US" dirty="0"/>
              <a:t> for the deep learning model!!</a:t>
            </a:r>
          </a:p>
          <a:p>
            <a:endParaRPr lang="en-IN" dirty="0"/>
          </a:p>
        </p:txBody>
      </p:sp>
    </p:spTree>
    <p:extLst>
      <p:ext uri="{BB962C8B-B14F-4D97-AF65-F5344CB8AC3E}">
        <p14:creationId xmlns:p14="http://schemas.microsoft.com/office/powerpoint/2010/main" val="1510458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4F92C-C732-43A2-B7DE-1534C973CAB6}"/>
              </a:ext>
            </a:extLst>
          </p:cNvPr>
          <p:cNvSpPr>
            <a:spLocks noGrp="1"/>
          </p:cNvSpPr>
          <p:nvPr>
            <p:ph type="title"/>
          </p:nvPr>
        </p:nvSpPr>
        <p:spPr/>
        <p:txBody>
          <a:bodyPr/>
          <a:lstStyle/>
          <a:p>
            <a:r>
              <a:rPr lang="en-US" b="1" dirty="0">
                <a:solidFill>
                  <a:schemeClr val="accent1"/>
                </a:solidFill>
              </a:rPr>
              <a:t>--Prediction Curve—Part 10</a:t>
            </a:r>
            <a:endParaRPr lang="en-IN" b="1" dirty="0">
              <a:solidFill>
                <a:schemeClr val="accent1"/>
              </a:solidFill>
            </a:endParaRPr>
          </a:p>
        </p:txBody>
      </p:sp>
      <p:sp>
        <p:nvSpPr>
          <p:cNvPr id="3" name="Content Placeholder 2">
            <a:extLst>
              <a:ext uri="{FF2B5EF4-FFF2-40B4-BE49-F238E27FC236}">
                <a16:creationId xmlns:a16="http://schemas.microsoft.com/office/drawing/2014/main" id="{5E0A94D5-FB08-4BEF-871E-E090A2AF827F}"/>
              </a:ext>
            </a:extLst>
          </p:cNvPr>
          <p:cNvSpPr>
            <a:spLocks noGrp="1"/>
          </p:cNvSpPr>
          <p:nvPr>
            <p:ph idx="1"/>
          </p:nvPr>
        </p:nvSpPr>
        <p:spPr/>
        <p:txBody>
          <a:bodyPr/>
          <a:lstStyle/>
          <a:p>
            <a:r>
              <a:rPr lang="en-US" dirty="0"/>
              <a:t>Now the deep learning model is </a:t>
            </a:r>
            <a:r>
              <a:rPr lang="en-US" dirty="0" err="1"/>
              <a:t>prepaired</a:t>
            </a:r>
            <a:r>
              <a:rPr lang="en-US" dirty="0"/>
              <a:t> by the </a:t>
            </a:r>
            <a:r>
              <a:rPr lang="en-US" dirty="0" err="1"/>
              <a:t>dat</a:t>
            </a:r>
            <a:r>
              <a:rPr lang="en-US" dirty="0"/>
              <a:t> scaling and labelling </a:t>
            </a:r>
          </a:p>
          <a:p>
            <a:r>
              <a:rPr lang="en-US" dirty="0"/>
              <a:t>After that the sigmoid function curve is plotted by creating NEURAL NETWORKS</a:t>
            </a:r>
          </a:p>
          <a:p>
            <a:r>
              <a:rPr lang="en-US" dirty="0"/>
              <a:t>NEURAL NETWORKS finally gives the final graph of the extent of the next attack!!</a:t>
            </a:r>
          </a:p>
          <a:p>
            <a:r>
              <a:rPr lang="en-US" dirty="0"/>
              <a:t>It gives time variation and execution time probability of the next attack</a:t>
            </a:r>
            <a:br>
              <a:rPr lang="en-US" dirty="0"/>
            </a:br>
            <a:endParaRPr lang="en-IN" dirty="0"/>
          </a:p>
        </p:txBody>
      </p:sp>
    </p:spTree>
    <p:extLst>
      <p:ext uri="{BB962C8B-B14F-4D97-AF65-F5344CB8AC3E}">
        <p14:creationId xmlns:p14="http://schemas.microsoft.com/office/powerpoint/2010/main" val="41119341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146C-290F-45FF-9DC6-13DFFF4B5FD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08B1E622-D162-4D30-8C53-92062DBB23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8289" y="0"/>
            <a:ext cx="11498093" cy="6721813"/>
          </a:xfrm>
        </p:spPr>
      </p:pic>
    </p:spTree>
    <p:extLst>
      <p:ext uri="{BB962C8B-B14F-4D97-AF65-F5344CB8AC3E}">
        <p14:creationId xmlns:p14="http://schemas.microsoft.com/office/powerpoint/2010/main" val="3186513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89B2F-59A5-4887-B424-AA2997A524F8}"/>
              </a:ext>
            </a:extLst>
          </p:cNvPr>
          <p:cNvSpPr>
            <a:spLocks noGrp="1"/>
          </p:cNvSpPr>
          <p:nvPr>
            <p:ph type="title"/>
          </p:nvPr>
        </p:nvSpPr>
        <p:spPr>
          <a:xfrm>
            <a:off x="838200" y="365125"/>
            <a:ext cx="10515600" cy="2479675"/>
          </a:xfrm>
        </p:spPr>
        <p:txBody>
          <a:bodyPr>
            <a:normAutofit fontScale="90000"/>
          </a:bodyPr>
          <a:lstStyle/>
          <a:p>
            <a:r>
              <a:rPr lang="en-US" b="1" dirty="0">
                <a:solidFill>
                  <a:schemeClr val="accent6"/>
                </a:solidFill>
              </a:rPr>
              <a:t>TEAM</a:t>
            </a:r>
            <a:r>
              <a:rPr lang="en-US" dirty="0"/>
              <a:t> : </a:t>
            </a:r>
            <a:r>
              <a:rPr lang="en-US" b="1" i="1" u="sng" dirty="0">
                <a:solidFill>
                  <a:srgbClr val="C00000"/>
                </a:solidFill>
              </a:rPr>
              <a:t>INNOVATERS HUB</a:t>
            </a:r>
            <a:br>
              <a:rPr lang="en-US" dirty="0"/>
            </a:br>
            <a:br>
              <a:rPr lang="en-US" dirty="0"/>
            </a:br>
            <a:r>
              <a:rPr lang="en-US" b="1" dirty="0">
                <a:solidFill>
                  <a:srgbClr val="FF0000"/>
                </a:solidFill>
              </a:rPr>
              <a:t>ANUSTUP MUKHERJEE</a:t>
            </a:r>
            <a:br>
              <a:rPr lang="en-US" b="1" dirty="0">
                <a:solidFill>
                  <a:srgbClr val="FF0000"/>
                </a:solidFill>
              </a:rPr>
            </a:br>
            <a:r>
              <a:rPr lang="en-US" b="1" dirty="0">
                <a:solidFill>
                  <a:srgbClr val="FF0000"/>
                </a:solidFill>
              </a:rPr>
              <a:t>AYUSH TRIPATHI</a:t>
            </a:r>
            <a:endParaRPr lang="en-IN" b="1" dirty="0">
              <a:solidFill>
                <a:srgbClr val="FF0000"/>
              </a:solidFill>
            </a:endParaRPr>
          </a:p>
        </p:txBody>
      </p:sp>
      <p:pic>
        <p:nvPicPr>
          <p:cNvPr id="4" name="Picture 3">
            <a:extLst>
              <a:ext uri="{FF2B5EF4-FFF2-40B4-BE49-F238E27FC236}">
                <a16:creationId xmlns:a16="http://schemas.microsoft.com/office/drawing/2014/main" id="{91AEEB03-FFB2-489B-93F1-B4579ACA3E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8320" y="2844800"/>
            <a:ext cx="8416982" cy="3921690"/>
          </a:xfrm>
          <a:prstGeom prst="rect">
            <a:avLst/>
          </a:prstGeom>
        </p:spPr>
      </p:pic>
    </p:spTree>
    <p:extLst>
      <p:ext uri="{BB962C8B-B14F-4D97-AF65-F5344CB8AC3E}">
        <p14:creationId xmlns:p14="http://schemas.microsoft.com/office/powerpoint/2010/main" val="18424808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7C635-3622-48B5-9405-B0090F1C97CD}"/>
              </a:ext>
            </a:extLst>
          </p:cNvPr>
          <p:cNvSpPr>
            <a:spLocks noGrp="1"/>
          </p:cNvSpPr>
          <p:nvPr>
            <p:ph type="title"/>
          </p:nvPr>
        </p:nvSpPr>
        <p:spPr/>
        <p:txBody>
          <a:bodyPr/>
          <a:lstStyle/>
          <a:p>
            <a:r>
              <a:rPr lang="en-US" b="1" dirty="0">
                <a:solidFill>
                  <a:schemeClr val="accent1"/>
                </a:solidFill>
              </a:rPr>
              <a:t>--NETWORK ANALYSIS—Part 11</a:t>
            </a:r>
            <a:endParaRPr lang="en-IN" b="1" dirty="0">
              <a:solidFill>
                <a:schemeClr val="accent1"/>
              </a:solidFill>
            </a:endParaRPr>
          </a:p>
        </p:txBody>
      </p:sp>
      <p:sp>
        <p:nvSpPr>
          <p:cNvPr id="3" name="Content Placeholder 2">
            <a:extLst>
              <a:ext uri="{FF2B5EF4-FFF2-40B4-BE49-F238E27FC236}">
                <a16:creationId xmlns:a16="http://schemas.microsoft.com/office/drawing/2014/main" id="{A570EC64-BEC6-468C-8DAD-347688AB00AB}"/>
              </a:ext>
            </a:extLst>
          </p:cNvPr>
          <p:cNvSpPr>
            <a:spLocks noGrp="1"/>
          </p:cNvSpPr>
          <p:nvPr>
            <p:ph idx="1"/>
          </p:nvPr>
        </p:nvSpPr>
        <p:spPr/>
        <p:txBody>
          <a:bodyPr/>
          <a:lstStyle/>
          <a:p>
            <a:r>
              <a:rPr lang="en-US" dirty="0"/>
              <a:t>Finally after securing the pc by the analysis final protection is enabled over the network,</a:t>
            </a:r>
          </a:p>
          <a:p>
            <a:r>
              <a:rPr lang="en-US" dirty="0"/>
              <a:t>First the </a:t>
            </a:r>
            <a:r>
              <a:rPr lang="en-US" dirty="0" err="1"/>
              <a:t>ips</a:t>
            </a:r>
            <a:r>
              <a:rPr lang="en-US" dirty="0"/>
              <a:t> are </a:t>
            </a:r>
            <a:r>
              <a:rPr lang="en-US" dirty="0" err="1"/>
              <a:t>analysed</a:t>
            </a:r>
            <a:r>
              <a:rPr lang="en-US" dirty="0"/>
              <a:t> on the term of the </a:t>
            </a:r>
            <a:r>
              <a:rPr lang="en-US" dirty="0" err="1"/>
              <a:t>flow,protocols,working</a:t>
            </a:r>
            <a:r>
              <a:rPr lang="en-US" dirty="0"/>
              <a:t> </a:t>
            </a:r>
            <a:r>
              <a:rPr lang="en-US" dirty="0" err="1"/>
              <a:t>speed,traffic</a:t>
            </a:r>
            <a:endParaRPr lang="en-US" dirty="0"/>
          </a:p>
          <a:p>
            <a:r>
              <a:rPr lang="en-US" dirty="0"/>
              <a:t>Finally there initial data and the final data extracted and detected the number of Malwares are present in it</a:t>
            </a:r>
          </a:p>
          <a:p>
            <a:r>
              <a:rPr lang="en-US" dirty="0"/>
              <a:t>Then the </a:t>
            </a:r>
            <a:r>
              <a:rPr lang="en-US" dirty="0" err="1"/>
              <a:t>Initail</a:t>
            </a:r>
            <a:r>
              <a:rPr lang="en-US" dirty="0"/>
              <a:t> </a:t>
            </a:r>
            <a:r>
              <a:rPr lang="en-US" dirty="0" err="1"/>
              <a:t>ip</a:t>
            </a:r>
            <a:r>
              <a:rPr lang="en-US" dirty="0"/>
              <a:t> data is compared to the present malware affected IP curve and the information sent to the software which immediately block the </a:t>
            </a:r>
            <a:r>
              <a:rPr lang="en-US" dirty="0" err="1"/>
              <a:t>malware,debugging</a:t>
            </a:r>
            <a:r>
              <a:rPr lang="en-US" dirty="0"/>
              <a:t> malware and continuing safe browsing</a:t>
            </a:r>
            <a:endParaRPr lang="en-IN" dirty="0"/>
          </a:p>
        </p:txBody>
      </p:sp>
    </p:spTree>
    <p:extLst>
      <p:ext uri="{BB962C8B-B14F-4D97-AF65-F5344CB8AC3E}">
        <p14:creationId xmlns:p14="http://schemas.microsoft.com/office/powerpoint/2010/main" val="1379186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6172E-645B-460D-A27B-A0BF36846E46}"/>
              </a:ext>
            </a:extLst>
          </p:cNvPr>
          <p:cNvSpPr>
            <a:spLocks noGrp="1"/>
          </p:cNvSpPr>
          <p:nvPr>
            <p:ph type="title"/>
          </p:nvPr>
        </p:nvSpPr>
        <p:spPr>
          <a:xfrm>
            <a:off x="738473" y="286454"/>
            <a:ext cx="10260468" cy="1854075"/>
          </a:xfrm>
        </p:spPr>
        <p:txBody>
          <a:bodyPr/>
          <a:lstStyle/>
          <a:p>
            <a:r>
              <a:rPr lang="en-US" b="1" dirty="0">
                <a:solidFill>
                  <a:srgbClr val="C00000"/>
                </a:solidFill>
              </a:rPr>
              <a:t>OUTCOMES TO HELP POLICE:</a:t>
            </a:r>
            <a:endParaRPr lang="en-IN" b="1" dirty="0">
              <a:solidFill>
                <a:srgbClr val="C00000"/>
              </a:solidFill>
            </a:endParaRPr>
          </a:p>
        </p:txBody>
      </p:sp>
      <p:sp>
        <p:nvSpPr>
          <p:cNvPr id="3" name="Content Placeholder 2">
            <a:extLst>
              <a:ext uri="{FF2B5EF4-FFF2-40B4-BE49-F238E27FC236}">
                <a16:creationId xmlns:a16="http://schemas.microsoft.com/office/drawing/2014/main" id="{8B9C4AA8-ACC9-49F8-BF32-0A0E189AEA85}"/>
              </a:ext>
            </a:extLst>
          </p:cNvPr>
          <p:cNvSpPr>
            <a:spLocks noGrp="1"/>
          </p:cNvSpPr>
          <p:nvPr>
            <p:ph idx="1"/>
          </p:nvPr>
        </p:nvSpPr>
        <p:spPr/>
        <p:txBody>
          <a:bodyPr/>
          <a:lstStyle/>
          <a:p>
            <a:r>
              <a:rPr lang="en-US" dirty="0"/>
              <a:t>1.Can easily identify the type of the malware both on pc as well in web </a:t>
            </a:r>
            <a:r>
              <a:rPr lang="en-US" dirty="0" err="1"/>
              <a:t>also,including</a:t>
            </a:r>
            <a:r>
              <a:rPr lang="en-US" dirty="0"/>
              <a:t> instant protection hence security against Hackers from hacking </a:t>
            </a:r>
            <a:r>
              <a:rPr lang="en-US" dirty="0" err="1"/>
              <a:t>datas,darkwebs,No</a:t>
            </a:r>
            <a:r>
              <a:rPr lang="en-US" dirty="0"/>
              <a:t> blackmailing by extracting personal files.</a:t>
            </a:r>
          </a:p>
          <a:p>
            <a:r>
              <a:rPr lang="en-US" dirty="0"/>
              <a:t>Security for it and cyber cell against polymorphic and hidden malwares hence easily detect malware type to confirm cyber protection</a:t>
            </a:r>
          </a:p>
          <a:p>
            <a:r>
              <a:rPr lang="en-US" dirty="0"/>
              <a:t>Help police to predict next malware attack on the pc at the next time.</a:t>
            </a:r>
            <a:endParaRPr lang="en-IN" dirty="0"/>
          </a:p>
        </p:txBody>
      </p:sp>
    </p:spTree>
    <p:extLst>
      <p:ext uri="{BB962C8B-B14F-4D97-AF65-F5344CB8AC3E}">
        <p14:creationId xmlns:p14="http://schemas.microsoft.com/office/powerpoint/2010/main" val="3691311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80AAC-349E-4AC4-840E-45C83628CA7B}"/>
              </a:ext>
            </a:extLst>
          </p:cNvPr>
          <p:cNvSpPr>
            <a:spLocks noGrp="1"/>
          </p:cNvSpPr>
          <p:nvPr>
            <p:ph type="title"/>
          </p:nvPr>
        </p:nvSpPr>
        <p:spPr/>
        <p:txBody>
          <a:bodyPr>
            <a:normAutofit fontScale="90000"/>
          </a:bodyPr>
          <a:lstStyle/>
          <a:p>
            <a:r>
              <a:rPr lang="en-US" b="1" i="1" u="sng" dirty="0">
                <a:solidFill>
                  <a:schemeClr val="accent2">
                    <a:lumMod val="75000"/>
                  </a:schemeClr>
                </a:solidFill>
              </a:rPr>
              <a:t>HOPE WE PRESENTED IDEAL SOLUTION FOR A REAL LIFE PROBLEM</a:t>
            </a:r>
            <a:endParaRPr lang="en-IN" b="1" i="1" u="sng" dirty="0">
              <a:solidFill>
                <a:schemeClr val="accent2">
                  <a:lumMod val="75000"/>
                </a:schemeClr>
              </a:solidFill>
            </a:endParaRPr>
          </a:p>
        </p:txBody>
      </p:sp>
      <p:sp>
        <p:nvSpPr>
          <p:cNvPr id="3" name="Content Placeholder 2">
            <a:extLst>
              <a:ext uri="{FF2B5EF4-FFF2-40B4-BE49-F238E27FC236}">
                <a16:creationId xmlns:a16="http://schemas.microsoft.com/office/drawing/2014/main" id="{2E5D653F-DA2E-430A-A68E-F989127B21B6}"/>
              </a:ext>
            </a:extLst>
          </p:cNvPr>
          <p:cNvSpPr>
            <a:spLocks noGrp="1"/>
          </p:cNvSpPr>
          <p:nvPr>
            <p:ph idx="1"/>
          </p:nvPr>
        </p:nvSpPr>
        <p:spPr/>
        <p:txBody>
          <a:bodyPr/>
          <a:lstStyle/>
          <a:p>
            <a:r>
              <a:rPr lang="en-US" dirty="0"/>
              <a:t>                            </a:t>
            </a:r>
          </a:p>
          <a:p>
            <a:endParaRPr lang="en-US" dirty="0"/>
          </a:p>
          <a:p>
            <a:endParaRPr lang="en-US" dirty="0"/>
          </a:p>
          <a:p>
            <a:r>
              <a:rPr lang="en-US" sz="4000" dirty="0"/>
              <a:t>                              </a:t>
            </a:r>
            <a:r>
              <a:rPr lang="en-US" sz="4000" b="1" dirty="0">
                <a:solidFill>
                  <a:srgbClr val="FF0000"/>
                </a:solidFill>
              </a:rPr>
              <a:t>THANK YOU</a:t>
            </a:r>
          </a:p>
        </p:txBody>
      </p:sp>
    </p:spTree>
    <p:extLst>
      <p:ext uri="{BB962C8B-B14F-4D97-AF65-F5344CB8AC3E}">
        <p14:creationId xmlns:p14="http://schemas.microsoft.com/office/powerpoint/2010/main" val="1674587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FBF52-2BE1-4BF0-B104-B88A794ECDEF}"/>
              </a:ext>
            </a:extLst>
          </p:cNvPr>
          <p:cNvSpPr>
            <a:spLocks noGrp="1"/>
          </p:cNvSpPr>
          <p:nvPr>
            <p:ph type="title"/>
          </p:nvPr>
        </p:nvSpPr>
        <p:spPr/>
        <p:txBody>
          <a:bodyPr/>
          <a:lstStyle/>
          <a:p>
            <a:r>
              <a:rPr lang="en-US" b="1" u="sng" dirty="0">
                <a:solidFill>
                  <a:srgbClr val="FF0000"/>
                </a:solidFill>
              </a:rPr>
              <a:t>INTRODUCTION</a:t>
            </a:r>
            <a:endParaRPr lang="en-IN" b="1" u="sng" dirty="0">
              <a:solidFill>
                <a:srgbClr val="FF0000"/>
              </a:solidFill>
            </a:endParaRPr>
          </a:p>
        </p:txBody>
      </p:sp>
      <p:sp>
        <p:nvSpPr>
          <p:cNvPr id="3" name="Content Placeholder 2">
            <a:extLst>
              <a:ext uri="{FF2B5EF4-FFF2-40B4-BE49-F238E27FC236}">
                <a16:creationId xmlns:a16="http://schemas.microsoft.com/office/drawing/2014/main" id="{FBECE931-9349-4306-9CA6-B9C148D5403F}"/>
              </a:ext>
            </a:extLst>
          </p:cNvPr>
          <p:cNvSpPr>
            <a:spLocks noGrp="1"/>
          </p:cNvSpPr>
          <p:nvPr>
            <p:ph idx="1"/>
          </p:nvPr>
        </p:nvSpPr>
        <p:spPr/>
        <p:txBody>
          <a:bodyPr>
            <a:normAutofit fontScale="92500"/>
          </a:bodyPr>
          <a:lstStyle/>
          <a:p>
            <a:r>
              <a:rPr lang="en-US" dirty="0"/>
              <a:t>Malwares are the code scripts that can affect any system with in a fraction of seconds! It comes from the web servers and breaks the systems encryption and penetrates the pc to infect!</a:t>
            </a:r>
          </a:p>
          <a:p>
            <a:r>
              <a:rPr lang="en-US" dirty="0"/>
              <a:t>Most notorious are : </a:t>
            </a:r>
            <a:r>
              <a:rPr lang="en-US" dirty="0" err="1"/>
              <a:t>Ransomware,Spyware,Adware,Torjan,Worms,Clones</a:t>
            </a:r>
            <a:endParaRPr lang="en-US" dirty="0"/>
          </a:p>
          <a:p>
            <a:r>
              <a:rPr lang="en-US" dirty="0"/>
              <a:t>Presently IT industries and cyber cells are facing issues to detect and kill malwares as they are polymorphic or hidden in nature! That is a polymorphic malware can change its data pattern with the number of times it will attack hence it cant be detected. Hidden malwares hide there signatures to get protected!</a:t>
            </a:r>
          </a:p>
          <a:p>
            <a:r>
              <a:rPr lang="en-US" dirty="0"/>
              <a:t>Malwares are spread to steal data, bank details, earn monocycle crime ,to look on and penetrate </a:t>
            </a:r>
            <a:r>
              <a:rPr lang="en-US" dirty="0" err="1"/>
              <a:t>someones</a:t>
            </a:r>
            <a:r>
              <a:rPr lang="en-US" dirty="0"/>
              <a:t> Ip as a spy!</a:t>
            </a:r>
            <a:endParaRPr lang="en-IN" dirty="0"/>
          </a:p>
        </p:txBody>
      </p:sp>
      <p:pic>
        <p:nvPicPr>
          <p:cNvPr id="5" name="Picture 4">
            <a:extLst>
              <a:ext uri="{FF2B5EF4-FFF2-40B4-BE49-F238E27FC236}">
                <a16:creationId xmlns:a16="http://schemas.microsoft.com/office/drawing/2014/main" id="{D61D2C1E-09A6-4019-A7FC-2D150AD9BB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204" y="1628616"/>
            <a:ext cx="2749496" cy="1619568"/>
          </a:xfrm>
          <a:prstGeom prst="rect">
            <a:avLst/>
          </a:prstGeom>
        </p:spPr>
      </p:pic>
    </p:spTree>
    <p:extLst>
      <p:ext uri="{BB962C8B-B14F-4D97-AF65-F5344CB8AC3E}">
        <p14:creationId xmlns:p14="http://schemas.microsoft.com/office/powerpoint/2010/main" val="3450327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B978C-864B-4B86-BA6D-819F0F11864A}"/>
              </a:ext>
            </a:extLst>
          </p:cNvPr>
          <p:cNvSpPr>
            <a:spLocks noGrp="1"/>
          </p:cNvSpPr>
          <p:nvPr>
            <p:ph type="title"/>
          </p:nvPr>
        </p:nvSpPr>
        <p:spPr/>
        <p:txBody>
          <a:bodyPr/>
          <a:lstStyle/>
          <a:p>
            <a:r>
              <a:rPr lang="en-US" b="1" u="sng" dirty="0">
                <a:solidFill>
                  <a:srgbClr val="C00000"/>
                </a:solidFill>
              </a:rPr>
              <a:t>AIM:</a:t>
            </a:r>
            <a:endParaRPr lang="en-IN" b="1" u="sng" dirty="0">
              <a:solidFill>
                <a:srgbClr val="C00000"/>
              </a:solidFill>
            </a:endParaRPr>
          </a:p>
        </p:txBody>
      </p:sp>
      <p:sp>
        <p:nvSpPr>
          <p:cNvPr id="3" name="Content Placeholder 2">
            <a:extLst>
              <a:ext uri="{FF2B5EF4-FFF2-40B4-BE49-F238E27FC236}">
                <a16:creationId xmlns:a16="http://schemas.microsoft.com/office/drawing/2014/main" id="{4BB4406A-F846-4E32-A8D1-58B8F5B5AA99}"/>
              </a:ext>
            </a:extLst>
          </p:cNvPr>
          <p:cNvSpPr>
            <a:spLocks noGrp="1"/>
          </p:cNvSpPr>
          <p:nvPr>
            <p:ph idx="1"/>
          </p:nvPr>
        </p:nvSpPr>
        <p:spPr>
          <a:xfrm>
            <a:off x="584200" y="2301874"/>
            <a:ext cx="10515600" cy="4351338"/>
          </a:xfrm>
        </p:spPr>
        <p:txBody>
          <a:bodyPr>
            <a:normAutofit lnSpcReduction="10000"/>
          </a:bodyPr>
          <a:lstStyle/>
          <a:p>
            <a:r>
              <a:rPr lang="en-US" dirty="0"/>
              <a:t>We simply aimed to innovate such a software by using ML and Deep Learning ,network analysis which can:</a:t>
            </a:r>
          </a:p>
          <a:p>
            <a:r>
              <a:rPr lang="en-US" dirty="0"/>
              <a:t>1.)detect both Polymorphic and hidden Malwares, and analyze there data pattern, signatures, natures, extent and type of infection.</a:t>
            </a:r>
          </a:p>
          <a:p>
            <a:r>
              <a:rPr lang="en-US" dirty="0"/>
              <a:t>2.)to detect malwares coming from the server when it is browsed, to track the complete information about it and block it immediately so that a person can continue safe browsing on  a malicious site.</a:t>
            </a:r>
          </a:p>
          <a:p>
            <a:r>
              <a:rPr lang="en-US" dirty="0"/>
              <a:t>3.)To have prediction curve to give idea about extent and time of next Malware attack.</a:t>
            </a:r>
          </a:p>
          <a:p>
            <a:r>
              <a:rPr lang="en-US" dirty="0"/>
              <a:t>4.)Idea about how much a system as well a android is affected after a Malware attack</a:t>
            </a:r>
          </a:p>
          <a:p>
            <a:r>
              <a:rPr lang="en-US" dirty="0"/>
              <a:t>5.)Simultaneous Working Model for both System and network at the same time, and PC and Android too.</a:t>
            </a:r>
            <a:endParaRPr lang="en-IN" dirty="0"/>
          </a:p>
        </p:txBody>
      </p:sp>
      <p:pic>
        <p:nvPicPr>
          <p:cNvPr id="5" name="Picture 4">
            <a:extLst>
              <a:ext uri="{FF2B5EF4-FFF2-40B4-BE49-F238E27FC236}">
                <a16:creationId xmlns:a16="http://schemas.microsoft.com/office/drawing/2014/main" id="{A2238183-5293-40E6-B040-EEAE49AB72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2000" y="0"/>
            <a:ext cx="4051935" cy="2071052"/>
          </a:xfrm>
          <a:prstGeom prst="rect">
            <a:avLst/>
          </a:prstGeom>
        </p:spPr>
      </p:pic>
    </p:spTree>
    <p:extLst>
      <p:ext uri="{BB962C8B-B14F-4D97-AF65-F5344CB8AC3E}">
        <p14:creationId xmlns:p14="http://schemas.microsoft.com/office/powerpoint/2010/main" val="1889452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2632D-CDE2-498D-ACC4-BDDE29F5F18E}"/>
              </a:ext>
            </a:extLst>
          </p:cNvPr>
          <p:cNvSpPr>
            <a:spLocks noGrp="1"/>
          </p:cNvSpPr>
          <p:nvPr>
            <p:ph type="title"/>
          </p:nvPr>
        </p:nvSpPr>
        <p:spPr/>
        <p:txBody>
          <a:bodyPr/>
          <a:lstStyle/>
          <a:p>
            <a:r>
              <a:rPr lang="en-US" b="1" u="sng" dirty="0">
                <a:solidFill>
                  <a:schemeClr val="tx1">
                    <a:lumMod val="95000"/>
                    <a:lumOff val="5000"/>
                  </a:schemeClr>
                </a:solidFill>
              </a:rPr>
              <a:t>Tools Utilized:</a:t>
            </a:r>
            <a:br>
              <a:rPr lang="en-US" dirty="0"/>
            </a:br>
            <a:endParaRPr lang="en-IN" dirty="0"/>
          </a:p>
        </p:txBody>
      </p:sp>
      <p:sp>
        <p:nvSpPr>
          <p:cNvPr id="3" name="Content Placeholder 2">
            <a:extLst>
              <a:ext uri="{FF2B5EF4-FFF2-40B4-BE49-F238E27FC236}">
                <a16:creationId xmlns:a16="http://schemas.microsoft.com/office/drawing/2014/main" id="{4BE05BCB-D287-44F1-AD9A-3FB5985C327C}"/>
              </a:ext>
            </a:extLst>
          </p:cNvPr>
          <p:cNvSpPr>
            <a:spLocks noGrp="1"/>
          </p:cNvSpPr>
          <p:nvPr>
            <p:ph idx="1"/>
          </p:nvPr>
        </p:nvSpPr>
        <p:spPr/>
        <p:txBody>
          <a:bodyPr/>
          <a:lstStyle/>
          <a:p>
            <a:r>
              <a:rPr lang="en-US" dirty="0"/>
              <a:t>1.)Anaconda python3.7</a:t>
            </a:r>
          </a:p>
          <a:p>
            <a:r>
              <a:rPr lang="en-US" dirty="0"/>
              <a:t>2.)</a:t>
            </a:r>
            <a:r>
              <a:rPr lang="en-US" dirty="0" err="1"/>
              <a:t>Jupyter</a:t>
            </a:r>
            <a:r>
              <a:rPr lang="en-US" dirty="0"/>
              <a:t> and Spyder Notebook</a:t>
            </a:r>
          </a:p>
          <a:p>
            <a:r>
              <a:rPr lang="en-US" dirty="0"/>
              <a:t>3.)AI,ML and Deep learning, Analysis by neural networks</a:t>
            </a:r>
          </a:p>
          <a:p>
            <a:r>
              <a:rPr lang="en-US" dirty="0"/>
              <a:t>4.)Feature Engineering</a:t>
            </a:r>
          </a:p>
          <a:p>
            <a:r>
              <a:rPr lang="en-US" dirty="0"/>
              <a:t>5.)</a:t>
            </a:r>
            <a:r>
              <a:rPr lang="en-US" dirty="0" err="1"/>
              <a:t>Keras</a:t>
            </a:r>
            <a:r>
              <a:rPr lang="en-US" dirty="0"/>
              <a:t> Packages</a:t>
            </a:r>
          </a:p>
          <a:p>
            <a:r>
              <a:rPr lang="en-US" dirty="0"/>
              <a:t>6.)Tensor Flow package</a:t>
            </a:r>
          </a:p>
          <a:p>
            <a:r>
              <a:rPr lang="en-US" dirty="0"/>
              <a:t>7.)APP Builder Console </a:t>
            </a:r>
            <a:r>
              <a:rPr lang="en-US" dirty="0" err="1"/>
              <a:t>outputer</a:t>
            </a:r>
            <a:endParaRPr lang="en-IN" dirty="0"/>
          </a:p>
        </p:txBody>
      </p:sp>
      <p:pic>
        <p:nvPicPr>
          <p:cNvPr id="5" name="Picture 4">
            <a:extLst>
              <a:ext uri="{FF2B5EF4-FFF2-40B4-BE49-F238E27FC236}">
                <a16:creationId xmlns:a16="http://schemas.microsoft.com/office/drawing/2014/main" id="{EFEF824C-F65D-4C23-856B-087C695E70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3931603"/>
            <a:ext cx="3548380" cy="1508062"/>
          </a:xfrm>
          <a:prstGeom prst="rect">
            <a:avLst/>
          </a:prstGeom>
        </p:spPr>
      </p:pic>
      <p:pic>
        <p:nvPicPr>
          <p:cNvPr id="7" name="Picture 6">
            <a:extLst>
              <a:ext uri="{FF2B5EF4-FFF2-40B4-BE49-F238E27FC236}">
                <a16:creationId xmlns:a16="http://schemas.microsoft.com/office/drawing/2014/main" id="{846AC9B7-2B3D-453D-AE7E-8DDD4C4188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05349" y="2086908"/>
            <a:ext cx="2648763" cy="1321418"/>
          </a:xfrm>
          <a:prstGeom prst="rect">
            <a:avLst/>
          </a:prstGeom>
        </p:spPr>
      </p:pic>
    </p:spTree>
    <p:extLst>
      <p:ext uri="{BB962C8B-B14F-4D97-AF65-F5344CB8AC3E}">
        <p14:creationId xmlns:p14="http://schemas.microsoft.com/office/powerpoint/2010/main" val="631616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BD443-EAE3-4809-B66B-59EAEA36855E}"/>
              </a:ext>
            </a:extLst>
          </p:cNvPr>
          <p:cNvSpPr>
            <a:spLocks noGrp="1"/>
          </p:cNvSpPr>
          <p:nvPr>
            <p:ph type="title"/>
          </p:nvPr>
        </p:nvSpPr>
        <p:spPr/>
        <p:txBody>
          <a:bodyPr/>
          <a:lstStyle/>
          <a:p>
            <a:r>
              <a:rPr lang="en-US" b="1" u="sng" dirty="0">
                <a:solidFill>
                  <a:srgbClr val="C00000"/>
                </a:solidFill>
              </a:rPr>
              <a:t>Abstract : Starting---</a:t>
            </a:r>
            <a:endParaRPr lang="en-IN" b="1" u="sng" dirty="0">
              <a:solidFill>
                <a:srgbClr val="C00000"/>
              </a:solidFill>
            </a:endParaRPr>
          </a:p>
        </p:txBody>
      </p:sp>
      <p:sp>
        <p:nvSpPr>
          <p:cNvPr id="3" name="Content Placeholder 2">
            <a:extLst>
              <a:ext uri="{FF2B5EF4-FFF2-40B4-BE49-F238E27FC236}">
                <a16:creationId xmlns:a16="http://schemas.microsoft.com/office/drawing/2014/main" id="{090E8BB3-9D05-42E3-A565-6006D53AAE57}"/>
              </a:ext>
            </a:extLst>
          </p:cNvPr>
          <p:cNvSpPr>
            <a:spLocks noGrp="1"/>
          </p:cNvSpPr>
          <p:nvPr>
            <p:ph idx="1"/>
          </p:nvPr>
        </p:nvSpPr>
        <p:spPr/>
        <p:txBody>
          <a:bodyPr/>
          <a:lstStyle/>
          <a:p>
            <a:r>
              <a:rPr lang="en-US" dirty="0"/>
              <a:t>We started with a Malware data set, provided by &lt;Microsoft&gt;,for analysis</a:t>
            </a:r>
          </a:p>
          <a:p>
            <a:r>
              <a:rPr lang="en-US" dirty="0"/>
              <a:t>Then we extracted the raw dataset, and </a:t>
            </a:r>
            <a:r>
              <a:rPr lang="en-US" dirty="0" err="1"/>
              <a:t>analysed</a:t>
            </a:r>
            <a:r>
              <a:rPr lang="en-US" dirty="0"/>
              <a:t> the rows and columns present in that data set.</a:t>
            </a:r>
          </a:p>
          <a:p>
            <a:r>
              <a:rPr lang="en-US" dirty="0"/>
              <a:t>Next we </a:t>
            </a:r>
            <a:r>
              <a:rPr lang="en-US" dirty="0" err="1"/>
              <a:t>analysed</a:t>
            </a:r>
            <a:r>
              <a:rPr lang="en-US" dirty="0"/>
              <a:t> the size of the entire data set, along with the size analysis of data's present in every columns.</a:t>
            </a:r>
          </a:p>
          <a:p>
            <a:r>
              <a:rPr lang="en-US" dirty="0"/>
              <a:t>Next we Created a arranged data set of the raw one, and got the idea about the run time efficiency, byte size, number of files it can infect, number of presence ,diversity of the each Malware data's in the data set.</a:t>
            </a:r>
          </a:p>
          <a:p>
            <a:endParaRPr lang="en-IN" dirty="0"/>
          </a:p>
        </p:txBody>
      </p:sp>
      <p:pic>
        <p:nvPicPr>
          <p:cNvPr id="5" name="Picture 4">
            <a:extLst>
              <a:ext uri="{FF2B5EF4-FFF2-40B4-BE49-F238E27FC236}">
                <a16:creationId xmlns:a16="http://schemas.microsoft.com/office/drawing/2014/main" id="{3400E025-DD59-4AE9-9172-C9A13200D0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8929" y="191293"/>
            <a:ext cx="1333183" cy="1673225"/>
          </a:xfrm>
          <a:prstGeom prst="rect">
            <a:avLst/>
          </a:prstGeom>
        </p:spPr>
      </p:pic>
      <p:pic>
        <p:nvPicPr>
          <p:cNvPr id="7" name="Picture 6">
            <a:extLst>
              <a:ext uri="{FF2B5EF4-FFF2-40B4-BE49-F238E27FC236}">
                <a16:creationId xmlns:a16="http://schemas.microsoft.com/office/drawing/2014/main" id="{82A7393E-C0BB-4F18-B3A7-CA6340B41B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4460" y="4993483"/>
            <a:ext cx="1722120" cy="1148080"/>
          </a:xfrm>
          <a:prstGeom prst="rect">
            <a:avLst/>
          </a:prstGeom>
        </p:spPr>
      </p:pic>
    </p:spTree>
    <p:extLst>
      <p:ext uri="{BB962C8B-B14F-4D97-AF65-F5344CB8AC3E}">
        <p14:creationId xmlns:p14="http://schemas.microsoft.com/office/powerpoint/2010/main" val="3099662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E00BC-7440-44F4-AE30-711F6D4D9DB2}"/>
              </a:ext>
            </a:extLst>
          </p:cNvPr>
          <p:cNvSpPr>
            <a:spLocks noGrp="1"/>
          </p:cNvSpPr>
          <p:nvPr>
            <p:ph type="title"/>
          </p:nvPr>
        </p:nvSpPr>
        <p:spPr/>
        <p:txBody>
          <a:bodyPr/>
          <a:lstStyle/>
          <a:p>
            <a:r>
              <a:rPr lang="en-US" b="1" dirty="0">
                <a:solidFill>
                  <a:srgbClr val="C00000"/>
                </a:solidFill>
              </a:rPr>
              <a:t>--Analysis on Lit—Part 2</a:t>
            </a:r>
            <a:endParaRPr lang="en-IN" b="1" dirty="0">
              <a:solidFill>
                <a:srgbClr val="C00000"/>
              </a:solidFill>
            </a:endParaRPr>
          </a:p>
        </p:txBody>
      </p:sp>
      <p:sp>
        <p:nvSpPr>
          <p:cNvPr id="3" name="Content Placeholder 2">
            <a:extLst>
              <a:ext uri="{FF2B5EF4-FFF2-40B4-BE49-F238E27FC236}">
                <a16:creationId xmlns:a16="http://schemas.microsoft.com/office/drawing/2014/main" id="{0C1ECA5C-7F5A-4CC3-B05A-64A497EA8B6F}"/>
              </a:ext>
            </a:extLst>
          </p:cNvPr>
          <p:cNvSpPr>
            <a:spLocks noGrp="1"/>
          </p:cNvSpPr>
          <p:nvPr>
            <p:ph idx="1"/>
          </p:nvPr>
        </p:nvSpPr>
        <p:spPr/>
        <p:txBody>
          <a:bodyPr/>
          <a:lstStyle/>
          <a:p>
            <a:r>
              <a:rPr lang="en-US" dirty="0"/>
              <a:t>Then we started analyzing each data from the column, individually by deleting previous one from the data set, for perfect size, pattern, shape analysis!</a:t>
            </a:r>
          </a:p>
          <a:p>
            <a:r>
              <a:rPr lang="en-US" dirty="0"/>
              <a:t>Then we apply UNSUPERVISED Learning to train and test the data to have the idea about data distribution and pattern analysis</a:t>
            </a:r>
          </a:p>
          <a:p>
            <a:r>
              <a:rPr lang="en-US" dirty="0"/>
              <a:t>After training and testing the data, we find out the accuracy rate of infection of the malwares by declaring and implementing the concept of Logistic Regression</a:t>
            </a:r>
          </a:p>
          <a:p>
            <a:r>
              <a:rPr lang="en-US" dirty="0"/>
              <a:t>Then the regression curve is plotted to have the data analysis, efficiency rate, changing rate to detect data nature.</a:t>
            </a:r>
            <a:endParaRPr lang="en-IN" dirty="0"/>
          </a:p>
        </p:txBody>
      </p:sp>
      <p:pic>
        <p:nvPicPr>
          <p:cNvPr id="5" name="Picture 4">
            <a:extLst>
              <a:ext uri="{FF2B5EF4-FFF2-40B4-BE49-F238E27FC236}">
                <a16:creationId xmlns:a16="http://schemas.microsoft.com/office/drawing/2014/main" id="{A36A0DAF-CD56-4B99-B9B9-E4D591CAF9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573" y="928688"/>
            <a:ext cx="2771128" cy="1676400"/>
          </a:xfrm>
          <a:prstGeom prst="rect">
            <a:avLst/>
          </a:prstGeom>
        </p:spPr>
      </p:pic>
    </p:spTree>
    <p:extLst>
      <p:ext uri="{BB962C8B-B14F-4D97-AF65-F5344CB8AC3E}">
        <p14:creationId xmlns:p14="http://schemas.microsoft.com/office/powerpoint/2010/main" val="1004199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7EA06-9F7E-41E1-8C3C-949950D91C70}"/>
              </a:ext>
            </a:extLst>
          </p:cNvPr>
          <p:cNvSpPr>
            <a:spLocks noGrp="1"/>
          </p:cNvSpPr>
          <p:nvPr>
            <p:ph type="title"/>
          </p:nvPr>
        </p:nvSpPr>
        <p:spPr/>
        <p:txBody>
          <a:bodyPr/>
          <a:lstStyle/>
          <a:p>
            <a:r>
              <a:rPr lang="en-US" b="1" dirty="0">
                <a:solidFill>
                  <a:srgbClr val="C00000"/>
                </a:solidFill>
              </a:rPr>
              <a:t>--Working On Brain—Part 3</a:t>
            </a:r>
            <a:endParaRPr lang="en-IN" b="1" dirty="0">
              <a:solidFill>
                <a:srgbClr val="C00000"/>
              </a:solidFill>
            </a:endParaRPr>
          </a:p>
        </p:txBody>
      </p:sp>
      <p:sp>
        <p:nvSpPr>
          <p:cNvPr id="3" name="Content Placeholder 2">
            <a:extLst>
              <a:ext uri="{FF2B5EF4-FFF2-40B4-BE49-F238E27FC236}">
                <a16:creationId xmlns:a16="http://schemas.microsoft.com/office/drawing/2014/main" id="{643EE400-A488-4ACA-A907-06A9862662A1}"/>
              </a:ext>
            </a:extLst>
          </p:cNvPr>
          <p:cNvSpPr>
            <a:spLocks noGrp="1"/>
          </p:cNvSpPr>
          <p:nvPr>
            <p:ph idx="1"/>
          </p:nvPr>
        </p:nvSpPr>
        <p:spPr/>
        <p:txBody>
          <a:bodyPr/>
          <a:lstStyle/>
          <a:p>
            <a:r>
              <a:rPr lang="en-US" dirty="0"/>
              <a:t>Then we tracked the validation curve after having a statistical analysis from the changing regression curve of each data's present in the columns</a:t>
            </a:r>
          </a:p>
          <a:p>
            <a:r>
              <a:rPr lang="en-US" dirty="0"/>
              <a:t>Then we have the complete data accuracy and data nature!!</a:t>
            </a:r>
          </a:p>
          <a:p>
            <a:r>
              <a:rPr lang="en-US" dirty="0"/>
              <a:t>Now again reading the individual data's we Found out the data distribution of Malwares in the particular data set by a histogram analysis</a:t>
            </a:r>
          </a:p>
          <a:p>
            <a:r>
              <a:rPr lang="en-US" dirty="0"/>
              <a:t>Now we got end of data analysis of the complete data set</a:t>
            </a:r>
            <a:endParaRPr lang="en-IN" dirty="0"/>
          </a:p>
        </p:txBody>
      </p:sp>
    </p:spTree>
    <p:extLst>
      <p:ext uri="{BB962C8B-B14F-4D97-AF65-F5344CB8AC3E}">
        <p14:creationId xmlns:p14="http://schemas.microsoft.com/office/powerpoint/2010/main" val="4211900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D54A3-BAD5-4BB4-98D5-C9B962F27AF5}"/>
              </a:ext>
            </a:extLst>
          </p:cNvPr>
          <p:cNvSpPr>
            <a:spLocks noGrp="1"/>
          </p:cNvSpPr>
          <p:nvPr>
            <p:ph type="title"/>
          </p:nvPr>
        </p:nvSpPr>
        <p:spPr/>
        <p:txBody>
          <a:bodyPr/>
          <a:lstStyle/>
          <a:p>
            <a:r>
              <a:rPr lang="en-US" b="1" dirty="0">
                <a:solidFill>
                  <a:srgbClr val="C00000"/>
                </a:solidFill>
              </a:rPr>
              <a:t>--</a:t>
            </a:r>
            <a:r>
              <a:rPr lang="en-US" b="1" dirty="0" err="1">
                <a:solidFill>
                  <a:srgbClr val="C00000"/>
                </a:solidFill>
              </a:rPr>
              <a:t>Charectors</a:t>
            </a:r>
            <a:r>
              <a:rPr lang="en-US" b="1" dirty="0">
                <a:solidFill>
                  <a:srgbClr val="C00000"/>
                </a:solidFill>
              </a:rPr>
              <a:t>!—Part 4</a:t>
            </a:r>
            <a:endParaRPr lang="en-IN" b="1" dirty="0">
              <a:solidFill>
                <a:srgbClr val="C00000"/>
              </a:solidFill>
            </a:endParaRPr>
          </a:p>
        </p:txBody>
      </p:sp>
      <p:sp>
        <p:nvSpPr>
          <p:cNvPr id="3" name="Content Placeholder 2">
            <a:extLst>
              <a:ext uri="{FF2B5EF4-FFF2-40B4-BE49-F238E27FC236}">
                <a16:creationId xmlns:a16="http://schemas.microsoft.com/office/drawing/2014/main" id="{C0B8918C-29E7-4D23-92B8-9F555B0AD3EF}"/>
              </a:ext>
            </a:extLst>
          </p:cNvPr>
          <p:cNvSpPr>
            <a:spLocks noGrp="1"/>
          </p:cNvSpPr>
          <p:nvPr>
            <p:ph idx="1"/>
          </p:nvPr>
        </p:nvSpPr>
        <p:spPr/>
        <p:txBody>
          <a:bodyPr/>
          <a:lstStyle/>
          <a:p>
            <a:r>
              <a:rPr lang="en-US" dirty="0"/>
              <a:t>Now for getting the data pattern we first labelled the raw data and grouped in the clusters forming data clusters whose idea was implemented from previously </a:t>
            </a:r>
            <a:r>
              <a:rPr lang="en-US" dirty="0" err="1"/>
              <a:t>finded</a:t>
            </a:r>
            <a:r>
              <a:rPr lang="en-US" dirty="0"/>
              <a:t> data distribution</a:t>
            </a:r>
          </a:p>
          <a:p>
            <a:r>
              <a:rPr lang="en-US" dirty="0"/>
              <a:t>Then we first </a:t>
            </a:r>
            <a:r>
              <a:rPr lang="en-US" dirty="0" err="1"/>
              <a:t>tarcked</a:t>
            </a:r>
            <a:r>
              <a:rPr lang="en-US" dirty="0"/>
              <a:t> the actual raw data groups in an </a:t>
            </a:r>
            <a:r>
              <a:rPr lang="en-US" dirty="0" err="1"/>
              <a:t>Array,and</a:t>
            </a:r>
            <a:r>
              <a:rPr lang="en-US" dirty="0"/>
              <a:t> arranged them in a histogram to check which data will be in more amount</a:t>
            </a:r>
          </a:p>
          <a:p>
            <a:r>
              <a:rPr lang="en-US" dirty="0"/>
              <a:t>Then We implemented K-NEAREST NEIGHBOUR </a:t>
            </a:r>
            <a:r>
              <a:rPr lang="en-US" dirty="0" err="1"/>
              <a:t>ALGORITHM,for</a:t>
            </a:r>
            <a:r>
              <a:rPr lang="en-US" dirty="0"/>
              <a:t> finding the central data and the central tendency of the data</a:t>
            </a:r>
          </a:p>
          <a:p>
            <a:r>
              <a:rPr lang="en-US" dirty="0"/>
              <a:t>Then data labelling is done on the particular array</a:t>
            </a:r>
            <a:endParaRPr lang="en-IN" dirty="0"/>
          </a:p>
        </p:txBody>
      </p:sp>
    </p:spTree>
    <p:extLst>
      <p:ext uri="{BB962C8B-B14F-4D97-AF65-F5344CB8AC3E}">
        <p14:creationId xmlns:p14="http://schemas.microsoft.com/office/powerpoint/2010/main" val="1453005862"/>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docProps/app.xml><?xml version="1.0" encoding="utf-8"?>
<Properties xmlns="http://schemas.openxmlformats.org/officeDocument/2006/extended-properties" xmlns:vt="http://schemas.openxmlformats.org/officeDocument/2006/docPropsVTypes">
  <Template>TM10001104[[fn=Feathered]]</Template>
  <TotalTime>205</TotalTime>
  <Words>1503</Words>
  <Application>Microsoft Office PowerPoint</Application>
  <PresentationFormat>Widescreen</PresentationFormat>
  <Paragraphs>90</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Calibri</vt:lpstr>
      <vt:lpstr>Century Schoolbook</vt:lpstr>
      <vt:lpstr>Corbel</vt:lpstr>
      <vt:lpstr>Feathered</vt:lpstr>
      <vt:lpstr>MALWARE ANALYSIS</vt:lpstr>
      <vt:lpstr>TEAM : INNOVATERS HUB  ANUSTUP MUKHERJEE AYUSH TRIPATHI</vt:lpstr>
      <vt:lpstr>INTRODUCTION</vt:lpstr>
      <vt:lpstr>AIM:</vt:lpstr>
      <vt:lpstr>Tools Utilized: </vt:lpstr>
      <vt:lpstr>Abstract : Starting---</vt:lpstr>
      <vt:lpstr>--Analysis on Lit—Part 2</vt:lpstr>
      <vt:lpstr>--Working On Brain—Part 3</vt:lpstr>
      <vt:lpstr>--Charectors!—Part 4</vt:lpstr>
      <vt:lpstr>PowerPoint Presentation</vt:lpstr>
      <vt:lpstr>--Extraction Or Destruction—Part 5</vt:lpstr>
      <vt:lpstr>--Cluster of Blasters—Part 5 </vt:lpstr>
      <vt:lpstr>--FEATURES—Part 6 </vt:lpstr>
      <vt:lpstr>--Graphs to Trapezoa—Part 7</vt:lpstr>
      <vt:lpstr>--CLASSIFICATION—Part 8 </vt:lpstr>
      <vt:lpstr>PowerPoint Presentation</vt:lpstr>
      <vt:lpstr>--CLUSTER ANALYSIS—Part 9</vt:lpstr>
      <vt:lpstr>--Prediction Curve—Part 10</vt:lpstr>
      <vt:lpstr>PowerPoint Presentation</vt:lpstr>
      <vt:lpstr>--NETWORK ANALYSIS—Part 11</vt:lpstr>
      <vt:lpstr>OUTCOMES TO HELP POLICE:</vt:lpstr>
      <vt:lpstr>HOPE WE PRESENTED IDEAL SOLUTION FOR A REAL LIFE PROBLEM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MALWARE ANALYSIS</dc:title>
  <dc:creator>Anustup Mukherjee</dc:creator>
  <cp:lastModifiedBy>Anustup Mukherjee</cp:lastModifiedBy>
  <cp:revision>15</cp:revision>
  <dcterms:created xsi:type="dcterms:W3CDTF">2019-12-01T06:06:35Z</dcterms:created>
  <dcterms:modified xsi:type="dcterms:W3CDTF">2019-12-01T09:34:07Z</dcterms:modified>
</cp:coreProperties>
</file>