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708" r:id="rId1"/>
  </p:sldMasterIdLst>
  <p:notesMasterIdLst>
    <p:notesMasterId r:id="rId16"/>
  </p:notesMasterIdLst>
  <p:sldIdLst>
    <p:sldId id="256" r:id="rId2"/>
    <p:sldId id="273" r:id="rId3"/>
    <p:sldId id="265" r:id="rId4"/>
    <p:sldId id="284" r:id="rId5"/>
    <p:sldId id="285" r:id="rId6"/>
    <p:sldId id="272" r:id="rId7"/>
    <p:sldId id="269" r:id="rId8"/>
    <p:sldId id="275" r:id="rId9"/>
    <p:sldId id="286" r:id="rId10"/>
    <p:sldId id="276" r:id="rId11"/>
    <p:sldId id="288" r:id="rId12"/>
    <p:sldId id="287" r:id="rId13"/>
    <p:sldId id="289" r:id="rId14"/>
    <p:sldId id="259" r:id="rId15"/>
  </p:sldIdLst>
  <p:sldSz cx="10972800" cy="7315200"/>
  <p:notesSz cx="6858000" cy="9144000"/>
  <p:defaultTextStyle>
    <a:defPPr>
      <a:defRPr lang="en-US"/>
    </a:defPPr>
    <a:lvl1pPr marL="0" algn="l" defTabSz="1044924" rtl="0" eaLnBrk="1" latinLnBrk="0" hangingPunct="1">
      <a:defRPr sz="2100" kern="1200">
        <a:solidFill>
          <a:schemeClr val="tx1"/>
        </a:solidFill>
        <a:latin typeface="+mn-lt"/>
        <a:ea typeface="+mn-ea"/>
        <a:cs typeface="+mn-cs"/>
      </a:defRPr>
    </a:lvl1pPr>
    <a:lvl2pPr marL="522462" algn="l" defTabSz="1044924" rtl="0" eaLnBrk="1" latinLnBrk="0" hangingPunct="1">
      <a:defRPr sz="2100" kern="1200">
        <a:solidFill>
          <a:schemeClr val="tx1"/>
        </a:solidFill>
        <a:latin typeface="+mn-lt"/>
        <a:ea typeface="+mn-ea"/>
        <a:cs typeface="+mn-cs"/>
      </a:defRPr>
    </a:lvl2pPr>
    <a:lvl3pPr marL="1044924" algn="l" defTabSz="1044924" rtl="0" eaLnBrk="1" latinLnBrk="0" hangingPunct="1">
      <a:defRPr sz="2100" kern="1200">
        <a:solidFill>
          <a:schemeClr val="tx1"/>
        </a:solidFill>
        <a:latin typeface="+mn-lt"/>
        <a:ea typeface="+mn-ea"/>
        <a:cs typeface="+mn-cs"/>
      </a:defRPr>
    </a:lvl3pPr>
    <a:lvl4pPr marL="1567386" algn="l" defTabSz="1044924" rtl="0" eaLnBrk="1" latinLnBrk="0" hangingPunct="1">
      <a:defRPr sz="2100" kern="1200">
        <a:solidFill>
          <a:schemeClr val="tx1"/>
        </a:solidFill>
        <a:latin typeface="+mn-lt"/>
        <a:ea typeface="+mn-ea"/>
        <a:cs typeface="+mn-cs"/>
      </a:defRPr>
    </a:lvl4pPr>
    <a:lvl5pPr marL="2089849" algn="l" defTabSz="1044924" rtl="0" eaLnBrk="1" latinLnBrk="0" hangingPunct="1">
      <a:defRPr sz="2100" kern="1200">
        <a:solidFill>
          <a:schemeClr val="tx1"/>
        </a:solidFill>
        <a:latin typeface="+mn-lt"/>
        <a:ea typeface="+mn-ea"/>
        <a:cs typeface="+mn-cs"/>
      </a:defRPr>
    </a:lvl5pPr>
    <a:lvl6pPr marL="2612311" algn="l" defTabSz="1044924" rtl="0" eaLnBrk="1" latinLnBrk="0" hangingPunct="1">
      <a:defRPr sz="2100" kern="1200">
        <a:solidFill>
          <a:schemeClr val="tx1"/>
        </a:solidFill>
        <a:latin typeface="+mn-lt"/>
        <a:ea typeface="+mn-ea"/>
        <a:cs typeface="+mn-cs"/>
      </a:defRPr>
    </a:lvl6pPr>
    <a:lvl7pPr marL="3134772" algn="l" defTabSz="1044924" rtl="0" eaLnBrk="1" latinLnBrk="0" hangingPunct="1">
      <a:defRPr sz="2100" kern="1200">
        <a:solidFill>
          <a:schemeClr val="tx1"/>
        </a:solidFill>
        <a:latin typeface="+mn-lt"/>
        <a:ea typeface="+mn-ea"/>
        <a:cs typeface="+mn-cs"/>
      </a:defRPr>
    </a:lvl7pPr>
    <a:lvl8pPr marL="3657234" algn="l" defTabSz="1044924" rtl="0" eaLnBrk="1" latinLnBrk="0" hangingPunct="1">
      <a:defRPr sz="2100" kern="1200">
        <a:solidFill>
          <a:schemeClr val="tx1"/>
        </a:solidFill>
        <a:latin typeface="+mn-lt"/>
        <a:ea typeface="+mn-ea"/>
        <a:cs typeface="+mn-cs"/>
      </a:defRPr>
    </a:lvl8pPr>
    <a:lvl9pPr marL="4179696" algn="l" defTabSz="1044924"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04">
          <p15:clr>
            <a:srgbClr val="A4A3A4"/>
          </p15:clr>
        </p15:guide>
        <p15:guide id="2" pos="34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BA47EE-52DE-4075-B56A-DBF03B212C1D}" v="1" dt="2023-09-11T08:53:20.019"/>
  </p1510:revLst>
</p1510:revInfo>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086" autoAdjust="0"/>
  </p:normalViewPr>
  <p:slideViewPr>
    <p:cSldViewPr>
      <p:cViewPr varScale="1">
        <p:scale>
          <a:sx n="73" d="100"/>
          <a:sy n="73" d="100"/>
        </p:scale>
        <p:origin x="1320" y="58"/>
      </p:cViewPr>
      <p:guideLst>
        <p:guide orient="horz" pos="2304"/>
        <p:guide pos="3456"/>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C2A00E-F926-4B61-8058-C8D5C8BB061E}" type="datetimeFigureOut">
              <a:rPr lang="en-US" smtClean="0"/>
              <a:pPr/>
              <a:t>10/14/2023</a:t>
            </a:fld>
            <a:endParaRPr lang="en-US"/>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F85605-E631-425A-9640-91F078E54F2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1044924" rtl="0" eaLnBrk="1" latinLnBrk="0" hangingPunct="1">
      <a:defRPr sz="1400" kern="1200">
        <a:solidFill>
          <a:schemeClr val="tx1"/>
        </a:solidFill>
        <a:latin typeface="+mn-lt"/>
        <a:ea typeface="+mn-ea"/>
        <a:cs typeface="+mn-cs"/>
      </a:defRPr>
    </a:lvl1pPr>
    <a:lvl2pPr marL="522462" algn="l" defTabSz="1044924" rtl="0" eaLnBrk="1" latinLnBrk="0" hangingPunct="1">
      <a:defRPr sz="1400" kern="1200">
        <a:solidFill>
          <a:schemeClr val="tx1"/>
        </a:solidFill>
        <a:latin typeface="+mn-lt"/>
        <a:ea typeface="+mn-ea"/>
        <a:cs typeface="+mn-cs"/>
      </a:defRPr>
    </a:lvl2pPr>
    <a:lvl3pPr marL="1044924" algn="l" defTabSz="1044924" rtl="0" eaLnBrk="1" latinLnBrk="0" hangingPunct="1">
      <a:defRPr sz="1400" kern="1200">
        <a:solidFill>
          <a:schemeClr val="tx1"/>
        </a:solidFill>
        <a:latin typeface="+mn-lt"/>
        <a:ea typeface="+mn-ea"/>
        <a:cs typeface="+mn-cs"/>
      </a:defRPr>
    </a:lvl3pPr>
    <a:lvl4pPr marL="1567386" algn="l" defTabSz="1044924" rtl="0" eaLnBrk="1" latinLnBrk="0" hangingPunct="1">
      <a:defRPr sz="1400" kern="1200">
        <a:solidFill>
          <a:schemeClr val="tx1"/>
        </a:solidFill>
        <a:latin typeface="+mn-lt"/>
        <a:ea typeface="+mn-ea"/>
        <a:cs typeface="+mn-cs"/>
      </a:defRPr>
    </a:lvl4pPr>
    <a:lvl5pPr marL="2089849" algn="l" defTabSz="1044924" rtl="0" eaLnBrk="1" latinLnBrk="0" hangingPunct="1">
      <a:defRPr sz="1400" kern="1200">
        <a:solidFill>
          <a:schemeClr val="tx1"/>
        </a:solidFill>
        <a:latin typeface="+mn-lt"/>
        <a:ea typeface="+mn-ea"/>
        <a:cs typeface="+mn-cs"/>
      </a:defRPr>
    </a:lvl5pPr>
    <a:lvl6pPr marL="2612311" algn="l" defTabSz="1044924" rtl="0" eaLnBrk="1" latinLnBrk="0" hangingPunct="1">
      <a:defRPr sz="1400" kern="1200">
        <a:solidFill>
          <a:schemeClr val="tx1"/>
        </a:solidFill>
        <a:latin typeface="+mn-lt"/>
        <a:ea typeface="+mn-ea"/>
        <a:cs typeface="+mn-cs"/>
      </a:defRPr>
    </a:lvl6pPr>
    <a:lvl7pPr marL="3134772" algn="l" defTabSz="1044924" rtl="0" eaLnBrk="1" latinLnBrk="0" hangingPunct="1">
      <a:defRPr sz="1400" kern="1200">
        <a:solidFill>
          <a:schemeClr val="tx1"/>
        </a:solidFill>
        <a:latin typeface="+mn-lt"/>
        <a:ea typeface="+mn-ea"/>
        <a:cs typeface="+mn-cs"/>
      </a:defRPr>
    </a:lvl7pPr>
    <a:lvl8pPr marL="3657234" algn="l" defTabSz="1044924" rtl="0" eaLnBrk="1" latinLnBrk="0" hangingPunct="1">
      <a:defRPr sz="1400" kern="1200">
        <a:solidFill>
          <a:schemeClr val="tx1"/>
        </a:solidFill>
        <a:latin typeface="+mn-lt"/>
        <a:ea typeface="+mn-ea"/>
        <a:cs typeface="+mn-cs"/>
      </a:defRPr>
    </a:lvl8pPr>
    <a:lvl9pPr marL="4179696" algn="l" defTabSz="1044924"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xfrm>
            <a:off x="857250" y="685800"/>
            <a:ext cx="5143500" cy="3429000"/>
          </a:xfrm>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tLang="en-US"/>
          </a:p>
        </p:txBody>
      </p:sp>
      <p:sp>
        <p:nvSpPr>
          <p:cNvPr id="26628" name="Slide Number Placeholder 3"/>
          <p:cNvSpPr>
            <a:spLocks noGrp="1"/>
          </p:cNvSpPr>
          <p:nvPr>
            <p:ph type="sldNum" sz="quarter" idx="5"/>
          </p:nvPr>
        </p:nvSpPr>
        <p:spPr bwMode="auto">
          <a:noFill/>
          <a:ln>
            <a:miter lim="800000"/>
            <a:headEnd/>
            <a:tailEnd/>
          </a:ln>
        </p:spPr>
        <p:txBody>
          <a:bodyPr/>
          <a:lstStyle/>
          <a:p>
            <a:fld id="{105A6F74-6A86-45FB-B68C-14F159E6A433}" type="slidenum">
              <a:rPr lang="en-US" altLang="en-US" smtClean="0"/>
              <a:pPr/>
              <a:t>3</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xfrm>
            <a:off x="857250" y="685800"/>
            <a:ext cx="5143500" cy="3429000"/>
          </a:xfrm>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tLang="en-US" dirty="0"/>
          </a:p>
        </p:txBody>
      </p:sp>
      <p:sp>
        <p:nvSpPr>
          <p:cNvPr id="26628" name="Slide Number Placeholder 3"/>
          <p:cNvSpPr>
            <a:spLocks noGrp="1"/>
          </p:cNvSpPr>
          <p:nvPr>
            <p:ph type="sldNum" sz="quarter" idx="5"/>
          </p:nvPr>
        </p:nvSpPr>
        <p:spPr bwMode="auto">
          <a:noFill/>
          <a:ln>
            <a:miter lim="800000"/>
            <a:headEnd/>
            <a:tailEnd/>
          </a:ln>
        </p:spPr>
        <p:txBody>
          <a:bodyPr/>
          <a:lstStyle/>
          <a:p>
            <a:fld id="{105A6F74-6A86-45FB-B68C-14F159E6A433}" type="slidenum">
              <a:rPr lang="en-US" altLang="en-US" smtClean="0"/>
              <a:pPr/>
              <a:t>4</a:t>
            </a:fld>
            <a:endParaRPr lang="en-US" altLang="en-US"/>
          </a:p>
        </p:txBody>
      </p:sp>
    </p:spTree>
    <p:extLst>
      <p:ext uri="{BB962C8B-B14F-4D97-AF65-F5344CB8AC3E}">
        <p14:creationId xmlns:p14="http://schemas.microsoft.com/office/powerpoint/2010/main" val="70698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xfrm>
            <a:off x="857250" y="685800"/>
            <a:ext cx="5143500" cy="3429000"/>
          </a:xfrm>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tLang="en-US"/>
          </a:p>
        </p:txBody>
      </p:sp>
      <p:sp>
        <p:nvSpPr>
          <p:cNvPr id="26628" name="Slide Number Placeholder 3"/>
          <p:cNvSpPr>
            <a:spLocks noGrp="1"/>
          </p:cNvSpPr>
          <p:nvPr>
            <p:ph type="sldNum" sz="quarter" idx="5"/>
          </p:nvPr>
        </p:nvSpPr>
        <p:spPr bwMode="auto">
          <a:noFill/>
          <a:ln>
            <a:miter lim="800000"/>
            <a:headEnd/>
            <a:tailEnd/>
          </a:ln>
        </p:spPr>
        <p:txBody>
          <a:bodyPr/>
          <a:lstStyle/>
          <a:p>
            <a:fld id="{105A6F74-6A86-45FB-B68C-14F159E6A433}" type="slidenum">
              <a:rPr lang="en-US" altLang="en-US" smtClean="0"/>
              <a:pPr/>
              <a:t>5</a:t>
            </a:fld>
            <a:endParaRPr lang="en-US" altLang="en-US"/>
          </a:p>
        </p:txBody>
      </p:sp>
    </p:spTree>
    <p:extLst>
      <p:ext uri="{BB962C8B-B14F-4D97-AF65-F5344CB8AC3E}">
        <p14:creationId xmlns:p14="http://schemas.microsoft.com/office/powerpoint/2010/main" val="3387081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2272457"/>
            <a:ext cx="9326880" cy="1568027"/>
          </a:xfrm>
        </p:spPr>
        <p:txBody>
          <a:bodyPr/>
          <a:lstStyle/>
          <a:p>
            <a:r>
              <a:rPr lang="en-US"/>
              <a:t>Click to edit Master title style</a:t>
            </a:r>
          </a:p>
        </p:txBody>
      </p:sp>
      <p:sp>
        <p:nvSpPr>
          <p:cNvPr id="3" name="Subtitle 2"/>
          <p:cNvSpPr>
            <a:spLocks noGrp="1"/>
          </p:cNvSpPr>
          <p:nvPr>
            <p:ph type="subTitle" idx="1"/>
          </p:nvPr>
        </p:nvSpPr>
        <p:spPr>
          <a:xfrm>
            <a:off x="1645920" y="4145280"/>
            <a:ext cx="7680960" cy="1869440"/>
          </a:xfrm>
        </p:spPr>
        <p:txBody>
          <a:bodyPr/>
          <a:lstStyle>
            <a:lvl1pPr marL="0" indent="0" algn="ctr">
              <a:buNone/>
              <a:defRPr>
                <a:solidFill>
                  <a:schemeClr val="tx1">
                    <a:tint val="75000"/>
                  </a:schemeClr>
                </a:solidFill>
              </a:defRPr>
            </a:lvl1pPr>
            <a:lvl2pPr marL="522410" indent="0" algn="ctr">
              <a:buNone/>
              <a:defRPr>
                <a:solidFill>
                  <a:schemeClr val="tx1">
                    <a:tint val="75000"/>
                  </a:schemeClr>
                </a:solidFill>
              </a:defRPr>
            </a:lvl2pPr>
            <a:lvl3pPr marL="1044820" indent="0" algn="ctr">
              <a:buNone/>
              <a:defRPr>
                <a:solidFill>
                  <a:schemeClr val="tx1">
                    <a:tint val="75000"/>
                  </a:schemeClr>
                </a:solidFill>
              </a:defRPr>
            </a:lvl3pPr>
            <a:lvl4pPr marL="1567230" indent="0" algn="ctr">
              <a:buNone/>
              <a:defRPr>
                <a:solidFill>
                  <a:schemeClr val="tx1">
                    <a:tint val="75000"/>
                  </a:schemeClr>
                </a:solidFill>
              </a:defRPr>
            </a:lvl4pPr>
            <a:lvl5pPr marL="2089641" indent="0" algn="ctr">
              <a:buNone/>
              <a:defRPr>
                <a:solidFill>
                  <a:schemeClr val="tx1">
                    <a:tint val="75000"/>
                  </a:schemeClr>
                </a:solidFill>
              </a:defRPr>
            </a:lvl5pPr>
            <a:lvl6pPr marL="2612050" indent="0" algn="ctr">
              <a:buNone/>
              <a:defRPr>
                <a:solidFill>
                  <a:schemeClr val="tx1">
                    <a:tint val="75000"/>
                  </a:schemeClr>
                </a:solidFill>
              </a:defRPr>
            </a:lvl6pPr>
            <a:lvl7pPr marL="3134459" indent="0" algn="ctr">
              <a:buNone/>
              <a:defRPr>
                <a:solidFill>
                  <a:schemeClr val="tx1">
                    <a:tint val="75000"/>
                  </a:schemeClr>
                </a:solidFill>
              </a:defRPr>
            </a:lvl7pPr>
            <a:lvl8pPr marL="3656869" indent="0" algn="ctr">
              <a:buNone/>
              <a:defRPr>
                <a:solidFill>
                  <a:schemeClr val="tx1">
                    <a:tint val="75000"/>
                  </a:schemeClr>
                </a:solidFill>
              </a:defRPr>
            </a:lvl8pPr>
            <a:lvl9pPr marL="417927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B8FC55A-8930-449A-8061-E6B4DC245A34}" type="datetimeFigureOut">
              <a:rPr lang="en-US" smtClean="0"/>
              <a:pPr/>
              <a:t>10/14/2023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BA920-DF6C-4465-91BF-B1A5CA3386C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8FC55A-8930-449A-8061-E6B4DC245A34}" type="datetimeFigureOut">
              <a:rPr lang="en-US" smtClean="0"/>
              <a:pPr/>
              <a:t>10/14/2023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BA920-DF6C-4465-91BF-B1A5CA3386C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45956" y="313267"/>
            <a:ext cx="2962274" cy="665649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9130" y="313267"/>
            <a:ext cx="8703946" cy="66564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8FC55A-8930-449A-8061-E6B4DC245A34}" type="datetimeFigureOut">
              <a:rPr lang="en-US" smtClean="0"/>
              <a:pPr/>
              <a:t>10/14/2023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BA920-DF6C-4465-91BF-B1A5CA3386C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8FC55A-8930-449A-8061-E6B4DC245A34}" type="datetimeFigureOut">
              <a:rPr lang="en-US" smtClean="0"/>
              <a:pPr/>
              <a:t>10/14/2023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BA920-DF6C-4465-91BF-B1A5CA3386C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776" y="4700697"/>
            <a:ext cx="9326880" cy="1452880"/>
          </a:xfrm>
        </p:spPr>
        <p:txBody>
          <a:bodyPr anchor="t"/>
          <a:lstStyle>
            <a:lvl1pPr algn="l">
              <a:defRPr sz="4600" b="1" cap="all"/>
            </a:lvl1pPr>
          </a:lstStyle>
          <a:p>
            <a:r>
              <a:rPr lang="en-US"/>
              <a:t>Click to edit Master title style</a:t>
            </a:r>
          </a:p>
        </p:txBody>
      </p:sp>
      <p:sp>
        <p:nvSpPr>
          <p:cNvPr id="3" name="Text Placeholder 2"/>
          <p:cNvSpPr>
            <a:spLocks noGrp="1"/>
          </p:cNvSpPr>
          <p:nvPr>
            <p:ph type="body" idx="1"/>
          </p:nvPr>
        </p:nvSpPr>
        <p:spPr>
          <a:xfrm>
            <a:off x="866776" y="3100498"/>
            <a:ext cx="9326880" cy="1600199"/>
          </a:xfrm>
        </p:spPr>
        <p:txBody>
          <a:bodyPr anchor="b"/>
          <a:lstStyle>
            <a:lvl1pPr marL="0" indent="0">
              <a:buNone/>
              <a:defRPr sz="2300">
                <a:solidFill>
                  <a:schemeClr val="tx1">
                    <a:tint val="75000"/>
                  </a:schemeClr>
                </a:solidFill>
              </a:defRPr>
            </a:lvl1pPr>
            <a:lvl2pPr marL="522410" indent="0">
              <a:buNone/>
              <a:defRPr sz="2100">
                <a:solidFill>
                  <a:schemeClr val="tx1">
                    <a:tint val="75000"/>
                  </a:schemeClr>
                </a:solidFill>
              </a:defRPr>
            </a:lvl2pPr>
            <a:lvl3pPr marL="1044820" indent="0">
              <a:buNone/>
              <a:defRPr sz="1800">
                <a:solidFill>
                  <a:schemeClr val="tx1">
                    <a:tint val="75000"/>
                  </a:schemeClr>
                </a:solidFill>
              </a:defRPr>
            </a:lvl3pPr>
            <a:lvl4pPr marL="1567230" indent="0">
              <a:buNone/>
              <a:defRPr sz="1600">
                <a:solidFill>
                  <a:schemeClr val="tx1">
                    <a:tint val="75000"/>
                  </a:schemeClr>
                </a:solidFill>
              </a:defRPr>
            </a:lvl4pPr>
            <a:lvl5pPr marL="2089641" indent="0">
              <a:buNone/>
              <a:defRPr sz="1600">
                <a:solidFill>
                  <a:schemeClr val="tx1">
                    <a:tint val="75000"/>
                  </a:schemeClr>
                </a:solidFill>
              </a:defRPr>
            </a:lvl5pPr>
            <a:lvl6pPr marL="2612050" indent="0">
              <a:buNone/>
              <a:defRPr sz="1600">
                <a:solidFill>
                  <a:schemeClr val="tx1">
                    <a:tint val="75000"/>
                  </a:schemeClr>
                </a:solidFill>
              </a:defRPr>
            </a:lvl6pPr>
            <a:lvl7pPr marL="3134459" indent="0">
              <a:buNone/>
              <a:defRPr sz="1600">
                <a:solidFill>
                  <a:schemeClr val="tx1">
                    <a:tint val="75000"/>
                  </a:schemeClr>
                </a:solidFill>
              </a:defRPr>
            </a:lvl7pPr>
            <a:lvl8pPr marL="3656869" indent="0">
              <a:buNone/>
              <a:defRPr sz="1600">
                <a:solidFill>
                  <a:schemeClr val="tx1">
                    <a:tint val="75000"/>
                  </a:schemeClr>
                </a:solidFill>
              </a:defRPr>
            </a:lvl8pPr>
            <a:lvl9pPr marL="4179278"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8FC55A-8930-449A-8061-E6B4DC245A34}" type="datetimeFigureOut">
              <a:rPr lang="en-US" smtClean="0"/>
              <a:pPr/>
              <a:t>10/14/2023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BA920-DF6C-4465-91BF-B1A5CA3386C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9134" y="1820334"/>
            <a:ext cx="5833110" cy="5149426"/>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75124" y="1820334"/>
            <a:ext cx="5833110" cy="5149426"/>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B8FC55A-8930-449A-8061-E6B4DC245A34}" type="datetimeFigureOut">
              <a:rPr lang="en-US" smtClean="0"/>
              <a:pPr/>
              <a:t>10/14/2023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6BA920-DF6C-4465-91BF-B1A5CA3386C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8640" y="292947"/>
            <a:ext cx="9875520" cy="1219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48640" y="1637457"/>
            <a:ext cx="4848226" cy="682413"/>
          </a:xfrm>
        </p:spPr>
        <p:txBody>
          <a:bodyPr anchor="b"/>
          <a:lstStyle>
            <a:lvl1pPr marL="0" indent="0">
              <a:buNone/>
              <a:defRPr sz="2700" b="1"/>
            </a:lvl1pPr>
            <a:lvl2pPr marL="522410" indent="0">
              <a:buNone/>
              <a:defRPr sz="2300" b="1"/>
            </a:lvl2pPr>
            <a:lvl3pPr marL="1044820" indent="0">
              <a:buNone/>
              <a:defRPr sz="2100" b="1"/>
            </a:lvl3pPr>
            <a:lvl4pPr marL="1567230" indent="0">
              <a:buNone/>
              <a:defRPr sz="1800" b="1"/>
            </a:lvl4pPr>
            <a:lvl5pPr marL="2089641" indent="0">
              <a:buNone/>
              <a:defRPr sz="1800" b="1"/>
            </a:lvl5pPr>
            <a:lvl6pPr marL="2612050" indent="0">
              <a:buNone/>
              <a:defRPr sz="1800" b="1"/>
            </a:lvl6pPr>
            <a:lvl7pPr marL="3134459" indent="0">
              <a:buNone/>
              <a:defRPr sz="1800" b="1"/>
            </a:lvl7pPr>
            <a:lvl8pPr marL="3656869" indent="0">
              <a:buNone/>
              <a:defRPr sz="1800" b="1"/>
            </a:lvl8pPr>
            <a:lvl9pPr marL="4179278" indent="0">
              <a:buNone/>
              <a:defRPr sz="1800" b="1"/>
            </a:lvl9pPr>
          </a:lstStyle>
          <a:p>
            <a:pPr lvl="0"/>
            <a:r>
              <a:rPr lang="en-US"/>
              <a:t>Click to edit Master text styles</a:t>
            </a:r>
          </a:p>
        </p:txBody>
      </p:sp>
      <p:sp>
        <p:nvSpPr>
          <p:cNvPr id="4" name="Content Placeholder 3"/>
          <p:cNvSpPr>
            <a:spLocks noGrp="1"/>
          </p:cNvSpPr>
          <p:nvPr>
            <p:ph sz="half" idx="2"/>
          </p:nvPr>
        </p:nvSpPr>
        <p:spPr>
          <a:xfrm>
            <a:off x="548640" y="2319870"/>
            <a:ext cx="4848226" cy="4214707"/>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574034" y="1637457"/>
            <a:ext cx="4850130" cy="682413"/>
          </a:xfrm>
        </p:spPr>
        <p:txBody>
          <a:bodyPr anchor="b"/>
          <a:lstStyle>
            <a:lvl1pPr marL="0" indent="0">
              <a:buNone/>
              <a:defRPr sz="2700" b="1"/>
            </a:lvl1pPr>
            <a:lvl2pPr marL="522410" indent="0">
              <a:buNone/>
              <a:defRPr sz="2300" b="1"/>
            </a:lvl2pPr>
            <a:lvl3pPr marL="1044820" indent="0">
              <a:buNone/>
              <a:defRPr sz="2100" b="1"/>
            </a:lvl3pPr>
            <a:lvl4pPr marL="1567230" indent="0">
              <a:buNone/>
              <a:defRPr sz="1800" b="1"/>
            </a:lvl4pPr>
            <a:lvl5pPr marL="2089641" indent="0">
              <a:buNone/>
              <a:defRPr sz="1800" b="1"/>
            </a:lvl5pPr>
            <a:lvl6pPr marL="2612050" indent="0">
              <a:buNone/>
              <a:defRPr sz="1800" b="1"/>
            </a:lvl6pPr>
            <a:lvl7pPr marL="3134459" indent="0">
              <a:buNone/>
              <a:defRPr sz="1800" b="1"/>
            </a:lvl7pPr>
            <a:lvl8pPr marL="3656869" indent="0">
              <a:buNone/>
              <a:defRPr sz="1800" b="1"/>
            </a:lvl8pPr>
            <a:lvl9pPr marL="4179278" indent="0">
              <a:buNone/>
              <a:defRPr sz="1800" b="1"/>
            </a:lvl9pPr>
          </a:lstStyle>
          <a:p>
            <a:pPr lvl="0"/>
            <a:r>
              <a:rPr lang="en-US"/>
              <a:t>Click to edit Master text styles</a:t>
            </a:r>
          </a:p>
        </p:txBody>
      </p:sp>
      <p:sp>
        <p:nvSpPr>
          <p:cNvPr id="6" name="Content Placeholder 5"/>
          <p:cNvSpPr>
            <a:spLocks noGrp="1"/>
          </p:cNvSpPr>
          <p:nvPr>
            <p:ph sz="quarter" idx="4"/>
          </p:nvPr>
        </p:nvSpPr>
        <p:spPr>
          <a:xfrm>
            <a:off x="5574034" y="2319870"/>
            <a:ext cx="4850130" cy="4214707"/>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B8FC55A-8930-449A-8061-E6B4DC245A34}" type="datetimeFigureOut">
              <a:rPr lang="en-US" smtClean="0"/>
              <a:pPr/>
              <a:t>10/14/2023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6BA920-DF6C-4465-91BF-B1A5CA3386C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B8FC55A-8930-449A-8061-E6B4DC245A34}" type="datetimeFigureOut">
              <a:rPr lang="en-US" smtClean="0"/>
              <a:pPr/>
              <a:t>10/14/2023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6BA920-DF6C-4465-91BF-B1A5CA3386C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8FC55A-8930-449A-8061-E6B4DC245A34}" type="datetimeFigureOut">
              <a:rPr lang="en-US" smtClean="0"/>
              <a:pPr/>
              <a:t>10/14/2023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6BA920-DF6C-4465-91BF-B1A5CA3386C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8640" y="291253"/>
            <a:ext cx="3609976" cy="1239520"/>
          </a:xfrm>
        </p:spPr>
        <p:txBody>
          <a:bodyPr anchor="b"/>
          <a:lstStyle>
            <a:lvl1pPr algn="l">
              <a:defRPr sz="2300" b="1"/>
            </a:lvl1pPr>
          </a:lstStyle>
          <a:p>
            <a:r>
              <a:rPr lang="en-US"/>
              <a:t>Click to edit Master title style</a:t>
            </a:r>
          </a:p>
        </p:txBody>
      </p:sp>
      <p:sp>
        <p:nvSpPr>
          <p:cNvPr id="3" name="Content Placeholder 2"/>
          <p:cNvSpPr>
            <a:spLocks noGrp="1"/>
          </p:cNvSpPr>
          <p:nvPr>
            <p:ph idx="1"/>
          </p:nvPr>
        </p:nvSpPr>
        <p:spPr>
          <a:xfrm>
            <a:off x="4290060" y="291257"/>
            <a:ext cx="6134100" cy="6243321"/>
          </a:xfrm>
        </p:spPr>
        <p:txBody>
          <a:bodyPr/>
          <a:lstStyle>
            <a:lvl1pPr>
              <a:defRPr sz="37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48640" y="1530777"/>
            <a:ext cx="3609976" cy="5003801"/>
          </a:xfrm>
        </p:spPr>
        <p:txBody>
          <a:bodyPr/>
          <a:lstStyle>
            <a:lvl1pPr marL="0" indent="0">
              <a:buNone/>
              <a:defRPr sz="1600"/>
            </a:lvl1pPr>
            <a:lvl2pPr marL="522410" indent="0">
              <a:buNone/>
              <a:defRPr sz="1400"/>
            </a:lvl2pPr>
            <a:lvl3pPr marL="1044820" indent="0">
              <a:buNone/>
              <a:defRPr sz="1100"/>
            </a:lvl3pPr>
            <a:lvl4pPr marL="1567230" indent="0">
              <a:buNone/>
              <a:defRPr sz="1000"/>
            </a:lvl4pPr>
            <a:lvl5pPr marL="2089641" indent="0">
              <a:buNone/>
              <a:defRPr sz="1000"/>
            </a:lvl5pPr>
            <a:lvl6pPr marL="2612050" indent="0">
              <a:buNone/>
              <a:defRPr sz="1000"/>
            </a:lvl6pPr>
            <a:lvl7pPr marL="3134459" indent="0">
              <a:buNone/>
              <a:defRPr sz="1000"/>
            </a:lvl7pPr>
            <a:lvl8pPr marL="3656869" indent="0">
              <a:buNone/>
              <a:defRPr sz="1000"/>
            </a:lvl8pPr>
            <a:lvl9pPr marL="4179278"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8FC55A-8930-449A-8061-E6B4DC245A34}" type="datetimeFigureOut">
              <a:rPr lang="en-US" smtClean="0"/>
              <a:pPr/>
              <a:t>10/14/2023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6BA920-DF6C-4465-91BF-B1A5CA3386C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50746" y="5120643"/>
            <a:ext cx="6583680" cy="604521"/>
          </a:xfrm>
        </p:spPr>
        <p:txBody>
          <a:bodyPr anchor="b"/>
          <a:lstStyle>
            <a:lvl1pPr algn="l">
              <a:defRPr sz="2300" b="1"/>
            </a:lvl1pPr>
          </a:lstStyle>
          <a:p>
            <a:r>
              <a:rPr lang="en-US"/>
              <a:t>Click to edit Master title style</a:t>
            </a:r>
          </a:p>
        </p:txBody>
      </p:sp>
      <p:sp>
        <p:nvSpPr>
          <p:cNvPr id="3" name="Picture Placeholder 2"/>
          <p:cNvSpPr>
            <a:spLocks noGrp="1"/>
          </p:cNvSpPr>
          <p:nvPr>
            <p:ph type="pic" idx="1"/>
          </p:nvPr>
        </p:nvSpPr>
        <p:spPr>
          <a:xfrm>
            <a:off x="2150746" y="653627"/>
            <a:ext cx="6583680" cy="4389120"/>
          </a:xfrm>
        </p:spPr>
        <p:txBody>
          <a:bodyPr/>
          <a:lstStyle>
            <a:lvl1pPr marL="0" indent="0">
              <a:buNone/>
              <a:defRPr sz="3700"/>
            </a:lvl1pPr>
            <a:lvl2pPr marL="522410" indent="0">
              <a:buNone/>
              <a:defRPr sz="3200"/>
            </a:lvl2pPr>
            <a:lvl3pPr marL="1044820" indent="0">
              <a:buNone/>
              <a:defRPr sz="2700"/>
            </a:lvl3pPr>
            <a:lvl4pPr marL="1567230" indent="0">
              <a:buNone/>
              <a:defRPr sz="2300"/>
            </a:lvl4pPr>
            <a:lvl5pPr marL="2089641" indent="0">
              <a:buNone/>
              <a:defRPr sz="2300"/>
            </a:lvl5pPr>
            <a:lvl6pPr marL="2612050" indent="0">
              <a:buNone/>
              <a:defRPr sz="2300"/>
            </a:lvl6pPr>
            <a:lvl7pPr marL="3134459" indent="0">
              <a:buNone/>
              <a:defRPr sz="2300"/>
            </a:lvl7pPr>
            <a:lvl8pPr marL="3656869" indent="0">
              <a:buNone/>
              <a:defRPr sz="2300"/>
            </a:lvl8pPr>
            <a:lvl9pPr marL="4179278" indent="0">
              <a:buNone/>
              <a:defRPr sz="2300"/>
            </a:lvl9pPr>
          </a:lstStyle>
          <a:p>
            <a:endParaRPr lang="en-US"/>
          </a:p>
        </p:txBody>
      </p:sp>
      <p:sp>
        <p:nvSpPr>
          <p:cNvPr id="4" name="Text Placeholder 3"/>
          <p:cNvSpPr>
            <a:spLocks noGrp="1"/>
          </p:cNvSpPr>
          <p:nvPr>
            <p:ph type="body" sz="half" idx="2"/>
          </p:nvPr>
        </p:nvSpPr>
        <p:spPr>
          <a:xfrm>
            <a:off x="2150746" y="5725164"/>
            <a:ext cx="6583680" cy="858519"/>
          </a:xfrm>
        </p:spPr>
        <p:txBody>
          <a:bodyPr/>
          <a:lstStyle>
            <a:lvl1pPr marL="0" indent="0">
              <a:buNone/>
              <a:defRPr sz="1600"/>
            </a:lvl1pPr>
            <a:lvl2pPr marL="522410" indent="0">
              <a:buNone/>
              <a:defRPr sz="1400"/>
            </a:lvl2pPr>
            <a:lvl3pPr marL="1044820" indent="0">
              <a:buNone/>
              <a:defRPr sz="1100"/>
            </a:lvl3pPr>
            <a:lvl4pPr marL="1567230" indent="0">
              <a:buNone/>
              <a:defRPr sz="1000"/>
            </a:lvl4pPr>
            <a:lvl5pPr marL="2089641" indent="0">
              <a:buNone/>
              <a:defRPr sz="1000"/>
            </a:lvl5pPr>
            <a:lvl6pPr marL="2612050" indent="0">
              <a:buNone/>
              <a:defRPr sz="1000"/>
            </a:lvl6pPr>
            <a:lvl7pPr marL="3134459" indent="0">
              <a:buNone/>
              <a:defRPr sz="1000"/>
            </a:lvl7pPr>
            <a:lvl8pPr marL="3656869" indent="0">
              <a:buNone/>
              <a:defRPr sz="1000"/>
            </a:lvl8pPr>
            <a:lvl9pPr marL="4179278"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8FC55A-8930-449A-8061-E6B4DC245A34}" type="datetimeFigureOut">
              <a:rPr lang="en-US" smtClean="0"/>
              <a:pPr/>
              <a:t>10/14/2023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6BA920-DF6C-4465-91BF-B1A5CA3386C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292947"/>
            <a:ext cx="9875520" cy="1219200"/>
          </a:xfrm>
          <a:prstGeom prst="rect">
            <a:avLst/>
          </a:prstGeom>
        </p:spPr>
        <p:txBody>
          <a:bodyPr vert="horz" lIns="104482" tIns="52242" rIns="104482" bIns="52242" rtlCol="0" anchor="ctr">
            <a:normAutofit/>
          </a:bodyPr>
          <a:lstStyle/>
          <a:p>
            <a:r>
              <a:rPr lang="en-US"/>
              <a:t>Click to edit Master title style</a:t>
            </a:r>
          </a:p>
        </p:txBody>
      </p:sp>
      <p:sp>
        <p:nvSpPr>
          <p:cNvPr id="3" name="Text Placeholder 2"/>
          <p:cNvSpPr>
            <a:spLocks noGrp="1"/>
          </p:cNvSpPr>
          <p:nvPr>
            <p:ph type="body" idx="1"/>
          </p:nvPr>
        </p:nvSpPr>
        <p:spPr>
          <a:xfrm>
            <a:off x="548640" y="1706880"/>
            <a:ext cx="9875520" cy="4827694"/>
          </a:xfrm>
          <a:prstGeom prst="rect">
            <a:avLst/>
          </a:prstGeom>
        </p:spPr>
        <p:txBody>
          <a:bodyPr vert="horz" lIns="104482" tIns="52242" rIns="104482" bIns="5224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48640" y="6780110"/>
            <a:ext cx="2560320" cy="389467"/>
          </a:xfrm>
          <a:prstGeom prst="rect">
            <a:avLst/>
          </a:prstGeom>
        </p:spPr>
        <p:txBody>
          <a:bodyPr vert="horz" lIns="104482" tIns="52242" rIns="104482" bIns="52242" rtlCol="0" anchor="ctr"/>
          <a:lstStyle>
            <a:lvl1pPr algn="l">
              <a:defRPr sz="1400">
                <a:solidFill>
                  <a:schemeClr val="tx1">
                    <a:tint val="75000"/>
                  </a:schemeClr>
                </a:solidFill>
              </a:defRPr>
            </a:lvl1pPr>
          </a:lstStyle>
          <a:p>
            <a:fld id="{AB8FC55A-8930-449A-8061-E6B4DC245A34}" type="datetimeFigureOut">
              <a:rPr lang="en-US" smtClean="0"/>
              <a:pPr/>
              <a:t>10/14/2023</a:t>
            </a:fld>
            <a:endParaRPr lang="en-US"/>
          </a:p>
        </p:txBody>
      </p:sp>
      <p:sp>
        <p:nvSpPr>
          <p:cNvPr id="5" name="Footer Placeholder 4"/>
          <p:cNvSpPr>
            <a:spLocks noGrp="1"/>
          </p:cNvSpPr>
          <p:nvPr>
            <p:ph type="ftr" sz="quarter" idx="3"/>
          </p:nvPr>
        </p:nvSpPr>
        <p:spPr>
          <a:xfrm>
            <a:off x="3749040" y="6780110"/>
            <a:ext cx="3474720" cy="389467"/>
          </a:xfrm>
          <a:prstGeom prst="rect">
            <a:avLst/>
          </a:prstGeom>
        </p:spPr>
        <p:txBody>
          <a:bodyPr vert="horz" lIns="104482" tIns="52242" rIns="104482" bIns="52242" rtlCol="0" anchor="ctr"/>
          <a:lstStyle>
            <a:lvl1pPr algn="ctr">
              <a:defRPr sz="1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63840" y="6780110"/>
            <a:ext cx="2560320" cy="389467"/>
          </a:xfrm>
          <a:prstGeom prst="rect">
            <a:avLst/>
          </a:prstGeom>
        </p:spPr>
        <p:txBody>
          <a:bodyPr vert="horz" lIns="104482" tIns="52242" rIns="104482" bIns="52242" rtlCol="0" anchor="ctr"/>
          <a:lstStyle>
            <a:lvl1pPr algn="r">
              <a:defRPr sz="1400">
                <a:solidFill>
                  <a:schemeClr val="tx1">
                    <a:tint val="75000"/>
                  </a:schemeClr>
                </a:solidFill>
              </a:defRPr>
            </a:lvl1pPr>
          </a:lstStyle>
          <a:p>
            <a:fld id="{186BA920-DF6C-4465-91BF-B1A5CA3386C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1044820" rtl="0" eaLnBrk="1" latinLnBrk="0" hangingPunct="1">
        <a:spcBef>
          <a:spcPct val="0"/>
        </a:spcBef>
        <a:buNone/>
        <a:defRPr sz="5000" kern="1200">
          <a:solidFill>
            <a:schemeClr val="tx1"/>
          </a:solidFill>
          <a:latin typeface="+mj-lt"/>
          <a:ea typeface="+mj-ea"/>
          <a:cs typeface="+mj-cs"/>
        </a:defRPr>
      </a:lvl1pPr>
    </p:titleStyle>
    <p:bodyStyle>
      <a:lvl1pPr marL="391808" indent="-391808" algn="l" defTabSz="1044820" rtl="0" eaLnBrk="1" latinLnBrk="0" hangingPunct="1">
        <a:spcBef>
          <a:spcPct val="20000"/>
        </a:spcBef>
        <a:buFont typeface="Arial" pitchFamily="34" charset="0"/>
        <a:buChar char="•"/>
        <a:defRPr sz="3700" kern="1200">
          <a:solidFill>
            <a:schemeClr val="tx1"/>
          </a:solidFill>
          <a:latin typeface="+mn-lt"/>
          <a:ea typeface="+mn-ea"/>
          <a:cs typeface="+mn-cs"/>
        </a:defRPr>
      </a:lvl1pPr>
      <a:lvl2pPr marL="848916" indent="-326507" algn="l" defTabSz="1044820"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306025" indent="-261206" algn="l" defTabSz="1044820"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28434" indent="-261206" algn="l" defTabSz="1044820"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50844" indent="-261206" algn="l" defTabSz="1044820"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873253" indent="-261206" algn="l" defTabSz="1044820"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95664" indent="-261206" algn="l" defTabSz="1044820"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18073" indent="-261206" algn="l" defTabSz="1044820"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40483" indent="-261206" algn="l" defTabSz="1044820"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en-US"/>
      </a:defPPr>
      <a:lvl1pPr marL="0" algn="l" defTabSz="1044820" rtl="0" eaLnBrk="1" latinLnBrk="0" hangingPunct="1">
        <a:defRPr sz="2100" kern="1200">
          <a:solidFill>
            <a:schemeClr val="tx1"/>
          </a:solidFill>
          <a:latin typeface="+mn-lt"/>
          <a:ea typeface="+mn-ea"/>
          <a:cs typeface="+mn-cs"/>
        </a:defRPr>
      </a:lvl1pPr>
      <a:lvl2pPr marL="522410" algn="l" defTabSz="1044820" rtl="0" eaLnBrk="1" latinLnBrk="0" hangingPunct="1">
        <a:defRPr sz="2100" kern="1200">
          <a:solidFill>
            <a:schemeClr val="tx1"/>
          </a:solidFill>
          <a:latin typeface="+mn-lt"/>
          <a:ea typeface="+mn-ea"/>
          <a:cs typeface="+mn-cs"/>
        </a:defRPr>
      </a:lvl2pPr>
      <a:lvl3pPr marL="1044820" algn="l" defTabSz="1044820" rtl="0" eaLnBrk="1" latinLnBrk="0" hangingPunct="1">
        <a:defRPr sz="2100" kern="1200">
          <a:solidFill>
            <a:schemeClr val="tx1"/>
          </a:solidFill>
          <a:latin typeface="+mn-lt"/>
          <a:ea typeface="+mn-ea"/>
          <a:cs typeface="+mn-cs"/>
        </a:defRPr>
      </a:lvl3pPr>
      <a:lvl4pPr marL="1567230" algn="l" defTabSz="1044820" rtl="0" eaLnBrk="1" latinLnBrk="0" hangingPunct="1">
        <a:defRPr sz="2100" kern="1200">
          <a:solidFill>
            <a:schemeClr val="tx1"/>
          </a:solidFill>
          <a:latin typeface="+mn-lt"/>
          <a:ea typeface="+mn-ea"/>
          <a:cs typeface="+mn-cs"/>
        </a:defRPr>
      </a:lvl4pPr>
      <a:lvl5pPr marL="2089641" algn="l" defTabSz="1044820" rtl="0" eaLnBrk="1" latinLnBrk="0" hangingPunct="1">
        <a:defRPr sz="2100" kern="1200">
          <a:solidFill>
            <a:schemeClr val="tx1"/>
          </a:solidFill>
          <a:latin typeface="+mn-lt"/>
          <a:ea typeface="+mn-ea"/>
          <a:cs typeface="+mn-cs"/>
        </a:defRPr>
      </a:lvl5pPr>
      <a:lvl6pPr marL="2612050" algn="l" defTabSz="1044820" rtl="0" eaLnBrk="1" latinLnBrk="0" hangingPunct="1">
        <a:defRPr sz="2100" kern="1200">
          <a:solidFill>
            <a:schemeClr val="tx1"/>
          </a:solidFill>
          <a:latin typeface="+mn-lt"/>
          <a:ea typeface="+mn-ea"/>
          <a:cs typeface="+mn-cs"/>
        </a:defRPr>
      </a:lvl6pPr>
      <a:lvl7pPr marL="3134459" algn="l" defTabSz="1044820" rtl="0" eaLnBrk="1" latinLnBrk="0" hangingPunct="1">
        <a:defRPr sz="2100" kern="1200">
          <a:solidFill>
            <a:schemeClr val="tx1"/>
          </a:solidFill>
          <a:latin typeface="+mn-lt"/>
          <a:ea typeface="+mn-ea"/>
          <a:cs typeface="+mn-cs"/>
        </a:defRPr>
      </a:lvl7pPr>
      <a:lvl8pPr marL="3656869" algn="l" defTabSz="1044820" rtl="0" eaLnBrk="1" latinLnBrk="0" hangingPunct="1">
        <a:defRPr sz="2100" kern="1200">
          <a:solidFill>
            <a:schemeClr val="tx1"/>
          </a:solidFill>
          <a:latin typeface="+mn-lt"/>
          <a:ea typeface="+mn-ea"/>
          <a:cs typeface="+mn-cs"/>
        </a:defRPr>
      </a:lvl8pPr>
      <a:lvl9pPr marL="4179278" algn="l" defTabSz="104482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0011" y="1295401"/>
            <a:ext cx="10892790" cy="1323435"/>
          </a:xfrm>
          <a:prstGeom prst="rect">
            <a:avLst/>
          </a:prstGeom>
        </p:spPr>
        <p:txBody>
          <a:bodyPr wrap="square" lIns="91435" tIns="45718" rIns="91435" bIns="45718">
            <a:spAutoFit/>
          </a:bodyPr>
          <a:lstStyle/>
          <a:p>
            <a:pPr algn="ctr"/>
            <a:r>
              <a:rPr lang="en-US" sz="4000" b="1" dirty="0">
                <a:latin typeface="Times New Roman" panose="02020603050405020304" pitchFamily="18" charset="0"/>
                <a:cs typeface="Times New Roman" panose="02020603050405020304" pitchFamily="18" charset="0"/>
              </a:rPr>
              <a:t>NON INVASIVE DIABETES DETECTION BY GAS SENSOR USING IOMT</a:t>
            </a:r>
          </a:p>
        </p:txBody>
      </p:sp>
      <p:sp>
        <p:nvSpPr>
          <p:cNvPr id="8" name="TextBox 7"/>
          <p:cNvSpPr txBox="1"/>
          <p:nvPr/>
        </p:nvSpPr>
        <p:spPr>
          <a:xfrm>
            <a:off x="2286000" y="2886897"/>
            <a:ext cx="8305800" cy="637093"/>
          </a:xfrm>
          <a:prstGeom prst="rect">
            <a:avLst/>
          </a:prstGeom>
          <a:noFill/>
        </p:spPr>
        <p:txBody>
          <a:bodyPr wrap="square" lIns="91435" tIns="45718" rIns="91435" bIns="45718" rtlCol="0">
            <a:spAutoFit/>
          </a:bodyPr>
          <a:lstStyle/>
          <a:p>
            <a:pPr lvl="0" algn="r">
              <a:lnSpc>
                <a:spcPct val="60000"/>
              </a:lnSpc>
              <a:buClr>
                <a:schemeClr val="dk1"/>
              </a:buClr>
              <a:buSzPts val="2400"/>
            </a:pPr>
            <a:r>
              <a:rPr lang="en-US" sz="2400" dirty="0">
                <a:solidFill>
                  <a:schemeClr val="dk1"/>
                </a:solidFill>
                <a:latin typeface="Times New Roman" pitchFamily="18" charset="0"/>
                <a:cs typeface="Times New Roman" pitchFamily="18" charset="0"/>
                <a:sym typeface="Calibri"/>
              </a:rPr>
              <a:t>.</a:t>
            </a:r>
            <a:endParaRPr lang="en-US" sz="2400" dirty="0">
              <a:latin typeface="Times New Roman" pitchFamily="18" charset="0"/>
              <a:cs typeface="Times New Roman" pitchFamily="18" charset="0"/>
            </a:endParaRPr>
          </a:p>
          <a:p>
            <a:pPr algn="r"/>
            <a:endParaRPr lang="en-US" dirty="0"/>
          </a:p>
        </p:txBody>
      </p:sp>
      <p:sp>
        <p:nvSpPr>
          <p:cNvPr id="9" name="TextBox 8"/>
          <p:cNvSpPr txBox="1"/>
          <p:nvPr/>
        </p:nvSpPr>
        <p:spPr>
          <a:xfrm>
            <a:off x="380999" y="3657600"/>
            <a:ext cx="7845057" cy="3495825"/>
          </a:xfrm>
          <a:prstGeom prst="rect">
            <a:avLst/>
          </a:prstGeom>
          <a:noFill/>
        </p:spPr>
        <p:txBody>
          <a:bodyPr wrap="square" lIns="91435" tIns="45718" rIns="91435" bIns="45718" rtlCol="0">
            <a:spAutoFit/>
          </a:bodyPr>
          <a:lstStyle/>
          <a:p>
            <a:pPr>
              <a:spcBef>
                <a:spcPts val="480"/>
              </a:spcBef>
              <a:buClr>
                <a:schemeClr val="dk1"/>
              </a:buClr>
              <a:buSzPts val="2400"/>
            </a:pPr>
            <a:r>
              <a:rPr lang="en-US" sz="2400" b="1" dirty="0">
                <a:solidFill>
                  <a:srgbClr val="002060"/>
                </a:solidFill>
                <a:latin typeface="Times New Roman" pitchFamily="18" charset="0"/>
                <a:ea typeface="Calibri"/>
                <a:cs typeface="Times New Roman" pitchFamily="18" charset="0"/>
                <a:sym typeface="Calibri"/>
              </a:rPr>
              <a:t>GUIDED BY:</a:t>
            </a:r>
          </a:p>
          <a:p>
            <a:pPr>
              <a:spcBef>
                <a:spcPts val="480"/>
              </a:spcBef>
              <a:buClr>
                <a:schemeClr val="dk1"/>
              </a:buClr>
              <a:buSzPts val="2400"/>
            </a:pPr>
            <a:r>
              <a:rPr lang="en-US" sz="2400" b="1" dirty="0" err="1">
                <a:latin typeface="Times New Roman" pitchFamily="18" charset="0"/>
                <a:ea typeface="Calibri"/>
                <a:cs typeface="Times New Roman" pitchFamily="18" charset="0"/>
                <a:sym typeface="Calibri"/>
              </a:rPr>
              <a:t>Ms.R.DARSHINI</a:t>
            </a:r>
            <a:endParaRPr lang="en-US" sz="2400" b="1" dirty="0">
              <a:latin typeface="Times New Roman" pitchFamily="18" charset="0"/>
              <a:ea typeface="Calibri"/>
              <a:cs typeface="Times New Roman" pitchFamily="18" charset="0"/>
              <a:sym typeface="Calibri"/>
            </a:endParaRPr>
          </a:p>
          <a:p>
            <a:pPr>
              <a:spcBef>
                <a:spcPts val="480"/>
              </a:spcBef>
              <a:buClr>
                <a:schemeClr val="dk1"/>
              </a:buClr>
              <a:buSzPts val="2400"/>
            </a:pPr>
            <a:endParaRPr lang="en-US" sz="2400" b="1" dirty="0">
              <a:solidFill>
                <a:srgbClr val="002060"/>
              </a:solidFill>
              <a:latin typeface="Times New Roman" pitchFamily="18" charset="0"/>
              <a:ea typeface="Calibri"/>
              <a:cs typeface="Times New Roman" pitchFamily="18" charset="0"/>
              <a:sym typeface="Calibri"/>
            </a:endParaRPr>
          </a:p>
          <a:p>
            <a:pPr>
              <a:spcBef>
                <a:spcPts val="480"/>
              </a:spcBef>
              <a:buClr>
                <a:schemeClr val="dk1"/>
              </a:buClr>
              <a:buSzPts val="2400"/>
            </a:pPr>
            <a:r>
              <a:rPr lang="en-US" sz="2400" b="1" dirty="0">
                <a:solidFill>
                  <a:srgbClr val="002060"/>
                </a:solidFill>
                <a:latin typeface="Times New Roman" pitchFamily="18" charset="0"/>
                <a:ea typeface="Calibri"/>
                <a:cs typeface="Times New Roman" pitchFamily="18" charset="0"/>
                <a:sym typeface="Calibri"/>
              </a:rPr>
              <a:t>TEAM MEMBERS:</a:t>
            </a:r>
          </a:p>
          <a:p>
            <a:pPr algn="just">
              <a:spcBef>
                <a:spcPts val="480"/>
              </a:spcBef>
              <a:buClr>
                <a:schemeClr val="dk1"/>
              </a:buClr>
              <a:buSzPts val="2400"/>
            </a:pPr>
            <a:r>
              <a:rPr lang="en-US" sz="2400" b="1" dirty="0">
                <a:solidFill>
                  <a:schemeClr val="dk1"/>
                </a:solidFill>
                <a:latin typeface="Times New Roman" pitchFamily="18" charset="0"/>
                <a:cs typeface="Times New Roman" pitchFamily="18" charset="0"/>
                <a:sym typeface="Calibri"/>
              </a:rPr>
              <a:t>ANUSURYA S                   </a:t>
            </a:r>
            <a:r>
              <a:rPr lang="en-US" sz="2400" dirty="0">
                <a:solidFill>
                  <a:schemeClr val="dk1"/>
                </a:solidFill>
                <a:latin typeface="Times New Roman" pitchFamily="18" charset="0"/>
                <a:cs typeface="Times New Roman" pitchFamily="18" charset="0"/>
                <a:sym typeface="Calibri"/>
              </a:rPr>
              <a:t>[210421121004]</a:t>
            </a:r>
          </a:p>
          <a:p>
            <a:pPr algn="just">
              <a:spcBef>
                <a:spcPts val="480"/>
              </a:spcBef>
              <a:buClr>
                <a:schemeClr val="dk1"/>
              </a:buClr>
              <a:buSzPts val="2400"/>
            </a:pPr>
            <a:r>
              <a:rPr lang="en-US" sz="2400" b="1" dirty="0">
                <a:solidFill>
                  <a:schemeClr val="dk1"/>
                </a:solidFill>
                <a:latin typeface="Times New Roman" pitchFamily="18" charset="0"/>
                <a:cs typeface="Times New Roman" pitchFamily="18" charset="0"/>
                <a:sym typeface="Calibri"/>
              </a:rPr>
              <a:t>DHARSHINI P	                 </a:t>
            </a:r>
            <a:r>
              <a:rPr lang="en-US" sz="2400" dirty="0">
                <a:solidFill>
                  <a:schemeClr val="dk1"/>
                </a:solidFill>
                <a:latin typeface="Times New Roman" pitchFamily="18" charset="0"/>
                <a:cs typeface="Times New Roman" pitchFamily="18" charset="0"/>
                <a:sym typeface="Calibri"/>
              </a:rPr>
              <a:t>[210421121012]</a:t>
            </a:r>
          </a:p>
          <a:p>
            <a:pPr algn="just">
              <a:spcBef>
                <a:spcPts val="480"/>
              </a:spcBef>
              <a:buClr>
                <a:schemeClr val="dk1"/>
              </a:buClr>
              <a:buSzPts val="2400"/>
            </a:pPr>
            <a:r>
              <a:rPr lang="en-US" sz="2400" b="1" dirty="0">
                <a:solidFill>
                  <a:schemeClr val="dk1"/>
                </a:solidFill>
                <a:latin typeface="Times New Roman" pitchFamily="18" charset="0"/>
                <a:cs typeface="Times New Roman" pitchFamily="18" charset="0"/>
                <a:sym typeface="Calibri"/>
              </a:rPr>
              <a:t>UDHAYA GEETHA S       </a:t>
            </a:r>
            <a:r>
              <a:rPr lang="en-US" sz="2400" dirty="0">
                <a:solidFill>
                  <a:schemeClr val="dk1"/>
                </a:solidFill>
                <a:latin typeface="Times New Roman" pitchFamily="18" charset="0"/>
                <a:cs typeface="Times New Roman" pitchFamily="18" charset="0"/>
                <a:sym typeface="Calibri"/>
              </a:rPr>
              <a:t>[210421121053]</a:t>
            </a:r>
            <a:endParaRPr lang="en-US" sz="2400" b="1" dirty="0">
              <a:solidFill>
                <a:schemeClr val="dk1"/>
              </a:solidFill>
              <a:latin typeface="Times New Roman" pitchFamily="18" charset="0"/>
              <a:cs typeface="Times New Roman" pitchFamily="18" charset="0"/>
              <a:sym typeface="Calibri"/>
            </a:endParaRPr>
          </a:p>
          <a:p>
            <a:pPr algn="just">
              <a:spcBef>
                <a:spcPts val="480"/>
              </a:spcBef>
              <a:buClr>
                <a:schemeClr val="dk1"/>
              </a:buClr>
              <a:buSzPts val="2400"/>
            </a:pPr>
            <a:r>
              <a:rPr lang="en-US" sz="2400" b="1" dirty="0">
                <a:solidFill>
                  <a:schemeClr val="dk1"/>
                </a:solidFill>
                <a:latin typeface="Times New Roman" pitchFamily="18" charset="0"/>
                <a:cs typeface="Times New Roman" pitchFamily="18" charset="0"/>
                <a:sym typeface="Calibri"/>
              </a:rPr>
              <a:t>		</a:t>
            </a:r>
            <a:endParaRPr lang="en-US" sz="2400" dirty="0">
              <a:solidFill>
                <a:schemeClr val="dk1"/>
              </a:solidFill>
              <a:latin typeface="Times New Roman" pitchFamily="18" charset="0"/>
              <a:cs typeface="Times New Roman" pitchFamily="18" charset="0"/>
              <a:sym typeface="Calibri"/>
            </a:endParaRPr>
          </a:p>
        </p:txBody>
      </p:sp>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t="-3670" r="72672"/>
          <a:stretch/>
        </p:blipFill>
        <p:spPr>
          <a:xfrm>
            <a:off x="9601201" y="101571"/>
            <a:ext cx="1207770" cy="84763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548640" y="0"/>
            <a:ext cx="9875520" cy="1219200"/>
          </a:xfrm>
        </p:spPr>
        <p:txBody>
          <a:bodyPr>
            <a:normAutofit fontScale="90000"/>
          </a:bodyPr>
          <a:lstStyle/>
          <a:p>
            <a:pPr>
              <a:defRPr/>
            </a:pPr>
            <a:br>
              <a:rPr lang="en-US" altLang="en-US" sz="4000" dirty="0">
                <a:solidFill>
                  <a:srgbClr val="002060"/>
                </a:solidFill>
                <a:latin typeface="Arial Black" pitchFamily="34" charset="0"/>
              </a:rPr>
            </a:br>
            <a:br>
              <a:rPr lang="en-US" altLang="en-US" sz="4000" dirty="0">
                <a:solidFill>
                  <a:srgbClr val="002060"/>
                </a:solidFill>
                <a:latin typeface="Arial Black" pitchFamily="34" charset="0"/>
              </a:rPr>
            </a:br>
            <a:br>
              <a:rPr lang="en-US" altLang="en-US" sz="4000" dirty="0">
                <a:solidFill>
                  <a:srgbClr val="002060"/>
                </a:solidFill>
                <a:latin typeface="Arial Black" pitchFamily="34" charset="0"/>
              </a:rPr>
            </a:br>
            <a:br>
              <a:rPr lang="en-US" altLang="en-US" sz="4000" dirty="0">
                <a:solidFill>
                  <a:srgbClr val="002060"/>
                </a:solidFill>
                <a:latin typeface="Arial Black" pitchFamily="34" charset="0"/>
              </a:rPr>
            </a:br>
            <a:br>
              <a:rPr lang="en-US" altLang="en-US" sz="4000" dirty="0">
                <a:solidFill>
                  <a:srgbClr val="002060"/>
                </a:solidFill>
                <a:latin typeface="Arial Black" pitchFamily="34" charset="0"/>
              </a:rPr>
            </a:br>
            <a:br>
              <a:rPr lang="en-US" altLang="en-US" sz="4000" dirty="0">
                <a:solidFill>
                  <a:srgbClr val="002060"/>
                </a:solidFill>
                <a:latin typeface="Arial Black" pitchFamily="34" charset="0"/>
              </a:rPr>
            </a:br>
            <a:br>
              <a:rPr lang="en-US" altLang="en-US" sz="4000" dirty="0">
                <a:solidFill>
                  <a:srgbClr val="002060"/>
                </a:solidFill>
                <a:latin typeface="Arial Black" pitchFamily="34" charset="0"/>
              </a:rPr>
            </a:br>
            <a:br>
              <a:rPr lang="en-US" altLang="en-US" sz="4000" dirty="0">
                <a:solidFill>
                  <a:srgbClr val="002060"/>
                </a:solidFill>
                <a:latin typeface="Arial Black" pitchFamily="34" charset="0"/>
              </a:rPr>
            </a:br>
            <a:br>
              <a:rPr lang="en-US" altLang="en-US" sz="4000" dirty="0">
                <a:solidFill>
                  <a:srgbClr val="002060"/>
                </a:solidFill>
                <a:latin typeface="Arial Black" pitchFamily="34" charset="0"/>
              </a:rPr>
            </a:br>
            <a:br>
              <a:rPr lang="en-US" altLang="en-US" sz="4000" dirty="0">
                <a:solidFill>
                  <a:srgbClr val="002060"/>
                </a:solidFill>
                <a:latin typeface="Arial Black" pitchFamily="34" charset="0"/>
              </a:rPr>
            </a:br>
            <a:br>
              <a:rPr lang="en-US" altLang="en-US" sz="4000" dirty="0">
                <a:solidFill>
                  <a:srgbClr val="002060"/>
                </a:solidFill>
                <a:latin typeface="Arial Black" pitchFamily="34" charset="0"/>
              </a:rPr>
            </a:br>
            <a:br>
              <a:rPr lang="en-US" altLang="en-US" sz="4000" dirty="0">
                <a:solidFill>
                  <a:srgbClr val="002060"/>
                </a:solidFill>
                <a:latin typeface="Arial Black" pitchFamily="34" charset="0"/>
              </a:rPr>
            </a:br>
            <a:br>
              <a:rPr lang="en-US" altLang="en-US" sz="4000" dirty="0">
                <a:solidFill>
                  <a:srgbClr val="002060"/>
                </a:solidFill>
                <a:latin typeface="Arial Black" pitchFamily="34" charset="0"/>
              </a:rPr>
            </a:br>
            <a:r>
              <a:rPr lang="en-US" altLang="en-US" sz="4000" dirty="0">
                <a:solidFill>
                  <a:srgbClr val="002060"/>
                </a:solidFill>
                <a:latin typeface="Arial Black" pitchFamily="34" charset="0"/>
              </a:rPr>
              <a:t>PHOTOSNAP OF PROJECT</a:t>
            </a:r>
            <a:br>
              <a:rPr lang="en-US" altLang="en-US" sz="4000" dirty="0">
                <a:solidFill>
                  <a:srgbClr val="002060"/>
                </a:solidFill>
                <a:latin typeface="Arial Black" pitchFamily="34" charset="0"/>
              </a:rPr>
            </a:br>
            <a:br>
              <a:rPr lang="en-US" altLang="en-US" sz="4000" dirty="0">
                <a:solidFill>
                  <a:srgbClr val="002060"/>
                </a:solidFill>
                <a:latin typeface="Arial Black" pitchFamily="34" charset="0"/>
              </a:rPr>
            </a:br>
            <a:br>
              <a:rPr lang="en-US" altLang="en-US" sz="4000" dirty="0">
                <a:solidFill>
                  <a:srgbClr val="002060"/>
                </a:solidFill>
                <a:latin typeface="Arial Black" pitchFamily="34" charset="0"/>
              </a:rPr>
            </a:br>
            <a:br>
              <a:rPr lang="en-US" altLang="en-US" sz="4000" dirty="0">
                <a:solidFill>
                  <a:srgbClr val="002060"/>
                </a:solidFill>
                <a:latin typeface="Arial Black" pitchFamily="34" charset="0"/>
              </a:rPr>
            </a:br>
            <a:br>
              <a:rPr lang="en-US" altLang="en-US" sz="4000" dirty="0">
                <a:solidFill>
                  <a:srgbClr val="002060"/>
                </a:solidFill>
                <a:latin typeface="Arial Black" pitchFamily="34" charset="0"/>
              </a:rPr>
            </a:br>
            <a:br>
              <a:rPr lang="en-US" altLang="en-US" sz="4000" dirty="0">
                <a:solidFill>
                  <a:srgbClr val="002060"/>
                </a:solidFill>
                <a:latin typeface="Arial Black" pitchFamily="34" charset="0"/>
              </a:rPr>
            </a:br>
            <a:br>
              <a:rPr lang="en-US" altLang="en-US" sz="4000" dirty="0">
                <a:solidFill>
                  <a:srgbClr val="002060"/>
                </a:solidFill>
                <a:latin typeface="Arial Black" pitchFamily="34" charset="0"/>
              </a:rPr>
            </a:br>
            <a:r>
              <a:rPr lang="en-US" altLang="en-US" sz="4000" dirty="0">
                <a:solidFill>
                  <a:srgbClr val="002060"/>
                </a:solidFill>
                <a:latin typeface="Arial Black" pitchFamily="34" charset="0"/>
              </a:rPr>
              <a:t>flow diagram</a:t>
            </a:r>
            <a:br>
              <a:rPr lang="en-US" altLang="en-US" sz="4000" dirty="0">
                <a:solidFill>
                  <a:srgbClr val="002060"/>
                </a:solidFill>
                <a:latin typeface="Arial Black" pitchFamily="34" charset="0"/>
              </a:rPr>
            </a:br>
            <a:br>
              <a:rPr lang="en-US" altLang="en-US" sz="4000" dirty="0">
                <a:solidFill>
                  <a:srgbClr val="002060"/>
                </a:solidFill>
                <a:latin typeface="Arial Black" pitchFamily="34" charset="0"/>
              </a:rPr>
            </a:br>
            <a:br>
              <a:rPr lang="en-US" altLang="en-US" sz="4000" dirty="0">
                <a:solidFill>
                  <a:srgbClr val="002060"/>
                </a:solidFill>
                <a:latin typeface="Arial Black" pitchFamily="34" charset="0"/>
              </a:rPr>
            </a:br>
            <a:br>
              <a:rPr lang="en-US" altLang="en-US" sz="4000" dirty="0">
                <a:solidFill>
                  <a:srgbClr val="002060"/>
                </a:solidFill>
                <a:latin typeface="Arial Black" pitchFamily="34" charset="0"/>
              </a:rPr>
            </a:br>
            <a:br>
              <a:rPr lang="en-US" altLang="en-US" sz="4000" dirty="0">
                <a:solidFill>
                  <a:srgbClr val="002060"/>
                </a:solidFill>
                <a:latin typeface="Arial Black" pitchFamily="34" charset="0"/>
              </a:rPr>
            </a:br>
            <a:br>
              <a:rPr lang="en-US" altLang="en-US" sz="4000" dirty="0">
                <a:solidFill>
                  <a:srgbClr val="002060"/>
                </a:solidFill>
                <a:latin typeface="Arial Black" pitchFamily="34" charset="0"/>
              </a:rPr>
            </a:br>
            <a:r>
              <a:rPr lang="en-US" altLang="en-US" sz="4000" b="1" dirty="0">
                <a:solidFill>
                  <a:srgbClr val="002060"/>
                </a:solidFill>
                <a:latin typeface="Times New Roman" panose="02020603050405020304" pitchFamily="18" charset="0"/>
                <a:cs typeface="Times New Roman" panose="02020603050405020304" pitchFamily="18" charset="0"/>
              </a:rPr>
              <a:t>PHOTOSNAP OF PROJECT</a:t>
            </a:r>
            <a:br>
              <a:rPr lang="en-US" altLang="en-US" sz="4000" dirty="0">
                <a:solidFill>
                  <a:srgbClr val="002060"/>
                </a:solidFill>
                <a:latin typeface="Arial Black" pitchFamily="34" charset="0"/>
              </a:rPr>
            </a:br>
            <a:br>
              <a:rPr lang="en-US" altLang="en-US" sz="4000" dirty="0">
                <a:solidFill>
                  <a:srgbClr val="002060"/>
                </a:solidFill>
                <a:latin typeface="Arial Black" pitchFamily="34" charset="0"/>
              </a:rPr>
            </a:br>
            <a:br>
              <a:rPr lang="en-US" altLang="en-US" sz="4000" dirty="0">
                <a:solidFill>
                  <a:srgbClr val="002060"/>
                </a:solidFill>
                <a:latin typeface="Arial Black" pitchFamily="34" charset="0"/>
              </a:rPr>
            </a:br>
            <a:br>
              <a:rPr lang="en-US" altLang="en-US" sz="4000" dirty="0">
                <a:solidFill>
                  <a:srgbClr val="002060"/>
                </a:solidFill>
                <a:latin typeface="Arial Black" pitchFamily="34" charset="0"/>
              </a:rPr>
            </a:br>
            <a:br>
              <a:rPr lang="en-US" altLang="en-US" sz="4000" dirty="0">
                <a:solidFill>
                  <a:srgbClr val="002060"/>
                </a:solidFill>
                <a:latin typeface="Arial Black" pitchFamily="34" charset="0"/>
              </a:rPr>
            </a:br>
            <a:br>
              <a:rPr lang="en-US" altLang="en-US" sz="4000" dirty="0">
                <a:solidFill>
                  <a:srgbClr val="002060"/>
                </a:solidFill>
                <a:latin typeface="Arial Black" pitchFamily="34" charset="0"/>
              </a:rPr>
            </a:br>
            <a:br>
              <a:rPr lang="en-US" altLang="en-US" sz="4000" dirty="0">
                <a:solidFill>
                  <a:srgbClr val="002060"/>
                </a:solidFill>
                <a:latin typeface="Arial Black" pitchFamily="34" charset="0"/>
              </a:rPr>
            </a:br>
            <a:br>
              <a:rPr lang="en-US" altLang="en-US" sz="4000" dirty="0">
                <a:solidFill>
                  <a:srgbClr val="002060"/>
                </a:solidFill>
                <a:latin typeface="Arial Black" pitchFamily="34" charset="0"/>
              </a:rPr>
            </a:br>
            <a:br>
              <a:rPr lang="en-US" altLang="en-US" sz="4000" dirty="0">
                <a:solidFill>
                  <a:srgbClr val="002060"/>
                </a:solidFill>
                <a:latin typeface="Arial Black" pitchFamily="34" charset="0"/>
              </a:rPr>
            </a:br>
            <a:br>
              <a:rPr lang="en-US" altLang="en-US" sz="4000" dirty="0">
                <a:solidFill>
                  <a:srgbClr val="002060"/>
                </a:solidFill>
                <a:latin typeface="Arial Black" pitchFamily="34" charset="0"/>
              </a:rPr>
            </a:br>
            <a:br>
              <a:rPr lang="en-US" altLang="en-US" sz="4000" dirty="0">
                <a:solidFill>
                  <a:srgbClr val="002060"/>
                </a:solidFill>
                <a:latin typeface="Arial Black" pitchFamily="34" charset="0"/>
              </a:rPr>
            </a:br>
            <a:br>
              <a:rPr lang="en-US" altLang="en-US" sz="4000" dirty="0">
                <a:solidFill>
                  <a:srgbClr val="002060"/>
                </a:solidFill>
                <a:latin typeface="Arial Black" pitchFamily="34" charset="0"/>
              </a:rPr>
            </a:br>
            <a:br>
              <a:rPr lang="en-US" altLang="en-US" sz="4000" dirty="0">
                <a:solidFill>
                  <a:srgbClr val="002060"/>
                </a:solidFill>
                <a:latin typeface="Arial Black" pitchFamily="34" charset="0"/>
              </a:rPr>
            </a:br>
            <a:endParaRPr lang="en-US" altLang="en-US" sz="4000" dirty="0">
              <a:solidFill>
                <a:srgbClr val="002060"/>
              </a:solidFill>
              <a:latin typeface="Arial Black" pitchFamily="34" charset="0"/>
            </a:endParaRPr>
          </a:p>
        </p:txBody>
      </p:sp>
      <p:sp>
        <p:nvSpPr>
          <p:cNvPr id="19460" name="Slide Number Placeholder 3"/>
          <p:cNvSpPr>
            <a:spLocks noGrp="1" noChangeArrowheads="1"/>
          </p:cNvSpPr>
          <p:nvPr>
            <p:ph type="sldNum" sz="quarter" idx="12"/>
          </p:nvPr>
        </p:nvSpPr>
        <p:spPr bwMode="auto">
          <a:noFill/>
          <a:ln>
            <a:miter lim="800000"/>
            <a:headEnd/>
            <a:tailEnd/>
          </a:ln>
        </p:spPr>
        <p:txBody>
          <a:bodyPr/>
          <a:lstStyle/>
          <a:p>
            <a:fld id="{5DF6D8AE-1D35-42FE-8986-79E917B3EE4B}" type="slidenum">
              <a:rPr lang="en-US" altLang="en-US" smtClean="0"/>
              <a:pPr/>
              <a:t>10</a:t>
            </a:fld>
            <a:endParaRPr lang="en-US" altLang="en-US"/>
          </a:p>
        </p:txBody>
      </p:sp>
      <p:pic>
        <p:nvPicPr>
          <p:cNvPr id="3" name="Picture 2">
            <a:extLst>
              <a:ext uri="{FF2B5EF4-FFF2-40B4-BE49-F238E27FC236}">
                <a16:creationId xmlns:a16="http://schemas.microsoft.com/office/drawing/2014/main" id="{7E279A00-9998-03F7-206C-EE3FDFF5E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1362075"/>
            <a:ext cx="6858000" cy="4591050"/>
          </a:xfrm>
          <a:prstGeom prst="rect">
            <a:avLst/>
          </a:prstGeom>
        </p:spPr>
      </p:pic>
    </p:spTree>
    <p:extLst>
      <p:ext uri="{BB962C8B-B14F-4D97-AF65-F5344CB8AC3E}">
        <p14:creationId xmlns:p14="http://schemas.microsoft.com/office/powerpoint/2010/main" val="185298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25A9A-03D4-2B1D-54FC-BFCD1280B40D}"/>
              </a:ext>
            </a:extLst>
          </p:cNvPr>
          <p:cNvSpPr>
            <a:spLocks noGrp="1"/>
          </p:cNvSpPr>
          <p:nvPr>
            <p:ph type="title"/>
          </p:nvPr>
        </p:nvSpPr>
        <p:spPr>
          <a:xfrm>
            <a:off x="548640" y="292947"/>
            <a:ext cx="9814560" cy="850053"/>
          </a:xfrm>
        </p:spPr>
        <p:txBody>
          <a:bodyPr>
            <a:normAutofit fontScale="90000"/>
          </a:bodyPr>
          <a:lstStyle/>
          <a:p>
            <a:r>
              <a:rPr lang="en-US" b="1" dirty="0">
                <a:solidFill>
                  <a:srgbClr val="002060"/>
                </a:solidFill>
              </a:rPr>
              <a:t>Project Photo</a:t>
            </a:r>
            <a:endParaRPr lang="en-IN" b="1" dirty="0">
              <a:solidFill>
                <a:srgbClr val="002060"/>
              </a:solidFill>
            </a:endParaRPr>
          </a:p>
        </p:txBody>
      </p:sp>
      <p:pic>
        <p:nvPicPr>
          <p:cNvPr id="6" name="Content Placeholder 5">
            <a:extLst>
              <a:ext uri="{FF2B5EF4-FFF2-40B4-BE49-F238E27FC236}">
                <a16:creationId xmlns:a16="http://schemas.microsoft.com/office/drawing/2014/main" id="{EAE12037-1817-92E9-594A-42FF192033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7182" y="1371600"/>
            <a:ext cx="7078435" cy="5314950"/>
          </a:xfrm>
        </p:spPr>
      </p:pic>
    </p:spTree>
    <p:extLst>
      <p:ext uri="{BB962C8B-B14F-4D97-AF65-F5344CB8AC3E}">
        <p14:creationId xmlns:p14="http://schemas.microsoft.com/office/powerpoint/2010/main" val="1507049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D5412-08EF-C2D9-C5DC-57F8A798EAC5}"/>
              </a:ext>
            </a:extLst>
          </p:cNvPr>
          <p:cNvSpPr>
            <a:spLocks noGrp="1"/>
          </p:cNvSpPr>
          <p:nvPr>
            <p:ph type="title"/>
          </p:nvPr>
        </p:nvSpPr>
        <p:spPr/>
        <p:txBody>
          <a:bodyPr/>
          <a:lstStyle/>
          <a:p>
            <a:r>
              <a:rPr lang="en-US" b="1" dirty="0">
                <a:solidFill>
                  <a:srgbClr val="002060"/>
                </a:solidFill>
              </a:rPr>
              <a:t>Future Phase</a:t>
            </a:r>
            <a:endParaRPr lang="en-IN" b="1" dirty="0">
              <a:solidFill>
                <a:srgbClr val="002060"/>
              </a:solidFill>
            </a:endParaRPr>
          </a:p>
        </p:txBody>
      </p:sp>
      <p:sp>
        <p:nvSpPr>
          <p:cNvPr id="3" name="Content Placeholder 2">
            <a:extLst>
              <a:ext uri="{FF2B5EF4-FFF2-40B4-BE49-F238E27FC236}">
                <a16:creationId xmlns:a16="http://schemas.microsoft.com/office/drawing/2014/main" id="{AF716BE9-BED6-E0ED-9979-F21F8000FCBA}"/>
              </a:ext>
            </a:extLst>
          </p:cNvPr>
          <p:cNvSpPr>
            <a:spLocks noGrp="1"/>
          </p:cNvSpPr>
          <p:nvPr>
            <p:ph idx="1"/>
          </p:nvPr>
        </p:nvSpPr>
        <p:spPr/>
        <p:txBody>
          <a:bodyPr>
            <a:normAutofit/>
          </a:bodyPr>
          <a:lstStyle/>
          <a:p>
            <a:r>
              <a:rPr lang="en-IN" sz="2000" dirty="0">
                <a:latin typeface="Times New Roman" panose="02020603050405020304" pitchFamily="18" charset="0"/>
                <a:cs typeface="Times New Roman" panose="02020603050405020304" pitchFamily="18" charset="0"/>
              </a:rPr>
              <a:t>Wearable biosensors capable of continuously monitoring blood glucose levels without the need for skin penetration.</a:t>
            </a:r>
          </a:p>
          <a:p>
            <a:r>
              <a:rPr lang="en-IN" sz="2000" dirty="0">
                <a:latin typeface="Times New Roman" panose="02020603050405020304" pitchFamily="18" charset="0"/>
                <a:cs typeface="Times New Roman" panose="02020603050405020304" pitchFamily="18" charset="0"/>
              </a:rPr>
              <a:t>Enhanced imaging techniques, like advanced infrared spectroscopy or advanced optical coherence tomography, to detect subtle changes in tissue structure associated with diabetes.</a:t>
            </a:r>
          </a:p>
          <a:p>
            <a:r>
              <a:rPr lang="en-IN" sz="2000" dirty="0">
                <a:latin typeface="Times New Roman" panose="02020603050405020304" pitchFamily="18" charset="0"/>
                <a:cs typeface="Times New Roman" panose="02020603050405020304" pitchFamily="18" charset="0"/>
              </a:rPr>
              <a:t>Integration of artificial intelligence algorithms to </a:t>
            </a:r>
            <a:r>
              <a:rPr lang="en-IN" sz="2000" dirty="0" err="1">
                <a:latin typeface="Times New Roman" panose="02020603050405020304" pitchFamily="18" charset="0"/>
                <a:cs typeface="Times New Roman" panose="02020603050405020304" pitchFamily="18" charset="0"/>
              </a:rPr>
              <a:t>analyze</a:t>
            </a:r>
            <a:r>
              <a:rPr lang="en-IN" sz="2000" dirty="0">
                <a:latin typeface="Times New Roman" panose="02020603050405020304" pitchFamily="18" charset="0"/>
                <a:cs typeface="Times New Roman" panose="02020603050405020304" pitchFamily="18" charset="0"/>
              </a:rPr>
              <a:t> data from various </a:t>
            </a:r>
            <a:r>
              <a:rPr lang="en-IN" sz="2000" dirty="0" err="1">
                <a:latin typeface="Times New Roman" panose="02020603050405020304" pitchFamily="18" charset="0"/>
                <a:cs typeface="Times New Roman" panose="02020603050405020304" pitchFamily="18" charset="0"/>
              </a:rPr>
              <a:t>noninvasive</a:t>
            </a:r>
            <a:r>
              <a:rPr lang="en-IN" sz="2000" dirty="0">
                <a:latin typeface="Times New Roman" panose="02020603050405020304" pitchFamily="18" charset="0"/>
                <a:cs typeface="Times New Roman" panose="02020603050405020304" pitchFamily="18" charset="0"/>
              </a:rPr>
              <a:t> sources, offering personalized insights and predictions for diabetic management.</a:t>
            </a:r>
          </a:p>
          <a:p>
            <a:r>
              <a:rPr lang="en-IN" sz="2000" dirty="0">
                <a:latin typeface="Times New Roman" panose="02020603050405020304" pitchFamily="18" charset="0"/>
                <a:cs typeface="Times New Roman" panose="02020603050405020304" pitchFamily="18" charset="0"/>
              </a:rPr>
              <a:t>Development of smart contact lenses or other </a:t>
            </a:r>
            <a:r>
              <a:rPr lang="en-IN" sz="2000" dirty="0" err="1">
                <a:latin typeface="Times New Roman" panose="02020603050405020304" pitchFamily="18" charset="0"/>
                <a:cs typeface="Times New Roman" panose="02020603050405020304" pitchFamily="18" charset="0"/>
              </a:rPr>
              <a:t>noninvasive</a:t>
            </a:r>
            <a:r>
              <a:rPr lang="en-IN" sz="2000" dirty="0">
                <a:latin typeface="Times New Roman" panose="02020603050405020304" pitchFamily="18" charset="0"/>
                <a:cs typeface="Times New Roman" panose="02020603050405020304" pitchFamily="18" charset="0"/>
              </a:rPr>
              <a:t> devices for continuous monitoring of glucose levels in tears or other bodily fluids.</a:t>
            </a:r>
          </a:p>
        </p:txBody>
      </p:sp>
    </p:spTree>
    <p:extLst>
      <p:ext uri="{BB962C8B-B14F-4D97-AF65-F5344CB8AC3E}">
        <p14:creationId xmlns:p14="http://schemas.microsoft.com/office/powerpoint/2010/main" val="4070537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FA3C3-6C7F-BD13-A936-C3A90D6DA034}"/>
              </a:ext>
            </a:extLst>
          </p:cNvPr>
          <p:cNvSpPr>
            <a:spLocks noGrp="1"/>
          </p:cNvSpPr>
          <p:nvPr>
            <p:ph type="title"/>
          </p:nvPr>
        </p:nvSpPr>
        <p:spPr>
          <a:xfrm>
            <a:off x="548640" y="292947"/>
            <a:ext cx="9814560" cy="850053"/>
          </a:xfrm>
        </p:spPr>
        <p:txBody>
          <a:bodyPr>
            <a:normAutofit fontScale="90000"/>
          </a:bodyPr>
          <a:lstStyle/>
          <a:p>
            <a:r>
              <a:rPr lang="en-US" b="1" dirty="0"/>
              <a:t>Result </a:t>
            </a:r>
            <a:endParaRPr lang="en-IN" b="1" dirty="0"/>
          </a:p>
        </p:txBody>
      </p:sp>
      <p:sp>
        <p:nvSpPr>
          <p:cNvPr id="3" name="Content Placeholder 2">
            <a:extLst>
              <a:ext uri="{FF2B5EF4-FFF2-40B4-BE49-F238E27FC236}">
                <a16:creationId xmlns:a16="http://schemas.microsoft.com/office/drawing/2014/main" id="{FB2D8CB7-86E3-3991-B928-119359936BED}"/>
              </a:ext>
            </a:extLst>
          </p:cNvPr>
          <p:cNvSpPr>
            <a:spLocks noGrp="1"/>
          </p:cNvSpPr>
          <p:nvPr>
            <p:ph idx="1"/>
          </p:nvPr>
        </p:nvSpPr>
        <p:spPr>
          <a:xfrm>
            <a:off x="548640" y="1447800"/>
            <a:ext cx="9875520" cy="5086774"/>
          </a:xfrm>
        </p:spPr>
        <p:txBody>
          <a:bodyPr>
            <a:normAutofit/>
          </a:bodyPr>
          <a:lstStyle/>
          <a:p>
            <a:r>
              <a:rPr lang="en-IN" sz="2200" spc="-5" dirty="0">
                <a:solidFill>
                  <a:srgbClr val="292929"/>
                </a:solidFill>
                <a:effectLst/>
                <a:latin typeface="Times New Roman" panose="02020603050405020304" pitchFamily="18" charset="0"/>
                <a:ea typeface="Times New Roman" panose="02020603050405020304" pitchFamily="18" charset="0"/>
              </a:rPr>
              <a:t>The successful implementation of this system would have a significant impact on diabetes management and healthcare practices by offering a convenient, non-invasive, and accurate method for monitoring diabetes.</a:t>
            </a:r>
          </a:p>
          <a:p>
            <a:r>
              <a:rPr lang="en-IN" sz="2200" spc="-5" dirty="0">
                <a:solidFill>
                  <a:srgbClr val="292929"/>
                </a:solidFill>
                <a:effectLst/>
                <a:latin typeface="Times New Roman" panose="02020603050405020304" pitchFamily="18" charset="0"/>
                <a:ea typeface="Times New Roman" panose="02020603050405020304" pitchFamily="18" charset="0"/>
              </a:rPr>
              <a:t> It could potentially lead to earlier diagnosis, improved patient outcomes, and a reduction in the burden on healthcare systems by decreasing the number of invasive diagnostic procedures</a:t>
            </a:r>
            <a:endParaRPr lang="en-IN" sz="2200" dirty="0"/>
          </a:p>
        </p:txBody>
      </p:sp>
    </p:spTree>
    <p:extLst>
      <p:ext uri="{BB962C8B-B14F-4D97-AF65-F5344CB8AC3E}">
        <p14:creationId xmlns:p14="http://schemas.microsoft.com/office/powerpoint/2010/main" val="491420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descr="C:\Users\PRADEEP\Downloads\Thank-You (1).jpg"/>
          <p:cNvPicPr>
            <a:picLocks noChangeAspect="1" noChangeArrowheads="1"/>
          </p:cNvPicPr>
          <p:nvPr/>
        </p:nvPicPr>
        <p:blipFill>
          <a:blip r:embed="rId2" cstate="print"/>
          <a:srcRect/>
          <a:stretch>
            <a:fillRect/>
          </a:stretch>
        </p:blipFill>
        <p:spPr bwMode="auto">
          <a:xfrm>
            <a:off x="0" y="-1"/>
            <a:ext cx="10972800" cy="7315201"/>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6748"/>
            <a:ext cx="10972800" cy="850053"/>
          </a:xfrm>
        </p:spPr>
        <p:txBody>
          <a:bodyPr>
            <a:normAutofit/>
          </a:bodyPr>
          <a:lstStyle/>
          <a:p>
            <a:r>
              <a:rPr lang="en-US" sz="3600" b="1" dirty="0">
                <a:solidFill>
                  <a:srgbClr val="002060"/>
                </a:solidFill>
                <a:latin typeface="Times New Roman" panose="02020603050405020304" pitchFamily="18" charset="0"/>
                <a:cs typeface="Times New Roman" panose="02020603050405020304" pitchFamily="18" charset="0"/>
              </a:rPr>
              <a:t>PROBLEM STATEMENT</a:t>
            </a:r>
          </a:p>
        </p:txBody>
      </p:sp>
      <p:sp>
        <p:nvSpPr>
          <p:cNvPr id="4" name="Content Placeholder 2"/>
          <p:cNvSpPr txBox="1">
            <a:spLocks/>
          </p:cNvSpPr>
          <p:nvPr/>
        </p:nvSpPr>
        <p:spPr>
          <a:xfrm>
            <a:off x="228600" y="1143000"/>
            <a:ext cx="10515600" cy="5015849"/>
          </a:xfrm>
          <a:prstGeom prst="rect">
            <a:avLst/>
          </a:prstGeom>
        </p:spPr>
        <p:txBody>
          <a:bodyPr vert="horz" lIns="104493" tIns="52247" rIns="104493" bIns="52247" rtlCol="0">
            <a:normAutofit/>
          </a:bodyPr>
          <a:lstStyle>
            <a:lvl1pPr marL="391866" indent="-391866" algn="l" defTabSz="1044976" rtl="0" eaLnBrk="1" latinLnBrk="0" hangingPunct="1">
              <a:spcBef>
                <a:spcPct val="20000"/>
              </a:spcBef>
              <a:buFont typeface="Arial" pitchFamily="34" charset="0"/>
              <a:buChar char="•"/>
              <a:defRPr sz="3700" kern="1200">
                <a:solidFill>
                  <a:schemeClr val="tx1"/>
                </a:solidFill>
                <a:latin typeface="+mn-lt"/>
                <a:ea typeface="+mn-ea"/>
                <a:cs typeface="+mn-cs"/>
              </a:defRPr>
            </a:lvl1pPr>
            <a:lvl2pPr marL="849043" indent="-326555" algn="l" defTabSz="1044976"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306220" indent="-261244" algn="l" defTabSz="1044976"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28709"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51197"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873685"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96173"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18661"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41149"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9pPr>
          </a:lstStyle>
          <a:p>
            <a:pPr marL="0" indent="0" algn="just">
              <a:buNone/>
            </a:pPr>
            <a:endParaRPr lang="en-US" dirty="0">
              <a:latin typeface="Times New Roman" panose="02020603050405020304" pitchFamily="18" charset="0"/>
              <a:cs typeface="Times New Roman" panose="02020603050405020304" pitchFamily="18" charset="0"/>
            </a:endParaRPr>
          </a:p>
          <a:p>
            <a:pPr marL="0" indent="0">
              <a:lnSpc>
                <a:spcPct val="120000"/>
              </a:lnSpc>
            </a:pPr>
            <a:r>
              <a:rPr lang="en-US" sz="2800" b="1" dirty="0">
                <a:latin typeface="Times New Roman" pitchFamily="18" charset="0"/>
                <a:cs typeface="Times New Roman" pitchFamily="18" charset="0"/>
              </a:rPr>
              <a:t>   </a:t>
            </a:r>
            <a:r>
              <a:rPr lang="en-US" sz="2200" b="1" dirty="0">
                <a:latin typeface="Times New Roman" pitchFamily="18" charset="0"/>
                <a:cs typeface="Times New Roman" pitchFamily="18" charset="0"/>
              </a:rPr>
              <a:t>Diabetes</a:t>
            </a:r>
            <a:r>
              <a:rPr lang="en-US" sz="2200" dirty="0">
                <a:latin typeface="Times New Roman" pitchFamily="18" charset="0"/>
                <a:cs typeface="Times New Roman" pitchFamily="18" charset="0"/>
              </a:rPr>
              <a:t> is a most common disease caused by a group of </a:t>
            </a:r>
            <a:r>
              <a:rPr lang="en-US" sz="2200">
                <a:latin typeface="Times New Roman" pitchFamily="18" charset="0"/>
                <a:cs typeface="Times New Roman" pitchFamily="18" charset="0"/>
              </a:rPr>
              <a:t>metabolic disorders</a:t>
            </a:r>
            <a:r>
              <a:rPr lang="en-US" sz="2200" dirty="0">
                <a:latin typeface="Times New Roman" pitchFamily="18" charset="0"/>
                <a:cs typeface="Times New Roman" pitchFamily="18" charset="0"/>
              </a:rPr>
              <a:t>.                                                                 </a:t>
            </a:r>
          </a:p>
          <a:p>
            <a:pPr algn="just">
              <a:lnSpc>
                <a:spcPct val="120000"/>
              </a:lnSpc>
            </a:pPr>
            <a:r>
              <a:rPr lang="en-US" sz="2200" dirty="0">
                <a:latin typeface="Times New Roman" pitchFamily="18" charset="0"/>
                <a:cs typeface="Times New Roman" pitchFamily="18" charset="0"/>
              </a:rPr>
              <a:t>Common diabetic test on patients are done on urinary test and blood </a:t>
            </a:r>
            <a:r>
              <a:rPr lang="en-US" sz="2200" dirty="0" err="1">
                <a:latin typeface="Times New Roman" panose="02020603050405020304" pitchFamily="18" charset="0"/>
                <a:cs typeface="Times New Roman" panose="02020603050405020304" pitchFamily="18" charset="0"/>
              </a:rPr>
              <a:t>ketone</a:t>
            </a:r>
            <a:r>
              <a:rPr lang="en-US" sz="2200" dirty="0">
                <a:latin typeface="Times New Roman" panose="02020603050405020304" pitchFamily="18" charset="0"/>
                <a:cs typeface="Times New Roman" panose="02020603050405020304" pitchFamily="18" charset="0"/>
              </a:rPr>
              <a:t> test to monitor for diabetes condition.</a:t>
            </a:r>
          </a:p>
          <a:p>
            <a:pPr algn="just">
              <a:lnSpc>
                <a:spcPct val="120000"/>
              </a:lnSpc>
            </a:pPr>
            <a:r>
              <a:rPr lang="en-US" sz="2200" dirty="0">
                <a:latin typeface="Times New Roman" panose="02020603050405020304" pitchFamily="18" charset="0"/>
                <a:cs typeface="Times New Roman" panose="02020603050405020304" pitchFamily="18" charset="0"/>
              </a:rPr>
              <a:t> However, those methods are considering as invasive, inconvenient and expensive. </a:t>
            </a:r>
          </a:p>
          <a:p>
            <a:pPr algn="just">
              <a:lnSpc>
                <a:spcPct val="120000"/>
              </a:lnSpc>
            </a:pPr>
            <a:r>
              <a:rPr lang="en-US" sz="2200" dirty="0">
                <a:latin typeface="Times New Roman" panose="02020603050405020304" pitchFamily="18" charset="0"/>
                <a:cs typeface="Times New Roman" panose="02020603050405020304" pitchFamily="18" charset="0"/>
              </a:rPr>
              <a:t> Hence the system of non-invasive detection are consider as  convenient and less expensive method.</a:t>
            </a:r>
            <a:endParaRPr lang="en-IN" sz="2200" dirty="0">
              <a:latin typeface="Times New Roman" panose="02020603050405020304" pitchFamily="18" charset="0"/>
              <a:cs typeface="Times New Roman" panose="02020603050405020304" pitchFamily="18" charset="0"/>
            </a:endParaRPr>
          </a:p>
          <a:p>
            <a:pPr algn="just">
              <a:lnSpc>
                <a:spcPct val="12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088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304800"/>
            <a:ext cx="9875520" cy="1336243"/>
          </a:xfrm>
        </p:spPr>
        <p:txBody>
          <a:bodyPr>
            <a:normAutofit/>
          </a:bodyPr>
          <a:lstStyle/>
          <a:p>
            <a:pPr>
              <a:defRPr/>
            </a:pPr>
            <a:r>
              <a:rPr lang="en-US" altLang="en-US" sz="3600" b="1" dirty="0">
                <a:solidFill>
                  <a:srgbClr val="002060"/>
                </a:solidFill>
                <a:latin typeface="Times New Roman" panose="02020603050405020304" pitchFamily="18" charset="0"/>
                <a:cs typeface="Times New Roman" panose="02020603050405020304" pitchFamily="18" charset="0"/>
              </a:rPr>
              <a:t>LITERATURE REVIEW</a:t>
            </a:r>
          </a:p>
        </p:txBody>
      </p:sp>
      <p:graphicFrame>
        <p:nvGraphicFramePr>
          <p:cNvPr id="6" name="Table 5"/>
          <p:cNvGraphicFramePr>
            <a:graphicFrameLocks noGrp="1"/>
          </p:cNvGraphicFramePr>
          <p:nvPr>
            <p:extLst>
              <p:ext uri="{D42A27DB-BD31-4B8C-83A1-F6EECF244321}">
                <p14:modId xmlns:p14="http://schemas.microsoft.com/office/powerpoint/2010/main" val="1314835314"/>
              </p:ext>
            </p:extLst>
          </p:nvPr>
        </p:nvGraphicFramePr>
        <p:xfrm>
          <a:off x="114299" y="685800"/>
          <a:ext cx="10744202" cy="6477014"/>
        </p:xfrm>
        <a:graphic>
          <a:graphicData uri="http://schemas.openxmlformats.org/drawingml/2006/table">
            <a:tbl>
              <a:tblPr firstRow="1" bandRow="1">
                <a:tableStyleId>{69012ECD-51FC-41F1-AA8D-1B2483CD663E}</a:tableStyleId>
              </a:tblPr>
              <a:tblGrid>
                <a:gridCol w="571501">
                  <a:extLst>
                    <a:ext uri="{9D8B030D-6E8A-4147-A177-3AD203B41FA5}">
                      <a16:colId xmlns:a16="http://schemas.microsoft.com/office/drawing/2014/main" val="20000"/>
                    </a:ext>
                  </a:extLst>
                </a:gridCol>
                <a:gridCol w="2247901">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gridCol w="1624012">
                  <a:extLst>
                    <a:ext uri="{9D8B030D-6E8A-4147-A177-3AD203B41FA5}">
                      <a16:colId xmlns:a16="http://schemas.microsoft.com/office/drawing/2014/main" val="20003"/>
                    </a:ext>
                  </a:extLst>
                </a:gridCol>
                <a:gridCol w="4700588">
                  <a:extLst>
                    <a:ext uri="{9D8B030D-6E8A-4147-A177-3AD203B41FA5}">
                      <a16:colId xmlns:a16="http://schemas.microsoft.com/office/drawing/2014/main" val="20004"/>
                    </a:ext>
                  </a:extLst>
                </a:gridCol>
              </a:tblGrid>
              <a:tr h="663461">
                <a:tc>
                  <a:txBody>
                    <a:bodyPr/>
                    <a:lstStyle/>
                    <a:p>
                      <a:r>
                        <a:rPr lang="en-IN" sz="1500" dirty="0">
                          <a:latin typeface="Times New Roman" pitchFamily="18" charset="0"/>
                          <a:cs typeface="Times New Roman" pitchFamily="18" charset="0"/>
                        </a:rPr>
                        <a:t>Sl. No</a:t>
                      </a: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500" dirty="0">
                          <a:latin typeface="Times New Roman" pitchFamily="18" charset="0"/>
                          <a:cs typeface="Times New Roman" pitchFamily="18" charset="0"/>
                        </a:rPr>
                        <a:t>Title of the Paper</a:t>
                      </a:r>
                      <a:endParaRPr lang="en-IN" sz="1500" b="1" dirty="0">
                        <a:latin typeface="Times New Roman" pitchFamily="18" charset="0"/>
                        <a:cs typeface="Times New Roman" pitchFamily="18" charset="0"/>
                      </a:endParaRP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500" dirty="0">
                          <a:latin typeface="Times New Roman" pitchFamily="18" charset="0"/>
                          <a:cs typeface="Times New Roman" pitchFamily="18" charset="0"/>
                        </a:rPr>
                        <a:t>Authors</a:t>
                      </a: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500" dirty="0">
                          <a:latin typeface="Times New Roman" pitchFamily="18" charset="0"/>
                          <a:cs typeface="Times New Roman" pitchFamily="18" charset="0"/>
                        </a:rPr>
                        <a:t>Name of the Journal, Year, Volume,</a:t>
                      </a:r>
                      <a:r>
                        <a:rPr lang="en-IN" sz="1500" baseline="0" dirty="0">
                          <a:latin typeface="Times New Roman" pitchFamily="18" charset="0"/>
                          <a:cs typeface="Times New Roman" pitchFamily="18" charset="0"/>
                        </a:rPr>
                        <a:t> </a:t>
                      </a:r>
                      <a:r>
                        <a:rPr lang="en-IN" sz="1500" dirty="0">
                          <a:latin typeface="Times New Roman" pitchFamily="18" charset="0"/>
                          <a:cs typeface="Times New Roman" pitchFamily="18" charset="0"/>
                        </a:rPr>
                        <a:t>Issue</a:t>
                      </a: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500" dirty="0">
                          <a:latin typeface="Times New Roman" pitchFamily="18" charset="0"/>
                          <a:cs typeface="Times New Roman" pitchFamily="18" charset="0"/>
                        </a:rPr>
                        <a:t>Observation</a:t>
                      </a: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6987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500" kern="1200" baseline="0" dirty="0">
                          <a:solidFill>
                            <a:schemeClr val="tx1"/>
                          </a:solidFill>
                          <a:latin typeface="Times New Roman" pitchFamily="18" charset="0"/>
                          <a:ea typeface="+mn-ea"/>
                          <a:cs typeface="Times New Roman" pitchFamily="18" charset="0"/>
                        </a:rPr>
                        <a:t>1</a:t>
                      </a: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MEMS-Based Acetone Vapor Sensor for Non-Invasive Screening of Diabetes </a:t>
                      </a:r>
                      <a:endParaRPr kumimoji="0" lang="en-IN" sz="1500" kern="1200" baseline="0" dirty="0">
                        <a:solidFill>
                          <a:schemeClr val="tx1"/>
                        </a:solidFill>
                        <a:latin typeface="Times New Roman" pitchFamily="18" charset="0"/>
                        <a:ea typeface="+mn-ea"/>
                        <a:cs typeface="Times New Roman"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err="1"/>
                        <a:t>Almur</a:t>
                      </a:r>
                      <a:r>
                        <a:rPr lang="en-US" sz="1600"/>
                        <a:t> A.S.Rabih, </a:t>
                      </a:r>
                      <a:r>
                        <a:rPr lang="en-US" sz="1600" dirty="0"/>
                        <a:t>Member</a:t>
                      </a:r>
                      <a:r>
                        <a:rPr lang="en-US" sz="1600"/>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a:t>J</a:t>
                      </a:r>
                      <a:r>
                        <a:rPr lang="en-US" sz="1600" dirty="0"/>
                        <a:t>. O. Dennis , Senior Member</a:t>
                      </a:r>
                      <a:r>
                        <a:rPr lang="en-US" sz="1600"/>
                        <a:t>, A.Y.Ahmed </a:t>
                      </a:r>
                      <a:r>
                        <a:rPr lang="en-US" sz="1600" dirty="0"/>
                        <a:t>, Member</a:t>
                      </a:r>
                      <a:r>
                        <a:rPr lang="en-US" sz="1600"/>
                        <a:t>, IEEE. </a:t>
                      </a:r>
                      <a:endParaRPr kumimoji="0" lang="en-IN" sz="1500" kern="1200" baseline="0" dirty="0">
                        <a:solidFill>
                          <a:schemeClr val="tx1"/>
                        </a:solidFill>
                        <a:latin typeface="Times New Roman" pitchFamily="18" charset="0"/>
                        <a:ea typeface="+mn-ea"/>
                        <a:cs typeface="Times New Roman"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IEEE SENSORS JOURNAL,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VOL. 18, NO. 23, DECEMBER 1,</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2018 </a:t>
                      </a:r>
                      <a:endParaRPr kumimoji="0" lang="en-IN" sz="1500" kern="1200" baseline="0" dirty="0">
                        <a:solidFill>
                          <a:schemeClr val="tx1"/>
                        </a:solidFill>
                        <a:latin typeface="Times New Roman" pitchFamily="18" charset="0"/>
                        <a:ea typeface="+mn-ea"/>
                        <a:cs typeface="Times New Roman"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tx1"/>
                          </a:solidFill>
                          <a:latin typeface="+mn-lt"/>
                          <a:ea typeface="+mn-ea"/>
                          <a:cs typeface="+mn-cs"/>
                        </a:rPr>
                        <a:t>MEMS sensor device fabricated using </a:t>
                      </a:r>
                      <a:r>
                        <a:rPr lang="en-US" sz="1600" b="0" i="0" kern="1200" dirty="0" err="1">
                          <a:solidFill>
                            <a:schemeClr val="tx1"/>
                          </a:solidFill>
                          <a:latin typeface="+mn-lt"/>
                          <a:ea typeface="+mn-ea"/>
                          <a:cs typeface="+mn-cs"/>
                        </a:rPr>
                        <a:t>PolyMUMPs</a:t>
                      </a:r>
                      <a:r>
                        <a:rPr lang="en-US" sz="1600" b="0" i="0" kern="1200" dirty="0">
                          <a:solidFill>
                            <a:schemeClr val="tx1"/>
                          </a:solidFill>
                          <a:latin typeface="+mn-lt"/>
                          <a:ea typeface="+mn-ea"/>
                          <a:cs typeface="+mn-cs"/>
                        </a:rPr>
                        <a:t> technology, and proposed for use to detect acetone vapor in the exhaled breath for possible non-invasive</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tx1"/>
                          </a:solidFill>
                          <a:latin typeface="+mn-lt"/>
                          <a:ea typeface="+mn-ea"/>
                          <a:cs typeface="+mn-cs"/>
                        </a:rPr>
                        <a:t>screening of diabetes</a:t>
                      </a:r>
                      <a:r>
                        <a:rPr lang="en-US" sz="2100" b="0" i="0" kern="1200" dirty="0">
                          <a:solidFill>
                            <a:schemeClr val="tx1"/>
                          </a:solidFill>
                          <a:latin typeface="+mn-lt"/>
                          <a:ea typeface="+mn-ea"/>
                          <a:cs typeface="+mn-cs"/>
                        </a:rPr>
                        <a:t>.</a:t>
                      </a:r>
                      <a:endParaRPr kumimoji="0" lang="en-US" sz="1500" kern="1200" baseline="0" dirty="0">
                        <a:solidFill>
                          <a:schemeClr val="tx1"/>
                        </a:solidFill>
                        <a:latin typeface="Times New Roman" pitchFamily="18" charset="0"/>
                        <a:ea typeface="+mn-ea"/>
                        <a:cs typeface="Times New Roman"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00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500" kern="1200" baseline="0" dirty="0">
                          <a:solidFill>
                            <a:schemeClr val="tx1"/>
                          </a:solidFill>
                          <a:latin typeface="Times New Roman" pitchFamily="18" charset="0"/>
                          <a:ea typeface="+mn-ea"/>
                          <a:cs typeface="Times New Roman" pitchFamily="18" charset="0"/>
                        </a:rPr>
                        <a:t>2</a:t>
                      </a: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A Review of Biosensors for Non-Invasive Diabetes Monitoring and Screening in Human Exhaled Breath</a:t>
                      </a:r>
                      <a:endParaRPr kumimoji="0" lang="en-US" sz="1400" i="0" kern="1200" baseline="0" dirty="0">
                        <a:solidFill>
                          <a:schemeClr val="dk1"/>
                        </a:solidFill>
                        <a:latin typeface="Times New Roman" pitchFamily="18" charset="0"/>
                        <a:ea typeface="+mn-ea"/>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500" kern="1200" baseline="0" dirty="0">
                        <a:solidFill>
                          <a:schemeClr val="tx1"/>
                        </a:solidFill>
                        <a:latin typeface="Times New Roman" pitchFamily="18" charset="0"/>
                        <a:ea typeface="+mn-ea"/>
                        <a:cs typeface="Times New Roman"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400" dirty="0"/>
                        <a:t>FAHAD,</a:t>
                      </a:r>
                      <a:r>
                        <a:rPr lang="en-US" sz="1400" baseline="0" dirty="0"/>
                        <a:t> </a:t>
                      </a:r>
                      <a:r>
                        <a:rPr lang="en-US" sz="1400" dirty="0"/>
                        <a:t>J.O.DENNIS </a:t>
                      </a:r>
                    </a:p>
                    <a:p>
                      <a:pPr marL="0" marR="0" indent="0" algn="just" defTabSz="914400" rtl="0" eaLnBrk="1" fontAlgn="auto" latinLnBrk="0" hangingPunct="1">
                        <a:lnSpc>
                          <a:spcPct val="100000"/>
                        </a:lnSpc>
                        <a:spcBef>
                          <a:spcPts val="0"/>
                        </a:spcBef>
                        <a:spcAft>
                          <a:spcPts val="0"/>
                        </a:spcAft>
                        <a:buClrTx/>
                        <a:buSzTx/>
                        <a:buFontTx/>
                        <a:buNone/>
                        <a:tabLst/>
                        <a:defRPr/>
                      </a:pPr>
                      <a:r>
                        <a:rPr lang="en-US" sz="1400" dirty="0"/>
                        <a:t> A.Y.AHMED,</a:t>
                      </a:r>
                    </a:p>
                    <a:p>
                      <a:pPr marL="0" marR="0" indent="0" algn="just" defTabSz="914400" rtl="0" eaLnBrk="1" fontAlgn="auto" latinLnBrk="0" hangingPunct="1">
                        <a:lnSpc>
                          <a:spcPct val="100000"/>
                        </a:lnSpc>
                        <a:spcBef>
                          <a:spcPts val="0"/>
                        </a:spcBef>
                        <a:spcAft>
                          <a:spcPts val="0"/>
                        </a:spcAft>
                        <a:buClrTx/>
                        <a:buSzTx/>
                        <a:buFontTx/>
                        <a:buNone/>
                        <a:tabLst/>
                        <a:defRPr/>
                      </a:pPr>
                      <a:r>
                        <a:rPr lang="en-US" sz="1400" dirty="0"/>
                        <a:t>FABRICE</a:t>
                      </a:r>
                    </a:p>
                    <a:p>
                      <a:pPr marL="0" marR="0" indent="0" algn="just" defTabSz="914400" rtl="0" eaLnBrk="1" fontAlgn="auto" latinLnBrk="0" hangingPunct="1">
                        <a:lnSpc>
                          <a:spcPct val="100000"/>
                        </a:lnSpc>
                        <a:spcBef>
                          <a:spcPts val="0"/>
                        </a:spcBef>
                        <a:spcAft>
                          <a:spcPts val="0"/>
                        </a:spcAft>
                        <a:buClrTx/>
                        <a:buSzTx/>
                        <a:buFontTx/>
                        <a:buNone/>
                        <a:tabLst/>
                        <a:defRPr/>
                      </a:pPr>
                      <a:r>
                        <a:rPr lang="en-US" sz="1400" dirty="0"/>
                        <a:t>MERIAUDEAU B.AYODELE, AND</a:t>
                      </a:r>
                      <a:r>
                        <a:rPr lang="en-US" sz="1400" baseline="0" dirty="0"/>
                        <a:t> </a:t>
                      </a:r>
                      <a:r>
                        <a:rPr lang="en-US" sz="1400" dirty="0"/>
                        <a:t>ALMUR A. S. RABIH </a:t>
                      </a:r>
                      <a:endParaRPr kumimoji="0" lang="en-IN" sz="1400" i="0" kern="1200" baseline="0" dirty="0">
                        <a:solidFill>
                          <a:schemeClr val="dk1"/>
                        </a:solidFill>
                        <a:latin typeface="Times New Roman" pitchFamily="18" charset="0"/>
                        <a:ea typeface="+mn-ea"/>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0" lang="en-IN" sz="1500" kern="1200" baseline="0" dirty="0">
                        <a:solidFill>
                          <a:schemeClr val="tx1"/>
                        </a:solidFill>
                        <a:latin typeface="Times New Roman" pitchFamily="18" charset="0"/>
                        <a:ea typeface="+mn-ea"/>
                        <a:cs typeface="Times New Roman"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1" kern="1200" dirty="0">
                          <a:solidFill>
                            <a:schemeClr val="tx1"/>
                          </a:solidFill>
                          <a:latin typeface="+mn-lt"/>
                          <a:ea typeface="+mn-ea"/>
                          <a:cs typeface="+mn-cs"/>
                        </a:rPr>
                        <a:t>IEEE Access</a:t>
                      </a:r>
                      <a:r>
                        <a:rPr lang="en-US" sz="1600" b="0" i="0" kern="1200" dirty="0">
                          <a:solidFill>
                            <a:schemeClr val="tx1"/>
                          </a:solidFill>
                          <a:latin typeface="+mn-lt"/>
                          <a:ea typeface="+mn-ea"/>
                          <a:cs typeface="+mn-cs"/>
                        </a:rPr>
                        <a:t>, vol. 7, pp. 5963-5974, 2019, </a:t>
                      </a:r>
                      <a:r>
                        <a:rPr lang="en-US" sz="1600" b="0" i="0" kern="1200" dirty="0" err="1">
                          <a:solidFill>
                            <a:schemeClr val="tx1"/>
                          </a:solidFill>
                          <a:latin typeface="+mn-lt"/>
                          <a:ea typeface="+mn-ea"/>
                          <a:cs typeface="+mn-cs"/>
                        </a:rPr>
                        <a:t>doi</a:t>
                      </a:r>
                      <a:r>
                        <a:rPr lang="en-US" sz="1600" b="0" i="0" kern="1200" dirty="0">
                          <a:solidFill>
                            <a:schemeClr val="tx1"/>
                          </a:solidFill>
                          <a:latin typeface="+mn-lt"/>
                          <a:ea typeface="+mn-ea"/>
                          <a:cs typeface="+mn-cs"/>
                        </a:rPr>
                        <a:t>: 10.1109/ACCESS.2018.2887066</a:t>
                      </a:r>
                      <a:endParaRPr kumimoji="0" lang="en-IN" sz="1500" kern="1200" baseline="0" dirty="0">
                        <a:solidFill>
                          <a:schemeClr val="tx1"/>
                        </a:solidFill>
                        <a:latin typeface="Times New Roman" pitchFamily="18" charset="0"/>
                        <a:ea typeface="+mn-ea"/>
                        <a:cs typeface="Times New Roman"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tx1"/>
                          </a:solidFill>
                          <a:latin typeface="+mn-lt"/>
                          <a:ea typeface="+mn-ea"/>
                          <a:cs typeface="+mn-cs"/>
                        </a:rPr>
                        <a:t>The performance characteristics of the biosensors have been explored for comparison. The future trends are also highlighted.</a:t>
                      </a:r>
                      <a:endParaRPr kumimoji="0" lang="en-IN" sz="1500" kern="1200" baseline="0" dirty="0">
                        <a:solidFill>
                          <a:schemeClr val="tx1"/>
                        </a:solidFill>
                        <a:latin typeface="Times New Roman" pitchFamily="18" charset="0"/>
                        <a:ea typeface="+mn-ea"/>
                        <a:cs typeface="Times New Roman"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362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500" kern="1200" baseline="0" dirty="0">
                          <a:solidFill>
                            <a:schemeClr val="tx1"/>
                          </a:solidFill>
                          <a:latin typeface="Times New Roman" pitchFamily="18" charset="0"/>
                          <a:ea typeface="+mn-ea"/>
                          <a:cs typeface="Times New Roman" pitchFamily="18" charset="0"/>
                        </a:rPr>
                        <a:t>3</a:t>
                      </a: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a:t>IoT</a:t>
                      </a:r>
                      <a:r>
                        <a:rPr lang="en-US" sz="1600" dirty="0"/>
                        <a:t> Enabled Non-Invasive Detection and Classification of Diabetes using Breath Acetone</a:t>
                      </a:r>
                      <a:endParaRPr kumimoji="0" lang="en-IN" sz="1500" kern="1200" baseline="0" dirty="0">
                        <a:solidFill>
                          <a:schemeClr val="tx1"/>
                        </a:solidFill>
                        <a:latin typeface="Times New Roman" pitchFamily="18" charset="0"/>
                        <a:ea typeface="+mn-ea"/>
                        <a:cs typeface="Times New Roman"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a:t>Shahina</a:t>
                      </a:r>
                      <a:r>
                        <a:rPr lang="en-US" sz="1600" dirty="0"/>
                        <a:t> M,</a:t>
                      </a:r>
                      <a:r>
                        <a:rPr lang="en-US" sz="1600" baseline="0" dirty="0"/>
                        <a:t> </a:t>
                      </a:r>
                      <a:r>
                        <a:rPr lang="en-US" sz="1600" dirty="0" err="1"/>
                        <a:t>Anusree</a:t>
                      </a:r>
                      <a:r>
                        <a:rPr lang="en-US" sz="1600" dirty="0"/>
                        <a:t> L, Assistant Professor </a:t>
                      </a:r>
                      <a:endParaRPr kumimoji="0" lang="en-IN" sz="1500" kern="1200" baseline="0" dirty="0">
                        <a:solidFill>
                          <a:schemeClr val="tx1"/>
                        </a:solidFill>
                        <a:latin typeface="Times New Roman" pitchFamily="18" charset="0"/>
                        <a:ea typeface="+mn-ea"/>
                        <a:cs typeface="Times New Roman"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Volume 2, Issue 12, December– 2017 International Journal of Innovative Science and Research Technology </a:t>
                      </a:r>
                      <a:endParaRPr kumimoji="0" lang="en-IN" sz="1500" kern="1200" baseline="0" dirty="0">
                        <a:solidFill>
                          <a:schemeClr val="tx1"/>
                        </a:solidFill>
                        <a:latin typeface="Times New Roman" pitchFamily="18" charset="0"/>
                        <a:ea typeface="+mn-ea"/>
                        <a:cs typeface="Times New Roman"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100" b="0" i="0" kern="1200" dirty="0">
                          <a:solidFill>
                            <a:schemeClr val="tx1"/>
                          </a:solidFill>
                          <a:latin typeface="+mn-lt"/>
                          <a:ea typeface="+mn-ea"/>
                          <a:cs typeface="+mn-cs"/>
                        </a:rPr>
                        <a:t>Main objective of this work is to present a easy handheld healthcare monitoring system for diabetic level measurement using </a:t>
                      </a:r>
                      <a:r>
                        <a:rPr lang="en-US" sz="2100" b="0" i="0" kern="1200" dirty="0" err="1">
                          <a:solidFill>
                            <a:schemeClr val="tx1"/>
                          </a:solidFill>
                          <a:latin typeface="+mn-lt"/>
                          <a:ea typeface="+mn-ea"/>
                          <a:cs typeface="+mn-cs"/>
                        </a:rPr>
                        <a:t>IoT</a:t>
                      </a:r>
                      <a:r>
                        <a:rPr lang="en-US" sz="2100" b="0" i="0" kern="1200" dirty="0">
                          <a:solidFill>
                            <a:schemeClr val="tx1"/>
                          </a:solidFill>
                          <a:latin typeface="+mn-lt"/>
                          <a:ea typeface="+mn-ea"/>
                          <a:cs typeface="+mn-cs"/>
                        </a:rPr>
                        <a:t>.</a:t>
                      </a:r>
                      <a:endParaRPr kumimoji="0" lang="en-US" sz="1500" kern="1200" baseline="0" dirty="0">
                        <a:solidFill>
                          <a:schemeClr val="tx1"/>
                        </a:solidFill>
                        <a:latin typeface="Times New Roman" pitchFamily="18" charset="0"/>
                        <a:ea typeface="+mn-ea"/>
                        <a:cs typeface="Times New Roman"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304800"/>
            <a:ext cx="9875520" cy="1336243"/>
          </a:xfrm>
        </p:spPr>
        <p:txBody>
          <a:bodyPr>
            <a:normAutofit/>
          </a:bodyPr>
          <a:lstStyle/>
          <a:p>
            <a:pPr>
              <a:defRPr/>
            </a:pPr>
            <a:r>
              <a:rPr lang="en-US" altLang="en-US" sz="3600" b="1" dirty="0">
                <a:solidFill>
                  <a:srgbClr val="002060"/>
                </a:solidFill>
                <a:latin typeface="Times New Roman" panose="02020603050405020304" pitchFamily="18" charset="0"/>
                <a:cs typeface="Times New Roman" panose="02020603050405020304" pitchFamily="18" charset="0"/>
              </a:rPr>
              <a:t>LITERATURE REVIEW</a:t>
            </a:r>
          </a:p>
        </p:txBody>
      </p:sp>
      <p:graphicFrame>
        <p:nvGraphicFramePr>
          <p:cNvPr id="6" name="Table 5"/>
          <p:cNvGraphicFramePr>
            <a:graphicFrameLocks noGrp="1"/>
          </p:cNvGraphicFramePr>
          <p:nvPr>
            <p:extLst>
              <p:ext uri="{D42A27DB-BD31-4B8C-83A1-F6EECF244321}">
                <p14:modId xmlns:p14="http://schemas.microsoft.com/office/powerpoint/2010/main" val="3711752792"/>
              </p:ext>
            </p:extLst>
          </p:nvPr>
        </p:nvGraphicFramePr>
        <p:xfrm>
          <a:off x="247649" y="609600"/>
          <a:ext cx="10477501" cy="6548796"/>
        </p:xfrm>
        <a:graphic>
          <a:graphicData uri="http://schemas.openxmlformats.org/drawingml/2006/table">
            <a:tbl>
              <a:tblPr firstRow="1" bandRow="1">
                <a:tableStyleId>{69012ECD-51FC-41F1-AA8D-1B2483CD663E}</a:tableStyleId>
              </a:tblPr>
              <a:tblGrid>
                <a:gridCol w="557315">
                  <a:extLst>
                    <a:ext uri="{9D8B030D-6E8A-4147-A177-3AD203B41FA5}">
                      <a16:colId xmlns:a16="http://schemas.microsoft.com/office/drawing/2014/main" val="20000"/>
                    </a:ext>
                  </a:extLst>
                </a:gridCol>
                <a:gridCol w="2192102">
                  <a:extLst>
                    <a:ext uri="{9D8B030D-6E8A-4147-A177-3AD203B41FA5}">
                      <a16:colId xmlns:a16="http://schemas.microsoft.com/office/drawing/2014/main" val="20001"/>
                    </a:ext>
                  </a:extLst>
                </a:gridCol>
                <a:gridCol w="1523324">
                  <a:extLst>
                    <a:ext uri="{9D8B030D-6E8A-4147-A177-3AD203B41FA5}">
                      <a16:colId xmlns:a16="http://schemas.microsoft.com/office/drawing/2014/main" val="20002"/>
                    </a:ext>
                  </a:extLst>
                </a:gridCol>
                <a:gridCol w="1620855">
                  <a:extLst>
                    <a:ext uri="{9D8B030D-6E8A-4147-A177-3AD203B41FA5}">
                      <a16:colId xmlns:a16="http://schemas.microsoft.com/office/drawing/2014/main" val="20003"/>
                    </a:ext>
                  </a:extLst>
                </a:gridCol>
                <a:gridCol w="4583905">
                  <a:extLst>
                    <a:ext uri="{9D8B030D-6E8A-4147-A177-3AD203B41FA5}">
                      <a16:colId xmlns:a16="http://schemas.microsoft.com/office/drawing/2014/main" val="20004"/>
                    </a:ext>
                  </a:extLst>
                </a:gridCol>
              </a:tblGrid>
              <a:tr h="789741">
                <a:tc>
                  <a:txBody>
                    <a:bodyPr/>
                    <a:lstStyle/>
                    <a:p>
                      <a:r>
                        <a:rPr lang="en-IN" sz="1500" dirty="0"/>
                        <a:t>Sl. No</a:t>
                      </a:r>
                      <a:endParaRPr lang="en-IN" sz="1500" dirty="0">
                        <a:latin typeface="Times New Roman" pitchFamily="18" charset="0"/>
                        <a:cs typeface="Times New Roman" pitchFamily="18" charset="0"/>
                      </a:endParaRPr>
                    </a:p>
                  </a:txBody>
                  <a:tcPr marL="109728" marR="109728" marT="65037" marB="65037" anchor="ctr">
                    <a:lnR w="12700" cap="flat" cmpd="sng" algn="ctr">
                      <a:solidFill>
                        <a:schemeClr val="tx1"/>
                      </a:solidFill>
                      <a:prstDash val="solid"/>
                      <a:round/>
                      <a:headEnd type="none" w="med" len="med"/>
                      <a:tailEnd type="none" w="med" len="med"/>
                    </a:lnR>
                  </a:tcPr>
                </a:tc>
                <a:tc>
                  <a:txBody>
                    <a:bodyPr/>
                    <a:lstStyle/>
                    <a:p>
                      <a:r>
                        <a:rPr lang="en-IN" sz="1500" dirty="0"/>
                        <a:t>Title of the Paper</a:t>
                      </a:r>
                      <a:endParaRPr lang="en-IN" sz="1500" b="1" dirty="0">
                        <a:latin typeface="Times New Roman" pitchFamily="18" charset="0"/>
                        <a:cs typeface="Times New Roman" pitchFamily="18" charset="0"/>
                      </a:endParaRP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IN" sz="1500" dirty="0"/>
                        <a:t>Authors</a:t>
                      </a:r>
                      <a:endParaRPr lang="en-IN" sz="1500" dirty="0">
                        <a:latin typeface="Times New Roman" pitchFamily="18" charset="0"/>
                        <a:cs typeface="Times New Roman" pitchFamily="18" charset="0"/>
                      </a:endParaRP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500" dirty="0"/>
                        <a:t>Name of the Journal, Year, Volume,</a:t>
                      </a:r>
                      <a:r>
                        <a:rPr lang="en-IN" sz="1500" baseline="0" dirty="0"/>
                        <a:t> </a:t>
                      </a:r>
                      <a:r>
                        <a:rPr lang="en-IN" sz="1500" dirty="0"/>
                        <a:t>Issue</a:t>
                      </a:r>
                      <a:endParaRPr lang="en-IN" sz="1500" dirty="0">
                        <a:latin typeface="Times New Roman" pitchFamily="18" charset="0"/>
                        <a:cs typeface="Times New Roman" pitchFamily="18" charset="0"/>
                      </a:endParaRP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1500" dirty="0"/>
                        <a:t>Observation</a:t>
                      </a:r>
                      <a:endParaRPr lang="en-IN" sz="1500" dirty="0">
                        <a:latin typeface="Times New Roman" pitchFamily="18" charset="0"/>
                        <a:cs typeface="Times New Roman" pitchFamily="18" charset="0"/>
                      </a:endParaRPr>
                    </a:p>
                  </a:txBody>
                  <a:tcPr marL="109728" marR="109728" marT="65037" marB="65037"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0"/>
                  </a:ext>
                </a:extLst>
              </a:tr>
              <a:tr h="17363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500" kern="1200" baseline="0" dirty="0"/>
                        <a:t>4</a:t>
                      </a:r>
                      <a:endParaRPr kumimoji="0" lang="en-IN" sz="1500" kern="1200" baseline="0" dirty="0">
                        <a:solidFill>
                          <a:schemeClr val="tx1"/>
                        </a:solidFill>
                        <a:latin typeface="Times New Roman" pitchFamily="18" charset="0"/>
                        <a:ea typeface="+mn-ea"/>
                        <a:cs typeface="Times New Roman" pitchFamily="18" charset="0"/>
                      </a:endParaRPr>
                    </a:p>
                  </a:txBody>
                  <a:tcPr marT="45727" marB="45727" anchor="ctr">
                    <a:lnR w="12700" cap="flat" cmpd="sng" algn="ctr">
                      <a:solidFill>
                        <a:schemeClr val="tx1"/>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Diabetes Detection using Sensor </a:t>
                      </a:r>
                      <a:endParaRPr kumimoji="0" lang="en-IN" sz="1500" kern="1200" baseline="0" dirty="0">
                        <a:solidFill>
                          <a:schemeClr val="tx1"/>
                        </a:solidFill>
                        <a:latin typeface="Times New Roman" pitchFamily="18" charset="0"/>
                        <a:ea typeface="+mn-ea"/>
                        <a:cs typeface="Times New Roman"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Prof. </a:t>
                      </a:r>
                      <a:r>
                        <a:rPr lang="en-US" sz="1400" dirty="0" err="1"/>
                        <a:t>Ganesh</a:t>
                      </a:r>
                      <a:r>
                        <a:rPr lang="en-US" sz="1400" dirty="0"/>
                        <a:t> </a:t>
                      </a:r>
                      <a:r>
                        <a:rPr lang="en-US" sz="1400" dirty="0" err="1"/>
                        <a:t>Deshmukh</a:t>
                      </a:r>
                      <a:r>
                        <a:rPr lang="en-US" sz="1400" dirty="0"/>
                        <a:t>, </a:t>
                      </a:r>
                      <a:r>
                        <a:rPr lang="en-US" sz="1400" dirty="0" err="1"/>
                        <a:t>Mansi</a:t>
                      </a:r>
                      <a:r>
                        <a:rPr lang="en-US" sz="1400" dirty="0"/>
                        <a:t> </a:t>
                      </a:r>
                      <a:r>
                        <a:rPr lang="en-US" sz="1400" dirty="0" err="1"/>
                        <a:t>Bhosale</a:t>
                      </a:r>
                      <a:r>
                        <a:rPr lang="en-US" sz="1400" dirty="0"/>
                        <a:t>, </a:t>
                      </a:r>
                      <a:r>
                        <a:rPr lang="en-US" sz="1400" dirty="0" err="1"/>
                        <a:t>Manisha</a:t>
                      </a:r>
                      <a:r>
                        <a:rPr lang="en-US" sz="1400" dirty="0"/>
                        <a:t> </a:t>
                      </a:r>
                      <a:r>
                        <a:rPr lang="en-US" sz="1400" dirty="0" err="1"/>
                        <a:t>Chavan</a:t>
                      </a:r>
                      <a:r>
                        <a:rPr lang="en-US" sz="1400" dirty="0"/>
                        <a:t>, </a:t>
                      </a:r>
                      <a:r>
                        <a:rPr lang="en-US" sz="1400" dirty="0" err="1"/>
                        <a:t>MadhuriKamble</a:t>
                      </a:r>
                      <a:r>
                        <a:rPr lang="en-US" sz="1400" dirty="0"/>
                        <a:t>, </a:t>
                      </a:r>
                      <a:r>
                        <a:rPr lang="en-US" sz="1400" dirty="0" err="1"/>
                        <a:t>Rutuja</a:t>
                      </a:r>
                      <a:r>
                        <a:rPr lang="en-US" sz="1400" dirty="0"/>
                        <a:t> </a:t>
                      </a:r>
                      <a:r>
                        <a:rPr lang="en-US" sz="1400" dirty="0" err="1"/>
                        <a:t>Tilekar</a:t>
                      </a:r>
                      <a:r>
                        <a:rPr lang="en-US" sz="1400" dirty="0"/>
                        <a:t>.</a:t>
                      </a:r>
                      <a:endParaRPr kumimoji="0" lang="en-IN" sz="1400" kern="1200" baseline="0" dirty="0">
                        <a:solidFill>
                          <a:schemeClr val="tx1"/>
                        </a:solidFill>
                        <a:latin typeface="Times New Roman" pitchFamily="18" charset="0"/>
                        <a:ea typeface="+mn-ea"/>
                        <a:cs typeface="Times New Roman"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International Research Journal of Engineering and Technology , Volume: 08 Issue: 07 | July 2021 </a:t>
                      </a:r>
                      <a:endParaRPr kumimoji="0" lang="en-IN" sz="1500" kern="1200" baseline="0" dirty="0">
                        <a:solidFill>
                          <a:schemeClr val="tx1"/>
                        </a:solidFill>
                        <a:latin typeface="Times New Roman" pitchFamily="18" charset="0"/>
                        <a:ea typeface="+mn-ea"/>
                        <a:cs typeface="Times New Roman"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In this paper, we present a method to detection of diabetes using a sensor. With the help of the noninvasive method, the patient can easily check the glucose levels.</a:t>
                      </a:r>
                      <a:endParaRPr kumimoji="0" lang="en-US" sz="1500" kern="1200" baseline="0" dirty="0">
                        <a:solidFill>
                          <a:schemeClr val="tx1"/>
                        </a:solidFill>
                        <a:latin typeface="Times New Roman" pitchFamily="18" charset="0"/>
                        <a:ea typeface="+mn-ea"/>
                        <a:cs typeface="Times New Roman" pitchFamily="18" charset="0"/>
                      </a:endParaRPr>
                    </a:p>
                  </a:txBody>
                  <a:tcPr marT="45727" marB="45727"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1"/>
                  </a:ext>
                </a:extLst>
              </a:tr>
              <a:tr h="21362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500" kern="1200" baseline="0" dirty="0"/>
                        <a:t>5</a:t>
                      </a:r>
                      <a:endParaRPr kumimoji="0" lang="en-IN" sz="1500" kern="1200" baseline="0" dirty="0">
                        <a:solidFill>
                          <a:schemeClr val="tx1"/>
                        </a:solidFill>
                        <a:latin typeface="Times New Roman" pitchFamily="18" charset="0"/>
                        <a:ea typeface="+mn-ea"/>
                        <a:cs typeface="Times New Roman" pitchFamily="18" charset="0"/>
                      </a:endParaRPr>
                    </a:p>
                  </a:txBody>
                  <a:tcPr marT="45727" marB="45727" anchor="ctr">
                    <a:lnR w="12700" cap="flat" cmpd="sng" algn="ctr">
                      <a:solidFill>
                        <a:schemeClr val="tx1"/>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DIABETES PREDICTION USING SENSORS BY ANALYSING SKIN TEMPERATURE</a:t>
                      </a:r>
                      <a:endParaRPr kumimoji="0" lang="en-US" sz="1500" kern="1200" baseline="0" dirty="0">
                        <a:solidFill>
                          <a:schemeClr val="tx1"/>
                        </a:solidFill>
                        <a:latin typeface="Times New Roman" pitchFamily="18" charset="0"/>
                        <a:ea typeface="+mn-ea"/>
                        <a:cs typeface="Times New Roman"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SASIKUMAR B. NAVEENRAJU D, ANAND K , HARIHARAN S, SUDHAKAR</a:t>
                      </a:r>
                      <a:r>
                        <a:rPr lang="en-US" sz="1400" baseline="0" dirty="0"/>
                        <a:t> </a:t>
                      </a:r>
                      <a:r>
                        <a:rPr lang="en-US" sz="1400" dirty="0"/>
                        <a:t>BHARATHIRAJA </a:t>
                      </a:r>
                      <a:endParaRPr kumimoji="0" lang="en-IN" sz="1400" kern="1200" baseline="0" dirty="0">
                        <a:solidFill>
                          <a:schemeClr val="tx1"/>
                        </a:solidFill>
                        <a:latin typeface="Times New Roman" pitchFamily="18" charset="0"/>
                        <a:ea typeface="+mn-ea"/>
                        <a:cs typeface="Times New Roman"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Journal of Engineering Science and Technology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Vol. 15, No. 2 (2020) 1357 - 1370, Taylor’s University</a:t>
                      </a:r>
                      <a:endParaRPr kumimoji="0" lang="en-IN" sz="1500" kern="1200" baseline="0" dirty="0">
                        <a:solidFill>
                          <a:schemeClr val="tx1"/>
                        </a:solidFill>
                        <a:latin typeface="Times New Roman" pitchFamily="18" charset="0"/>
                        <a:ea typeface="+mn-ea"/>
                        <a:cs typeface="Times New Roman"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The results obtained were more promising and compared with several other existing schemes. The result was </a:t>
                      </a:r>
                      <a:r>
                        <a:rPr lang="en-US" sz="1600" dirty="0" err="1"/>
                        <a:t>analysed</a:t>
                      </a:r>
                      <a:r>
                        <a:rPr lang="en-US" sz="1600" dirty="0"/>
                        <a:t> using physicians who have agreed on the inference obtained using the study. </a:t>
                      </a:r>
                      <a:endParaRPr kumimoji="0" lang="en-IN" sz="1500" kern="1200" baseline="0" dirty="0">
                        <a:solidFill>
                          <a:schemeClr val="tx1"/>
                        </a:solidFill>
                        <a:latin typeface="Times New Roman" pitchFamily="18" charset="0"/>
                        <a:ea typeface="+mn-ea"/>
                        <a:cs typeface="Times New Roman" pitchFamily="18" charset="0"/>
                      </a:endParaRPr>
                    </a:p>
                  </a:txBody>
                  <a:tcPr marT="45727" marB="45727"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2"/>
                  </a:ext>
                </a:extLst>
              </a:tr>
              <a:tr h="17384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500" kern="1200" baseline="0" dirty="0"/>
                        <a:t>6</a:t>
                      </a:r>
                      <a:endParaRPr kumimoji="0" lang="en-IN" sz="1500" kern="1200" baseline="0" dirty="0">
                        <a:solidFill>
                          <a:schemeClr val="tx1"/>
                        </a:solidFill>
                        <a:latin typeface="Times New Roman" pitchFamily="18" charset="0"/>
                        <a:ea typeface="+mn-ea"/>
                        <a:cs typeface="Times New Roman" pitchFamily="18" charset="0"/>
                      </a:endParaRPr>
                    </a:p>
                  </a:txBody>
                  <a:tcPr marT="45727" marB="45727" anchor="ctr">
                    <a:lnR w="12700" cap="flat" cmpd="sng" algn="ctr">
                      <a:solidFill>
                        <a:schemeClr val="tx1"/>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BREATH ACETONE-BASED NON-INVASIVE DETECTION OF BLOOD GLUCOSE</a:t>
                      </a:r>
                      <a:r>
                        <a:rPr lang="en-US" sz="1600" baseline="0" dirty="0"/>
                        <a:t> LEVEL</a:t>
                      </a:r>
                      <a:endParaRPr kumimoji="0" lang="en-IN" sz="1500" kern="1200" baseline="0" dirty="0">
                        <a:solidFill>
                          <a:schemeClr val="tx1"/>
                        </a:solidFill>
                        <a:latin typeface="Times New Roman" pitchFamily="18" charset="0"/>
                        <a:ea typeface="+mn-ea"/>
                        <a:cs typeface="Times New Roman"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err="1"/>
                        <a:t>Anand</a:t>
                      </a:r>
                      <a:r>
                        <a:rPr lang="en-US" sz="1600" dirty="0"/>
                        <a:t> </a:t>
                      </a:r>
                      <a:r>
                        <a:rPr lang="en-US" sz="1600" dirty="0" err="1"/>
                        <a:t>Thati</a:t>
                      </a:r>
                      <a:r>
                        <a:rPr lang="en-US" sz="1600" dirty="0"/>
                        <a:t> , </a:t>
                      </a:r>
                      <a:r>
                        <a:rPr lang="en-US" sz="1600" dirty="0" err="1"/>
                        <a:t>Arunangshu</a:t>
                      </a:r>
                      <a:r>
                        <a:rPr lang="en-US" sz="1600" dirty="0"/>
                        <a:t> </a:t>
                      </a:r>
                      <a:r>
                        <a:rPr lang="en-US" sz="1600" dirty="0" err="1"/>
                        <a:t>Biswas</a:t>
                      </a:r>
                      <a:r>
                        <a:rPr lang="en-US" sz="1600" dirty="0"/>
                        <a:t>, </a:t>
                      </a:r>
                      <a:r>
                        <a:rPr lang="en-US" sz="1600" dirty="0" err="1"/>
                        <a:t>Shubhajit</a:t>
                      </a:r>
                      <a:r>
                        <a:rPr lang="en-US" sz="1600" dirty="0"/>
                        <a:t> Roy Chowdhury1 and </a:t>
                      </a:r>
                      <a:r>
                        <a:rPr lang="en-US" sz="1600" dirty="0" err="1"/>
                        <a:t>Tapan</a:t>
                      </a:r>
                      <a:r>
                        <a:rPr lang="en-US" sz="1600" dirty="0"/>
                        <a:t> Kumar Sa</a:t>
                      </a:r>
                      <a:endParaRPr kumimoji="0" lang="en-IN" sz="1500" kern="1200" baseline="0" dirty="0">
                        <a:solidFill>
                          <a:schemeClr val="tx1"/>
                        </a:solidFill>
                        <a:latin typeface="Times New Roman" pitchFamily="18" charset="0"/>
                        <a:ea typeface="+mn-ea"/>
                        <a:cs typeface="Times New Roman"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 JOURNAL ON SMART SENSING AND INTELLIGENT SYSTEMS VOL. 8, NO. 2, JUNE 2015</a:t>
                      </a:r>
                      <a:endParaRPr kumimoji="0" lang="en-IN" sz="1500" kern="1200" baseline="0" dirty="0">
                        <a:solidFill>
                          <a:schemeClr val="tx1"/>
                        </a:solidFill>
                        <a:latin typeface="Times New Roman" pitchFamily="18" charset="0"/>
                        <a:ea typeface="+mn-ea"/>
                        <a:cs typeface="Times New Roman"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The test results show that it is possible to measure the blood glucose levels via breath acetone sensing. The accuracy of the system can be improved with a large set of data. </a:t>
                      </a:r>
                      <a:endParaRPr kumimoji="0" lang="en-US" sz="1500" kern="1200" baseline="0" dirty="0">
                        <a:solidFill>
                          <a:schemeClr val="tx1"/>
                        </a:solidFill>
                        <a:latin typeface="Times New Roman" pitchFamily="18" charset="0"/>
                        <a:ea typeface="+mn-ea"/>
                        <a:cs typeface="Times New Roman" pitchFamily="18" charset="0"/>
                      </a:endParaRPr>
                    </a:p>
                  </a:txBody>
                  <a:tcPr marT="45727" marB="45727"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graphicFrame>
        <p:nvGraphicFramePr>
          <p:cNvPr id="2" name="Table 1">
            <a:extLst>
              <a:ext uri="{FF2B5EF4-FFF2-40B4-BE49-F238E27FC236}">
                <a16:creationId xmlns:a16="http://schemas.microsoft.com/office/drawing/2014/main" id="{84A575E5-D2DA-BF83-EF62-0CF4BAAA9F25}"/>
              </a:ext>
            </a:extLst>
          </p:cNvPr>
          <p:cNvGraphicFramePr>
            <a:graphicFrameLocks noGrp="1"/>
          </p:cNvGraphicFramePr>
          <p:nvPr/>
        </p:nvGraphicFramePr>
        <p:xfrm>
          <a:off x="11561379" y="1755228"/>
          <a:ext cx="208280" cy="411480"/>
        </p:xfrm>
        <a:graphic>
          <a:graphicData uri="http://schemas.openxmlformats.org/drawingml/2006/table">
            <a:tbl>
              <a:tblPr/>
              <a:tblGrid>
                <a:gridCol w="208280">
                  <a:extLst>
                    <a:ext uri="{9D8B030D-6E8A-4147-A177-3AD203B41FA5}">
                      <a16:colId xmlns:a16="http://schemas.microsoft.com/office/drawing/2014/main" val="2476218237"/>
                    </a:ext>
                  </a:extLst>
                </a:gridCol>
              </a:tblGrid>
              <a:tr h="0">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368375350"/>
                  </a:ext>
                </a:extLst>
              </a:tr>
            </a:tbl>
          </a:graphicData>
        </a:graphic>
      </p:graphicFrame>
    </p:spTree>
    <p:extLst>
      <p:ext uri="{BB962C8B-B14F-4D97-AF65-F5344CB8AC3E}">
        <p14:creationId xmlns:p14="http://schemas.microsoft.com/office/powerpoint/2010/main" val="2589466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304800"/>
            <a:ext cx="9875520" cy="1336243"/>
          </a:xfrm>
        </p:spPr>
        <p:txBody>
          <a:bodyPr>
            <a:normAutofit/>
          </a:bodyPr>
          <a:lstStyle/>
          <a:p>
            <a:pPr>
              <a:defRPr/>
            </a:pPr>
            <a:r>
              <a:rPr lang="en-US" altLang="en-US" sz="3600" b="1" dirty="0">
                <a:solidFill>
                  <a:srgbClr val="002060"/>
                </a:solidFill>
                <a:latin typeface="Times New Roman" panose="02020603050405020304" pitchFamily="18" charset="0"/>
                <a:cs typeface="Times New Roman" panose="02020603050405020304" pitchFamily="18" charset="0"/>
              </a:rPr>
              <a:t>LITERATURE REVIEW</a:t>
            </a:r>
          </a:p>
        </p:txBody>
      </p:sp>
      <p:graphicFrame>
        <p:nvGraphicFramePr>
          <p:cNvPr id="6" name="Table 5"/>
          <p:cNvGraphicFramePr>
            <a:graphicFrameLocks noGrp="1"/>
          </p:cNvGraphicFramePr>
          <p:nvPr>
            <p:extLst>
              <p:ext uri="{D42A27DB-BD31-4B8C-83A1-F6EECF244321}">
                <p14:modId xmlns:p14="http://schemas.microsoft.com/office/powerpoint/2010/main" val="4192955435"/>
              </p:ext>
            </p:extLst>
          </p:nvPr>
        </p:nvGraphicFramePr>
        <p:xfrm>
          <a:off x="114299" y="609601"/>
          <a:ext cx="10629901" cy="6497678"/>
        </p:xfrm>
        <a:graphic>
          <a:graphicData uri="http://schemas.openxmlformats.org/drawingml/2006/table">
            <a:tbl>
              <a:tblPr firstRow="1" bandRow="1">
                <a:tableStyleId>{69012ECD-51FC-41F1-AA8D-1B2483CD663E}</a:tableStyleId>
              </a:tblPr>
              <a:tblGrid>
                <a:gridCol w="565421">
                  <a:extLst>
                    <a:ext uri="{9D8B030D-6E8A-4147-A177-3AD203B41FA5}">
                      <a16:colId xmlns:a16="http://schemas.microsoft.com/office/drawing/2014/main" val="20000"/>
                    </a:ext>
                  </a:extLst>
                </a:gridCol>
                <a:gridCol w="2223987">
                  <a:extLst>
                    <a:ext uri="{9D8B030D-6E8A-4147-A177-3AD203B41FA5}">
                      <a16:colId xmlns:a16="http://schemas.microsoft.com/office/drawing/2014/main" val="20001"/>
                    </a:ext>
                  </a:extLst>
                </a:gridCol>
                <a:gridCol w="1545481">
                  <a:extLst>
                    <a:ext uri="{9D8B030D-6E8A-4147-A177-3AD203B41FA5}">
                      <a16:colId xmlns:a16="http://schemas.microsoft.com/office/drawing/2014/main" val="20002"/>
                    </a:ext>
                  </a:extLst>
                </a:gridCol>
                <a:gridCol w="1644431">
                  <a:extLst>
                    <a:ext uri="{9D8B030D-6E8A-4147-A177-3AD203B41FA5}">
                      <a16:colId xmlns:a16="http://schemas.microsoft.com/office/drawing/2014/main" val="20003"/>
                    </a:ext>
                  </a:extLst>
                </a:gridCol>
                <a:gridCol w="4650581">
                  <a:extLst>
                    <a:ext uri="{9D8B030D-6E8A-4147-A177-3AD203B41FA5}">
                      <a16:colId xmlns:a16="http://schemas.microsoft.com/office/drawing/2014/main" val="20004"/>
                    </a:ext>
                  </a:extLst>
                </a:gridCol>
              </a:tblGrid>
              <a:tr h="812051">
                <a:tc>
                  <a:txBody>
                    <a:bodyPr/>
                    <a:lstStyle/>
                    <a:p>
                      <a:r>
                        <a:rPr lang="en-IN" sz="1500" dirty="0">
                          <a:latin typeface="Times New Roman" pitchFamily="18" charset="0"/>
                          <a:cs typeface="Times New Roman" pitchFamily="18" charset="0"/>
                        </a:rPr>
                        <a:t>Sl. No</a:t>
                      </a: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500" dirty="0">
                          <a:latin typeface="Times New Roman" pitchFamily="18" charset="0"/>
                          <a:cs typeface="Times New Roman" pitchFamily="18" charset="0"/>
                        </a:rPr>
                        <a:t>Title of the Paper</a:t>
                      </a:r>
                      <a:endParaRPr lang="en-IN" sz="1500" b="1" dirty="0">
                        <a:latin typeface="Times New Roman" pitchFamily="18" charset="0"/>
                        <a:cs typeface="Times New Roman" pitchFamily="18" charset="0"/>
                      </a:endParaRP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500" dirty="0">
                          <a:latin typeface="Times New Roman" pitchFamily="18" charset="0"/>
                          <a:cs typeface="Times New Roman" pitchFamily="18" charset="0"/>
                        </a:rPr>
                        <a:t>Authors</a:t>
                      </a: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500" dirty="0">
                          <a:latin typeface="Times New Roman" pitchFamily="18" charset="0"/>
                          <a:cs typeface="Times New Roman" pitchFamily="18" charset="0"/>
                        </a:rPr>
                        <a:t>Name of the Journal, Year, Volume,</a:t>
                      </a:r>
                      <a:r>
                        <a:rPr lang="en-IN" sz="1500" baseline="0" dirty="0">
                          <a:latin typeface="Times New Roman" pitchFamily="18" charset="0"/>
                          <a:cs typeface="Times New Roman" pitchFamily="18" charset="0"/>
                        </a:rPr>
                        <a:t> </a:t>
                      </a:r>
                      <a:r>
                        <a:rPr lang="en-IN" sz="1500" dirty="0">
                          <a:latin typeface="Times New Roman" pitchFamily="18" charset="0"/>
                          <a:cs typeface="Times New Roman" pitchFamily="18" charset="0"/>
                        </a:rPr>
                        <a:t>Issue</a:t>
                      </a: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500" dirty="0">
                          <a:latin typeface="Times New Roman" pitchFamily="18" charset="0"/>
                          <a:cs typeface="Times New Roman" pitchFamily="18" charset="0"/>
                        </a:rPr>
                        <a:t>Observation</a:t>
                      </a: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0326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500" kern="1200" baseline="0" dirty="0">
                          <a:solidFill>
                            <a:schemeClr val="tx1"/>
                          </a:solidFill>
                          <a:latin typeface="Times New Roman" pitchFamily="18" charset="0"/>
                          <a:ea typeface="+mn-ea"/>
                          <a:cs typeface="Times New Roman" pitchFamily="18" charset="0"/>
                        </a:rPr>
                        <a:t>7</a:t>
                      </a: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Design of a noninvasive diabetes detector based on acetone recognition</a:t>
                      </a:r>
                      <a:endParaRPr kumimoji="0" lang="en-IN" sz="1500" kern="1200" baseline="0" dirty="0">
                        <a:solidFill>
                          <a:schemeClr val="tx1"/>
                        </a:solidFill>
                        <a:latin typeface="Times New Roman" pitchFamily="18" charset="0"/>
                        <a:ea typeface="+mn-ea"/>
                        <a:cs typeface="Times New Roman"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Y C Jiang , M J Sun and R J </a:t>
                      </a:r>
                      <a:r>
                        <a:rPr lang="en-US" sz="1600" dirty="0" err="1"/>
                        <a:t>Xiong</a:t>
                      </a:r>
                      <a:endParaRPr kumimoji="0" lang="en-IN" sz="1500" kern="1200" baseline="0" dirty="0">
                        <a:solidFill>
                          <a:schemeClr val="tx1"/>
                        </a:solidFill>
                        <a:latin typeface="Times New Roman" pitchFamily="18" charset="0"/>
                        <a:ea typeface="+mn-ea"/>
                        <a:cs typeface="Times New Roman"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IOP Conf. Series: Journal of Physics: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Conf. Series 1026 (2018) 012009 doi:10.1088/17426596/1026/1/12009</a:t>
                      </a:r>
                      <a:endParaRPr kumimoji="0" lang="en-IN" sz="1500" kern="1200" baseline="0" dirty="0">
                        <a:solidFill>
                          <a:schemeClr val="tx1"/>
                        </a:solidFill>
                        <a:latin typeface="Times New Roman" pitchFamily="18" charset="0"/>
                        <a:ea typeface="+mn-ea"/>
                        <a:cs typeface="Times New Roman"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The experiment shows that the system is effective and convenient in detecting low concentrated acetone exhaled by the patients, and an innovative product inspired by this may be prospective to be put into use in certain areas.</a:t>
                      </a:r>
                      <a:endParaRPr kumimoji="0" lang="en-US" sz="1500" kern="1200" baseline="0" dirty="0">
                        <a:solidFill>
                          <a:schemeClr val="tx1"/>
                        </a:solidFill>
                        <a:latin typeface="Times New Roman" pitchFamily="18" charset="0"/>
                        <a:ea typeface="+mn-ea"/>
                        <a:cs typeface="Times New Roman"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0851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500" kern="1200" baseline="0" dirty="0">
                          <a:solidFill>
                            <a:schemeClr val="tx1"/>
                          </a:solidFill>
                          <a:latin typeface="Times New Roman" pitchFamily="18" charset="0"/>
                          <a:ea typeface="+mn-ea"/>
                          <a:cs typeface="Times New Roman" pitchFamily="18" charset="0"/>
                        </a:rPr>
                        <a:t>8</a:t>
                      </a: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Micro Gas Sensors for Detection of Acetone for Non-Invasive Diabetes Monitoring </a:t>
                      </a:r>
                      <a:endParaRPr kumimoji="0" lang="en-US" sz="1500" kern="1200" baseline="0" dirty="0">
                        <a:solidFill>
                          <a:schemeClr val="tx1"/>
                        </a:solidFill>
                        <a:latin typeface="Times New Roman" pitchFamily="18" charset="0"/>
                        <a:ea typeface="+mn-ea"/>
                        <a:cs typeface="Times New Roman"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i-FI" sz="1600" dirty="0"/>
                        <a:t>Joshitha C, </a:t>
                      </a:r>
                    </a:p>
                    <a:p>
                      <a:pPr marL="0" marR="0" indent="0" algn="l" defTabSz="914400" rtl="0" eaLnBrk="1" fontAlgn="auto" latinLnBrk="0" hangingPunct="1">
                        <a:lnSpc>
                          <a:spcPct val="100000"/>
                        </a:lnSpc>
                        <a:spcBef>
                          <a:spcPts val="0"/>
                        </a:spcBef>
                        <a:spcAft>
                          <a:spcPts val="0"/>
                        </a:spcAft>
                        <a:buClrTx/>
                        <a:buSzTx/>
                        <a:buFontTx/>
                        <a:buNone/>
                        <a:tabLst/>
                        <a:defRPr/>
                      </a:pPr>
                      <a:r>
                        <a:rPr lang="fi-FI" sz="1600" dirty="0"/>
                        <a:t>K.Teja Venkata Reddy </a:t>
                      </a:r>
                      <a:endParaRPr kumimoji="0" lang="en-IN" sz="1500" kern="1200" baseline="0" dirty="0">
                        <a:solidFill>
                          <a:schemeClr val="tx1"/>
                        </a:solidFill>
                        <a:latin typeface="Times New Roman" pitchFamily="18" charset="0"/>
                        <a:ea typeface="+mn-ea"/>
                        <a:cs typeface="Times New Roman"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Annals of R.S.C.B., ISSN:1583-6258, Vol. 25, Issue 4, 2021,; Accepted 01 April 2021</a:t>
                      </a:r>
                      <a:endParaRPr kumimoji="0" lang="en-IN" sz="1500" kern="1200" baseline="0" dirty="0">
                        <a:solidFill>
                          <a:schemeClr val="tx1"/>
                        </a:solidFill>
                        <a:latin typeface="Times New Roman" pitchFamily="18" charset="0"/>
                        <a:ea typeface="+mn-ea"/>
                        <a:cs typeface="Times New Roman"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r>
                        <a:rPr lang="en-US" sz="1600" dirty="0"/>
                        <a:t>An exposure model was used to show the necessary acetone, a heat transfer model was used to determine the reaction temperature, and an electric model was used to complete the simulation.</a:t>
                      </a:r>
                    </a:p>
                    <a:p>
                      <a:br>
                        <a:rPr lang="en-US" sz="1600" dirty="0"/>
                      </a:br>
                      <a:endParaRPr kumimoji="0" lang="en-IN" sz="1500" kern="1200" baseline="0" dirty="0">
                        <a:solidFill>
                          <a:schemeClr val="tx1"/>
                        </a:solidFill>
                        <a:latin typeface="Times New Roman" pitchFamily="18" charset="0"/>
                        <a:ea typeface="+mn-ea"/>
                        <a:cs typeface="Times New Roman"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54720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500" kern="1200" baseline="0" dirty="0">
                          <a:solidFill>
                            <a:schemeClr val="tx1"/>
                          </a:solidFill>
                          <a:latin typeface="Times New Roman" pitchFamily="18" charset="0"/>
                          <a:ea typeface="+mn-ea"/>
                          <a:cs typeface="Times New Roman" pitchFamily="18" charset="0"/>
                        </a:rPr>
                        <a:t>9</a:t>
                      </a: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Detecting acetone from breath using a PrFeO3-doped </a:t>
                      </a:r>
                      <a:r>
                        <a:rPr lang="en-US" sz="1600" dirty="0" err="1"/>
                        <a:t>PANi</a:t>
                      </a:r>
                      <a:r>
                        <a:rPr lang="en-US" sz="1600" dirty="0"/>
                        <a:t>/TiO2-coated PAN </a:t>
                      </a:r>
                      <a:r>
                        <a:rPr lang="en-US" sz="1600" dirty="0" err="1"/>
                        <a:t>nanofiber</a:t>
                      </a:r>
                      <a:r>
                        <a:rPr lang="en-US" sz="1600" dirty="0"/>
                        <a:t> sensor for non-invasive diabetic diagnosis</a:t>
                      </a:r>
                      <a:endParaRPr kumimoji="0" lang="en-IN" sz="1500" kern="1200" baseline="0" dirty="0">
                        <a:solidFill>
                          <a:schemeClr val="tx1"/>
                        </a:solidFill>
                        <a:latin typeface="Times New Roman" pitchFamily="18" charset="0"/>
                        <a:ea typeface="+mn-ea"/>
                        <a:cs typeface="Times New Roman"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a:t>Nesibe</a:t>
                      </a:r>
                      <a:r>
                        <a:rPr lang="en-US" sz="1600" dirty="0"/>
                        <a:t> </a:t>
                      </a:r>
                      <a:r>
                        <a:rPr lang="en-US" sz="1600" dirty="0" err="1"/>
                        <a:t>Yesildaga</a:t>
                      </a:r>
                      <a:r>
                        <a:rPr lang="en-US" sz="1600" dirty="0"/>
                        <a:t>, </a:t>
                      </a:r>
                      <a:r>
                        <a:rPr lang="en-US" sz="1600" dirty="0" err="1"/>
                        <a:t>OmerFaruk</a:t>
                      </a:r>
                      <a:r>
                        <a:rPr lang="en-US" sz="1600" dirty="0"/>
                        <a:t> </a:t>
                      </a:r>
                      <a:r>
                        <a:rPr lang="en-US" sz="1600" dirty="0" err="1"/>
                        <a:t>Unsala</a:t>
                      </a:r>
                      <a:r>
                        <a:rPr lang="en-US" sz="1600" dirty="0"/>
                        <a:t>,</a:t>
                      </a:r>
                      <a:endParaRPr kumimoji="0" lang="en-IN" sz="1500" kern="1200" baseline="0" dirty="0">
                        <a:solidFill>
                          <a:schemeClr val="tx1"/>
                        </a:solidFill>
                        <a:latin typeface="Times New Roman" pitchFamily="18" charset="0"/>
                        <a:ea typeface="+mn-ea"/>
                        <a:cs typeface="Times New Roman"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J. Innovative Eng. Nat. Sci., vol. 3, no. 2, pp. 153-166, 2023.</a:t>
                      </a:r>
                      <a:endParaRPr kumimoji="0" lang="en-IN" sz="1500" kern="1200" baseline="0" dirty="0">
                        <a:solidFill>
                          <a:schemeClr val="tx1"/>
                        </a:solidFill>
                        <a:latin typeface="Times New Roman" pitchFamily="18" charset="0"/>
                        <a:ea typeface="+mn-ea"/>
                        <a:cs typeface="Times New Roman"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i="0" kern="1200" dirty="0">
                          <a:solidFill>
                            <a:schemeClr val="tx1"/>
                          </a:solidFill>
                          <a:latin typeface="+mn-lt"/>
                          <a:ea typeface="+mn-ea"/>
                          <a:cs typeface="+mn-cs"/>
                        </a:rPr>
                        <a:t>These results suggest that PrFeO</a:t>
                      </a:r>
                      <a:r>
                        <a:rPr lang="en-US" sz="1400" b="0" i="0" kern="1200" baseline="-25000" dirty="0">
                          <a:solidFill>
                            <a:schemeClr val="tx1"/>
                          </a:solidFill>
                          <a:latin typeface="+mn-lt"/>
                          <a:ea typeface="+mn-ea"/>
                          <a:cs typeface="+mn-cs"/>
                        </a:rPr>
                        <a:t>3</a:t>
                      </a:r>
                      <a:r>
                        <a:rPr lang="en-US" sz="1400" b="0" i="0" kern="1200" dirty="0">
                          <a:solidFill>
                            <a:schemeClr val="tx1"/>
                          </a:solidFill>
                          <a:latin typeface="+mn-lt"/>
                          <a:ea typeface="+mn-ea"/>
                          <a:cs typeface="+mn-cs"/>
                        </a:rPr>
                        <a:t>-doped </a:t>
                      </a:r>
                      <a:r>
                        <a:rPr lang="en-US" sz="1400" b="0" i="0" kern="1200" dirty="0" err="1">
                          <a:solidFill>
                            <a:schemeClr val="tx1"/>
                          </a:solidFill>
                          <a:latin typeface="+mn-lt"/>
                          <a:ea typeface="+mn-ea"/>
                          <a:cs typeface="+mn-cs"/>
                        </a:rPr>
                        <a:t>nanofibers</a:t>
                      </a:r>
                      <a:r>
                        <a:rPr lang="en-US" sz="1400" b="0" i="0" kern="1200" dirty="0">
                          <a:solidFill>
                            <a:schemeClr val="tx1"/>
                          </a:solidFill>
                          <a:latin typeface="+mn-lt"/>
                          <a:ea typeface="+mn-ea"/>
                          <a:cs typeface="+mn-cs"/>
                        </a:rPr>
                        <a:t> hold promise as potential candidates for acetone gas sensors in non-invasive diabetes monitoring.</a:t>
                      </a:r>
                      <a:endParaRPr lang="en-US" sz="1400" dirty="0">
                        <a:solidFill>
                          <a:srgbClr val="333333"/>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07242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002060"/>
                </a:solidFill>
                <a:latin typeface="Tahoma" panose="020B0604030504040204" pitchFamily="34" charset="0"/>
                <a:ea typeface="Tahoma" panose="020B0604030504040204" pitchFamily="34" charset="0"/>
                <a:cs typeface="Tahoma" panose="020B0604030504040204" pitchFamily="34" charset="0"/>
              </a:rPr>
              <a:t>EXISTING SYSTEM</a:t>
            </a:r>
          </a:p>
        </p:txBody>
      </p:sp>
      <p:sp>
        <p:nvSpPr>
          <p:cNvPr id="6" name="Content Placeholder 5"/>
          <p:cNvSpPr>
            <a:spLocks noGrp="1"/>
          </p:cNvSpPr>
          <p:nvPr>
            <p:ph idx="1"/>
          </p:nvPr>
        </p:nvSpPr>
        <p:spPr/>
        <p:txBody>
          <a:bodyPr>
            <a:normAutofit/>
          </a:bodyPr>
          <a:lstStyle/>
          <a:p>
            <a:r>
              <a:rPr lang="en-US" sz="2000" b="1" dirty="0">
                <a:latin typeface="Times New Roman" pitchFamily="18" charset="0"/>
                <a:cs typeface="Times New Roman" pitchFamily="18" charset="0"/>
              </a:rPr>
              <a:t>Gas Sensors</a:t>
            </a:r>
            <a:r>
              <a:rPr lang="en-US" sz="1800" dirty="0">
                <a:latin typeface="Times New Roman" pitchFamily="18" charset="0"/>
                <a:cs typeface="Times New Roman" pitchFamily="18" charset="0"/>
              </a:rPr>
              <a:t>: The core component of this system is the gas sensor. These sensors are designed to detect volatile organic compounds (VOCs) or specific gases that are indicative of diabetes-related metabolic processes.</a:t>
            </a:r>
          </a:p>
          <a:p>
            <a:endParaRPr lang="en-US" sz="1800" dirty="0">
              <a:latin typeface="Times New Roman" pitchFamily="18" charset="0"/>
              <a:cs typeface="Times New Roman" pitchFamily="18" charset="0"/>
            </a:endParaRPr>
          </a:p>
          <a:p>
            <a:r>
              <a:rPr lang="en-US" sz="2000" b="1" dirty="0">
                <a:latin typeface="Times New Roman" pitchFamily="18" charset="0"/>
                <a:cs typeface="Times New Roman" pitchFamily="18" charset="0"/>
              </a:rPr>
              <a:t>Data Collection</a:t>
            </a:r>
            <a:r>
              <a:rPr lang="en-US" sz="1800" dirty="0">
                <a:latin typeface="Times New Roman" pitchFamily="18" charset="0"/>
                <a:cs typeface="Times New Roman" pitchFamily="18" charset="0"/>
              </a:rPr>
              <a:t>: Patients wear or use the gas sensors in a noninvasive manner, such as breathalyzers or wearable devices. These sensors continuously monitor and collect data, measuring the concentration of specific gases.</a:t>
            </a:r>
          </a:p>
          <a:p>
            <a:endParaRPr lang="en-US" sz="1800" dirty="0">
              <a:latin typeface="Times New Roman" pitchFamily="18" charset="0"/>
              <a:cs typeface="Times New Roman" pitchFamily="18" charset="0"/>
            </a:endParaRPr>
          </a:p>
          <a:p>
            <a:r>
              <a:rPr lang="en-US" sz="2000" b="1" dirty="0" err="1">
                <a:latin typeface="Times New Roman" pitchFamily="18" charset="0"/>
                <a:cs typeface="Times New Roman" pitchFamily="18" charset="0"/>
              </a:rPr>
              <a:t>IoMT</a:t>
            </a:r>
            <a:r>
              <a:rPr lang="en-US" sz="2000" b="1" dirty="0">
                <a:latin typeface="Times New Roman" pitchFamily="18" charset="0"/>
                <a:cs typeface="Times New Roman" pitchFamily="18" charset="0"/>
              </a:rPr>
              <a:t> Connectivity</a:t>
            </a:r>
            <a:r>
              <a:rPr lang="en-US" sz="1800" dirty="0">
                <a:latin typeface="Times New Roman" pitchFamily="18" charset="0"/>
                <a:cs typeface="Times New Roman" pitchFamily="18" charset="0"/>
              </a:rPr>
              <a:t>: The gas sensors are connected to the </a:t>
            </a:r>
            <a:r>
              <a:rPr lang="en-US" sz="1800" dirty="0" err="1">
                <a:latin typeface="Times New Roman" pitchFamily="18" charset="0"/>
                <a:cs typeface="Times New Roman" pitchFamily="18" charset="0"/>
              </a:rPr>
              <a:t>IoMT</a:t>
            </a:r>
            <a:r>
              <a:rPr lang="en-US" sz="1800" dirty="0">
                <a:latin typeface="Times New Roman" pitchFamily="18" charset="0"/>
                <a:cs typeface="Times New Roman" pitchFamily="18" charset="0"/>
              </a:rPr>
              <a:t> platform through wireless communication protocols like Wi-Fi, Bluetooth, or cellular networks. This allows real-time data transmission to a central server or cloud-based platform.</a:t>
            </a:r>
          </a:p>
          <a:p>
            <a:endParaRPr lang="en-US" sz="1800" dirty="0">
              <a:latin typeface="Times New Roman" pitchFamily="18" charset="0"/>
              <a:cs typeface="Times New Roman" pitchFamily="18" charset="0"/>
            </a:endParaRPr>
          </a:p>
          <a:p>
            <a:r>
              <a:rPr lang="en-US" sz="2000" b="1" dirty="0">
                <a:latin typeface="Times New Roman" pitchFamily="18" charset="0"/>
                <a:cs typeface="Times New Roman" pitchFamily="18" charset="0"/>
              </a:rPr>
              <a:t>Patient Monitoring</a:t>
            </a:r>
            <a:r>
              <a:rPr lang="en-US" sz="1800" dirty="0">
                <a:latin typeface="Times New Roman" pitchFamily="18" charset="0"/>
                <a:cs typeface="Times New Roman" pitchFamily="18" charset="0"/>
              </a:rPr>
              <a:t>: Patients can access their own data through a mobile application or web portal, allowing them to track their glucose levels and receive health recommendations based on the data. Healthcare providers can also monitor patient data remotely and intervene when necessary.</a:t>
            </a:r>
          </a:p>
        </p:txBody>
      </p:sp>
      <p:sp>
        <p:nvSpPr>
          <p:cNvPr id="4" name="Rectangle 3"/>
          <p:cNvSpPr txBox="1">
            <a:spLocks/>
          </p:cNvSpPr>
          <p:nvPr/>
        </p:nvSpPr>
        <p:spPr bwMode="auto">
          <a:xfrm>
            <a:off x="190500" y="1247035"/>
            <a:ext cx="10591800" cy="6057014"/>
          </a:xfrm>
          <a:prstGeom prst="rect">
            <a:avLst/>
          </a:prstGeom>
          <a:noFill/>
          <a:ln w="9525">
            <a:noFill/>
            <a:miter lim="800000"/>
            <a:headEnd/>
            <a:tailEnd/>
          </a:ln>
        </p:spPr>
        <p:txBody>
          <a:bodyPr lIns="54861" tIns="91435" rIns="91435" bIns="45718"/>
          <a:lstStyle/>
          <a:p>
            <a:pPr marL="344471" indent="-225414" algn="just">
              <a:lnSpc>
                <a:spcPct val="150000"/>
              </a:lnSpc>
              <a:spcBef>
                <a:spcPts val="301"/>
              </a:spcBef>
              <a:spcAft>
                <a:spcPts val="301"/>
              </a:spcAft>
              <a:buClr>
                <a:schemeClr val="accent1"/>
              </a:buClr>
              <a:buSzPct val="80000"/>
              <a:buFont typeface="Wingdings 2" pitchFamily="18" charset="2"/>
              <a:buChar char=""/>
              <a:defRPr/>
            </a:pPr>
            <a:endParaRPr lang="en-US" altLang="en-US" sz="2400" dirty="0">
              <a:latin typeface="Times New Roman" pitchFamily="18" charset="0"/>
              <a:cs typeface="Times New Roman" pitchFamily="18" charset="0"/>
            </a:endParaRPr>
          </a:p>
        </p:txBody>
      </p:sp>
      <p:sp>
        <p:nvSpPr>
          <p:cNvPr id="3" name="Rectangle 3">
            <a:extLst>
              <a:ext uri="{FF2B5EF4-FFF2-40B4-BE49-F238E27FC236}">
                <a16:creationId xmlns:a16="http://schemas.microsoft.com/office/drawing/2014/main" id="{A11C82EE-7BD5-9C3D-30B5-533A5EB16669}"/>
              </a:ext>
            </a:extLst>
          </p:cNvPr>
          <p:cNvSpPr txBox="1">
            <a:spLocks/>
          </p:cNvSpPr>
          <p:nvPr/>
        </p:nvSpPr>
        <p:spPr bwMode="auto">
          <a:xfrm>
            <a:off x="548640" y="2320393"/>
            <a:ext cx="10591800" cy="6057014"/>
          </a:xfrm>
          <a:prstGeom prst="rect">
            <a:avLst/>
          </a:prstGeom>
          <a:noFill/>
          <a:ln w="9525">
            <a:noFill/>
            <a:miter lim="800000"/>
            <a:headEnd/>
            <a:tailEnd/>
          </a:ln>
        </p:spPr>
        <p:txBody>
          <a:bodyPr lIns="54861" tIns="91435" rIns="91435" bIns="45718"/>
          <a:lstStyle/>
          <a:p>
            <a:pPr marL="344471" indent="-225414" algn="just">
              <a:lnSpc>
                <a:spcPct val="150000"/>
              </a:lnSpc>
              <a:spcBef>
                <a:spcPts val="301"/>
              </a:spcBef>
              <a:spcAft>
                <a:spcPts val="301"/>
              </a:spcAft>
              <a:buClr>
                <a:schemeClr val="accent1"/>
              </a:buClr>
              <a:buSzPct val="80000"/>
              <a:buFont typeface="Wingdings 2" pitchFamily="18" charset="2"/>
              <a:buChar char=""/>
              <a:defRPr/>
            </a:pPr>
            <a:endParaRPr lang="en-US" alt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468573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a:bodyPr>
          <a:lstStyle/>
          <a:p>
            <a:pPr>
              <a:defRPr/>
            </a:pPr>
            <a:r>
              <a:rPr lang="en-US" altLang="en-US" sz="3600" b="1" dirty="0">
                <a:solidFill>
                  <a:srgbClr val="002060"/>
                </a:solidFill>
                <a:latin typeface="Times New Roman" panose="02020603050405020304" pitchFamily="18" charset="0"/>
                <a:cs typeface="Times New Roman" panose="02020603050405020304" pitchFamily="18" charset="0"/>
              </a:rPr>
              <a:t>PROPOSED SYSTEM </a:t>
            </a:r>
          </a:p>
        </p:txBody>
      </p:sp>
      <p:sp>
        <p:nvSpPr>
          <p:cNvPr id="4" name="Content Placeholder 3"/>
          <p:cNvSpPr>
            <a:spLocks noGrp="1"/>
          </p:cNvSpPr>
          <p:nvPr>
            <p:ph idx="1"/>
          </p:nvPr>
        </p:nvSpPr>
        <p:spPr/>
        <p:txBody>
          <a:bodyPr>
            <a:noAutofit/>
          </a:bodyPr>
          <a:lstStyle/>
          <a:p>
            <a:r>
              <a:rPr lang="en-US" sz="2000" dirty="0">
                <a:latin typeface="Times New Roman" pitchFamily="18" charset="0"/>
                <a:cs typeface="Times New Roman" pitchFamily="18" charset="0"/>
              </a:rPr>
              <a:t>The proposed system is a promising innovation in the field of healthcare technology. </a:t>
            </a:r>
          </a:p>
          <a:p>
            <a:r>
              <a:rPr lang="en-US" sz="2000" dirty="0">
                <a:latin typeface="Times New Roman" pitchFamily="18" charset="0"/>
                <a:cs typeface="Times New Roman" pitchFamily="18" charset="0"/>
              </a:rPr>
              <a:t>By integrating advanced gas sensors with </a:t>
            </a:r>
            <a:r>
              <a:rPr lang="en-US" sz="2000" dirty="0" err="1">
                <a:latin typeface="Times New Roman" pitchFamily="18" charset="0"/>
                <a:cs typeface="Times New Roman" pitchFamily="18" charset="0"/>
              </a:rPr>
              <a:t>IoMT</a:t>
            </a:r>
            <a:r>
              <a:rPr lang="en-US" sz="2000" dirty="0">
                <a:latin typeface="Times New Roman" pitchFamily="18" charset="0"/>
                <a:cs typeface="Times New Roman" pitchFamily="18" charset="0"/>
              </a:rPr>
              <a:t>, it offers a non-invasive solution for both diabetes detection and continuous glucose monitoring. </a:t>
            </a:r>
          </a:p>
          <a:p>
            <a:r>
              <a:rPr lang="en-US" sz="2000" dirty="0">
                <a:latin typeface="Times New Roman" pitchFamily="18" charset="0"/>
                <a:cs typeface="Times New Roman" pitchFamily="18" charset="0"/>
              </a:rPr>
              <a:t>This approach addresses the critical need for painless and real-time monitoring, potentially improving patient compliance and overall diabetes management. </a:t>
            </a:r>
          </a:p>
          <a:p>
            <a:r>
              <a:rPr lang="en-US" sz="2000" dirty="0">
                <a:latin typeface="Times New Roman" pitchFamily="18" charset="0"/>
                <a:cs typeface="Times New Roman" pitchFamily="18" charset="0"/>
              </a:rPr>
              <a:t>However, the system's effectiveness would depend on the accuracy of gas sensors and the reliability of data analysis algorithms. </a:t>
            </a:r>
          </a:p>
          <a:p>
            <a:r>
              <a:rPr lang="en-US" sz="2000" dirty="0">
                <a:latin typeface="Times New Roman" pitchFamily="18" charset="0"/>
                <a:cs typeface="Times New Roman" pitchFamily="18" charset="0"/>
              </a:rPr>
              <a:t>Additionally, navigating regulatory approvals and ensuring data privacy would be key challenges to overcome.</a:t>
            </a:r>
          </a:p>
          <a:p>
            <a:r>
              <a:rPr lang="en-US" sz="2000" dirty="0">
                <a:latin typeface="Times New Roman" pitchFamily="18" charset="0"/>
                <a:cs typeface="Times New Roman" pitchFamily="18" charset="0"/>
              </a:rPr>
              <a:t> If successfully developed and validated, it has the potential to make a significant positive impact on diabetes care and patient well-being.</a:t>
            </a:r>
          </a:p>
        </p:txBody>
      </p:sp>
      <p:sp>
        <p:nvSpPr>
          <p:cNvPr id="19460" name="Slide Number Placeholder 3"/>
          <p:cNvSpPr>
            <a:spLocks noGrp="1" noChangeArrowheads="1"/>
          </p:cNvSpPr>
          <p:nvPr>
            <p:ph type="sldNum" sz="quarter" idx="12"/>
          </p:nvPr>
        </p:nvSpPr>
        <p:spPr bwMode="auto">
          <a:noFill/>
          <a:ln>
            <a:miter lim="800000"/>
            <a:headEnd/>
            <a:tailEnd/>
          </a:ln>
        </p:spPr>
        <p:txBody>
          <a:bodyPr/>
          <a:lstStyle/>
          <a:p>
            <a:fld id="{5DF6D8AE-1D35-42FE-8986-79E917B3EE4B}" type="slidenum">
              <a:rPr lang="en-US" altLang="en-US" smtClean="0"/>
              <a:pPr/>
              <a:t>7</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548640" y="0"/>
            <a:ext cx="9875520" cy="1219200"/>
          </a:xfrm>
        </p:spPr>
        <p:txBody>
          <a:bodyPr>
            <a:normAutofit/>
          </a:bodyPr>
          <a:lstStyle/>
          <a:p>
            <a:pPr>
              <a:defRPr/>
            </a:pPr>
            <a:r>
              <a:rPr lang="en-US" altLang="en-US" sz="3600" dirty="0">
                <a:solidFill>
                  <a:srgbClr val="002060"/>
                </a:solidFill>
                <a:latin typeface="Times New Roman" panose="02020603050405020304" pitchFamily="18" charset="0"/>
                <a:cs typeface="Times New Roman" panose="02020603050405020304" pitchFamily="18" charset="0"/>
              </a:rPr>
              <a:t>WORKING</a:t>
            </a:r>
          </a:p>
        </p:txBody>
      </p:sp>
      <p:sp>
        <p:nvSpPr>
          <p:cNvPr id="19460" name="Slide Number Placeholder 3"/>
          <p:cNvSpPr>
            <a:spLocks noGrp="1" noChangeArrowheads="1"/>
          </p:cNvSpPr>
          <p:nvPr>
            <p:ph type="sldNum" sz="quarter" idx="12"/>
          </p:nvPr>
        </p:nvSpPr>
        <p:spPr bwMode="auto">
          <a:noFill/>
          <a:ln>
            <a:miter lim="800000"/>
            <a:headEnd/>
            <a:tailEnd/>
          </a:ln>
        </p:spPr>
        <p:txBody>
          <a:bodyPr/>
          <a:lstStyle/>
          <a:p>
            <a:fld id="{5DF6D8AE-1D35-42FE-8986-79E917B3EE4B}" type="slidenum">
              <a:rPr lang="en-US" altLang="en-US" smtClean="0"/>
              <a:pPr/>
              <a:t>8</a:t>
            </a:fld>
            <a:endParaRPr lang="en-US" altLang="en-US"/>
          </a:p>
        </p:txBody>
      </p:sp>
      <p:sp>
        <p:nvSpPr>
          <p:cNvPr id="2" name="TextBox 1">
            <a:extLst>
              <a:ext uri="{FF2B5EF4-FFF2-40B4-BE49-F238E27FC236}">
                <a16:creationId xmlns:a16="http://schemas.microsoft.com/office/drawing/2014/main" id="{DFA02229-5489-7CA7-8E66-1E65A8257042}"/>
              </a:ext>
            </a:extLst>
          </p:cNvPr>
          <p:cNvSpPr txBox="1"/>
          <p:nvPr/>
        </p:nvSpPr>
        <p:spPr>
          <a:xfrm>
            <a:off x="304800" y="1099818"/>
            <a:ext cx="10591800" cy="5296126"/>
          </a:xfrm>
          <a:prstGeom prst="rect">
            <a:avLst/>
          </a:prstGeom>
          <a:noFill/>
        </p:spPr>
        <p:txBody>
          <a:bodyPr wrap="square" lIns="91435" tIns="45718" rIns="91435" bIns="45718" rtlCol="0">
            <a:spAutoFit/>
          </a:bodyPr>
          <a:lstStyle/>
          <a:p>
            <a:pPr>
              <a:lnSpc>
                <a:spcPct val="107000"/>
              </a:lnSpc>
              <a:spcAft>
                <a:spcPts val="800"/>
              </a:spcAft>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Sensor Selection:</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Careful selection of advanced gas sensors capable of detecting relevant volatile organic compounds (VOCs) associated with diabetes.</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US" sz="2000" b="1" kern="1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IoMT Integration</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Integration of the selected sensors into the Internet of Medical Things (IoMT) framework for real-time data transmission and monitoring.</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US" sz="2000" b="1" kern="1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Data Collection</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Collecting a diverse dataset of gas sensor readings from individuals with and without diabetes for algorithm development and validation.</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US" sz="2000" b="1" kern="1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Algorithm Development</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Employing machine learning and data analysis techniques to develop algorithms that can accurately distinguish between diabetes-related VOC patterns and those of healthy individuals.</a:t>
            </a:r>
            <a:r>
              <a:rPr lang="en-IN"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Develop an algorithm that predicts future glucose levels based on historical data by using</a:t>
            </a: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 ARIMA, LSTM, GRU, or Transformer </a:t>
            </a:r>
            <a:r>
              <a:rPr lang="en-IN" sz="2000" kern="0" dirty="0" err="1">
                <a:effectLst/>
                <a:latin typeface="Times New Roman" panose="02020603050405020304" pitchFamily="18" charset="0"/>
                <a:ea typeface="Times New Roman" panose="02020603050405020304" pitchFamily="18" charset="0"/>
                <a:cs typeface="Times New Roman" panose="02020603050405020304" pitchFamily="18" charset="0"/>
              </a:rPr>
              <a:t>models,Control</a:t>
            </a: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 algorithms that regulate insulin delivery for closed-loop systems.</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98185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093AB-AF61-5096-9B19-26857AA63D08}"/>
              </a:ext>
            </a:extLst>
          </p:cNvPr>
          <p:cNvSpPr>
            <a:spLocks noGrp="1"/>
          </p:cNvSpPr>
          <p:nvPr>
            <p:ph type="title"/>
          </p:nvPr>
        </p:nvSpPr>
        <p:spPr/>
        <p:txBody>
          <a:bodyPr/>
          <a:lstStyle/>
          <a:p>
            <a:r>
              <a:rPr lang="en-US" b="1" dirty="0">
                <a:solidFill>
                  <a:srgbClr val="002060"/>
                </a:solidFill>
                <a:latin typeface="Times New Roman" panose="02020603050405020304" pitchFamily="18" charset="0"/>
                <a:cs typeface="Times New Roman" panose="02020603050405020304" pitchFamily="18" charset="0"/>
              </a:rPr>
              <a:t>WORKING</a:t>
            </a:r>
            <a:endParaRPr lang="en-IN"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829F9AA-6431-82C3-7F56-DC27ACA0213E}"/>
              </a:ext>
            </a:extLst>
          </p:cNvPr>
          <p:cNvSpPr>
            <a:spLocks noGrp="1"/>
          </p:cNvSpPr>
          <p:nvPr>
            <p:ph idx="1"/>
          </p:nvPr>
        </p:nvSpPr>
        <p:spPr/>
        <p:txBody>
          <a:bodyPr>
            <a:normAutofit/>
          </a:bodyPr>
          <a:lstStyle/>
          <a:p>
            <a:pPr marL="0" indent="0">
              <a:lnSpc>
                <a:spcPct val="107000"/>
              </a:lnSpc>
              <a:spcAft>
                <a:spcPts val="800"/>
              </a:spcAft>
              <a:buNone/>
            </a:pPr>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Accuracy Assessment</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Rigorous testing and validation of the gas sensors and algorithms using a controlled environment and clinical data to ensure accuracy.</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Regulatory Compliance</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Navigating regulatory approvals and compliance with healthcare data security and privacy regulations to ensure the system's legality and safety.</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158320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1806</TotalTime>
  <Words>1508</Words>
  <Application>Microsoft Office PowerPoint</Application>
  <PresentationFormat>Custom</PresentationFormat>
  <Paragraphs>133</Paragraphs>
  <Slides>14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Black</vt:lpstr>
      <vt:lpstr>Calibri</vt:lpstr>
      <vt:lpstr>Tahoma</vt:lpstr>
      <vt:lpstr>Times New Roman</vt:lpstr>
      <vt:lpstr>Wingdings 2</vt:lpstr>
      <vt:lpstr>Office Theme</vt:lpstr>
      <vt:lpstr>PowerPoint Presentation</vt:lpstr>
      <vt:lpstr>PROBLEM STATEMENT</vt:lpstr>
      <vt:lpstr>LITERATURE REVIEW</vt:lpstr>
      <vt:lpstr>LITERATURE REVIEW</vt:lpstr>
      <vt:lpstr>LITERATURE REVIEW</vt:lpstr>
      <vt:lpstr>EXISTING SYSTEM</vt:lpstr>
      <vt:lpstr>PROPOSED SYSTEM </vt:lpstr>
      <vt:lpstr>WORKING</vt:lpstr>
      <vt:lpstr>WORKING</vt:lpstr>
      <vt:lpstr>             PHOTOSNAP OF PROJECT       flow diagram      PHOTOSNAP OF PROJECT             </vt:lpstr>
      <vt:lpstr>Project Photo</vt:lpstr>
      <vt:lpstr>Future Phase</vt:lpstr>
      <vt:lpstr>Result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PRADEEP</dc:creator>
  <cp:lastModifiedBy>Dharshini Palanisamy</cp:lastModifiedBy>
  <cp:revision>111</cp:revision>
  <dcterms:created xsi:type="dcterms:W3CDTF">2021-10-04T04:49:31Z</dcterms:created>
  <dcterms:modified xsi:type="dcterms:W3CDTF">2023-10-14T04:10:44Z</dcterms:modified>
</cp:coreProperties>
</file>