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52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248655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422885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13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16830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00777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453356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106387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26147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245956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7DEFB-BAB9-49CA-BF14-6546A0979CF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21916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7DEFB-BAB9-49CA-BF14-6546A0979CF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81509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7DEFB-BAB9-49CA-BF14-6546A0979CF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426033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DEFB-BAB9-49CA-BF14-6546A0979CFD}"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81754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182106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t>‹#›</a:t>
            </a:fld>
            <a:endParaRPr lang="en-IN"/>
          </a:p>
        </p:txBody>
      </p:sp>
    </p:spTree>
    <p:extLst>
      <p:ext uri="{BB962C8B-B14F-4D97-AF65-F5344CB8AC3E}">
        <p14:creationId xmlns:p14="http://schemas.microsoft.com/office/powerpoint/2010/main" val="37514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7DEFB-BAB9-49CA-BF14-6546A0979CFD}"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9FCA6-8D3E-457A-89B0-FA8EDB5FEEB9}" type="slidenum">
              <a:rPr lang="en-IN" smtClean="0"/>
              <a:t>‹#›</a:t>
            </a:fld>
            <a:endParaRPr lang="en-IN"/>
          </a:p>
        </p:txBody>
      </p:sp>
    </p:spTree>
    <p:extLst>
      <p:ext uri="{BB962C8B-B14F-4D97-AF65-F5344CB8AC3E}">
        <p14:creationId xmlns:p14="http://schemas.microsoft.com/office/powerpoint/2010/main" val="13139271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sabishek/product-sales-data"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28" y="2531326"/>
            <a:ext cx="7766936" cy="1419145"/>
          </a:xfrm>
        </p:spPr>
        <p:txBody>
          <a:bodyPr/>
          <a:lstStyle/>
          <a:p>
            <a:r>
              <a:rPr lang="en-US" dirty="0"/>
              <a:t>PRODUCT SALES</a:t>
            </a:r>
            <a:br>
              <a:rPr lang="en-US" dirty="0"/>
            </a:br>
            <a:r>
              <a:rPr lang="en-US" dirty="0"/>
              <a:t>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377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544DC0-257E-45CD-ACCC-3666C0ACB51E}"/>
              </a:ext>
            </a:extLst>
          </p:cNvPr>
          <p:cNvSpPr>
            <a:spLocks noGrp="1"/>
          </p:cNvSpPr>
          <p:nvPr>
            <p:ph type="title"/>
          </p:nvPr>
        </p:nvSpPr>
        <p:spPr>
          <a:xfrm>
            <a:off x="655467" y="257838"/>
            <a:ext cx="8347794" cy="660400"/>
          </a:xfrm>
        </p:spPr>
        <p:txBody>
          <a:bodyPr>
            <a:normAutofit fontScale="90000"/>
          </a:bodyPr>
          <a:lstStyle/>
          <a:p>
            <a:r>
              <a:rPr lang="en-US" b="1" dirty="0"/>
              <a:t>Evaluation and Reporting</a:t>
            </a:r>
            <a:r>
              <a:rPr lang="en-US" dirty="0"/>
              <a:t>:</a:t>
            </a:r>
            <a:br>
              <a:rPr lang="en-US" dirty="0"/>
            </a:br>
            <a:endParaRPr lang="en-SG" dirty="0"/>
          </a:p>
        </p:txBody>
      </p:sp>
      <p:sp>
        <p:nvSpPr>
          <p:cNvPr id="7" name="Content Placeholder 6">
            <a:extLst>
              <a:ext uri="{FF2B5EF4-FFF2-40B4-BE49-F238E27FC236}">
                <a16:creationId xmlns:a16="http://schemas.microsoft.com/office/drawing/2014/main" id="{3EE12994-BEB0-4E71-875D-6F67B378D6E8}"/>
              </a:ext>
            </a:extLst>
          </p:cNvPr>
          <p:cNvSpPr>
            <a:spLocks noGrp="1"/>
          </p:cNvSpPr>
          <p:nvPr>
            <p:ph idx="1"/>
          </p:nvPr>
        </p:nvSpPr>
        <p:spPr>
          <a:xfrm>
            <a:off x="786384" y="1270000"/>
            <a:ext cx="8744328" cy="4669762"/>
          </a:xfrm>
        </p:spPr>
        <p:txBody>
          <a:bodyPr>
            <a:normAutofit fontScale="92500" lnSpcReduction="20000"/>
          </a:bodyPr>
          <a:lstStyle/>
          <a:p>
            <a:pPr lvl="1">
              <a:lnSpc>
                <a:spcPct val="150000"/>
              </a:lnSpc>
            </a:pPr>
            <a:r>
              <a:rPr lang="en-US" sz="2000" dirty="0"/>
              <a:t>Evaluate the performance of the machine learning models using appropriate metrics (e.g., RMSE for regression models).</a:t>
            </a:r>
          </a:p>
          <a:p>
            <a:pPr lvl="1">
              <a:lnSpc>
                <a:spcPct val="150000"/>
              </a:lnSpc>
            </a:pPr>
            <a:r>
              <a:rPr lang="en-US" sz="2000" dirty="0"/>
              <a:t>Generate reports or dashboards to present the results and insights to stakeholders.</a:t>
            </a:r>
          </a:p>
          <a:p>
            <a:pPr marL="457200" lvl="1" indent="0">
              <a:lnSpc>
                <a:spcPct val="150000"/>
              </a:lnSpc>
              <a:buNone/>
            </a:pPr>
            <a:endParaRPr lang="en-US" sz="2000" dirty="0"/>
          </a:p>
          <a:p>
            <a:pPr lvl="1">
              <a:lnSpc>
                <a:spcPct val="150000"/>
              </a:lnSpc>
              <a:buFont typeface="Wingdings" panose="05000000000000000000" pitchFamily="2" charset="2"/>
              <a:buChar char="v"/>
            </a:pPr>
            <a:endParaRPr lang="en-US" sz="2000" dirty="0"/>
          </a:p>
          <a:p>
            <a:pPr lvl="1">
              <a:lnSpc>
                <a:spcPct val="150000"/>
              </a:lnSpc>
              <a:buFont typeface="Wingdings" panose="05000000000000000000" pitchFamily="2" charset="2"/>
              <a:buChar char="v"/>
            </a:pPr>
            <a:r>
              <a:rPr lang="en-US" sz="2000" dirty="0"/>
              <a:t>Provide actionable recommendations based on the analysis. For example, suggestions for inventory management, pricing strategies, or targeted marketing campaigns.</a:t>
            </a:r>
            <a:endParaRPr lang="en-US" sz="2000" b="1" dirty="0">
              <a:solidFill>
                <a:schemeClr val="accent1"/>
              </a:solidFill>
            </a:endParaRPr>
          </a:p>
          <a:p>
            <a:pPr marL="0" indent="0">
              <a:lnSpc>
                <a:spcPct val="150000"/>
              </a:lnSpc>
              <a:buNone/>
            </a:pPr>
            <a:r>
              <a:rPr lang="en-US" sz="2000" dirty="0"/>
              <a:t> </a:t>
            </a:r>
            <a:endParaRPr lang="en-SG" dirty="0"/>
          </a:p>
        </p:txBody>
      </p:sp>
      <p:sp>
        <p:nvSpPr>
          <p:cNvPr id="12" name="TextBox 11">
            <a:extLst>
              <a:ext uri="{FF2B5EF4-FFF2-40B4-BE49-F238E27FC236}">
                <a16:creationId xmlns:a16="http://schemas.microsoft.com/office/drawing/2014/main" id="{9725755D-A0E7-4298-BF22-012191B4C3E5}"/>
              </a:ext>
            </a:extLst>
          </p:cNvPr>
          <p:cNvSpPr txBox="1"/>
          <p:nvPr/>
        </p:nvSpPr>
        <p:spPr>
          <a:xfrm>
            <a:off x="655467" y="3290607"/>
            <a:ext cx="8525109" cy="1200329"/>
          </a:xfrm>
          <a:prstGeom prst="rect">
            <a:avLst/>
          </a:prstGeom>
          <a:noFill/>
        </p:spPr>
        <p:txBody>
          <a:bodyPr wrap="square" rtlCol="0">
            <a:spAutoFit/>
          </a:bodyPr>
          <a:lstStyle/>
          <a:p>
            <a:r>
              <a:rPr lang="en-US" sz="3600" b="1" dirty="0">
                <a:solidFill>
                  <a:schemeClr val="accent1"/>
                </a:solidFill>
              </a:rPr>
              <a:t>Business Recommendations:</a:t>
            </a:r>
          </a:p>
          <a:p>
            <a:endParaRPr lang="en-SG" sz="3600" dirty="0"/>
          </a:p>
        </p:txBody>
      </p:sp>
    </p:spTree>
    <p:extLst>
      <p:ext uri="{BB962C8B-B14F-4D97-AF65-F5344CB8AC3E}">
        <p14:creationId xmlns:p14="http://schemas.microsoft.com/office/powerpoint/2010/main" val="295564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77334" y="1419925"/>
            <a:ext cx="8596668" cy="5017451"/>
          </a:xfrm>
        </p:spPr>
        <p:txBody>
          <a:bodyPr>
            <a:normAutofit/>
          </a:bodyPr>
          <a:lstStyle/>
          <a:p>
            <a:pPr>
              <a:lnSpc>
                <a:spcPct val="150000"/>
              </a:lnSpc>
              <a:buFont typeface="Wingdings" panose="05000000000000000000" pitchFamily="2" charset="2"/>
              <a:buChar char="q"/>
            </a:pPr>
            <a:r>
              <a:rPr lang="en-US" sz="2000" dirty="0"/>
              <a:t>The project aims to help businesses optimize their operations, maximize sales, and improve customer satisfaction. It provides a comprehensive solution for analyzing historical sales data and leveraging machine learning techniques to make informed business decisions.</a:t>
            </a:r>
          </a:p>
          <a:p>
            <a:pPr>
              <a:lnSpc>
                <a:spcPct val="150000"/>
              </a:lnSpc>
              <a:buFont typeface="Wingdings" panose="05000000000000000000" pitchFamily="2" charset="2"/>
              <a:buChar char="q"/>
            </a:pPr>
            <a:r>
              <a:rPr lang="en-US" sz="2000" dirty="0"/>
              <a:t>Please note that this is a high-level overview, and the specific implementation details and choice of machine learning models may vary based on the characteristics of your dataset and the goals of your analysis.</a:t>
            </a:r>
          </a:p>
        </p:txBody>
      </p:sp>
    </p:spTree>
    <p:extLst>
      <p:ext uri="{BB962C8B-B14F-4D97-AF65-F5344CB8AC3E}">
        <p14:creationId xmlns:p14="http://schemas.microsoft.com/office/powerpoint/2010/main" val="344292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383471" y="2361311"/>
            <a:ext cx="8596668" cy="3880773"/>
          </a:xfrm>
        </p:spPr>
        <p:txBody>
          <a:bodyPr>
            <a:normAutofit/>
          </a:bodyPr>
          <a:lstStyle/>
          <a:p>
            <a:pPr marL="0" indent="0">
              <a:buNone/>
            </a:pPr>
            <a:r>
              <a:rPr lang="en-US" sz="8000" dirty="0"/>
              <a:t>THANK </a:t>
            </a:r>
          </a:p>
          <a:p>
            <a:pPr marL="0" indent="0">
              <a:buNone/>
            </a:pPr>
            <a:r>
              <a:rPr lang="en-US" sz="8000" dirty="0"/>
              <a:t>        YOU</a:t>
            </a:r>
            <a:endParaRPr lang="en-IN" sz="8000" dirty="0"/>
          </a:p>
        </p:txBody>
      </p:sp>
    </p:spTree>
    <p:extLst>
      <p:ext uri="{BB962C8B-B14F-4D97-AF65-F5344CB8AC3E}">
        <p14:creationId xmlns:p14="http://schemas.microsoft.com/office/powerpoint/2010/main" val="84052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The "Product Sales Analysis" machine learning project aims to develop a predictive model that can analyze and forecast product sales based on historical data.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This project utilizes a dataset containing information about product attributes, sales channels, pricing, and time-related factors. </a:t>
            </a:r>
            <a:endParaRPr lang="en-IN" sz="2400" dirty="0"/>
          </a:p>
        </p:txBody>
      </p:sp>
    </p:spTree>
    <p:extLst>
      <p:ext uri="{BB962C8B-B14F-4D97-AF65-F5344CB8AC3E}">
        <p14:creationId xmlns:p14="http://schemas.microsoft.com/office/powerpoint/2010/main" val="42675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t>Product sales analysis typically has several objectives, including:</a:t>
            </a:r>
            <a:endParaRPr lang="en-IN" sz="2000" dirty="0"/>
          </a:p>
          <a:p>
            <a:pPr marL="0" indent="0">
              <a:buNone/>
            </a:pPr>
            <a:r>
              <a:rPr lang="en-IN" sz="2000" dirty="0">
                <a:cs typeface="Times New Roman" panose="02020603050405020304" pitchFamily="18" charset="0"/>
              </a:rPr>
              <a:t>Performance Evaluation, Identifying Trends, Customer Insights, Inventory Management, Competitive Analysis, Profitability Analysis, Marketing Effectiveness, Forecasting, Geographic Analysis, Product Lifecycle Management, Customer Retention, Identifying Growth Opportunities, Cost Reduction, Quality Improvement, Compliance and Reporting</a:t>
            </a:r>
          </a:p>
          <a:p>
            <a:pPr>
              <a:buFont typeface="Wingdings" panose="05000000000000000000" pitchFamily="2" charset="2"/>
              <a:buChar char="v"/>
            </a:pPr>
            <a:r>
              <a:rPr lang="en-US" sz="2000" dirty="0"/>
              <a:t>By achieving these goals we would know about the sales, profit of the products.</a:t>
            </a:r>
          </a:p>
        </p:txBody>
      </p:sp>
    </p:spTree>
    <p:extLst>
      <p:ext uri="{BB962C8B-B14F-4D97-AF65-F5344CB8AC3E}">
        <p14:creationId xmlns:p14="http://schemas.microsoft.com/office/powerpoint/2010/main" val="41697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CA6F4-3ECA-49BF-91E8-A833415B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1321566"/>
            <a:ext cx="7708391" cy="4781796"/>
          </a:xfrm>
          <a:prstGeom prst="rect">
            <a:avLst/>
          </a:prstGeom>
        </p:spPr>
      </p:pic>
      <p:sp>
        <p:nvSpPr>
          <p:cNvPr id="4" name="TextBox 3">
            <a:extLst>
              <a:ext uri="{FF2B5EF4-FFF2-40B4-BE49-F238E27FC236}">
                <a16:creationId xmlns:a16="http://schemas.microsoft.com/office/drawing/2014/main" id="{D47BCE41-BC1A-4BA6-BF59-14DA8690AF49}"/>
              </a:ext>
            </a:extLst>
          </p:cNvPr>
          <p:cNvSpPr txBox="1"/>
          <p:nvPr/>
        </p:nvSpPr>
        <p:spPr>
          <a:xfrm flipH="1">
            <a:off x="457199" y="0"/>
            <a:ext cx="2276858" cy="400110"/>
          </a:xfrm>
          <a:prstGeom prst="rect">
            <a:avLst/>
          </a:prstGeom>
          <a:noFill/>
        </p:spPr>
        <p:txBody>
          <a:bodyPr wrap="square" rtlCol="0">
            <a:spAutoFit/>
          </a:bodyPr>
          <a:lstStyle/>
          <a:p>
            <a:r>
              <a:rPr lang="en-US" sz="2000" b="1" dirty="0"/>
              <a:t>Data Source</a:t>
            </a:r>
            <a:endParaRPr lang="en-SG" sz="2000" b="1" dirty="0"/>
          </a:p>
        </p:txBody>
      </p:sp>
      <p:sp>
        <p:nvSpPr>
          <p:cNvPr id="5" name="TextBox 4">
            <a:extLst>
              <a:ext uri="{FF2B5EF4-FFF2-40B4-BE49-F238E27FC236}">
                <a16:creationId xmlns:a16="http://schemas.microsoft.com/office/drawing/2014/main" id="{5023EE41-274E-4974-B21A-C2F11F84DFE1}"/>
              </a:ext>
            </a:extLst>
          </p:cNvPr>
          <p:cNvSpPr txBox="1"/>
          <p:nvPr/>
        </p:nvSpPr>
        <p:spPr>
          <a:xfrm>
            <a:off x="667512" y="828758"/>
            <a:ext cx="8348472" cy="369332"/>
          </a:xfrm>
          <a:prstGeom prst="rect">
            <a:avLst/>
          </a:prstGeom>
          <a:noFill/>
        </p:spPr>
        <p:txBody>
          <a:bodyPr wrap="square" rtlCol="0">
            <a:spAutoFit/>
          </a:bodyPr>
          <a:lstStyle/>
          <a:p>
            <a:r>
              <a:rPr lang="en-US" dirty="0"/>
              <a:t>Dataset Link:</a:t>
            </a:r>
            <a:r>
              <a:rPr lang="en-SG" b="1" u="sng" dirty="0">
                <a:solidFill>
                  <a:srgbClr val="0070C0"/>
                </a:solidFill>
                <a:hlinkClick r:id="rId3">
                  <a:extLst>
                    <a:ext uri="{A12FA001-AC4F-418D-AE19-62706E023703}">
                      <ahyp:hlinkClr xmlns:ahyp="http://schemas.microsoft.com/office/drawing/2018/hyperlinkcolor" val="tx"/>
                    </a:ext>
                  </a:extLst>
                </a:hlinkClick>
              </a:rPr>
              <a:t>https://www.kaggle.com/datasets/ksabishek/product-sales-data</a:t>
            </a:r>
            <a:endParaRPr lang="en-SG" dirty="0">
              <a:solidFill>
                <a:srgbClr val="0070C0"/>
              </a:solidFill>
            </a:endParaRPr>
          </a:p>
        </p:txBody>
      </p:sp>
    </p:spTree>
    <p:extLst>
      <p:ext uri="{BB962C8B-B14F-4D97-AF65-F5344CB8AC3E}">
        <p14:creationId xmlns:p14="http://schemas.microsoft.com/office/powerpoint/2010/main" val="10193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endParaRPr lang="en-IN" dirty="0"/>
          </a:p>
        </p:txBody>
      </p:sp>
      <p:sp>
        <p:nvSpPr>
          <p:cNvPr id="3" name="Content Placeholder 2"/>
          <p:cNvSpPr>
            <a:spLocks noGrp="1"/>
          </p:cNvSpPr>
          <p:nvPr>
            <p:ph idx="1"/>
          </p:nvPr>
        </p:nvSpPr>
        <p:spPr>
          <a:xfrm>
            <a:off x="2796066" y="1718644"/>
            <a:ext cx="8596668" cy="3880773"/>
          </a:xfrm>
        </p:spPr>
        <p:txBody>
          <a:bodyPr>
            <a:noAutofit/>
          </a:bodyPr>
          <a:lstStyle/>
          <a:p>
            <a:pPr>
              <a:buFont typeface="Wingdings" panose="05000000000000000000" pitchFamily="2" charset="2"/>
              <a:buChar char="v"/>
            </a:pPr>
            <a:r>
              <a:rPr lang="en-IN" sz="2200" dirty="0"/>
              <a:t>Data </a:t>
            </a:r>
            <a:r>
              <a:rPr lang="en-IN" sz="2200" dirty="0" err="1"/>
              <a:t>Preprocessing</a:t>
            </a:r>
            <a:endParaRPr lang="en-IN" sz="2200" dirty="0"/>
          </a:p>
          <a:p>
            <a:pPr>
              <a:buFont typeface="Wingdings" panose="05000000000000000000" pitchFamily="2" charset="2"/>
              <a:buChar char="v"/>
            </a:pPr>
            <a:r>
              <a:rPr lang="en-IN" sz="2200" dirty="0"/>
              <a:t>Exploratory Data Analysis (EDA)</a:t>
            </a:r>
          </a:p>
          <a:p>
            <a:pPr>
              <a:buFont typeface="Wingdings" panose="05000000000000000000" pitchFamily="2" charset="2"/>
              <a:buChar char="v"/>
            </a:pPr>
            <a:r>
              <a:rPr lang="en-IN" sz="2200" dirty="0"/>
              <a:t>Feature Engineering</a:t>
            </a:r>
          </a:p>
          <a:p>
            <a:pPr>
              <a:buFont typeface="Wingdings" panose="05000000000000000000" pitchFamily="2" charset="2"/>
              <a:buChar char="v"/>
            </a:pPr>
            <a:r>
              <a:rPr lang="en-IN" sz="2200" dirty="0"/>
              <a:t>Predictive </a:t>
            </a:r>
            <a:r>
              <a:rPr lang="en-IN" sz="2200" dirty="0" err="1"/>
              <a:t>Modeling</a:t>
            </a:r>
            <a:endParaRPr lang="en-IN" sz="2200" dirty="0"/>
          </a:p>
          <a:p>
            <a:pPr>
              <a:buFont typeface="Wingdings" panose="05000000000000000000" pitchFamily="2" charset="2"/>
              <a:buChar char="v"/>
            </a:pPr>
            <a:r>
              <a:rPr lang="en-IN" sz="2200" dirty="0"/>
              <a:t>Customer Segmentation</a:t>
            </a:r>
          </a:p>
          <a:p>
            <a:pPr>
              <a:buFont typeface="Wingdings" panose="05000000000000000000" pitchFamily="2" charset="2"/>
              <a:buChar char="v"/>
            </a:pPr>
            <a:r>
              <a:rPr lang="en-IN" sz="2200" dirty="0"/>
              <a:t>Anomaly Detection</a:t>
            </a:r>
          </a:p>
          <a:p>
            <a:pPr>
              <a:buFont typeface="Wingdings" panose="05000000000000000000" pitchFamily="2" charset="2"/>
              <a:buChar char="v"/>
            </a:pPr>
            <a:r>
              <a:rPr lang="en-IN" sz="2200" dirty="0"/>
              <a:t>Feature Importance Analysis</a:t>
            </a:r>
          </a:p>
          <a:p>
            <a:pPr>
              <a:buFont typeface="Wingdings" panose="05000000000000000000" pitchFamily="2" charset="2"/>
              <a:buChar char="v"/>
            </a:pPr>
            <a:r>
              <a:rPr lang="en-IN" sz="2200" dirty="0"/>
              <a:t>Data Visualization</a:t>
            </a:r>
          </a:p>
          <a:p>
            <a:pPr>
              <a:buFont typeface="Wingdings" panose="05000000000000000000" pitchFamily="2" charset="2"/>
              <a:buChar char="v"/>
            </a:pPr>
            <a:r>
              <a:rPr lang="en-IN" sz="2200" dirty="0"/>
              <a:t>Evaluation and Reporting</a:t>
            </a:r>
          </a:p>
          <a:p>
            <a:pPr>
              <a:buFont typeface="Wingdings" panose="05000000000000000000" pitchFamily="2" charset="2"/>
              <a:buChar char="v"/>
            </a:pPr>
            <a:r>
              <a:rPr lang="en-IN" sz="2200" dirty="0"/>
              <a:t>Business Recommendations</a:t>
            </a:r>
          </a:p>
        </p:txBody>
      </p:sp>
    </p:spTree>
    <p:extLst>
      <p:ext uri="{BB962C8B-B14F-4D97-AF65-F5344CB8AC3E}">
        <p14:creationId xmlns:p14="http://schemas.microsoft.com/office/powerpoint/2010/main" val="364513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2984"/>
            <a:ext cx="8596668" cy="1320800"/>
          </a:xfrm>
        </p:spPr>
        <p:txBody>
          <a:bodyPr/>
          <a:lstStyle/>
          <a:p>
            <a:r>
              <a:rPr lang="en-US" dirty="0"/>
              <a:t>DATA PREPROCESSING</a:t>
            </a:r>
            <a:endParaRPr lang="en-IN" dirty="0"/>
          </a:p>
        </p:txBody>
      </p:sp>
      <p:sp>
        <p:nvSpPr>
          <p:cNvPr id="3" name="Content Placeholder 2"/>
          <p:cNvSpPr>
            <a:spLocks noGrp="1"/>
          </p:cNvSpPr>
          <p:nvPr>
            <p:ph idx="1"/>
          </p:nvPr>
        </p:nvSpPr>
        <p:spPr>
          <a:xfrm>
            <a:off x="677334" y="798133"/>
            <a:ext cx="8596668" cy="2191955"/>
          </a:xfrm>
        </p:spPr>
        <p:txBody>
          <a:bodyPr>
            <a:normAutofit fontScale="92500" lnSpcReduction="10000"/>
          </a:bodyPr>
          <a:lstStyle/>
          <a:p>
            <a:pPr marL="0" indent="0">
              <a:buNone/>
            </a:pPr>
            <a:endParaRPr lang="en-US" dirty="0"/>
          </a:p>
          <a:p>
            <a:pPr>
              <a:lnSpc>
                <a:spcPct val="150000"/>
              </a:lnSpc>
            </a:pPr>
            <a:r>
              <a:rPr lang="en-US" dirty="0"/>
              <a:t>Clean the dataset: Check for missing values and outliers.</a:t>
            </a:r>
          </a:p>
          <a:p>
            <a:pPr>
              <a:lnSpc>
                <a:spcPct val="150000"/>
              </a:lnSpc>
            </a:pPr>
            <a:r>
              <a:rPr lang="en-US" dirty="0"/>
              <a:t>Convert the 'Date' column to a datetime format for time series analysis.</a:t>
            </a:r>
          </a:p>
          <a:p>
            <a:pPr>
              <a:lnSpc>
                <a:spcPct val="150000"/>
              </a:lnSpc>
            </a:pPr>
            <a:r>
              <a:rPr lang="en-US" dirty="0"/>
              <a:t>Create new features if needed, such as total sales, profit, or seasonality indicators.</a:t>
            </a:r>
          </a:p>
          <a:p>
            <a:pPr marL="0" indent="0">
              <a:buNone/>
            </a:pPr>
            <a:endParaRPr lang="en-US" sz="2000" dirty="0"/>
          </a:p>
        </p:txBody>
      </p:sp>
      <p:sp>
        <p:nvSpPr>
          <p:cNvPr id="5" name="Title 1">
            <a:extLst>
              <a:ext uri="{FF2B5EF4-FFF2-40B4-BE49-F238E27FC236}">
                <a16:creationId xmlns:a16="http://schemas.microsoft.com/office/drawing/2014/main" id="{A67DD6EB-98D6-4CEE-9A4C-5D1D062B75CA}"/>
              </a:ext>
            </a:extLst>
          </p:cNvPr>
          <p:cNvSpPr txBox="1">
            <a:spLocks/>
          </p:cNvSpPr>
          <p:nvPr/>
        </p:nvSpPr>
        <p:spPr>
          <a:xfrm>
            <a:off x="548640" y="2990088"/>
            <a:ext cx="8524194" cy="13451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Exploratory Data Analysis (EDA)</a:t>
            </a:r>
            <a:br>
              <a:rPr lang="en-IN" dirty="0"/>
            </a:br>
            <a:endParaRPr lang="en-IN" dirty="0"/>
          </a:p>
        </p:txBody>
      </p:sp>
      <p:sp>
        <p:nvSpPr>
          <p:cNvPr id="6" name="Rectangle 5">
            <a:extLst>
              <a:ext uri="{FF2B5EF4-FFF2-40B4-BE49-F238E27FC236}">
                <a16:creationId xmlns:a16="http://schemas.microsoft.com/office/drawing/2014/main" id="{8AE69E4C-90ED-40EA-8D80-769127776756}"/>
              </a:ext>
            </a:extLst>
          </p:cNvPr>
          <p:cNvSpPr/>
          <p:nvPr/>
        </p:nvSpPr>
        <p:spPr>
          <a:xfrm>
            <a:off x="777240" y="3999268"/>
            <a:ext cx="7360920" cy="1477328"/>
          </a:xfrm>
          <a:prstGeom prst="rect">
            <a:avLst/>
          </a:prstGeom>
        </p:spPr>
        <p:txBody>
          <a:bodyPr wrap="square">
            <a:spAutoFit/>
          </a:bodyPr>
          <a:lstStyle/>
          <a:p>
            <a:pPr marL="285750" indent="-285750">
              <a:buFont typeface="Wingdings" panose="05000000000000000000" pitchFamily="2" charset="2"/>
              <a:buChar char="v"/>
            </a:pPr>
            <a:r>
              <a:rPr lang="en-US" dirty="0">
                <a:latin typeface="+mj-lt"/>
              </a:rPr>
              <a:t>Visualize the data to understand the trends, seasonality, and correlations.</a:t>
            </a:r>
          </a:p>
          <a:p>
            <a:endParaRPr lang="en-US" dirty="0">
              <a:latin typeface="+mj-lt"/>
            </a:endParaRPr>
          </a:p>
          <a:p>
            <a:pPr marL="285750" indent="-285750">
              <a:buFont typeface="Wingdings" panose="05000000000000000000" pitchFamily="2" charset="2"/>
              <a:buChar char="v"/>
            </a:pPr>
            <a:r>
              <a:rPr lang="en-US" dirty="0">
                <a:latin typeface="+mj-lt"/>
              </a:rPr>
              <a:t>Calculate basic statistics and metrics to gain insights into the dataset.</a:t>
            </a:r>
            <a:endParaRPr lang="en-US" b="0" i="0" dirty="0">
              <a:effectLst/>
              <a:latin typeface="+mj-lt"/>
            </a:endParaRPr>
          </a:p>
        </p:txBody>
      </p:sp>
    </p:spTree>
    <p:extLst>
      <p:ext uri="{BB962C8B-B14F-4D97-AF65-F5344CB8AC3E}">
        <p14:creationId xmlns:p14="http://schemas.microsoft.com/office/powerpoint/2010/main" val="58691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42" y="310896"/>
            <a:ext cx="8596668" cy="676656"/>
          </a:xfrm>
        </p:spPr>
        <p:txBody>
          <a:bodyPr/>
          <a:lstStyle/>
          <a:p>
            <a:r>
              <a:rPr lang="en-US" b="1" dirty="0"/>
              <a:t>Feature Engineering</a:t>
            </a:r>
            <a:endParaRPr lang="en-IN" dirty="0"/>
          </a:p>
        </p:txBody>
      </p:sp>
      <p:sp>
        <p:nvSpPr>
          <p:cNvPr id="3" name="Content Placeholder 2"/>
          <p:cNvSpPr>
            <a:spLocks noGrp="1"/>
          </p:cNvSpPr>
          <p:nvPr>
            <p:ph idx="1"/>
          </p:nvPr>
        </p:nvSpPr>
        <p:spPr>
          <a:xfrm>
            <a:off x="366438" y="1124712"/>
            <a:ext cx="8969586" cy="4498847"/>
          </a:xfrm>
        </p:spPr>
        <p:txBody>
          <a:bodyPr>
            <a:normAutofit/>
          </a:bodyPr>
          <a:lstStyle/>
          <a:p>
            <a:pPr lvl="1">
              <a:lnSpc>
                <a:spcPct val="150000"/>
              </a:lnSpc>
              <a:buFont typeface="Wingdings" panose="05000000000000000000" pitchFamily="2" charset="2"/>
              <a:buChar char="v"/>
            </a:pPr>
            <a:r>
              <a:rPr lang="en-US" sz="1800" dirty="0"/>
              <a:t>Create relevant features that could help predict sales, such as day of the week, month, or any external factors like holidays.</a:t>
            </a:r>
          </a:p>
          <a:p>
            <a:pPr marL="0" indent="0">
              <a:buNone/>
            </a:pPr>
            <a:r>
              <a:rPr lang="en-US" sz="3600" b="1" dirty="0">
                <a:solidFill>
                  <a:schemeClr val="accent1"/>
                </a:solidFill>
              </a:rPr>
              <a:t>Predictive Modeling</a:t>
            </a:r>
            <a:r>
              <a:rPr lang="en-US" sz="3600" dirty="0">
                <a:solidFill>
                  <a:schemeClr val="accent1"/>
                </a:solidFill>
              </a:rPr>
              <a:t>:</a:t>
            </a:r>
          </a:p>
          <a:p>
            <a:pPr lvl="1">
              <a:lnSpc>
                <a:spcPct val="150000"/>
              </a:lnSpc>
              <a:buFont typeface="Wingdings" panose="05000000000000000000" pitchFamily="2" charset="2"/>
              <a:buChar char="v"/>
            </a:pPr>
            <a:r>
              <a:rPr lang="en-US" sz="1800" dirty="0"/>
              <a:t>Split the dataset into training and testing sets.</a:t>
            </a:r>
          </a:p>
          <a:p>
            <a:pPr lvl="1">
              <a:lnSpc>
                <a:spcPct val="150000"/>
              </a:lnSpc>
              <a:buFont typeface="Wingdings" panose="05000000000000000000" pitchFamily="2" charset="2"/>
              <a:buChar char="v"/>
            </a:pPr>
            <a:r>
              <a:rPr lang="en-US" sz="1800" dirty="0"/>
              <a:t>Apply various machine learning models for predicting future sales, such as linear regression, decision trees, random forests, or time series models like ARIMA or Prophet.</a:t>
            </a:r>
          </a:p>
          <a:p>
            <a:pPr lvl="1">
              <a:lnSpc>
                <a:spcPct val="150000"/>
              </a:lnSpc>
              <a:buFont typeface="Wingdings" panose="05000000000000000000" pitchFamily="2" charset="2"/>
              <a:buChar char="v"/>
            </a:pPr>
            <a:r>
              <a:rPr lang="en-US" sz="1800" dirty="0"/>
              <a:t>Tune the hyperparameters of the models to achieve the best accuracy.</a:t>
            </a: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181509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736"/>
          </a:xfrm>
        </p:spPr>
        <p:txBody>
          <a:bodyPr/>
          <a:lstStyle/>
          <a:p>
            <a:r>
              <a:rPr lang="en-SG" b="1" dirty="0"/>
              <a:t>Customer Segmentation</a:t>
            </a:r>
            <a:r>
              <a:rPr lang="en-SG" dirty="0"/>
              <a:t>:</a:t>
            </a:r>
          </a:p>
        </p:txBody>
      </p:sp>
      <p:sp>
        <p:nvSpPr>
          <p:cNvPr id="3" name="Content Placeholder 2"/>
          <p:cNvSpPr>
            <a:spLocks noGrp="1"/>
          </p:cNvSpPr>
          <p:nvPr>
            <p:ph idx="1"/>
          </p:nvPr>
        </p:nvSpPr>
        <p:spPr>
          <a:xfrm>
            <a:off x="576750" y="1545336"/>
            <a:ext cx="8596668" cy="3880773"/>
          </a:xfrm>
        </p:spPr>
        <p:txBody>
          <a:bodyPr>
            <a:normAutofit/>
          </a:bodyPr>
          <a:lstStyle/>
          <a:p>
            <a:pPr lvl="1">
              <a:lnSpc>
                <a:spcPct val="150000"/>
              </a:lnSpc>
              <a:buFont typeface="Wingdings" panose="05000000000000000000" pitchFamily="2" charset="2"/>
              <a:buChar char="Ø"/>
            </a:pPr>
            <a:r>
              <a:rPr lang="en-SG" sz="1800" dirty="0"/>
              <a:t>Utilize clustering algorithms (e.g., K-means) to segment customers based on their purchasing </a:t>
            </a:r>
            <a:r>
              <a:rPr lang="en-SG" sz="1800" dirty="0" err="1"/>
              <a:t>behavior</a:t>
            </a:r>
            <a:r>
              <a:rPr lang="en-SG" sz="1800" dirty="0"/>
              <a:t>.</a:t>
            </a:r>
          </a:p>
          <a:p>
            <a:pPr marL="0" indent="0">
              <a:buNone/>
            </a:pPr>
            <a:endParaRPr lang="en-SG" sz="3600" b="1" dirty="0">
              <a:solidFill>
                <a:schemeClr val="accent1"/>
              </a:solidFill>
            </a:endParaRPr>
          </a:p>
          <a:p>
            <a:pPr marL="0" indent="0">
              <a:buNone/>
            </a:pPr>
            <a:r>
              <a:rPr lang="en-SG" sz="3600" b="1" dirty="0">
                <a:solidFill>
                  <a:schemeClr val="accent1"/>
                </a:solidFill>
              </a:rPr>
              <a:t> Anomaly Detection</a:t>
            </a:r>
            <a:r>
              <a:rPr lang="en-SG" sz="3600" dirty="0">
                <a:solidFill>
                  <a:schemeClr val="accent1"/>
                </a:solidFill>
              </a:rPr>
              <a:t>:</a:t>
            </a:r>
          </a:p>
          <a:p>
            <a:pPr lvl="1">
              <a:lnSpc>
                <a:spcPct val="150000"/>
              </a:lnSpc>
              <a:buFont typeface="Wingdings" panose="05000000000000000000" pitchFamily="2" charset="2"/>
              <a:buChar char="Ø"/>
            </a:pPr>
            <a:r>
              <a:rPr lang="en-SG" sz="1800" dirty="0"/>
              <a:t>Implement anomaly detection techniques, such as Isolation Forest or One-Class SVM, to identify irregular sales patterns or deviations.</a:t>
            </a: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252639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Importance Analysis</a:t>
            </a:r>
            <a:r>
              <a:rPr lang="en-US" dirty="0"/>
              <a:t>:</a:t>
            </a:r>
            <a:br>
              <a:rPr lang="en-US" dirty="0"/>
            </a:br>
            <a:endParaRPr lang="en-IN" dirty="0"/>
          </a:p>
        </p:txBody>
      </p:sp>
      <p:sp>
        <p:nvSpPr>
          <p:cNvPr id="3" name="Content Placeholder 2"/>
          <p:cNvSpPr>
            <a:spLocks noGrp="1"/>
          </p:cNvSpPr>
          <p:nvPr>
            <p:ph idx="1"/>
          </p:nvPr>
        </p:nvSpPr>
        <p:spPr>
          <a:xfrm>
            <a:off x="677334" y="1410781"/>
            <a:ext cx="8713554" cy="4837619"/>
          </a:xfrm>
        </p:spPr>
        <p:txBody>
          <a:bodyPr>
            <a:normAutofit/>
          </a:bodyPr>
          <a:lstStyle/>
          <a:p>
            <a:pPr lvl="1">
              <a:lnSpc>
                <a:spcPct val="150000"/>
              </a:lnSpc>
            </a:pPr>
            <a:r>
              <a:rPr lang="en-US" sz="2000" dirty="0"/>
              <a:t>Evaluate the importance of each feature in predicting product sales. This can help in understanding which factors have the most significant impact.</a:t>
            </a:r>
          </a:p>
          <a:p>
            <a:pPr lvl="1">
              <a:lnSpc>
                <a:spcPct val="150000"/>
              </a:lnSpc>
            </a:pPr>
            <a:endParaRPr lang="en-US" sz="2000" dirty="0"/>
          </a:p>
          <a:p>
            <a:pPr marL="0" indent="0">
              <a:buNone/>
            </a:pPr>
            <a:r>
              <a:rPr lang="en-US" sz="3600" b="1" dirty="0">
                <a:solidFill>
                  <a:schemeClr val="accent1"/>
                </a:solidFill>
              </a:rPr>
              <a:t>Data Visualization</a:t>
            </a:r>
            <a:r>
              <a:rPr lang="en-US" sz="3600" dirty="0">
                <a:solidFill>
                  <a:schemeClr val="accent1"/>
                </a:solidFill>
              </a:rPr>
              <a:t>:</a:t>
            </a:r>
          </a:p>
          <a:p>
            <a:pPr lvl="1">
              <a:lnSpc>
                <a:spcPct val="150000"/>
              </a:lnSpc>
            </a:pPr>
            <a:r>
              <a:rPr lang="en-US" sz="2000" dirty="0"/>
              <a:t>Create visualizations to represent the results of your analysis. This can include sales forecasts, customer segments, and anomaly alerts.</a:t>
            </a: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20526719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571</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PRODUCT SALES ANALYSIS</vt:lpstr>
      <vt:lpstr>ABSTRACT</vt:lpstr>
      <vt:lpstr>OBJECTIVES</vt:lpstr>
      <vt:lpstr>PowerPoint Presentation</vt:lpstr>
      <vt:lpstr>DESIGN THINKING</vt:lpstr>
      <vt:lpstr>DATA PREPROCESSING</vt:lpstr>
      <vt:lpstr>Feature Engineering</vt:lpstr>
      <vt:lpstr>Customer Segmentation:</vt:lpstr>
      <vt:lpstr>Feature Importance Analysis: </vt:lpstr>
      <vt:lpstr>Evaluation and Reporting: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HI</dc:creator>
  <cp:lastModifiedBy>Anusuya Devi</cp:lastModifiedBy>
  <cp:revision>15</cp:revision>
  <dcterms:created xsi:type="dcterms:W3CDTF">2023-09-29T13:27:09Z</dcterms:created>
  <dcterms:modified xsi:type="dcterms:W3CDTF">2023-10-11T05:53:55Z</dcterms:modified>
</cp:coreProperties>
</file>