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sldIdLst>
    <p:sldId id="259" r:id="rId2"/>
    <p:sldId id="262" r:id="rId3"/>
    <p:sldId id="276" r:id="rId4"/>
    <p:sldId id="264" r:id="rId5"/>
    <p:sldId id="265" r:id="rId6"/>
    <p:sldId id="275" r:id="rId7"/>
    <p:sldId id="278" r:id="rId8"/>
    <p:sldId id="279" r:id="rId9"/>
    <p:sldId id="280" r:id="rId10"/>
    <p:sldId id="281" r:id="rId11"/>
    <p:sldId id="282"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6D45"/>
    <a:srgbClr val="B66952"/>
    <a:srgbClr val="DDA147"/>
    <a:srgbClr val="B54C2D"/>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1" d="100"/>
          <a:sy n="101" d="100"/>
        </p:scale>
        <p:origin x="91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348CB9E-2E28-4888-AE0C-2917495E4EF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9D0996B-CCA3-4E51-8FF8-347FFC79ED18}">
      <dgm:prSet/>
      <dgm:spPr/>
      <dgm:t>
        <a:bodyPr/>
        <a:lstStyle/>
        <a:p>
          <a:r>
            <a:rPr lang="en-US"/>
            <a:t>Removed area code, time stamp from the data.</a:t>
          </a:r>
        </a:p>
      </dgm:t>
    </dgm:pt>
    <dgm:pt modelId="{A654F39C-3084-4D6E-9D1C-B8D321A22C54}" type="parTrans" cxnId="{A441F6B6-C5F8-40F7-A6FE-C465AC0CD118}">
      <dgm:prSet/>
      <dgm:spPr/>
      <dgm:t>
        <a:bodyPr/>
        <a:lstStyle/>
        <a:p>
          <a:endParaRPr lang="en-US"/>
        </a:p>
      </dgm:t>
    </dgm:pt>
    <dgm:pt modelId="{7382E016-50DB-4FBA-A2BF-1BC15DB3842D}" type="sibTrans" cxnId="{A441F6B6-C5F8-40F7-A6FE-C465AC0CD118}">
      <dgm:prSet/>
      <dgm:spPr/>
      <dgm:t>
        <a:bodyPr/>
        <a:lstStyle/>
        <a:p>
          <a:endParaRPr lang="en-US"/>
        </a:p>
      </dgm:t>
    </dgm:pt>
    <dgm:pt modelId="{D1EEA50F-3E33-4250-BDC0-7998652DB29D}">
      <dgm:prSet/>
      <dgm:spPr/>
      <dgm:t>
        <a:bodyPr/>
        <a:lstStyle/>
        <a:p>
          <a:r>
            <a:rPr lang="en-US" i="1" u="sng"/>
            <a:t>Calculated field created:-</a:t>
          </a:r>
          <a:endParaRPr lang="en-US"/>
        </a:p>
      </dgm:t>
    </dgm:pt>
    <dgm:pt modelId="{A48B2117-90EC-42BE-9134-49FB344B12F2}" type="parTrans" cxnId="{7951D754-F583-4190-B7BB-3AF8A4CE9113}">
      <dgm:prSet/>
      <dgm:spPr/>
      <dgm:t>
        <a:bodyPr/>
        <a:lstStyle/>
        <a:p>
          <a:endParaRPr lang="en-US"/>
        </a:p>
      </dgm:t>
    </dgm:pt>
    <dgm:pt modelId="{B0DEB875-C55E-4265-82A9-8314C013E118}" type="sibTrans" cxnId="{7951D754-F583-4190-B7BB-3AF8A4CE9113}">
      <dgm:prSet/>
      <dgm:spPr/>
      <dgm:t>
        <a:bodyPr/>
        <a:lstStyle/>
        <a:p>
          <a:endParaRPr lang="en-US"/>
        </a:p>
      </dgm:t>
    </dgm:pt>
    <dgm:pt modelId="{273D847E-D8BE-488F-B9CD-ED78EB5DFE19}">
      <dgm:prSet/>
      <dgm:spPr/>
      <dgm:t>
        <a:bodyPr/>
        <a:lstStyle/>
        <a:p>
          <a:r>
            <a:rPr lang="en-US"/>
            <a:t>Gross profit= Sales - Cost of goods sold.</a:t>
          </a:r>
        </a:p>
      </dgm:t>
    </dgm:pt>
    <dgm:pt modelId="{61986AB7-6C9B-431B-B7D5-45DAACBD5079}" type="parTrans" cxnId="{B65C4172-3AA8-4D03-9573-D61EE34AC295}">
      <dgm:prSet/>
      <dgm:spPr/>
      <dgm:t>
        <a:bodyPr/>
        <a:lstStyle/>
        <a:p>
          <a:endParaRPr lang="en-US"/>
        </a:p>
      </dgm:t>
    </dgm:pt>
    <dgm:pt modelId="{81514CA4-5A5D-4706-8283-2C745772A2B0}" type="sibTrans" cxnId="{B65C4172-3AA8-4D03-9573-D61EE34AC295}">
      <dgm:prSet/>
      <dgm:spPr/>
      <dgm:t>
        <a:bodyPr/>
        <a:lstStyle/>
        <a:p>
          <a:endParaRPr lang="en-US"/>
        </a:p>
      </dgm:t>
    </dgm:pt>
    <dgm:pt modelId="{8B65048D-7484-4BFF-94F4-5EC0E7B7D854}">
      <dgm:prSet/>
      <dgm:spPr/>
      <dgm:t>
        <a:bodyPr/>
        <a:lstStyle/>
        <a:p>
          <a:r>
            <a:rPr lang="en-US"/>
            <a:t>Margin difference= Budget Margin - Margin.</a:t>
          </a:r>
        </a:p>
      </dgm:t>
    </dgm:pt>
    <dgm:pt modelId="{EEA39764-2DD0-4D4E-ACCA-B2DCE6153502}" type="parTrans" cxnId="{6038BA26-1B03-4571-AA8D-A74EB97808AD}">
      <dgm:prSet/>
      <dgm:spPr/>
      <dgm:t>
        <a:bodyPr/>
        <a:lstStyle/>
        <a:p>
          <a:endParaRPr lang="en-US"/>
        </a:p>
      </dgm:t>
    </dgm:pt>
    <dgm:pt modelId="{3E3EAABD-C2BD-4426-9EF5-C279E8CE1B84}" type="sibTrans" cxnId="{6038BA26-1B03-4571-AA8D-A74EB97808AD}">
      <dgm:prSet/>
      <dgm:spPr/>
      <dgm:t>
        <a:bodyPr/>
        <a:lstStyle/>
        <a:p>
          <a:endParaRPr lang="en-US"/>
        </a:p>
      </dgm:t>
    </dgm:pt>
    <dgm:pt modelId="{556FAA52-694D-48D1-B931-4999DD1D61D4}">
      <dgm:prSet/>
      <dgm:spPr/>
      <dgm:t>
        <a:bodyPr/>
        <a:lstStyle/>
        <a:p>
          <a:r>
            <a:rPr lang="en-US"/>
            <a:t>Net Income= Sales – Expenses.</a:t>
          </a:r>
        </a:p>
      </dgm:t>
    </dgm:pt>
    <dgm:pt modelId="{0AE80A9F-472B-4813-A9D2-5D8165FC8EAE}" type="parTrans" cxnId="{61B65F3B-D145-4191-9F8B-D815DD21DA68}">
      <dgm:prSet/>
      <dgm:spPr/>
      <dgm:t>
        <a:bodyPr/>
        <a:lstStyle/>
        <a:p>
          <a:endParaRPr lang="en-US"/>
        </a:p>
      </dgm:t>
    </dgm:pt>
    <dgm:pt modelId="{7434F515-0FED-4A34-AD0A-A5BDB792A442}" type="sibTrans" cxnId="{61B65F3B-D145-4191-9F8B-D815DD21DA68}">
      <dgm:prSet/>
      <dgm:spPr/>
      <dgm:t>
        <a:bodyPr/>
        <a:lstStyle/>
        <a:p>
          <a:endParaRPr lang="en-US"/>
        </a:p>
      </dgm:t>
    </dgm:pt>
    <dgm:pt modelId="{E846448B-4C29-40A8-88D6-B110F7B41E75}" type="pres">
      <dgm:prSet presAssocID="{8348CB9E-2E28-4888-AE0C-2917495E4EFD}" presName="root" presStyleCnt="0">
        <dgm:presLayoutVars>
          <dgm:dir/>
          <dgm:resizeHandles val="exact"/>
        </dgm:presLayoutVars>
      </dgm:prSet>
      <dgm:spPr/>
    </dgm:pt>
    <dgm:pt modelId="{E6D87E4A-17FD-4153-AD59-E710728AEB3F}" type="pres">
      <dgm:prSet presAssocID="{A9D0996B-CCA3-4E51-8FF8-347FFC79ED18}" presName="compNode" presStyleCnt="0"/>
      <dgm:spPr/>
    </dgm:pt>
    <dgm:pt modelId="{29DC1502-8197-4CEC-82AC-11D97B2AD2E4}" type="pres">
      <dgm:prSet presAssocID="{A9D0996B-CCA3-4E51-8FF8-347FFC79ED18}" presName="bgRect" presStyleLbl="bgShp" presStyleIdx="0" presStyleCnt="2"/>
      <dgm:spPr/>
    </dgm:pt>
    <dgm:pt modelId="{4025DF7D-631C-4088-96F1-CCDC13399248}" type="pres">
      <dgm:prSet presAssocID="{A9D0996B-CCA3-4E51-8FF8-347FFC79ED18}"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ose with solid fill"/>
        </a:ext>
      </dgm:extLst>
    </dgm:pt>
    <dgm:pt modelId="{B2294417-B275-4839-ABF2-7F6907A7DEA0}" type="pres">
      <dgm:prSet presAssocID="{A9D0996B-CCA3-4E51-8FF8-347FFC79ED18}" presName="spaceRect" presStyleCnt="0"/>
      <dgm:spPr/>
    </dgm:pt>
    <dgm:pt modelId="{4D529430-32A5-43A0-91B9-DD841446E36A}" type="pres">
      <dgm:prSet presAssocID="{A9D0996B-CCA3-4E51-8FF8-347FFC79ED18}" presName="parTx" presStyleLbl="revTx" presStyleIdx="0" presStyleCnt="3">
        <dgm:presLayoutVars>
          <dgm:chMax val="0"/>
          <dgm:chPref val="0"/>
        </dgm:presLayoutVars>
      </dgm:prSet>
      <dgm:spPr/>
    </dgm:pt>
    <dgm:pt modelId="{2CAE2906-A33B-4E34-AA3A-56EE2903E3A3}" type="pres">
      <dgm:prSet presAssocID="{7382E016-50DB-4FBA-A2BF-1BC15DB3842D}" presName="sibTrans" presStyleCnt="0"/>
      <dgm:spPr/>
    </dgm:pt>
    <dgm:pt modelId="{30E9247F-586D-4800-8F55-B803BA532B17}" type="pres">
      <dgm:prSet presAssocID="{D1EEA50F-3E33-4250-BDC0-7998652DB29D}" presName="compNode" presStyleCnt="0"/>
      <dgm:spPr/>
    </dgm:pt>
    <dgm:pt modelId="{4E9BE823-C0AD-42DC-B923-E9E6F5E2D547}" type="pres">
      <dgm:prSet presAssocID="{D1EEA50F-3E33-4250-BDC0-7998652DB29D}" presName="bgRect" presStyleLbl="bgShp" presStyleIdx="1" presStyleCnt="2"/>
      <dgm:spPr/>
    </dgm:pt>
    <dgm:pt modelId="{2D9AACEF-DC93-430F-9110-D10430A65FE2}" type="pres">
      <dgm:prSet presAssocID="{D1EEA50F-3E33-4250-BDC0-7998652DB29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dd with solid fill"/>
        </a:ext>
      </dgm:extLst>
    </dgm:pt>
    <dgm:pt modelId="{F1667D4D-966A-4BAD-906E-FB939816AF83}" type="pres">
      <dgm:prSet presAssocID="{D1EEA50F-3E33-4250-BDC0-7998652DB29D}" presName="spaceRect" presStyleCnt="0"/>
      <dgm:spPr/>
    </dgm:pt>
    <dgm:pt modelId="{BFFF96F0-CB73-4AE7-8BD2-B17489D0B2BB}" type="pres">
      <dgm:prSet presAssocID="{D1EEA50F-3E33-4250-BDC0-7998652DB29D}" presName="parTx" presStyleLbl="revTx" presStyleIdx="1" presStyleCnt="3">
        <dgm:presLayoutVars>
          <dgm:chMax val="0"/>
          <dgm:chPref val="0"/>
        </dgm:presLayoutVars>
      </dgm:prSet>
      <dgm:spPr/>
    </dgm:pt>
    <dgm:pt modelId="{A2476161-1AB7-49BF-A7AB-4B2801FA84CE}" type="pres">
      <dgm:prSet presAssocID="{D1EEA50F-3E33-4250-BDC0-7998652DB29D}" presName="desTx" presStyleLbl="revTx" presStyleIdx="2" presStyleCnt="3">
        <dgm:presLayoutVars/>
      </dgm:prSet>
      <dgm:spPr/>
    </dgm:pt>
  </dgm:ptLst>
  <dgm:cxnLst>
    <dgm:cxn modelId="{40D1A726-24C0-42CD-9EB8-46F40F0D5A24}" type="presOf" srcId="{8348CB9E-2E28-4888-AE0C-2917495E4EFD}" destId="{E846448B-4C29-40A8-88D6-B110F7B41E75}" srcOrd="0" destOrd="0" presId="urn:microsoft.com/office/officeart/2018/2/layout/IconVerticalSolidList"/>
    <dgm:cxn modelId="{6038BA26-1B03-4571-AA8D-A74EB97808AD}" srcId="{D1EEA50F-3E33-4250-BDC0-7998652DB29D}" destId="{8B65048D-7484-4BFF-94F4-5EC0E7B7D854}" srcOrd="1" destOrd="0" parTransId="{EEA39764-2DD0-4D4E-ACCA-B2DCE6153502}" sibTransId="{3E3EAABD-C2BD-4426-9EF5-C279E8CE1B84}"/>
    <dgm:cxn modelId="{61B65F3B-D145-4191-9F8B-D815DD21DA68}" srcId="{D1EEA50F-3E33-4250-BDC0-7998652DB29D}" destId="{556FAA52-694D-48D1-B931-4999DD1D61D4}" srcOrd="2" destOrd="0" parTransId="{0AE80A9F-472B-4813-A9D2-5D8165FC8EAE}" sibTransId="{7434F515-0FED-4A34-AD0A-A5BDB792A442}"/>
    <dgm:cxn modelId="{B6EAEA69-9BFC-45CA-8988-2D40757B4BC4}" type="presOf" srcId="{8B65048D-7484-4BFF-94F4-5EC0E7B7D854}" destId="{A2476161-1AB7-49BF-A7AB-4B2801FA84CE}" srcOrd="0" destOrd="1" presId="urn:microsoft.com/office/officeart/2018/2/layout/IconVerticalSolidList"/>
    <dgm:cxn modelId="{AD90B36D-48FF-4FDB-A11A-6F799E93EB2C}" type="presOf" srcId="{D1EEA50F-3E33-4250-BDC0-7998652DB29D}" destId="{BFFF96F0-CB73-4AE7-8BD2-B17489D0B2BB}" srcOrd="0" destOrd="0" presId="urn:microsoft.com/office/officeart/2018/2/layout/IconVerticalSolidList"/>
    <dgm:cxn modelId="{B65C4172-3AA8-4D03-9573-D61EE34AC295}" srcId="{D1EEA50F-3E33-4250-BDC0-7998652DB29D}" destId="{273D847E-D8BE-488F-B9CD-ED78EB5DFE19}" srcOrd="0" destOrd="0" parTransId="{61986AB7-6C9B-431B-B7D5-45DAACBD5079}" sibTransId="{81514CA4-5A5D-4706-8283-2C745772A2B0}"/>
    <dgm:cxn modelId="{7951D754-F583-4190-B7BB-3AF8A4CE9113}" srcId="{8348CB9E-2E28-4888-AE0C-2917495E4EFD}" destId="{D1EEA50F-3E33-4250-BDC0-7998652DB29D}" srcOrd="1" destOrd="0" parTransId="{A48B2117-90EC-42BE-9134-49FB344B12F2}" sibTransId="{B0DEB875-C55E-4265-82A9-8314C013E118}"/>
    <dgm:cxn modelId="{9B0BCF8F-F06A-4DEA-AAA2-0758E2477353}" type="presOf" srcId="{273D847E-D8BE-488F-B9CD-ED78EB5DFE19}" destId="{A2476161-1AB7-49BF-A7AB-4B2801FA84CE}" srcOrd="0" destOrd="0" presId="urn:microsoft.com/office/officeart/2018/2/layout/IconVerticalSolidList"/>
    <dgm:cxn modelId="{B6B68898-ABBB-40D4-950D-1326D7BD7174}" type="presOf" srcId="{A9D0996B-CCA3-4E51-8FF8-347FFC79ED18}" destId="{4D529430-32A5-43A0-91B9-DD841446E36A}" srcOrd="0" destOrd="0" presId="urn:microsoft.com/office/officeart/2018/2/layout/IconVerticalSolidList"/>
    <dgm:cxn modelId="{E71262AF-409A-4B9F-8A85-9540E6A1A259}" type="presOf" srcId="{556FAA52-694D-48D1-B931-4999DD1D61D4}" destId="{A2476161-1AB7-49BF-A7AB-4B2801FA84CE}" srcOrd="0" destOrd="2" presId="urn:microsoft.com/office/officeart/2018/2/layout/IconVerticalSolidList"/>
    <dgm:cxn modelId="{A441F6B6-C5F8-40F7-A6FE-C465AC0CD118}" srcId="{8348CB9E-2E28-4888-AE0C-2917495E4EFD}" destId="{A9D0996B-CCA3-4E51-8FF8-347FFC79ED18}" srcOrd="0" destOrd="0" parTransId="{A654F39C-3084-4D6E-9D1C-B8D321A22C54}" sibTransId="{7382E016-50DB-4FBA-A2BF-1BC15DB3842D}"/>
    <dgm:cxn modelId="{BEB5F123-850E-4093-805D-143EE5C8BF3A}" type="presParOf" srcId="{E846448B-4C29-40A8-88D6-B110F7B41E75}" destId="{E6D87E4A-17FD-4153-AD59-E710728AEB3F}" srcOrd="0" destOrd="0" presId="urn:microsoft.com/office/officeart/2018/2/layout/IconVerticalSolidList"/>
    <dgm:cxn modelId="{22BA79ED-EFCD-417C-B7D0-2733A2A1FF5A}" type="presParOf" srcId="{E6D87E4A-17FD-4153-AD59-E710728AEB3F}" destId="{29DC1502-8197-4CEC-82AC-11D97B2AD2E4}" srcOrd="0" destOrd="0" presId="urn:microsoft.com/office/officeart/2018/2/layout/IconVerticalSolidList"/>
    <dgm:cxn modelId="{C10B3128-D1B3-4526-911D-916B1B77F30B}" type="presParOf" srcId="{E6D87E4A-17FD-4153-AD59-E710728AEB3F}" destId="{4025DF7D-631C-4088-96F1-CCDC13399248}" srcOrd="1" destOrd="0" presId="urn:microsoft.com/office/officeart/2018/2/layout/IconVerticalSolidList"/>
    <dgm:cxn modelId="{1A5E06FB-2CFB-4970-BB65-274C8FC8DC38}" type="presParOf" srcId="{E6D87E4A-17FD-4153-AD59-E710728AEB3F}" destId="{B2294417-B275-4839-ABF2-7F6907A7DEA0}" srcOrd="2" destOrd="0" presId="urn:microsoft.com/office/officeart/2018/2/layout/IconVerticalSolidList"/>
    <dgm:cxn modelId="{EDE8389D-DEDA-466A-8ACE-D6E2F8BE1CF0}" type="presParOf" srcId="{E6D87E4A-17FD-4153-AD59-E710728AEB3F}" destId="{4D529430-32A5-43A0-91B9-DD841446E36A}" srcOrd="3" destOrd="0" presId="urn:microsoft.com/office/officeart/2018/2/layout/IconVerticalSolidList"/>
    <dgm:cxn modelId="{2788D129-6080-4075-906D-DDE073EC319A}" type="presParOf" srcId="{E846448B-4C29-40A8-88D6-B110F7B41E75}" destId="{2CAE2906-A33B-4E34-AA3A-56EE2903E3A3}" srcOrd="1" destOrd="0" presId="urn:microsoft.com/office/officeart/2018/2/layout/IconVerticalSolidList"/>
    <dgm:cxn modelId="{16F30F39-D480-46FC-B5CC-2BFAE940388A}" type="presParOf" srcId="{E846448B-4C29-40A8-88D6-B110F7B41E75}" destId="{30E9247F-586D-4800-8F55-B803BA532B17}" srcOrd="2" destOrd="0" presId="urn:microsoft.com/office/officeart/2018/2/layout/IconVerticalSolidList"/>
    <dgm:cxn modelId="{15BA033E-6C44-4553-A0F1-18A5CCC75E72}" type="presParOf" srcId="{30E9247F-586D-4800-8F55-B803BA532B17}" destId="{4E9BE823-C0AD-42DC-B923-E9E6F5E2D547}" srcOrd="0" destOrd="0" presId="urn:microsoft.com/office/officeart/2018/2/layout/IconVerticalSolidList"/>
    <dgm:cxn modelId="{4E6190E9-F127-4A1F-9F65-DF8675FE987D}" type="presParOf" srcId="{30E9247F-586D-4800-8F55-B803BA532B17}" destId="{2D9AACEF-DC93-430F-9110-D10430A65FE2}" srcOrd="1" destOrd="0" presId="urn:microsoft.com/office/officeart/2018/2/layout/IconVerticalSolidList"/>
    <dgm:cxn modelId="{3D08FAD8-8491-4CC2-9098-F5230C92AE70}" type="presParOf" srcId="{30E9247F-586D-4800-8F55-B803BA532B17}" destId="{F1667D4D-966A-4BAD-906E-FB939816AF83}" srcOrd="2" destOrd="0" presId="urn:microsoft.com/office/officeart/2018/2/layout/IconVerticalSolidList"/>
    <dgm:cxn modelId="{D9638FFE-BFE0-49A5-88A7-1B033AEC2AF3}" type="presParOf" srcId="{30E9247F-586D-4800-8F55-B803BA532B17}" destId="{BFFF96F0-CB73-4AE7-8BD2-B17489D0B2BB}" srcOrd="3" destOrd="0" presId="urn:microsoft.com/office/officeart/2018/2/layout/IconVerticalSolidList"/>
    <dgm:cxn modelId="{3F73A272-F699-4D47-8024-27846FE60EAE}" type="presParOf" srcId="{30E9247F-586D-4800-8F55-B803BA532B17}" destId="{A2476161-1AB7-49BF-A7AB-4B2801FA84C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C1502-8197-4CEC-82AC-11D97B2AD2E4}">
      <dsp:nvSpPr>
        <dsp:cNvPr id="0" name=""/>
        <dsp:cNvSpPr/>
      </dsp:nvSpPr>
      <dsp:spPr>
        <a:xfrm>
          <a:off x="0" y="689292"/>
          <a:ext cx="9407525" cy="12725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25DF7D-631C-4088-96F1-CCDC13399248}">
      <dsp:nvSpPr>
        <dsp:cNvPr id="0" name=""/>
        <dsp:cNvSpPr/>
      </dsp:nvSpPr>
      <dsp:spPr>
        <a:xfrm>
          <a:off x="384943" y="975613"/>
          <a:ext cx="699897" cy="69989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529430-32A5-43A0-91B9-DD841446E36A}">
      <dsp:nvSpPr>
        <dsp:cNvPr id="0" name=""/>
        <dsp:cNvSpPr/>
      </dsp:nvSpPr>
      <dsp:spPr>
        <a:xfrm>
          <a:off x="1469783" y="689292"/>
          <a:ext cx="7937741" cy="127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677" tIns="134677" rIns="134677" bIns="134677" numCol="1" spcCol="1270" anchor="ctr" anchorCtr="0">
          <a:noAutofit/>
        </a:bodyPr>
        <a:lstStyle/>
        <a:p>
          <a:pPr marL="0" lvl="0" indent="0" algn="l" defTabSz="1111250">
            <a:lnSpc>
              <a:spcPct val="90000"/>
            </a:lnSpc>
            <a:spcBef>
              <a:spcPct val="0"/>
            </a:spcBef>
            <a:spcAft>
              <a:spcPct val="35000"/>
            </a:spcAft>
            <a:buNone/>
          </a:pPr>
          <a:r>
            <a:rPr lang="en-US" sz="2500" kern="1200"/>
            <a:t>Removed area code, time stamp from the data.</a:t>
          </a:r>
        </a:p>
      </dsp:txBody>
      <dsp:txXfrm>
        <a:off x="1469783" y="689292"/>
        <a:ext cx="7937741" cy="1272540"/>
      </dsp:txXfrm>
    </dsp:sp>
    <dsp:sp modelId="{4E9BE823-C0AD-42DC-B923-E9E6F5E2D547}">
      <dsp:nvSpPr>
        <dsp:cNvPr id="0" name=""/>
        <dsp:cNvSpPr/>
      </dsp:nvSpPr>
      <dsp:spPr>
        <a:xfrm>
          <a:off x="0" y="2279967"/>
          <a:ext cx="9407525" cy="12725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9AACEF-DC93-430F-9110-D10430A65FE2}">
      <dsp:nvSpPr>
        <dsp:cNvPr id="0" name=""/>
        <dsp:cNvSpPr/>
      </dsp:nvSpPr>
      <dsp:spPr>
        <a:xfrm>
          <a:off x="384943" y="2566289"/>
          <a:ext cx="699897" cy="699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FF96F0-CB73-4AE7-8BD2-B17489D0B2BB}">
      <dsp:nvSpPr>
        <dsp:cNvPr id="0" name=""/>
        <dsp:cNvSpPr/>
      </dsp:nvSpPr>
      <dsp:spPr>
        <a:xfrm>
          <a:off x="1469783" y="2279967"/>
          <a:ext cx="4233386" cy="127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677" tIns="134677" rIns="134677" bIns="134677" numCol="1" spcCol="1270" anchor="ctr" anchorCtr="0">
          <a:noAutofit/>
        </a:bodyPr>
        <a:lstStyle/>
        <a:p>
          <a:pPr marL="0" lvl="0" indent="0" algn="l" defTabSz="1111250">
            <a:lnSpc>
              <a:spcPct val="90000"/>
            </a:lnSpc>
            <a:spcBef>
              <a:spcPct val="0"/>
            </a:spcBef>
            <a:spcAft>
              <a:spcPct val="35000"/>
            </a:spcAft>
            <a:buNone/>
          </a:pPr>
          <a:r>
            <a:rPr lang="en-US" sz="2500" i="1" u="sng" kern="1200"/>
            <a:t>Calculated field created:-</a:t>
          </a:r>
          <a:endParaRPr lang="en-US" sz="2500" kern="1200"/>
        </a:p>
      </dsp:txBody>
      <dsp:txXfrm>
        <a:off x="1469783" y="2279967"/>
        <a:ext cx="4233386" cy="1272540"/>
      </dsp:txXfrm>
    </dsp:sp>
    <dsp:sp modelId="{A2476161-1AB7-49BF-A7AB-4B2801FA84CE}">
      <dsp:nvSpPr>
        <dsp:cNvPr id="0" name=""/>
        <dsp:cNvSpPr/>
      </dsp:nvSpPr>
      <dsp:spPr>
        <a:xfrm>
          <a:off x="5703169" y="2279967"/>
          <a:ext cx="3704355" cy="127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677" tIns="134677" rIns="134677" bIns="134677" numCol="1" spcCol="1270" anchor="ctr" anchorCtr="0">
          <a:noAutofit/>
        </a:bodyPr>
        <a:lstStyle/>
        <a:p>
          <a:pPr marL="0" lvl="0" indent="0" algn="l" defTabSz="666750">
            <a:lnSpc>
              <a:spcPct val="90000"/>
            </a:lnSpc>
            <a:spcBef>
              <a:spcPct val="0"/>
            </a:spcBef>
            <a:spcAft>
              <a:spcPct val="35000"/>
            </a:spcAft>
            <a:buNone/>
          </a:pPr>
          <a:r>
            <a:rPr lang="en-US" sz="1500" kern="1200"/>
            <a:t>Gross profit= Sales - Cost of goods sold.</a:t>
          </a:r>
        </a:p>
        <a:p>
          <a:pPr marL="0" lvl="0" indent="0" algn="l" defTabSz="666750">
            <a:lnSpc>
              <a:spcPct val="90000"/>
            </a:lnSpc>
            <a:spcBef>
              <a:spcPct val="0"/>
            </a:spcBef>
            <a:spcAft>
              <a:spcPct val="35000"/>
            </a:spcAft>
            <a:buNone/>
          </a:pPr>
          <a:r>
            <a:rPr lang="en-US" sz="1500" kern="1200"/>
            <a:t>Margin difference= Budget Margin - Margin.</a:t>
          </a:r>
        </a:p>
        <a:p>
          <a:pPr marL="0" lvl="0" indent="0" algn="l" defTabSz="666750">
            <a:lnSpc>
              <a:spcPct val="90000"/>
            </a:lnSpc>
            <a:spcBef>
              <a:spcPct val="0"/>
            </a:spcBef>
            <a:spcAft>
              <a:spcPct val="35000"/>
            </a:spcAft>
            <a:buNone/>
          </a:pPr>
          <a:r>
            <a:rPr lang="en-US" sz="1500" kern="1200"/>
            <a:t>Net Income= Sales – Expenses.</a:t>
          </a:r>
        </a:p>
      </dsp:txBody>
      <dsp:txXfrm>
        <a:off x="5703169" y="2279967"/>
        <a:ext cx="3704355" cy="12725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97610688"/>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7507634"/>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300757"/>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7709762"/>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52926619"/>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0714151"/>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8293597"/>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440949"/>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2797717"/>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1669122"/>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2/13/2025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039866"/>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2/13/2025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6332652"/>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sv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hyperlink" Target="https://www.kaggle.com/datasets/dsfelix/us-stores-sales" TargetMode="Externa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7795" r="25244" b="5833"/>
          <a:stretch/>
        </p:blipFill>
        <p:spPr>
          <a:xfrm>
            <a:off x="3578079" y="10"/>
            <a:ext cx="8668512"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28600" y="1161288"/>
            <a:ext cx="3499758" cy="1424069"/>
          </a:xfrm>
        </p:spPr>
        <p:txBody>
          <a:bodyPr vert="horz" lIns="91440" tIns="45720" rIns="91440" bIns="45720" rtlCol="0" anchor="b">
            <a:normAutofit/>
          </a:bodyPr>
          <a:lstStyle/>
          <a:p>
            <a:pPr algn="l"/>
            <a:r>
              <a:rPr lang="en-US" sz="2800" dirty="0"/>
              <a:t>Beverage Sales Report of US Markets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371094" y="4127627"/>
            <a:ext cx="3438906" cy="2418658"/>
          </a:xfrm>
        </p:spPr>
        <p:txBody>
          <a:bodyPr vert="horz" lIns="91440" tIns="45720" rIns="91440" bIns="45720" rtlCol="0" anchor="t">
            <a:normAutofit/>
          </a:bodyPr>
          <a:lstStyle/>
          <a:p>
            <a:pPr algn="l"/>
            <a:r>
              <a:rPr lang="en-US" sz="2000" b="1" dirty="0"/>
              <a:t>Project By:</a:t>
            </a:r>
            <a:r>
              <a:rPr lang="en-US" sz="1700" b="1" dirty="0"/>
              <a:t> </a:t>
            </a:r>
          </a:p>
          <a:p>
            <a:pPr algn="l"/>
            <a:endParaRPr lang="en-US" sz="1700" b="1" dirty="0"/>
          </a:p>
          <a:p>
            <a:pPr algn="l"/>
            <a:r>
              <a:rPr lang="en-US" sz="1800" dirty="0" err="1"/>
              <a:t>Anuthama</a:t>
            </a:r>
            <a:r>
              <a:rPr lang="en-US" sz="1800" dirty="0"/>
              <a:t> Raghu </a:t>
            </a:r>
            <a:r>
              <a:rPr lang="en-US" sz="1800" dirty="0" err="1"/>
              <a:t>Bharathwaj</a:t>
            </a:r>
            <a:endParaRPr lang="en-US" sz="1800" dirty="0"/>
          </a:p>
        </p:txBody>
      </p:sp>
    </p:spTree>
    <p:extLst>
      <p:ext uri="{BB962C8B-B14F-4D97-AF65-F5344CB8AC3E}">
        <p14:creationId xmlns:p14="http://schemas.microsoft.com/office/powerpoint/2010/main" val="633738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diagram, plot&#10;&#10;Description automatically generated">
            <a:extLst>
              <a:ext uri="{FF2B5EF4-FFF2-40B4-BE49-F238E27FC236}">
                <a16:creationId xmlns:a16="http://schemas.microsoft.com/office/drawing/2014/main" id="{101111EB-2657-7B44-1D7B-6F094A7422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885" y="159658"/>
            <a:ext cx="10726057" cy="6698342"/>
          </a:xfrm>
        </p:spPr>
      </p:pic>
    </p:spTree>
    <p:extLst>
      <p:ext uri="{BB962C8B-B14F-4D97-AF65-F5344CB8AC3E}">
        <p14:creationId xmlns:p14="http://schemas.microsoft.com/office/powerpoint/2010/main" val="335828272"/>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D44E-276F-5655-D01C-C9BE323A4F39}"/>
              </a:ext>
            </a:extLst>
          </p:cNvPr>
          <p:cNvSpPr>
            <a:spLocks noGrp="1"/>
          </p:cNvSpPr>
          <p:nvPr>
            <p:ph type="title"/>
          </p:nvPr>
        </p:nvSpPr>
        <p:spPr/>
        <p:txBody>
          <a:bodyPr/>
          <a:lstStyle/>
          <a:p>
            <a:pPr algn="ctr"/>
            <a:r>
              <a:rPr lang="en-US" dirty="0"/>
              <a:t>Visualization Dashboard</a:t>
            </a:r>
          </a:p>
        </p:txBody>
      </p:sp>
      <p:pic>
        <p:nvPicPr>
          <p:cNvPr id="7" name="Content Placeholder 6" descr="A close-up of a graph&#10;&#10;Description automatically generated with low confidence">
            <a:extLst>
              <a:ext uri="{FF2B5EF4-FFF2-40B4-BE49-F238E27FC236}">
                <a16:creationId xmlns:a16="http://schemas.microsoft.com/office/drawing/2014/main" id="{EA6264AA-305C-16B6-033E-9F1C9628EA6F}"/>
              </a:ext>
            </a:extLst>
          </p:cNvPr>
          <p:cNvPicPr>
            <a:picLocks noGrp="1" noChangeAspect="1"/>
          </p:cNvPicPr>
          <p:nvPr>
            <p:ph idx="1"/>
          </p:nvPr>
        </p:nvPicPr>
        <p:blipFill>
          <a:blip r:embed="rId2"/>
          <a:stretch>
            <a:fillRect/>
          </a:stretch>
        </p:blipFill>
        <p:spPr>
          <a:xfrm>
            <a:off x="351693" y="1350499"/>
            <a:ext cx="11479236" cy="5022166"/>
          </a:xfrm>
          <a:prstGeom prst="rect">
            <a:avLst/>
          </a:prstGeom>
        </p:spPr>
      </p:pic>
    </p:spTree>
    <p:extLst>
      <p:ext uri="{BB962C8B-B14F-4D97-AF65-F5344CB8AC3E}">
        <p14:creationId xmlns:p14="http://schemas.microsoft.com/office/powerpoint/2010/main" val="27784419"/>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2F4B-122F-25C6-3FAD-B149C25AE811}"/>
              </a:ext>
            </a:extLst>
          </p:cNvPr>
          <p:cNvSpPr>
            <a:spLocks noGrp="1"/>
          </p:cNvSpPr>
          <p:nvPr>
            <p:ph type="title"/>
          </p:nvPr>
        </p:nvSpPr>
        <p:spPr/>
        <p:txBody>
          <a:bodyPr>
            <a:normAutofit/>
          </a:bodyPr>
          <a:lstStyle/>
          <a:p>
            <a:pPr algn="ctr"/>
            <a:r>
              <a:rPr lang="en-US" dirty="0"/>
              <a:t>Lessons Learned</a:t>
            </a:r>
          </a:p>
        </p:txBody>
      </p:sp>
      <p:sp>
        <p:nvSpPr>
          <p:cNvPr id="3" name="Content Placeholder 2">
            <a:extLst>
              <a:ext uri="{FF2B5EF4-FFF2-40B4-BE49-F238E27FC236}">
                <a16:creationId xmlns:a16="http://schemas.microsoft.com/office/drawing/2014/main" id="{6D64B29F-D3A9-DFC4-DF3D-749F80950312}"/>
              </a:ext>
            </a:extLst>
          </p:cNvPr>
          <p:cNvSpPr>
            <a:spLocks noGrp="1"/>
          </p:cNvSpPr>
          <p:nvPr>
            <p:ph idx="1"/>
          </p:nvPr>
        </p:nvSpPr>
        <p:spPr/>
        <p:txBody>
          <a:bodyPr>
            <a:normAutofit/>
          </a:bodyPr>
          <a:lstStyle/>
          <a:p>
            <a:r>
              <a:rPr lang="en-US" sz="2200" dirty="0"/>
              <a:t>The profit and sales for each Product Type broken down by Market shows us that businesses can develop effective pricing strategies for each type of beverage. This can involve adjusting prices based on regional differences or identifying price points that maximize profits while still appealing to customers.</a:t>
            </a:r>
          </a:p>
          <a:p>
            <a:r>
              <a:rPr lang="en-US" sz="2200" dirty="0"/>
              <a:t>Visualization can take form in a many ways depending on the type of data, the questions asked, and the audience. We can make complex data more accessible and easier to understand.</a:t>
            </a:r>
          </a:p>
          <a:p>
            <a:r>
              <a:rPr lang="en-US" sz="2200" dirty="0"/>
              <a:t>It’s easy to make the mistake of including too much information and complexity in the visualization. However, an important aspect of visualization is to be understood by the audience, so it’s important to keep it simple and strive for clarity in the design</a:t>
            </a:r>
          </a:p>
        </p:txBody>
      </p:sp>
    </p:spTree>
    <p:extLst>
      <p:ext uri="{BB962C8B-B14F-4D97-AF65-F5344CB8AC3E}">
        <p14:creationId xmlns:p14="http://schemas.microsoft.com/office/powerpoint/2010/main" val="3411615243"/>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4CA6-6FAF-C7F6-C88C-275D25F59910}"/>
              </a:ext>
            </a:extLst>
          </p:cNvPr>
          <p:cNvSpPr>
            <a:spLocks noGrp="1"/>
          </p:cNvSpPr>
          <p:nvPr>
            <p:ph type="title"/>
          </p:nvPr>
        </p:nvSpPr>
        <p:spPr/>
        <p:txBody>
          <a:bodyPr>
            <a:normAutofit/>
          </a:bodyPr>
          <a:lstStyle/>
          <a:p>
            <a:pPr marL="0" lvl="0" indent="0" algn="ctr" rtl="0">
              <a:spcBef>
                <a:spcPts val="0"/>
              </a:spcBef>
              <a:spcAft>
                <a:spcPts val="0"/>
              </a:spcAft>
            </a:pPr>
            <a:r>
              <a:rPr lang="en-US" dirty="0"/>
              <a:t>Motivation/Business Context</a:t>
            </a:r>
          </a:p>
        </p:txBody>
      </p:sp>
      <p:sp>
        <p:nvSpPr>
          <p:cNvPr id="3" name="Content Placeholder 2">
            <a:extLst>
              <a:ext uri="{FF2B5EF4-FFF2-40B4-BE49-F238E27FC236}">
                <a16:creationId xmlns:a16="http://schemas.microsoft.com/office/drawing/2014/main" id="{41EF161A-DCC9-2297-C0BD-A3B7FB86C735}"/>
              </a:ext>
            </a:extLst>
          </p:cNvPr>
          <p:cNvSpPr>
            <a:spLocks noGrp="1"/>
          </p:cNvSpPr>
          <p:nvPr>
            <p:ph idx="1"/>
          </p:nvPr>
        </p:nvSpPr>
        <p:spPr/>
        <p:txBody>
          <a:bodyPr anchor="ctr">
            <a:normAutofit/>
          </a:bodyPr>
          <a:lstStyle/>
          <a:p>
            <a:r>
              <a:rPr lang="en-US" sz="2200" dirty="0"/>
              <a:t>The analysis could help businesses to identify the most popular beverages in each region and adjust their marketing strategy accordingly.</a:t>
            </a:r>
          </a:p>
          <a:p>
            <a:r>
              <a:rPr lang="en-US" sz="2200" dirty="0"/>
              <a:t>This information could be used to optimize the inventory management and ensure that there is enough stock available to meet the demand.</a:t>
            </a:r>
          </a:p>
          <a:p>
            <a:r>
              <a:rPr lang="en-US" sz="2200" dirty="0"/>
              <a:t>With the help of Tableau, the dataset can be visualized to help businesses make more informed decisions about their marketing, sales, and pricing strategies for different types of beverages in different regions of the US.</a:t>
            </a:r>
          </a:p>
          <a:p>
            <a:r>
              <a:rPr lang="en-US" sz="2200" dirty="0"/>
              <a:t>Based on the visualization, we can identify the trends or patterns that emerge and generate data-driven recommendations for targeting specific regions with higher market potential to drive business success.</a:t>
            </a:r>
          </a:p>
        </p:txBody>
      </p:sp>
    </p:spTree>
    <p:extLst>
      <p:ext uri="{BB962C8B-B14F-4D97-AF65-F5344CB8AC3E}">
        <p14:creationId xmlns:p14="http://schemas.microsoft.com/office/powerpoint/2010/main" val="599520293"/>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0AB89C7-E608-37F4-CB56-268FC659712D}"/>
              </a:ext>
            </a:extLst>
          </p:cNvPr>
          <p:cNvSpPr>
            <a:spLocks noGrp="1"/>
          </p:cNvSpPr>
          <p:nvPr>
            <p:ph type="title"/>
          </p:nvPr>
        </p:nvSpPr>
        <p:spPr>
          <a:xfrm>
            <a:off x="838200" y="365126"/>
            <a:ext cx="10515600" cy="1193842"/>
          </a:xfrm>
        </p:spPr>
        <p:txBody>
          <a:bodyPr>
            <a:normAutofit/>
          </a:bodyPr>
          <a:lstStyle/>
          <a:p>
            <a:pPr algn="ctr"/>
            <a:r>
              <a:rPr lang="en-US" dirty="0"/>
              <a:t>Data Description</a:t>
            </a:r>
          </a:p>
        </p:txBody>
      </p:sp>
      <p:pic>
        <p:nvPicPr>
          <p:cNvPr id="5" name="Content Placeholder 4" descr="Old Key with solid fill">
            <a:extLst>
              <a:ext uri="{FF2B5EF4-FFF2-40B4-BE49-F238E27FC236}">
                <a16:creationId xmlns:a16="http://schemas.microsoft.com/office/drawing/2014/main" id="{96CEC097-88E3-F4D9-5366-FE9398A557EE}"/>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6006" y="4509027"/>
            <a:ext cx="656221" cy="656221"/>
          </a:xfrm>
        </p:spPr>
      </p:pic>
      <p:sp>
        <p:nvSpPr>
          <p:cNvPr id="17" name="Content Placeholder 16">
            <a:extLst>
              <a:ext uri="{FF2B5EF4-FFF2-40B4-BE49-F238E27FC236}">
                <a16:creationId xmlns:a16="http://schemas.microsoft.com/office/drawing/2014/main" id="{060ED1FA-238E-F6AD-8CF0-1B926EDDD208}"/>
              </a:ext>
            </a:extLst>
          </p:cNvPr>
          <p:cNvSpPr>
            <a:spLocks noGrp="1"/>
          </p:cNvSpPr>
          <p:nvPr>
            <p:ph sz="half" idx="2"/>
          </p:nvPr>
        </p:nvSpPr>
        <p:spPr>
          <a:xfrm>
            <a:off x="1970315" y="1749322"/>
            <a:ext cx="9383486" cy="4972200"/>
          </a:xfrm>
        </p:spPr>
        <p:txBody>
          <a:bodyPr>
            <a:normAutofit fontScale="85000" lnSpcReduction="20000"/>
          </a:bodyPr>
          <a:lstStyle/>
          <a:p>
            <a:pPr marL="0" indent="0" algn="just">
              <a:buNone/>
            </a:pPr>
            <a:r>
              <a:rPr lang="en-US" sz="2600" u="sng" dirty="0">
                <a:hlinkClick r:id="rId4"/>
              </a:rPr>
              <a:t>https://www.kaggle.com/datasets/dsfelix/us-stores-sales</a:t>
            </a:r>
            <a:endParaRPr lang="en-US" sz="2600" dirty="0"/>
          </a:p>
          <a:p>
            <a:pPr marL="0" indent="0" algn="just">
              <a:buNone/>
            </a:pPr>
            <a:endParaRPr lang="en-US" sz="2600" dirty="0"/>
          </a:p>
          <a:p>
            <a:pPr marL="0" indent="0" algn="just">
              <a:buNone/>
            </a:pPr>
            <a:r>
              <a:rPr lang="en-US" sz="2600" dirty="0"/>
              <a:t>Format: CSV</a:t>
            </a:r>
          </a:p>
          <a:p>
            <a:pPr marL="0" indent="0" algn="just">
              <a:buNone/>
            </a:pPr>
            <a:endParaRPr lang="en-US" sz="2600" dirty="0"/>
          </a:p>
          <a:p>
            <a:pPr marL="0" indent="0" algn="just">
              <a:buNone/>
            </a:pPr>
            <a:r>
              <a:rPr lang="en-US" sz="2600" dirty="0"/>
              <a:t>The data is specific to the inventory, sales, profit of the following beverages – Coffee, Espresso, Tea, and Herbal Tea by targeting some significant states in the Central, East, West, South markets</a:t>
            </a:r>
          </a:p>
          <a:p>
            <a:pPr marL="0" indent="0" algn="just">
              <a:buNone/>
            </a:pPr>
            <a:endParaRPr lang="en-US" sz="2600" dirty="0"/>
          </a:p>
          <a:p>
            <a:pPr marL="0" lvl="0" indent="0" algn="just">
              <a:buNone/>
            </a:pPr>
            <a:r>
              <a:rPr lang="en-US" sz="2600" dirty="0"/>
              <a:t>Details related to the product (Productid, Description, Type, Category, Sale date)</a:t>
            </a:r>
          </a:p>
          <a:p>
            <a:pPr marL="0" lvl="0" indent="0" algn="just">
              <a:buNone/>
            </a:pPr>
            <a:r>
              <a:rPr lang="en-US" sz="2600" dirty="0"/>
              <a:t>Accounting Information (Budget Margin, Profit, Total expenses, Marketing)</a:t>
            </a:r>
          </a:p>
          <a:p>
            <a:pPr marL="0" lvl="0" indent="0" algn="just">
              <a:buNone/>
            </a:pPr>
            <a:r>
              <a:rPr lang="en-US" sz="2600" dirty="0"/>
              <a:t>Geographical Information (Store Area, State, Region, Market Size)</a:t>
            </a:r>
          </a:p>
          <a:p>
            <a:pPr marL="0" lvl="0" indent="0" algn="just">
              <a:buNone/>
            </a:pPr>
            <a:endParaRPr lang="en-US" sz="2600" dirty="0"/>
          </a:p>
          <a:p>
            <a:pPr marL="0" indent="0" algn="just">
              <a:buNone/>
            </a:pPr>
            <a:r>
              <a:rPr lang="en-US" sz="2600" dirty="0"/>
              <a:t>The total number of records accounts to 4248 rows between the year 2010 and 2011.</a:t>
            </a:r>
          </a:p>
          <a:p>
            <a:pPr lvl="0"/>
            <a:endParaRPr lang="en-US" b="1" dirty="0"/>
          </a:p>
          <a:p>
            <a:pPr marL="0" indent="0">
              <a:buNone/>
            </a:pPr>
            <a:endParaRPr lang="en-US" b="1" dirty="0"/>
          </a:p>
          <a:p>
            <a:pPr marL="0" indent="0">
              <a:buNone/>
            </a:pPr>
            <a:endParaRPr lang="en-US" dirty="0"/>
          </a:p>
          <a:p>
            <a:pPr marL="0" indent="0">
              <a:buNone/>
            </a:pPr>
            <a:endParaRPr lang="en-US" dirty="0"/>
          </a:p>
        </p:txBody>
      </p:sp>
      <p:pic>
        <p:nvPicPr>
          <p:cNvPr id="7" name="Graphic 6" descr="Database outline">
            <a:extLst>
              <a:ext uri="{FF2B5EF4-FFF2-40B4-BE49-F238E27FC236}">
                <a16:creationId xmlns:a16="http://schemas.microsoft.com/office/drawing/2014/main" id="{4AD42045-ED91-F655-D71D-4570CC5E74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8215" y="5918521"/>
            <a:ext cx="564224" cy="564224"/>
          </a:xfrm>
          <a:prstGeom prst="rect">
            <a:avLst/>
          </a:prstGeom>
        </p:spPr>
      </p:pic>
      <p:pic>
        <p:nvPicPr>
          <p:cNvPr id="9" name="Graphic 8" descr="Document with solid fill">
            <a:extLst>
              <a:ext uri="{FF2B5EF4-FFF2-40B4-BE49-F238E27FC236}">
                <a16:creationId xmlns:a16="http://schemas.microsoft.com/office/drawing/2014/main" id="{75099A20-AC08-35AB-5BFC-C06DF90134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6216" y="2381070"/>
            <a:ext cx="689079" cy="689079"/>
          </a:xfrm>
          <a:prstGeom prst="rect">
            <a:avLst/>
          </a:prstGeom>
        </p:spPr>
      </p:pic>
      <p:pic>
        <p:nvPicPr>
          <p:cNvPr id="11" name="Graphic 10" descr="Link with solid fill">
            <a:extLst>
              <a:ext uri="{FF2B5EF4-FFF2-40B4-BE49-F238E27FC236}">
                <a16:creationId xmlns:a16="http://schemas.microsoft.com/office/drawing/2014/main" id="{E76D74EF-B97C-9BCE-47AF-C629136B7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53148" y="1615322"/>
            <a:ext cx="689079" cy="689079"/>
          </a:xfrm>
          <a:prstGeom prst="rect">
            <a:avLst/>
          </a:prstGeom>
        </p:spPr>
      </p:pic>
      <p:pic>
        <p:nvPicPr>
          <p:cNvPr id="13" name="Graphic 12" descr="Information with solid fill">
            <a:extLst>
              <a:ext uri="{FF2B5EF4-FFF2-40B4-BE49-F238E27FC236}">
                <a16:creationId xmlns:a16="http://schemas.microsoft.com/office/drawing/2014/main" id="{3435C918-30AA-B112-4B81-B646819522B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28235" y="3333683"/>
            <a:ext cx="664183" cy="664183"/>
          </a:xfrm>
          <a:prstGeom prst="rect">
            <a:avLst/>
          </a:prstGeom>
        </p:spPr>
      </p:pic>
    </p:spTree>
    <p:extLst>
      <p:ext uri="{BB962C8B-B14F-4D97-AF65-F5344CB8AC3E}">
        <p14:creationId xmlns:p14="http://schemas.microsoft.com/office/powerpoint/2010/main" val="1166659545"/>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08D25-6941-9389-00BF-F6FE3073C1B9}"/>
              </a:ext>
            </a:extLst>
          </p:cNvPr>
          <p:cNvSpPr>
            <a:spLocks noGrp="1"/>
          </p:cNvSpPr>
          <p:nvPr>
            <p:ph type="title"/>
          </p:nvPr>
        </p:nvSpPr>
        <p:spPr>
          <a:xfrm>
            <a:off x="838199" y="388308"/>
            <a:ext cx="7188989" cy="1021424"/>
          </a:xfrm>
        </p:spPr>
        <p:txBody>
          <a:bodyPr anchor="b">
            <a:normAutofit/>
          </a:bodyPr>
          <a:lstStyle/>
          <a:p>
            <a:r>
              <a:rPr lang="en-US" sz="4000">
                <a:solidFill>
                  <a:schemeClr val="bg1"/>
                </a:solidFill>
              </a:rPr>
              <a:t>Data Preparation</a:t>
            </a:r>
          </a:p>
        </p:txBody>
      </p:sp>
      <p:graphicFrame>
        <p:nvGraphicFramePr>
          <p:cNvPr id="5" name="Content Placeholder 2">
            <a:extLst>
              <a:ext uri="{FF2B5EF4-FFF2-40B4-BE49-F238E27FC236}">
                <a16:creationId xmlns:a16="http://schemas.microsoft.com/office/drawing/2014/main" id="{E5021F6D-3AAE-F989-2814-C4A099B76B3E}"/>
              </a:ext>
            </a:extLst>
          </p:cNvPr>
          <p:cNvGraphicFramePr>
            <a:graphicFrameLocks noGrp="1"/>
          </p:cNvGraphicFramePr>
          <p:nvPr>
            <p:ph idx="1"/>
            <p:extLst>
              <p:ext uri="{D42A27DB-BD31-4B8C-83A1-F6EECF244321}">
                <p14:modId xmlns:p14="http://schemas.microsoft.com/office/powerpoint/2010/main" val="2263597373"/>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3429750"/>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630C-6B05-84C8-7D46-DF2FF93A721C}"/>
              </a:ext>
            </a:extLst>
          </p:cNvPr>
          <p:cNvSpPr>
            <a:spLocks noGrp="1"/>
          </p:cNvSpPr>
          <p:nvPr>
            <p:ph type="title"/>
          </p:nvPr>
        </p:nvSpPr>
        <p:spPr>
          <a:xfrm>
            <a:off x="4654296" y="1240970"/>
            <a:ext cx="6894576" cy="871293"/>
          </a:xfrm>
        </p:spPr>
        <p:txBody>
          <a:bodyPr anchor="b">
            <a:normAutofit/>
          </a:bodyPr>
          <a:lstStyle/>
          <a:p>
            <a:r>
              <a:rPr lang="en-US" dirty="0"/>
              <a:t>Research Questions</a:t>
            </a:r>
          </a:p>
        </p:txBody>
      </p:sp>
      <p:sp>
        <p:nvSpPr>
          <p:cNvPr id="3" name="Content Placeholder 2">
            <a:extLst>
              <a:ext uri="{FF2B5EF4-FFF2-40B4-BE49-F238E27FC236}">
                <a16:creationId xmlns:a16="http://schemas.microsoft.com/office/drawing/2014/main" id="{D845B80B-7D17-584D-F932-4694049161A6}"/>
              </a:ext>
            </a:extLst>
          </p:cNvPr>
          <p:cNvSpPr>
            <a:spLocks noGrp="1"/>
          </p:cNvSpPr>
          <p:nvPr>
            <p:ph idx="1"/>
          </p:nvPr>
        </p:nvSpPr>
        <p:spPr>
          <a:xfrm>
            <a:off x="4435522" y="2422478"/>
            <a:ext cx="7438030" cy="4230806"/>
          </a:xfrm>
        </p:spPr>
        <p:txBody>
          <a:bodyPr>
            <a:normAutofit fontScale="92500" lnSpcReduction="10000"/>
          </a:bodyPr>
          <a:lstStyle/>
          <a:p>
            <a:pPr algn="just">
              <a:spcBef>
                <a:spcPts val="0"/>
              </a:spcBef>
            </a:pPr>
            <a:r>
              <a:rPr lang="en-US" sz="2200" kern="100" dirty="0">
                <a:effectLst/>
                <a:ea typeface="Calibri" panose="020F0502020204030204" pitchFamily="34" charset="0"/>
                <a:cs typeface="Times New Roman" panose="02020603050405020304" pitchFamily="18" charset="0"/>
              </a:rPr>
              <a:t>How diversely does the market size and location affect its accounting variables and what changes can be made to maximize gains?</a:t>
            </a:r>
          </a:p>
          <a:p>
            <a:pPr marL="0" indent="0" algn="just">
              <a:spcBef>
                <a:spcPts val="0"/>
              </a:spcBef>
              <a:buNone/>
            </a:pPr>
            <a:endParaRPr lang="en-US" sz="2200" kern="100" dirty="0">
              <a:effectLst/>
              <a:ea typeface="Calibri" panose="020F0502020204030204" pitchFamily="34" charset="0"/>
              <a:cs typeface="Times New Roman" panose="02020603050405020304" pitchFamily="18" charset="0"/>
            </a:endParaRPr>
          </a:p>
          <a:p>
            <a:pPr marR="0" lvl="0" algn="just">
              <a:spcBef>
                <a:spcPts val="0"/>
              </a:spcBef>
              <a:spcAft>
                <a:spcPts val="0"/>
              </a:spcAft>
            </a:pPr>
            <a:r>
              <a:rPr lang="en-US" sz="2200" kern="100" dirty="0">
                <a:effectLst/>
                <a:ea typeface="Calibri" panose="020F0502020204030204" pitchFamily="34" charset="0"/>
                <a:cs typeface="Times New Roman" panose="02020603050405020304" pitchFamily="18" charset="0"/>
              </a:rPr>
              <a:t>Which product can be introduced to new states based on margin difference in across every month?</a:t>
            </a:r>
          </a:p>
          <a:p>
            <a:pPr marL="0" marR="0" lvl="0" indent="0" algn="just">
              <a:spcBef>
                <a:spcPts val="0"/>
              </a:spcBef>
              <a:spcAft>
                <a:spcPts val="0"/>
              </a:spcAft>
              <a:buNone/>
            </a:pPr>
            <a:endParaRPr lang="en-US" sz="2200" kern="100" dirty="0">
              <a:effectLst/>
              <a:ea typeface="Calibri" panose="020F0502020204030204" pitchFamily="34" charset="0"/>
              <a:cs typeface="Times New Roman" panose="02020603050405020304" pitchFamily="18" charset="0"/>
            </a:endParaRPr>
          </a:p>
          <a:p>
            <a:pPr marR="0" lvl="0" algn="just">
              <a:spcBef>
                <a:spcPts val="0"/>
              </a:spcBef>
              <a:spcAft>
                <a:spcPts val="0"/>
              </a:spcAft>
            </a:pPr>
            <a:r>
              <a:rPr lang="en-US" sz="2200" kern="100" dirty="0">
                <a:effectLst/>
                <a:ea typeface="Calibri" panose="020F0502020204030204" pitchFamily="34" charset="0"/>
                <a:cs typeface="Times New Roman" panose="02020603050405020304" pitchFamily="18" charset="0"/>
              </a:rPr>
              <a:t>How does the total expenses vary across different US states for each product type and the factors that contribute to these differences?</a:t>
            </a:r>
          </a:p>
          <a:p>
            <a:pPr marL="0" marR="0" lvl="0" indent="0" algn="just">
              <a:spcBef>
                <a:spcPts val="0"/>
              </a:spcBef>
              <a:spcAft>
                <a:spcPts val="0"/>
              </a:spcAft>
              <a:buNone/>
            </a:pPr>
            <a:endParaRPr lang="en-US" sz="2200" kern="100" dirty="0">
              <a:effectLst/>
              <a:ea typeface="Calibri" panose="020F0502020204030204" pitchFamily="34" charset="0"/>
              <a:cs typeface="Times New Roman" panose="02020603050405020304" pitchFamily="18" charset="0"/>
            </a:endParaRPr>
          </a:p>
          <a:p>
            <a:pPr algn="just">
              <a:spcBef>
                <a:spcPts val="0"/>
              </a:spcBef>
              <a:spcAft>
                <a:spcPts val="800"/>
              </a:spcAft>
            </a:pPr>
            <a:r>
              <a:rPr lang="en-US" sz="2200" kern="100" dirty="0">
                <a:cs typeface="Times New Roman" panose="02020603050405020304" pitchFamily="18" charset="0"/>
              </a:rPr>
              <a:t>What impact does a product's marketing budget have on its net income, and how do these effects vary depending on the Market and the type of product?</a:t>
            </a:r>
          </a:p>
          <a:p>
            <a:pPr algn="just">
              <a:spcBef>
                <a:spcPts val="0"/>
              </a:spcBef>
              <a:spcAft>
                <a:spcPts val="800"/>
              </a:spcAft>
            </a:pPr>
            <a:r>
              <a:rPr lang="en-US" sz="2200" kern="0" dirty="0">
                <a:effectLst/>
                <a:ea typeface="Times New Roman" panose="02020603050405020304" pitchFamily="18" charset="0"/>
                <a:cs typeface="Times New Roman" panose="02020603050405020304" pitchFamily="18" charset="0"/>
              </a:rPr>
              <a:t>How does the inventory value evolve over time per product type?</a:t>
            </a:r>
            <a:endParaRPr lang="en-US" sz="2200" kern="100" dirty="0">
              <a:effectLst/>
              <a:ea typeface="Calibri" panose="020F0502020204030204" pitchFamily="34" charset="0"/>
              <a:cs typeface="Times New Roman" panose="02020603050405020304" pitchFamily="18" charset="0"/>
            </a:endParaRPr>
          </a:p>
          <a:p>
            <a:pPr marR="0" lvl="0">
              <a:spcBef>
                <a:spcPts val="0"/>
              </a:spcBef>
              <a:spcAft>
                <a:spcPts val="800"/>
              </a:spcAft>
            </a:pPr>
            <a:endParaRPr lang="en-US" sz="1900" kern="100" dirty="0">
              <a:effectLst/>
              <a:ea typeface="Calibri" panose="020F0502020204030204" pitchFamily="34" charset="0"/>
              <a:cs typeface="Times New Roman" panose="02020603050405020304" pitchFamily="18" charset="0"/>
            </a:endParaRPr>
          </a:p>
          <a:p>
            <a:pPr marL="0" indent="0">
              <a:buNone/>
            </a:pPr>
            <a:endParaRPr lang="en-US" sz="1900" dirty="0"/>
          </a:p>
        </p:txBody>
      </p:sp>
      <p:pic>
        <p:nvPicPr>
          <p:cNvPr id="5" name="Picture 4" descr="Magnifying glass showing decling performance">
            <a:extLst>
              <a:ext uri="{FF2B5EF4-FFF2-40B4-BE49-F238E27FC236}">
                <a16:creationId xmlns:a16="http://schemas.microsoft.com/office/drawing/2014/main" id="{7AAF8D62-AC0D-8E75-869C-B882E5544A4D}"/>
              </a:ext>
            </a:extLst>
          </p:cNvPr>
          <p:cNvPicPr>
            <a:picLocks noChangeAspect="1"/>
          </p:cNvPicPr>
          <p:nvPr/>
        </p:nvPicPr>
        <p:blipFill rotWithShape="1">
          <a:blip r:embed="rId2"/>
          <a:srcRect l="14996" r="45559" b="-2"/>
          <a:stretch/>
        </p:blipFill>
        <p:spPr>
          <a:xfrm>
            <a:off x="0" y="0"/>
            <a:ext cx="4014216"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3345462618"/>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3F2B95-54B4-8BBF-F294-2B74A42C37C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10697861"/>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text, screenshot, diagram, line&#10;&#10;Description automatically generated">
            <a:extLst>
              <a:ext uri="{FF2B5EF4-FFF2-40B4-BE49-F238E27FC236}">
                <a16:creationId xmlns:a16="http://schemas.microsoft.com/office/drawing/2014/main" id="{6B80A8DC-5EF2-8D3C-D3E0-7245CC8524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233" y="267286"/>
            <a:ext cx="11451101" cy="6161649"/>
          </a:xfrm>
          <a:prstGeom prst="rect">
            <a:avLst/>
          </a:prstGeom>
        </p:spPr>
      </p:pic>
    </p:spTree>
    <p:extLst>
      <p:ext uri="{BB962C8B-B14F-4D97-AF65-F5344CB8AC3E}">
        <p14:creationId xmlns:p14="http://schemas.microsoft.com/office/powerpoint/2010/main" val="2436180715"/>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map, text, atlas, diagram&#10;&#10;Description automatically generated">
            <a:extLst>
              <a:ext uri="{FF2B5EF4-FFF2-40B4-BE49-F238E27FC236}">
                <a16:creationId xmlns:a16="http://schemas.microsoft.com/office/drawing/2014/main" id="{4E7F4A38-E99F-520E-9B90-C134F62E01C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4098" y="112543"/>
            <a:ext cx="10636836" cy="3246120"/>
          </a:xfrm>
          <a:prstGeom prst="rect">
            <a:avLst/>
          </a:prstGeom>
        </p:spPr>
      </p:pic>
      <p:pic>
        <p:nvPicPr>
          <p:cNvPr id="6" name="Picture 5" descr="A picture containing text, map, atlas, diagram&#10;&#10;Description automatically generated">
            <a:extLst>
              <a:ext uri="{FF2B5EF4-FFF2-40B4-BE49-F238E27FC236}">
                <a16:creationId xmlns:a16="http://schemas.microsoft.com/office/drawing/2014/main" id="{FBBFE5A2-0439-A4F1-09C4-C628F2BE776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16"/>
          <a:stretch/>
        </p:blipFill>
        <p:spPr bwMode="auto">
          <a:xfrm>
            <a:off x="364098" y="3358663"/>
            <a:ext cx="10636837" cy="30403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5056401"/>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screenshot, diagram, font&#10;&#10;Description automatically generated">
            <a:extLst>
              <a:ext uri="{FF2B5EF4-FFF2-40B4-BE49-F238E27FC236}">
                <a16:creationId xmlns:a16="http://schemas.microsoft.com/office/drawing/2014/main" id="{666AF4C0-D599-B049-3BE2-6E7A206A925C}"/>
              </a:ext>
            </a:extLst>
          </p:cNvPr>
          <p:cNvPicPr>
            <a:picLocks noGrp="1" noChangeAspect="1"/>
          </p:cNvPicPr>
          <p:nvPr>
            <p:ph idx="1"/>
          </p:nvPr>
        </p:nvPicPr>
        <p:blipFill>
          <a:blip r:embed="rId2"/>
          <a:stretch>
            <a:fillRect/>
          </a:stretch>
        </p:blipFill>
        <p:spPr>
          <a:xfrm>
            <a:off x="548639" y="773724"/>
            <a:ext cx="11380763" cy="5373858"/>
          </a:xfrm>
          <a:prstGeom prst="rect">
            <a:avLst/>
          </a:prstGeom>
        </p:spPr>
      </p:pic>
    </p:spTree>
    <p:extLst>
      <p:ext uri="{BB962C8B-B14F-4D97-AF65-F5344CB8AC3E}">
        <p14:creationId xmlns:p14="http://schemas.microsoft.com/office/powerpoint/2010/main" val="3275643909"/>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1094</TotalTime>
  <Words>527</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Beverage Sales Report of US Markets</vt:lpstr>
      <vt:lpstr>Motivation/Business Context</vt:lpstr>
      <vt:lpstr>Data Description</vt:lpstr>
      <vt:lpstr>Data Preparation</vt:lpstr>
      <vt:lpstr>Research Questions</vt:lpstr>
      <vt:lpstr>PowerPoint Presentation</vt:lpstr>
      <vt:lpstr>PowerPoint Presentation</vt:lpstr>
      <vt:lpstr>PowerPoint Presentation</vt:lpstr>
      <vt:lpstr>PowerPoint Presentation</vt:lpstr>
      <vt:lpstr>PowerPoint Presentation</vt:lpstr>
      <vt:lpstr>Visualization Dashboard</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Samiyaa</dc:creator>
  <cp:lastModifiedBy>Yeshwin Krishnamoorthy</cp:lastModifiedBy>
  <cp:revision>49</cp:revision>
  <dcterms:created xsi:type="dcterms:W3CDTF">2023-04-26T20:03:56Z</dcterms:created>
  <dcterms:modified xsi:type="dcterms:W3CDTF">2025-02-14T04:14:30Z</dcterms:modified>
</cp:coreProperties>
</file>