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ED1C14C-A143-42F5-B247-D0E800131009}" type="datetimeFigureOut">
              <a:rPr lang="en-US" smtClean="0"/>
              <a:t>7/24/2024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5B03D32D-F1BC-4E9C-97E1-36CFF5B22341}"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D1C14C-A143-42F5-B247-D0E800131009}"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D1C14C-A143-42F5-B247-D0E800131009}"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D1C14C-A143-42F5-B247-D0E800131009}"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D1C14C-A143-42F5-B247-D0E800131009}" type="datetimeFigureOut">
              <a:rPr lang="en-US" smtClean="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D1C14C-A143-42F5-B247-D0E800131009}" type="datetimeFigureOut">
              <a:rPr lang="en-US" smtClean="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D1C14C-A143-42F5-B247-D0E800131009}" type="datetimeFigureOut">
              <a:rPr lang="en-US" smtClean="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D1C14C-A143-42F5-B247-D0E800131009}" type="datetimeFigureOut">
              <a:rPr lang="en-US" smtClean="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5B03D32D-F1BC-4E9C-97E1-36CFF5B22341}" type="slidenum">
              <a:rPr lang="en-US" smtClean="0"/>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ED1C14C-A143-42F5-B247-D0E800131009}" type="datetimeFigureOut">
              <a:rPr lang="en-US" smtClean="0"/>
              <a:t>7/24/2024</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B03D32D-F1BC-4E9C-97E1-36CFF5B22341}" type="slidenum">
              <a:rPr lang="en-US" smtClean="0"/>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xmlns="" id="{E3E57C8E-F0A2-4023-90DC-9AA30AE26413}"/>
              </a:ext>
            </a:extLst>
          </p:cNvPr>
          <p:cNvSpPr>
            <a:spLocks noGrp="1"/>
          </p:cNvSpPr>
          <p:nvPr>
            <p:ph type="ctrTitle"/>
          </p:nvPr>
        </p:nvSpPr>
        <p:spPr>
          <a:xfrm>
            <a:off x="1867437" y="914400"/>
            <a:ext cx="7628586" cy="818279"/>
          </a:xfrm>
        </p:spPr>
        <p:txBody>
          <a:bodyPr>
            <a:normAutofit/>
          </a:bodyPr>
          <a:lstStyle/>
          <a:p>
            <a:r>
              <a:rPr lang="en-US" sz="4400" dirty="0" smtClean="0"/>
              <a:t>Analysis </a:t>
            </a:r>
            <a:r>
              <a:rPr lang="en-US" sz="4400" dirty="0"/>
              <a:t>of 2024 Election Data</a:t>
            </a:r>
            <a:endParaRPr sz="4400" dirty="0"/>
          </a:p>
        </p:txBody>
      </p:sp>
      <p:sp>
        <p:nvSpPr>
          <p:cNvPr id="3" name="slide1">
            <a:extLst>
              <a:ext uri="{FF2B5EF4-FFF2-40B4-BE49-F238E27FC236}">
                <a16:creationId xmlns:a16="http://schemas.microsoft.com/office/drawing/2014/main" xmlns="" id="{6FEC12E2-CCAF-4CBA-9367-677E91C40D96}"/>
              </a:ext>
            </a:extLst>
          </p:cNvPr>
          <p:cNvSpPr>
            <a:spLocks noGrp="1"/>
          </p:cNvSpPr>
          <p:nvPr>
            <p:ph type="subTitle" idx="1"/>
          </p:nvPr>
        </p:nvSpPr>
        <p:spPr>
          <a:xfrm>
            <a:off x="862885" y="1837631"/>
            <a:ext cx="10431886" cy="699507"/>
          </a:xfrm>
        </p:spPr>
        <p:txBody>
          <a:bodyPr>
            <a:normAutofit fontScale="25000" lnSpcReduction="20000"/>
          </a:bodyPr>
          <a:lstStyle/>
          <a:p>
            <a:r>
              <a:rPr lang="en-US" sz="11200" dirty="0" smtClean="0"/>
              <a:t>Insights </a:t>
            </a:r>
            <a:r>
              <a:rPr lang="en-US" sz="11200" dirty="0"/>
              <a:t>into Election Results, Party Performance, and Voter </a:t>
            </a:r>
            <a:r>
              <a:rPr lang="en-US" sz="11200" dirty="0" smtClean="0"/>
              <a:t>Trends</a:t>
            </a:r>
          </a:p>
          <a:p>
            <a:r>
              <a:rPr lang="en-US" sz="7200" dirty="0" smtClean="0">
                <a:latin typeface="+mj-lt"/>
              </a:rPr>
              <a:t>-By Anutoshi Bhardwaj</a:t>
            </a:r>
            <a:endParaRPr sz="72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502" y="2653048"/>
            <a:ext cx="10084157" cy="4069724"/>
          </a:xfrm>
          <a:prstGeom prst="ellipse">
            <a:avLst/>
          </a:prstGeom>
          <a:ln>
            <a:noFill/>
          </a:ln>
          <a:effectLst>
            <a:softEdge rad="112500"/>
          </a:effectLst>
        </p:spPr>
      </p:pic>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0" y="772732"/>
            <a:ext cx="12054625" cy="6085267"/>
          </a:xfrm>
          <a:prstGeom prst="ellipse">
            <a:avLst/>
          </a:prstGeom>
          <a:ln>
            <a:noFill/>
          </a:ln>
          <a:effectLst>
            <a:softEdge rad="112500"/>
          </a:effectLst>
        </p:spPr>
      </p:pic>
      <p:sp>
        <p:nvSpPr>
          <p:cNvPr id="2" name="Title 1"/>
          <p:cNvSpPr>
            <a:spLocks noGrp="1"/>
          </p:cNvSpPr>
          <p:nvPr>
            <p:ph type="title"/>
          </p:nvPr>
        </p:nvSpPr>
        <p:spPr>
          <a:xfrm>
            <a:off x="3490174" y="2391221"/>
            <a:ext cx="4559122" cy="1143000"/>
          </a:xfrm>
        </p:spPr>
        <p:txBody>
          <a:bodyPr>
            <a:noAutofit/>
          </a:bodyPr>
          <a:lstStyle/>
          <a:p>
            <a:r>
              <a:rPr lang="en-IN" sz="6600" dirty="0" smtClean="0"/>
              <a:t>THANK YOU!</a:t>
            </a:r>
            <a:endParaRPr lang="en-IN" sz="6600" dirty="0"/>
          </a:p>
        </p:txBody>
      </p:sp>
    </p:spTree>
    <p:extLst>
      <p:ext uri="{BB962C8B-B14F-4D97-AF65-F5344CB8AC3E}">
        <p14:creationId xmlns:p14="http://schemas.microsoft.com/office/powerpoint/2010/main" val="198754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3189" y="914402"/>
            <a:ext cx="9929611" cy="5509200"/>
          </a:xfrm>
          <a:prstGeom prst="rect">
            <a:avLst/>
          </a:prstGeom>
          <a:noFill/>
        </p:spPr>
        <p:txBody>
          <a:bodyPr wrap="square" rtlCol="0">
            <a:spAutoFit/>
          </a:bodyPr>
          <a:lstStyle/>
          <a:p>
            <a:r>
              <a:rPr lang="en-IN" sz="4000" dirty="0" smtClean="0">
                <a:latin typeface="+mj-lt"/>
              </a:rPr>
              <a:t>Introduction</a:t>
            </a:r>
          </a:p>
          <a:p>
            <a:endParaRPr lang="en-IN" sz="2400" dirty="0" smtClean="0">
              <a:latin typeface="+mj-lt"/>
            </a:endParaRPr>
          </a:p>
          <a:p>
            <a:r>
              <a:rPr lang="en-IN" sz="2400" dirty="0" smtClean="0">
                <a:latin typeface="+mj-lt"/>
              </a:rPr>
              <a:t>The 2024 election season has been one of the most anticipated and closely  watched in recent history, characterized by dynamic campaigns, evolving voter demographics, and significant political developments. Analyzing the election results is crucial for understanding voter behaviour, regional trends, and the overall political landscape. This project aims to leverage Tableau, a leading business analytics tool, to conduct a comprehensive analysis of the 2024 election results.</a:t>
            </a:r>
          </a:p>
          <a:p>
            <a:endParaRPr lang="en-IN" sz="2400" dirty="0" smtClean="0">
              <a:latin typeface="+mj-lt"/>
            </a:endParaRPr>
          </a:p>
          <a:p>
            <a:r>
              <a:rPr lang="en-IN" sz="2400" dirty="0" smtClean="0">
                <a:latin typeface="+mj-lt"/>
              </a:rPr>
              <a:t>Using Tableau, we will visualize and interpret vast amounts of data, enabling stakeholders to gain insights through interactive dashboards and reports. These insights will help political analysts, campaign strategies, researchers, and the general public.</a:t>
            </a:r>
            <a:endParaRPr lang="en-IN" sz="2400" dirty="0">
              <a:latin typeface="+mj-lt"/>
            </a:endParaRP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OBJECTIVE:</a:t>
            </a:r>
            <a:endParaRPr lang="en-IN" dirty="0"/>
          </a:p>
        </p:txBody>
      </p:sp>
      <p:sp>
        <p:nvSpPr>
          <p:cNvPr id="3" name="Content Placeholder 2"/>
          <p:cNvSpPr>
            <a:spLocks noGrp="1"/>
          </p:cNvSpPr>
          <p:nvPr>
            <p:ph idx="1"/>
          </p:nvPr>
        </p:nvSpPr>
        <p:spPr>
          <a:xfrm>
            <a:off x="609599" y="2128662"/>
            <a:ext cx="10916993" cy="3422131"/>
          </a:xfrm>
        </p:spPr>
        <p:txBody>
          <a:bodyPr>
            <a:noAutofit/>
          </a:bodyPr>
          <a:lstStyle/>
          <a:p>
            <a:pPr marL="0" indent="0">
              <a:buNone/>
            </a:pPr>
            <a:r>
              <a:rPr lang="en-IN" sz="3600" dirty="0" smtClean="0">
                <a:latin typeface="+mj-lt"/>
              </a:rPr>
              <a:t>The objective of this task is to analyze the 2024 election data.</a:t>
            </a:r>
          </a:p>
          <a:p>
            <a:r>
              <a:rPr lang="en-IN" sz="3600" dirty="0" smtClean="0">
                <a:latin typeface="+mj-lt"/>
              </a:rPr>
              <a:t>Gain insights into the election results</a:t>
            </a:r>
          </a:p>
          <a:p>
            <a:r>
              <a:rPr lang="en-IN" sz="3600" dirty="0" smtClean="0">
                <a:latin typeface="+mj-lt"/>
              </a:rPr>
              <a:t>Party/alliance performance across the states</a:t>
            </a:r>
          </a:p>
          <a:p>
            <a:r>
              <a:rPr lang="en-IN" sz="3600" dirty="0" smtClean="0">
                <a:latin typeface="+mj-lt"/>
              </a:rPr>
              <a:t>Voter trends across various constituencies</a:t>
            </a:r>
            <a:r>
              <a:rPr lang="en-IN" sz="3600" dirty="0" smtClean="0"/>
              <a:t>.</a:t>
            </a:r>
          </a:p>
          <a:p>
            <a:endParaRPr lang="en-IN" sz="3600" dirty="0"/>
          </a:p>
        </p:txBody>
      </p:sp>
    </p:spTree>
    <p:extLst>
      <p:ext uri="{BB962C8B-B14F-4D97-AF65-F5344CB8AC3E}">
        <p14:creationId xmlns:p14="http://schemas.microsoft.com/office/powerpoint/2010/main" val="219849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a:t>
            </a:r>
            <a:endParaRPr lang="en-IN" dirty="0"/>
          </a:p>
        </p:txBody>
      </p:sp>
      <p:sp>
        <p:nvSpPr>
          <p:cNvPr id="3" name="Content Placeholder 2"/>
          <p:cNvSpPr>
            <a:spLocks noGrp="1"/>
          </p:cNvSpPr>
          <p:nvPr>
            <p:ph idx="1"/>
          </p:nvPr>
        </p:nvSpPr>
        <p:spPr>
          <a:xfrm>
            <a:off x="609600" y="1935479"/>
            <a:ext cx="10972800" cy="3357737"/>
          </a:xfrm>
        </p:spPr>
        <p:txBody>
          <a:bodyPr>
            <a:noAutofit/>
          </a:bodyPr>
          <a:lstStyle/>
          <a:p>
            <a:pPr marL="514350" indent="-514350">
              <a:buFont typeface="+mj-lt"/>
              <a:buAutoNum type="arabicPeriod"/>
            </a:pPr>
            <a:r>
              <a:rPr lang="en-IN" sz="3600" dirty="0" smtClean="0">
                <a:latin typeface="+mj-lt"/>
              </a:rPr>
              <a:t>Data Integration</a:t>
            </a:r>
          </a:p>
          <a:p>
            <a:pPr marL="514350" indent="-514350">
              <a:buFont typeface="+mj-lt"/>
              <a:buAutoNum type="arabicPeriod"/>
            </a:pPr>
            <a:r>
              <a:rPr lang="en-IN" sz="3600" dirty="0" smtClean="0">
                <a:latin typeface="+mj-lt"/>
              </a:rPr>
              <a:t>Data cleaning and Preparation</a:t>
            </a:r>
          </a:p>
          <a:p>
            <a:pPr marL="514350" indent="-514350">
              <a:buFont typeface="+mj-lt"/>
              <a:buAutoNum type="arabicPeriod"/>
            </a:pPr>
            <a:r>
              <a:rPr lang="en-IN" sz="3600" dirty="0" smtClean="0">
                <a:latin typeface="+mj-lt"/>
              </a:rPr>
              <a:t>Data Analysis and Preparation</a:t>
            </a:r>
          </a:p>
          <a:p>
            <a:pPr marL="514350" indent="-514350">
              <a:buFont typeface="+mj-lt"/>
              <a:buAutoNum type="arabicPeriod"/>
            </a:pPr>
            <a:r>
              <a:rPr lang="en-IN" sz="3600" dirty="0" smtClean="0">
                <a:latin typeface="+mj-lt"/>
              </a:rPr>
              <a:t>Interactive Dashboard</a:t>
            </a:r>
          </a:p>
          <a:p>
            <a:pPr marL="514350" indent="-514350">
              <a:buFont typeface="+mj-lt"/>
              <a:buAutoNum type="arabicPeriod"/>
            </a:pPr>
            <a:r>
              <a:rPr lang="en-IN" sz="3600" dirty="0" smtClean="0">
                <a:latin typeface="+mj-lt"/>
              </a:rPr>
              <a:t>Insights and Recommendations</a:t>
            </a:r>
            <a:endParaRPr lang="en-IN" sz="3600" dirty="0">
              <a:latin typeface="+mj-lt"/>
            </a:endParaRPr>
          </a:p>
        </p:txBody>
      </p:sp>
    </p:spTree>
    <p:extLst>
      <p:ext uri="{BB962C8B-B14F-4D97-AF65-F5344CB8AC3E}">
        <p14:creationId xmlns:p14="http://schemas.microsoft.com/office/powerpoint/2010/main" val="408429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42" y="1133341"/>
            <a:ext cx="10972800" cy="636474"/>
          </a:xfrm>
        </p:spPr>
        <p:txBody>
          <a:bodyPr>
            <a:noAutofit/>
          </a:bodyPr>
          <a:lstStyle/>
          <a:p>
            <a:r>
              <a:rPr lang="en-IN" dirty="0" smtClean="0"/>
              <a:t>Data Description:</a:t>
            </a:r>
            <a:endParaRPr lang="en-IN" dirty="0"/>
          </a:p>
        </p:txBody>
      </p:sp>
      <p:sp>
        <p:nvSpPr>
          <p:cNvPr id="3" name="Content Placeholder 2"/>
          <p:cNvSpPr>
            <a:spLocks noGrp="1"/>
          </p:cNvSpPr>
          <p:nvPr>
            <p:ph idx="1"/>
          </p:nvPr>
        </p:nvSpPr>
        <p:spPr>
          <a:xfrm>
            <a:off x="609600" y="1935479"/>
            <a:ext cx="8676068" cy="4710019"/>
          </a:xfrm>
        </p:spPr>
        <p:txBody>
          <a:bodyPr>
            <a:normAutofit fontScale="77500" lnSpcReduction="20000"/>
          </a:bodyPr>
          <a:lstStyle/>
          <a:p>
            <a:pPr marL="0" indent="0">
              <a:buNone/>
            </a:pPr>
            <a:r>
              <a:rPr lang="en-US" dirty="0">
                <a:latin typeface="+mj-lt"/>
              </a:rPr>
              <a:t>1. Election Results Data:</a:t>
            </a:r>
          </a:p>
          <a:p>
            <a:r>
              <a:rPr lang="en-US" dirty="0">
                <a:latin typeface="+mj-lt"/>
              </a:rPr>
              <a:t>- `_id`: Unique identifier for each record.</a:t>
            </a:r>
          </a:p>
          <a:p>
            <a:r>
              <a:rPr lang="en-US" dirty="0">
                <a:latin typeface="+mj-lt"/>
              </a:rPr>
              <a:t>- `State`: Name of the state.</a:t>
            </a:r>
          </a:p>
          <a:p>
            <a:r>
              <a:rPr lang="en-US" dirty="0">
                <a:latin typeface="+mj-lt"/>
              </a:rPr>
              <a:t>- `Const. No.`: Constituency number.</a:t>
            </a:r>
          </a:p>
          <a:p>
            <a:r>
              <a:rPr lang="en-US" dirty="0">
                <a:latin typeface="+mj-lt"/>
              </a:rPr>
              <a:t>- `Constituency`: Name of the constituency.</a:t>
            </a:r>
          </a:p>
          <a:p>
            <a:r>
              <a:rPr lang="en-US" dirty="0">
                <a:latin typeface="+mj-lt"/>
              </a:rPr>
              <a:t>- `Leading Candidate`: Name of the leading candidate.</a:t>
            </a:r>
          </a:p>
          <a:p>
            <a:r>
              <a:rPr lang="en-US" dirty="0">
                <a:latin typeface="+mj-lt"/>
              </a:rPr>
              <a:t>- `Leading Party`: Name of the leading party.</a:t>
            </a:r>
          </a:p>
          <a:p>
            <a:r>
              <a:rPr lang="en-US" dirty="0">
                <a:latin typeface="+mj-lt"/>
              </a:rPr>
              <a:t>- `Trailing Candidate`: Name of the trailing candidate.</a:t>
            </a:r>
          </a:p>
          <a:p>
            <a:r>
              <a:rPr lang="en-US" dirty="0">
                <a:latin typeface="+mj-lt"/>
              </a:rPr>
              <a:t>- `Trailing Party`: Name of the trailing party.</a:t>
            </a:r>
          </a:p>
          <a:p>
            <a:r>
              <a:rPr lang="en-US" dirty="0">
                <a:latin typeface="+mj-lt"/>
              </a:rPr>
              <a:t>- `Margin`: Vote margin between the leading and trailing candidates.</a:t>
            </a:r>
          </a:p>
          <a:p>
            <a:r>
              <a:rPr lang="en-US" dirty="0">
                <a:latin typeface="+mj-lt"/>
              </a:rPr>
              <a:t>- `Status`: Status of the election result (e.g., Won, Lost, Leading, Trailing</a:t>
            </a:r>
            <a:r>
              <a:rPr lang="en-US" dirty="0" smtClean="0">
                <a:latin typeface="+mj-lt"/>
              </a:rPr>
              <a:t>).</a:t>
            </a:r>
          </a:p>
          <a:p>
            <a:endParaRPr lang="en-US" dirty="0">
              <a:latin typeface="+mj-lt"/>
            </a:endParaRPr>
          </a:p>
          <a:p>
            <a:pPr marL="0" indent="0">
              <a:buNone/>
            </a:pPr>
            <a:r>
              <a:rPr lang="en-US" dirty="0">
                <a:latin typeface="+mj-lt"/>
              </a:rPr>
              <a:t>2. Party Alliance Data:</a:t>
            </a:r>
          </a:p>
          <a:p>
            <a:r>
              <a:rPr lang="en-US" dirty="0">
                <a:latin typeface="+mj-lt"/>
              </a:rPr>
              <a:t>- `Party Name`: Name of the political party.</a:t>
            </a:r>
          </a:p>
          <a:p>
            <a:r>
              <a:rPr lang="en-US" dirty="0">
                <a:latin typeface="+mj-lt"/>
              </a:rPr>
              <a:t>- `Alliance Name`: Name of the political alliance the party belongs to.</a:t>
            </a:r>
            <a:endParaRPr lang="en-IN"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0022" y="912271"/>
            <a:ext cx="2128085" cy="5810501"/>
          </a:xfrm>
          <a:prstGeom prst="rect">
            <a:avLst/>
          </a:prstGeom>
        </p:spPr>
      </p:pic>
    </p:spTree>
    <p:extLst>
      <p:ext uri="{BB962C8B-B14F-4D97-AF65-F5344CB8AC3E}">
        <p14:creationId xmlns:p14="http://schemas.microsoft.com/office/powerpoint/2010/main" val="77065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85" y="901521"/>
            <a:ext cx="7310907" cy="553792"/>
          </a:xfrm>
        </p:spPr>
        <p:txBody>
          <a:bodyPr>
            <a:noAutofit/>
          </a:bodyPr>
          <a:lstStyle/>
          <a:p>
            <a:r>
              <a:rPr lang="en-IN" sz="4000" dirty="0" smtClean="0"/>
              <a:t>Data Analysis and Visualization:</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486" y="1416676"/>
            <a:ext cx="11475077" cy="5441324"/>
          </a:xfrm>
        </p:spPr>
      </p:pic>
    </p:spTree>
    <p:extLst>
      <p:ext uri="{BB962C8B-B14F-4D97-AF65-F5344CB8AC3E}">
        <p14:creationId xmlns:p14="http://schemas.microsoft.com/office/powerpoint/2010/main" val="233554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722" y="888642"/>
            <a:ext cx="10972800" cy="687989"/>
          </a:xfrm>
        </p:spPr>
        <p:txBody>
          <a:bodyPr>
            <a:normAutofit/>
          </a:bodyPr>
          <a:lstStyle/>
          <a:p>
            <a:r>
              <a:rPr lang="en-IN" sz="4000" dirty="0" smtClean="0"/>
              <a:t>Overall Results:</a:t>
            </a:r>
            <a:endParaRPr lang="en-IN" sz="4000" dirty="0"/>
          </a:p>
        </p:txBody>
      </p:sp>
      <p:sp>
        <p:nvSpPr>
          <p:cNvPr id="5" name="TextBox 4"/>
          <p:cNvSpPr txBox="1"/>
          <p:nvPr/>
        </p:nvSpPr>
        <p:spPr>
          <a:xfrm>
            <a:off x="566671" y="1828800"/>
            <a:ext cx="5434884" cy="1200329"/>
          </a:xfrm>
          <a:prstGeom prst="rect">
            <a:avLst/>
          </a:prstGeom>
          <a:solidFill>
            <a:schemeClr val="accent6">
              <a:lumMod val="60000"/>
              <a:lumOff val="40000"/>
            </a:schemeClr>
          </a:solidFill>
        </p:spPr>
        <p:txBody>
          <a:bodyPr wrap="square" rtlCol="0">
            <a:spAutoFit/>
          </a:bodyPr>
          <a:lstStyle/>
          <a:p>
            <a:r>
              <a:rPr lang="en-IN" dirty="0" smtClean="0">
                <a:latin typeface="+mj-lt"/>
              </a:rPr>
              <a:t>As per the diagram, we can see that </a:t>
            </a:r>
            <a:r>
              <a:rPr lang="en-IN" u="sng" dirty="0" smtClean="0">
                <a:latin typeface="+mj-lt"/>
              </a:rPr>
              <a:t>BJP</a:t>
            </a:r>
            <a:r>
              <a:rPr lang="en-IN" dirty="0" smtClean="0">
                <a:latin typeface="+mj-lt"/>
              </a:rPr>
              <a:t> is the leading party with 240 seats and then there is </a:t>
            </a:r>
            <a:r>
              <a:rPr lang="en-IN" u="sng" dirty="0" smtClean="0">
                <a:latin typeface="+mj-lt"/>
              </a:rPr>
              <a:t>Congress</a:t>
            </a:r>
            <a:r>
              <a:rPr lang="en-IN" dirty="0" smtClean="0">
                <a:latin typeface="+mj-lt"/>
              </a:rPr>
              <a:t> with 99 Seats followed by 37 seats of </a:t>
            </a:r>
            <a:r>
              <a:rPr lang="en-IN" u="sng" dirty="0" smtClean="0">
                <a:latin typeface="+mj-lt"/>
              </a:rPr>
              <a:t>Samajwadi party</a:t>
            </a:r>
            <a:r>
              <a:rPr lang="en-IN" u="sng" dirty="0">
                <a:latin typeface="+mj-lt"/>
              </a:rPr>
              <a:t> </a:t>
            </a:r>
            <a:r>
              <a:rPr lang="en-IN" dirty="0" smtClean="0">
                <a:latin typeface="+mj-lt"/>
              </a:rPr>
              <a:t>and 29 seats of </a:t>
            </a:r>
            <a:r>
              <a:rPr lang="en-IN" u="sng" dirty="0" smtClean="0">
                <a:latin typeface="+mj-lt"/>
              </a:rPr>
              <a:t>All India Trinamool Congress</a:t>
            </a:r>
            <a:endParaRPr lang="en-IN" u="sng" dirty="0">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104" y="811369"/>
            <a:ext cx="5331854" cy="2678806"/>
          </a:xfrm>
          <a:prstGeom prst="rect">
            <a:avLst/>
          </a:prstGeom>
          <a:ln>
            <a:solidFill>
              <a:schemeClr val="tx1"/>
            </a:solidFill>
          </a:ln>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71" y="3751653"/>
            <a:ext cx="2206995" cy="790685"/>
          </a:xfrm>
          <a:prstGeom prst="rect">
            <a:avLst/>
          </a:prstGeom>
          <a:ln>
            <a:solidFill>
              <a:schemeClr val="tx1"/>
            </a:solid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399" y="3751653"/>
            <a:ext cx="2448267" cy="790685"/>
          </a:xfrm>
          <a:prstGeom prst="rect">
            <a:avLst/>
          </a:prstGeom>
          <a:ln>
            <a:solidFill>
              <a:schemeClr val="tx1"/>
            </a:solidFill>
          </a:ln>
        </p:spPr>
      </p:pic>
      <p:sp>
        <p:nvSpPr>
          <p:cNvPr id="12" name="TextBox 11"/>
          <p:cNvSpPr txBox="1"/>
          <p:nvPr/>
        </p:nvSpPr>
        <p:spPr>
          <a:xfrm>
            <a:off x="5795493" y="3751653"/>
            <a:ext cx="6233376" cy="646331"/>
          </a:xfrm>
          <a:prstGeom prst="rect">
            <a:avLst/>
          </a:prstGeom>
          <a:solidFill>
            <a:schemeClr val="accent6">
              <a:lumMod val="60000"/>
              <a:lumOff val="40000"/>
            </a:schemeClr>
          </a:solidFill>
        </p:spPr>
        <p:txBody>
          <a:bodyPr wrap="square" rtlCol="0">
            <a:spAutoFit/>
          </a:bodyPr>
          <a:lstStyle/>
          <a:p>
            <a:r>
              <a:rPr lang="en-IN" dirty="0" smtClean="0">
                <a:latin typeface="+mj-lt"/>
              </a:rPr>
              <a:t>Total Seats Won is </a:t>
            </a:r>
            <a:r>
              <a:rPr lang="en-IN" u="sng" dirty="0" smtClean="0">
                <a:latin typeface="+mj-lt"/>
              </a:rPr>
              <a:t>542</a:t>
            </a:r>
            <a:r>
              <a:rPr lang="en-IN" dirty="0" smtClean="0">
                <a:latin typeface="+mj-lt"/>
              </a:rPr>
              <a:t> &amp; Average Margin of win for the candidate Overall is </a:t>
            </a:r>
            <a:r>
              <a:rPr lang="en-IN" u="sng" dirty="0" smtClean="0">
                <a:latin typeface="+mj-lt"/>
              </a:rPr>
              <a:t>162.05k</a:t>
            </a:r>
            <a:endParaRPr lang="en-IN" u="sng" dirty="0">
              <a:latin typeface="+mj-lt"/>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4879" y="4833733"/>
            <a:ext cx="7443990" cy="1708735"/>
          </a:xfrm>
          <a:prstGeom prst="rect">
            <a:avLst/>
          </a:prstGeom>
          <a:ln>
            <a:solidFill>
              <a:schemeClr val="tx1"/>
            </a:solidFill>
          </a:ln>
        </p:spPr>
      </p:pic>
      <p:sp>
        <p:nvSpPr>
          <p:cNvPr id="14" name="TextBox 13"/>
          <p:cNvSpPr txBox="1"/>
          <p:nvPr/>
        </p:nvSpPr>
        <p:spPr>
          <a:xfrm>
            <a:off x="566671" y="5041769"/>
            <a:ext cx="3773509" cy="646331"/>
          </a:xfrm>
          <a:prstGeom prst="rect">
            <a:avLst/>
          </a:prstGeom>
          <a:solidFill>
            <a:schemeClr val="accent6">
              <a:lumMod val="60000"/>
              <a:lumOff val="40000"/>
            </a:schemeClr>
          </a:solidFill>
        </p:spPr>
        <p:txBody>
          <a:bodyPr wrap="square" rtlCol="0">
            <a:spAutoFit/>
          </a:bodyPr>
          <a:lstStyle/>
          <a:p>
            <a:r>
              <a:rPr lang="en-IN" dirty="0" smtClean="0">
                <a:latin typeface="+mj-lt"/>
              </a:rPr>
              <a:t>And for the Alliance </a:t>
            </a:r>
            <a:r>
              <a:rPr lang="en-IN" u="sng" dirty="0" smtClean="0">
                <a:latin typeface="+mj-lt"/>
              </a:rPr>
              <a:t>NDA</a:t>
            </a:r>
            <a:r>
              <a:rPr lang="en-IN" dirty="0" smtClean="0">
                <a:latin typeface="+mj-lt"/>
              </a:rPr>
              <a:t> is </a:t>
            </a:r>
            <a:r>
              <a:rPr lang="en-IN" u="sng" dirty="0" smtClean="0">
                <a:latin typeface="+mj-lt"/>
              </a:rPr>
              <a:t>252</a:t>
            </a:r>
            <a:r>
              <a:rPr lang="en-IN" dirty="0" smtClean="0">
                <a:latin typeface="+mj-lt"/>
              </a:rPr>
              <a:t> seats and </a:t>
            </a:r>
            <a:r>
              <a:rPr lang="en-IN" u="sng" dirty="0" smtClean="0">
                <a:latin typeface="+mj-lt"/>
              </a:rPr>
              <a:t>INDIA</a:t>
            </a:r>
            <a:r>
              <a:rPr lang="en-IN" dirty="0" smtClean="0">
                <a:latin typeface="+mj-lt"/>
              </a:rPr>
              <a:t> has </a:t>
            </a:r>
            <a:r>
              <a:rPr lang="en-IN" u="sng" dirty="0" smtClean="0">
                <a:latin typeface="+mj-lt"/>
              </a:rPr>
              <a:t>208</a:t>
            </a:r>
            <a:r>
              <a:rPr lang="en-IN" dirty="0" smtClean="0">
                <a:latin typeface="+mj-lt"/>
              </a:rPr>
              <a:t> seats</a:t>
            </a:r>
            <a:endParaRPr lang="en-IN" dirty="0">
              <a:latin typeface="+mj-lt"/>
            </a:endParaRPr>
          </a:p>
        </p:txBody>
      </p:sp>
    </p:spTree>
    <p:extLst>
      <p:ext uri="{BB962C8B-B14F-4D97-AF65-F5344CB8AC3E}">
        <p14:creationId xmlns:p14="http://schemas.microsoft.com/office/powerpoint/2010/main" val="222206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43" y="965915"/>
            <a:ext cx="10972800" cy="597837"/>
          </a:xfrm>
        </p:spPr>
        <p:txBody>
          <a:bodyPr>
            <a:noAutofit/>
          </a:bodyPr>
          <a:lstStyle/>
          <a:p>
            <a:r>
              <a:rPr lang="en-IN" sz="4000" u="sng" dirty="0" smtClean="0"/>
              <a:t>INSIGHTS:</a:t>
            </a:r>
            <a:endParaRPr lang="en-IN" sz="4000" u="sng" dirty="0"/>
          </a:p>
        </p:txBody>
      </p:sp>
      <p:sp>
        <p:nvSpPr>
          <p:cNvPr id="3" name="Content Placeholder 2"/>
          <p:cNvSpPr>
            <a:spLocks noGrp="1"/>
          </p:cNvSpPr>
          <p:nvPr>
            <p:ph idx="1"/>
          </p:nvPr>
        </p:nvSpPr>
        <p:spPr>
          <a:xfrm>
            <a:off x="609600" y="1854557"/>
            <a:ext cx="10972800" cy="3889420"/>
          </a:xfrm>
        </p:spPr>
        <p:txBody>
          <a:bodyPr>
            <a:normAutofit/>
          </a:bodyPr>
          <a:lstStyle/>
          <a:p>
            <a:pPr>
              <a:buFont typeface="Wingdings" pitchFamily="2" charset="2"/>
              <a:buChar char="q"/>
            </a:pPr>
            <a:r>
              <a:rPr lang="en-IN" sz="2000" dirty="0" smtClean="0">
                <a:latin typeface="+mj-lt"/>
              </a:rPr>
              <a:t>NDA is the leading alliance with </a:t>
            </a:r>
            <a:r>
              <a:rPr lang="en-IN" sz="2000" u="sng" dirty="0" smtClean="0">
                <a:latin typeface="+mj-lt"/>
              </a:rPr>
              <a:t>252</a:t>
            </a:r>
            <a:r>
              <a:rPr lang="en-IN" sz="2000" dirty="0" smtClean="0">
                <a:latin typeface="+mj-lt"/>
              </a:rPr>
              <a:t> seats. Which is showing they are leading in the elections but they don’t have numbers required(i.e.</a:t>
            </a:r>
            <a:r>
              <a:rPr lang="en-IN" sz="2000" u="sng" dirty="0" smtClean="0">
                <a:latin typeface="+mj-lt"/>
              </a:rPr>
              <a:t>272</a:t>
            </a:r>
            <a:r>
              <a:rPr lang="en-IN" sz="2000" dirty="0" smtClean="0">
                <a:latin typeface="+mj-lt"/>
              </a:rPr>
              <a:t>) to make the government neither the INDIA alliance which has 208 seats</a:t>
            </a:r>
          </a:p>
          <a:p>
            <a:pPr>
              <a:buFont typeface="Wingdings" pitchFamily="2" charset="2"/>
              <a:buChar char="q"/>
            </a:pPr>
            <a:r>
              <a:rPr lang="en-IN" sz="2000" dirty="0" smtClean="0">
                <a:latin typeface="+mj-lt"/>
              </a:rPr>
              <a:t>As per individual party, </a:t>
            </a:r>
            <a:r>
              <a:rPr lang="en-IN" sz="2000" u="sng" dirty="0" smtClean="0">
                <a:latin typeface="+mj-lt"/>
              </a:rPr>
              <a:t>BJP</a:t>
            </a:r>
            <a:r>
              <a:rPr lang="en-IN" sz="2000" dirty="0" smtClean="0">
                <a:latin typeface="+mj-lt"/>
              </a:rPr>
              <a:t> is the leading party with 240 seats and then there is </a:t>
            </a:r>
            <a:r>
              <a:rPr lang="en-IN" sz="2000" u="sng" dirty="0" smtClean="0">
                <a:latin typeface="+mj-lt"/>
              </a:rPr>
              <a:t>CONGRESS</a:t>
            </a:r>
            <a:r>
              <a:rPr lang="en-IN" sz="2000" dirty="0" smtClean="0">
                <a:latin typeface="+mj-lt"/>
              </a:rPr>
              <a:t> with 99, seats followed by 37 seats of </a:t>
            </a:r>
            <a:r>
              <a:rPr lang="en-IN" sz="2000" u="sng" dirty="0" smtClean="0">
                <a:latin typeface="+mj-lt"/>
              </a:rPr>
              <a:t>SAMAJWADI PARTY </a:t>
            </a:r>
            <a:r>
              <a:rPr lang="en-IN" sz="2000" dirty="0" smtClean="0">
                <a:latin typeface="+mj-lt"/>
              </a:rPr>
              <a:t>and 29 seats of </a:t>
            </a:r>
            <a:r>
              <a:rPr lang="en-IN" sz="2000" u="sng" dirty="0" smtClean="0">
                <a:latin typeface="+mj-lt"/>
              </a:rPr>
              <a:t>ALL INDIA TRINAMOOL CONGRESS</a:t>
            </a:r>
          </a:p>
          <a:p>
            <a:pPr>
              <a:buFont typeface="Wingdings" pitchFamily="2" charset="2"/>
              <a:buChar char="q"/>
            </a:pPr>
            <a:r>
              <a:rPr lang="en-IN" sz="2000" dirty="0" smtClean="0">
                <a:latin typeface="+mj-lt"/>
              </a:rPr>
              <a:t>The Average Margin of winning a consistency is 162.05k votes</a:t>
            </a:r>
          </a:p>
          <a:p>
            <a:pPr>
              <a:buFont typeface="Wingdings" pitchFamily="2" charset="2"/>
              <a:buChar char="q"/>
            </a:pPr>
            <a:r>
              <a:rPr lang="en-IN" sz="2000" dirty="0" smtClean="0">
                <a:latin typeface="+mj-lt"/>
              </a:rPr>
              <a:t>India Alliance has won in states which has high number of seats such as Uttar </a:t>
            </a:r>
            <a:r>
              <a:rPr lang="en-IN" sz="2000" dirty="0" smtClean="0">
                <a:latin typeface="+mj-lt"/>
              </a:rPr>
              <a:t>pradesh</a:t>
            </a:r>
            <a:r>
              <a:rPr lang="en-IN" sz="2000" dirty="0" smtClean="0">
                <a:latin typeface="+mj-lt"/>
              </a:rPr>
              <a:t>(43), Tamilnadu(37), West Bengal(30)</a:t>
            </a:r>
          </a:p>
          <a:p>
            <a:pPr>
              <a:buFont typeface="Wingdings" pitchFamily="2" charset="2"/>
              <a:buChar char="q"/>
            </a:pPr>
            <a:r>
              <a:rPr lang="en-IN" sz="2000" dirty="0" smtClean="0">
                <a:latin typeface="+mj-lt"/>
              </a:rPr>
              <a:t>The seat count of NDA is low in states with high number of seats</a:t>
            </a:r>
          </a:p>
          <a:p>
            <a:pPr>
              <a:buFont typeface="Wingdings" pitchFamily="2" charset="2"/>
              <a:buChar char="q"/>
            </a:pPr>
            <a:r>
              <a:rPr lang="en-IN" sz="2000" dirty="0" smtClean="0">
                <a:latin typeface="+mj-lt"/>
              </a:rPr>
              <a:t>The Average win margin of NDA alliance is 187.36k, where as India alliance average win margin is 137.53k.</a:t>
            </a:r>
          </a:p>
          <a:p>
            <a:pPr>
              <a:buFont typeface="Wingdings" pitchFamily="2" charset="2"/>
              <a:buChar char="q"/>
            </a:pPr>
            <a:endParaRPr lang="en-IN" sz="2000" dirty="0" smtClean="0"/>
          </a:p>
          <a:p>
            <a:pPr>
              <a:buFont typeface="Wingdings" pitchFamily="2" charset="2"/>
              <a:buChar char="q"/>
            </a:pPr>
            <a:endParaRPr lang="en-IN" sz="2000" dirty="0"/>
          </a:p>
        </p:txBody>
      </p:sp>
    </p:spTree>
    <p:extLst>
      <p:ext uri="{BB962C8B-B14F-4D97-AF65-F5344CB8AC3E}">
        <p14:creationId xmlns:p14="http://schemas.microsoft.com/office/powerpoint/2010/main" val="46782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721" y="914399"/>
            <a:ext cx="10972800" cy="597837"/>
          </a:xfrm>
        </p:spPr>
        <p:txBody>
          <a:bodyPr>
            <a:normAutofit fontScale="90000"/>
          </a:bodyPr>
          <a:lstStyle/>
          <a:p>
            <a:r>
              <a:rPr lang="en-IN" sz="3600" u="sng" dirty="0" smtClean="0"/>
              <a:t>RECOMMENDATION</a:t>
            </a:r>
            <a:r>
              <a:rPr lang="en-IN" u="sng" dirty="0" smtClean="0"/>
              <a:t>:</a:t>
            </a:r>
            <a:endParaRPr lang="en-IN" u="sng" dirty="0"/>
          </a:p>
        </p:txBody>
      </p:sp>
      <p:sp>
        <p:nvSpPr>
          <p:cNvPr id="3" name="Content Placeholder 2"/>
          <p:cNvSpPr>
            <a:spLocks noGrp="1"/>
          </p:cNvSpPr>
          <p:nvPr>
            <p:ph idx="1"/>
          </p:nvPr>
        </p:nvSpPr>
        <p:spPr>
          <a:xfrm>
            <a:off x="609600" y="1519707"/>
            <a:ext cx="10972800" cy="5241701"/>
          </a:xfrm>
        </p:spPr>
        <p:txBody>
          <a:bodyPr>
            <a:noAutofit/>
          </a:bodyPr>
          <a:lstStyle/>
          <a:p>
            <a:r>
              <a:rPr lang="en-US" sz="1280" b="1" dirty="0">
                <a:latin typeface="+mj-lt"/>
              </a:rPr>
              <a:t>1. For Party A</a:t>
            </a:r>
            <a:r>
              <a:rPr lang="en-US" sz="1280" dirty="0">
                <a:latin typeface="+mj-lt"/>
              </a:rPr>
              <a:t>:</a:t>
            </a:r>
            <a:endParaRPr lang="en-US" sz="1280" dirty="0">
              <a:latin typeface="+mj-lt"/>
            </a:endParaRPr>
          </a:p>
          <a:p>
            <a:r>
              <a:rPr lang="en-US" sz="1280" b="1" dirty="0">
                <a:latin typeface="+mj-lt"/>
              </a:rPr>
              <a:t>Leverage Strengths in Strongholds</a:t>
            </a:r>
            <a:r>
              <a:rPr lang="en-US" sz="1280" dirty="0">
                <a:latin typeface="+mj-lt"/>
              </a:rPr>
              <a:t>:</a:t>
            </a:r>
            <a:endParaRPr lang="en-US" sz="1280" dirty="0">
              <a:latin typeface="+mj-lt"/>
            </a:endParaRPr>
          </a:p>
          <a:p>
            <a:r>
              <a:rPr lang="en-US" sz="1280" dirty="0" smtClean="0">
                <a:latin typeface="+mj-lt"/>
              </a:rPr>
              <a:t>Continue </a:t>
            </a:r>
            <a:r>
              <a:rPr lang="en-US" sz="1280" dirty="0">
                <a:latin typeface="+mj-lt"/>
              </a:rPr>
              <a:t>to focus campaign efforts in northern states where Party A has a strong base. Increase outreach and voter engagement in these regions to solidify support</a:t>
            </a:r>
            <a:r>
              <a:rPr lang="en-US" sz="1280" dirty="0" smtClean="0">
                <a:latin typeface="+mj-lt"/>
              </a:rPr>
              <a:t>.</a:t>
            </a:r>
            <a:endParaRPr lang="en-US" sz="1280" dirty="0">
              <a:latin typeface="+mj-lt"/>
            </a:endParaRPr>
          </a:p>
          <a:p>
            <a:r>
              <a:rPr lang="en-US" sz="1280" b="1" dirty="0">
                <a:latin typeface="+mj-lt"/>
              </a:rPr>
              <a:t>Expand Reach in Competitive Areas</a:t>
            </a:r>
            <a:r>
              <a:rPr lang="en-US" sz="1280" dirty="0">
                <a:latin typeface="+mj-lt"/>
              </a:rPr>
              <a:t>:</a:t>
            </a:r>
            <a:endParaRPr lang="en-US" sz="1280" dirty="0">
              <a:latin typeface="+mj-lt"/>
            </a:endParaRPr>
          </a:p>
          <a:p>
            <a:r>
              <a:rPr lang="en-US" sz="1280" dirty="0" smtClean="0">
                <a:latin typeface="+mj-lt"/>
              </a:rPr>
              <a:t>Develop </a:t>
            </a:r>
            <a:r>
              <a:rPr lang="en-US" sz="1280" dirty="0">
                <a:latin typeface="+mj-lt"/>
              </a:rPr>
              <a:t>targeted strategies to improve performance in competitive states like State W. Invest in local issues and candidate outreach to gain additional votes</a:t>
            </a:r>
            <a:r>
              <a:rPr lang="en-US" sz="1280" dirty="0" smtClean="0">
                <a:latin typeface="+mj-lt"/>
              </a:rPr>
              <a:t>.</a:t>
            </a:r>
            <a:endParaRPr lang="en-US" sz="1280" dirty="0">
              <a:latin typeface="+mj-lt"/>
            </a:endParaRPr>
          </a:p>
          <a:p>
            <a:r>
              <a:rPr lang="en-US" sz="1280" b="1" dirty="0" smtClean="0">
                <a:latin typeface="+mj-lt"/>
              </a:rPr>
              <a:t>2. For </a:t>
            </a:r>
            <a:r>
              <a:rPr lang="en-US" sz="1280" b="1" dirty="0">
                <a:latin typeface="+mj-lt"/>
              </a:rPr>
              <a:t>Party B</a:t>
            </a:r>
            <a:r>
              <a:rPr lang="en-US" sz="1280" dirty="0">
                <a:latin typeface="+mj-lt"/>
              </a:rPr>
              <a:t>:</a:t>
            </a:r>
            <a:endParaRPr lang="en-US" sz="1280" dirty="0">
              <a:latin typeface="+mj-lt"/>
            </a:endParaRPr>
          </a:p>
          <a:p>
            <a:r>
              <a:rPr lang="en-US" sz="1280" b="1" dirty="0">
                <a:latin typeface="+mj-lt"/>
              </a:rPr>
              <a:t>Capitalize on Southern Success</a:t>
            </a:r>
            <a:r>
              <a:rPr lang="en-US" sz="1280" dirty="0">
                <a:latin typeface="+mj-lt"/>
              </a:rPr>
              <a:t>:</a:t>
            </a:r>
            <a:endParaRPr lang="en-US" sz="1280" dirty="0">
              <a:latin typeface="+mj-lt"/>
            </a:endParaRPr>
          </a:p>
          <a:p>
            <a:r>
              <a:rPr lang="en-US" sz="1280" dirty="0" smtClean="0">
                <a:latin typeface="+mj-lt"/>
              </a:rPr>
              <a:t>Build </a:t>
            </a:r>
            <a:r>
              <a:rPr lang="en-US" sz="1280" dirty="0">
                <a:latin typeface="+mj-lt"/>
              </a:rPr>
              <a:t>on the success in southern states by strengthening alliances and addressing regional issues. Enhance local party presence to maintain a leading position</a:t>
            </a:r>
            <a:r>
              <a:rPr lang="en-US" sz="1280" dirty="0" smtClean="0">
                <a:latin typeface="+mj-lt"/>
              </a:rPr>
              <a:t>.</a:t>
            </a:r>
            <a:endParaRPr lang="en-US" sz="1280" dirty="0">
              <a:latin typeface="+mj-lt"/>
            </a:endParaRPr>
          </a:p>
          <a:p>
            <a:r>
              <a:rPr lang="en-US" sz="1280" b="1" dirty="0">
                <a:latin typeface="+mj-lt"/>
              </a:rPr>
              <a:t>Address Urban Voter Concerns</a:t>
            </a:r>
            <a:r>
              <a:rPr lang="en-US" sz="1280" dirty="0">
                <a:latin typeface="+mj-lt"/>
              </a:rPr>
              <a:t>:</a:t>
            </a:r>
            <a:endParaRPr lang="en-US" sz="1280" dirty="0">
              <a:latin typeface="+mj-lt"/>
            </a:endParaRPr>
          </a:p>
          <a:p>
            <a:r>
              <a:rPr lang="en-US" sz="1280" dirty="0" smtClean="0">
                <a:latin typeface="+mj-lt"/>
              </a:rPr>
              <a:t>Analyze </a:t>
            </a:r>
            <a:r>
              <a:rPr lang="en-US" sz="1280" dirty="0">
                <a:latin typeface="+mj-lt"/>
              </a:rPr>
              <a:t>the varied margins in urban constituencies and tailor policies to address diverse voter concerns. Focus on urban issues and engage with community leaders</a:t>
            </a:r>
            <a:r>
              <a:rPr lang="en-US" sz="1280" dirty="0" smtClean="0">
                <a:latin typeface="+mj-lt"/>
              </a:rPr>
              <a:t>.</a:t>
            </a:r>
            <a:endParaRPr lang="en-US" sz="1280" dirty="0">
              <a:latin typeface="+mj-lt"/>
            </a:endParaRPr>
          </a:p>
          <a:p>
            <a:r>
              <a:rPr lang="en-US" sz="1280" b="1" dirty="0" smtClean="0">
                <a:latin typeface="+mj-lt"/>
              </a:rPr>
              <a:t>3. For </a:t>
            </a:r>
            <a:r>
              <a:rPr lang="en-US" sz="1280" b="1" dirty="0">
                <a:latin typeface="+mj-lt"/>
              </a:rPr>
              <a:t>Independent Parties</a:t>
            </a:r>
            <a:r>
              <a:rPr lang="en-US" sz="1280" dirty="0">
                <a:latin typeface="+mj-lt"/>
              </a:rPr>
              <a:t>:</a:t>
            </a:r>
            <a:endParaRPr lang="en-US" sz="1280" dirty="0">
              <a:latin typeface="+mj-lt"/>
            </a:endParaRPr>
          </a:p>
          <a:p>
            <a:r>
              <a:rPr lang="en-US" sz="1280" b="1" dirty="0">
                <a:latin typeface="+mj-lt"/>
              </a:rPr>
              <a:t>Consolidate Regional Gains</a:t>
            </a:r>
            <a:r>
              <a:rPr lang="en-US" sz="1280" dirty="0">
                <a:latin typeface="+mj-lt"/>
              </a:rPr>
              <a:t>:</a:t>
            </a:r>
            <a:endParaRPr lang="en-US" sz="1280" dirty="0">
              <a:latin typeface="+mj-lt"/>
            </a:endParaRPr>
          </a:p>
          <a:p>
            <a:r>
              <a:rPr lang="en-US" sz="1280" dirty="0" smtClean="0">
                <a:latin typeface="+mj-lt"/>
              </a:rPr>
              <a:t>Focus </a:t>
            </a:r>
            <a:r>
              <a:rPr lang="en-US" sz="1280" dirty="0">
                <a:latin typeface="+mj-lt"/>
              </a:rPr>
              <a:t>on consolidating gains in regions where independent parties have made significant inroads. Strengthen local organizations and support networks</a:t>
            </a:r>
            <a:r>
              <a:rPr lang="en-US" sz="1280" dirty="0" smtClean="0">
                <a:latin typeface="+mj-lt"/>
              </a:rPr>
              <a:t>.</a:t>
            </a:r>
            <a:endParaRPr lang="en-US" sz="1280" dirty="0">
              <a:latin typeface="+mj-lt"/>
            </a:endParaRPr>
          </a:p>
          <a:p>
            <a:r>
              <a:rPr lang="en-US" sz="1280" b="1" dirty="0">
                <a:latin typeface="+mj-lt"/>
              </a:rPr>
              <a:t>Enhance Visibility and Branding</a:t>
            </a:r>
            <a:r>
              <a:rPr lang="en-US" sz="1280" dirty="0">
                <a:latin typeface="+mj-lt"/>
              </a:rPr>
              <a:t>:</a:t>
            </a:r>
            <a:endParaRPr lang="en-US" sz="1280" dirty="0">
              <a:latin typeface="+mj-lt"/>
            </a:endParaRPr>
          </a:p>
          <a:p>
            <a:r>
              <a:rPr lang="en-US" sz="1280" dirty="0" smtClean="0">
                <a:latin typeface="+mj-lt"/>
              </a:rPr>
              <a:t>Increase </a:t>
            </a:r>
            <a:r>
              <a:rPr lang="en-US" sz="1280" dirty="0">
                <a:latin typeface="+mj-lt"/>
              </a:rPr>
              <a:t>visibility through media and public engagement to build a stronger national presence. Develop a clear and appealing platform to attract more voters</a:t>
            </a:r>
            <a:r>
              <a:rPr lang="en-US" sz="1280" dirty="0" smtClean="0">
                <a:latin typeface="+mj-lt"/>
              </a:rPr>
              <a:t>.</a:t>
            </a:r>
            <a:endParaRPr lang="en-US" sz="1280" dirty="0">
              <a:latin typeface="+mj-lt"/>
            </a:endParaRPr>
          </a:p>
          <a:p>
            <a:r>
              <a:rPr lang="en-US" sz="1280" b="1" dirty="0" smtClean="0">
                <a:latin typeface="+mj-lt"/>
              </a:rPr>
              <a:t>4. For </a:t>
            </a:r>
            <a:r>
              <a:rPr lang="en-US" sz="1280" b="1" dirty="0">
                <a:latin typeface="+mj-lt"/>
              </a:rPr>
              <a:t>Alliances</a:t>
            </a:r>
            <a:r>
              <a:rPr lang="en-US" sz="1280" dirty="0">
                <a:latin typeface="+mj-lt"/>
              </a:rPr>
              <a:t>:</a:t>
            </a:r>
            <a:endParaRPr lang="en-US" sz="1280" dirty="0">
              <a:latin typeface="+mj-lt"/>
            </a:endParaRPr>
          </a:p>
          <a:p>
            <a:r>
              <a:rPr lang="en-US" sz="1280" b="1" dirty="0">
                <a:latin typeface="+mj-lt"/>
              </a:rPr>
              <a:t>Strengthen Coalitions</a:t>
            </a:r>
            <a:r>
              <a:rPr lang="en-US" sz="1280" dirty="0">
                <a:latin typeface="+mj-lt"/>
              </a:rPr>
              <a:t>:</a:t>
            </a:r>
            <a:endParaRPr lang="en-US" sz="1280" dirty="0">
              <a:latin typeface="+mj-lt"/>
            </a:endParaRPr>
          </a:p>
          <a:p>
            <a:r>
              <a:rPr lang="en-US" sz="1280" dirty="0" smtClean="0">
                <a:latin typeface="+mj-lt"/>
              </a:rPr>
              <a:t>Review </a:t>
            </a:r>
            <a:r>
              <a:rPr lang="en-US" sz="1280" dirty="0">
                <a:latin typeface="+mj-lt"/>
              </a:rPr>
              <a:t>alliance strategies and consider strengthening partnerships to increase overall support. Coordinate campaign efforts to present a unified front</a:t>
            </a:r>
            <a:r>
              <a:rPr lang="en-US" sz="1280" dirty="0" smtClean="0">
                <a:latin typeface="+mj-lt"/>
              </a:rPr>
              <a:t>.</a:t>
            </a:r>
            <a:endParaRPr lang="en-US" sz="1280" dirty="0">
              <a:latin typeface="+mj-lt"/>
            </a:endParaRPr>
          </a:p>
          <a:p>
            <a:r>
              <a:rPr lang="en-US" sz="1280" b="1" dirty="0">
                <a:latin typeface="+mj-lt"/>
              </a:rPr>
              <a:t>Focus on Swing States</a:t>
            </a:r>
            <a:r>
              <a:rPr lang="en-US" sz="1280" dirty="0">
                <a:latin typeface="+mj-lt"/>
              </a:rPr>
              <a:t>:</a:t>
            </a:r>
            <a:endParaRPr lang="en-US" sz="1280" dirty="0">
              <a:latin typeface="+mj-lt"/>
            </a:endParaRPr>
          </a:p>
          <a:p>
            <a:r>
              <a:rPr lang="en-US" sz="1280" dirty="0" smtClean="0">
                <a:latin typeface="+mj-lt"/>
              </a:rPr>
              <a:t>Allocate </a:t>
            </a:r>
            <a:r>
              <a:rPr lang="en-US" sz="1280" dirty="0">
                <a:latin typeface="+mj-lt"/>
              </a:rPr>
              <a:t>resources to swing states with narrow margins to secure additional seats. Use data-driven strategies to target undecided voters</a:t>
            </a:r>
            <a:r>
              <a:rPr lang="en-US" sz="1250" dirty="0" smtClean="0">
                <a:latin typeface="+mj-lt"/>
              </a:rPr>
              <a:t>.</a:t>
            </a:r>
            <a:endParaRPr lang="en-IN" sz="1250" dirty="0">
              <a:latin typeface="+mj-lt"/>
            </a:endParaRPr>
          </a:p>
        </p:txBody>
      </p:sp>
    </p:spTree>
    <p:extLst>
      <p:ext uri="{BB962C8B-B14F-4D97-AF65-F5344CB8AC3E}">
        <p14:creationId xmlns:p14="http://schemas.microsoft.com/office/powerpoint/2010/main" val="3150385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1396</TotalTime>
  <Words>819</Words>
  <Application>Microsoft Office PowerPoint</Application>
  <PresentationFormat>Custom</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Analysis of 2024 Election Data</vt:lpstr>
      <vt:lpstr>PowerPoint Presentation</vt:lpstr>
      <vt:lpstr>OBJECTIVE:</vt:lpstr>
      <vt:lpstr>STEPS:</vt:lpstr>
      <vt:lpstr>Data Description:</vt:lpstr>
      <vt:lpstr>Data Analysis and Visualization:</vt:lpstr>
      <vt:lpstr>Overall Results:</vt:lpstr>
      <vt:lpstr>INSIGHTS:</vt:lpstr>
      <vt:lpstr>RECOMMENDATION: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 2024</dc:title>
  <dc:creator/>
  <cp:lastModifiedBy>ANISHA BHARDWAJ  DM</cp:lastModifiedBy>
  <cp:revision>27</cp:revision>
  <dcterms:created xsi:type="dcterms:W3CDTF">2024-07-22T06:25:28Z</dcterms:created>
  <dcterms:modified xsi:type="dcterms:W3CDTF">2024-07-25T16:59:17Z</dcterms:modified>
</cp:coreProperties>
</file>