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73" r:id="rId2"/>
    <p:sldId id="275" r:id="rId3"/>
    <p:sldId id="277" r:id="rId4"/>
    <p:sldId id="267" r:id="rId5"/>
    <p:sldId id="269" r:id="rId6"/>
    <p:sldId id="268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4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9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20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7992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84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72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28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62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36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6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9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3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3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5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3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0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2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9F04-D51F-4ABC-AD89-DF326765EE8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8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1859F04-D51F-4ABC-AD89-DF326765EE81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E6FC4E1-B427-4C65-94F1-019CA46B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056" userDrawn="1">
          <p15:clr>
            <a:srgbClr val="F26B43"/>
          </p15:clr>
        </p15:guide>
        <p15:guide id="2" pos="9600" userDrawn="1">
          <p15:clr>
            <a:srgbClr val="F26B43"/>
          </p15:clr>
        </p15:guide>
        <p15:guide id="3" pos="792" userDrawn="1">
          <p15:clr>
            <a:srgbClr val="F26B43"/>
          </p15:clr>
        </p15:guide>
        <p15:guide id="4" pos="7200" userDrawn="1">
          <p15:clr>
            <a:srgbClr val="F26B43"/>
          </p15:clr>
        </p15:guide>
        <p15:guide id="5" orient="horz" pos="4008" userDrawn="1">
          <p15:clr>
            <a:srgbClr val="F26B43"/>
          </p15:clr>
        </p15:guide>
        <p15:guide id="6" orient="horz" pos="1440" userDrawn="1">
          <p15:clr>
            <a:srgbClr val="F26B43"/>
          </p15:clr>
        </p15:guide>
        <p15:guide id="7" orient="horz" pos="3720" userDrawn="1">
          <p15:clr>
            <a:srgbClr val="F26B43"/>
          </p15:clr>
        </p15:guide>
        <p15:guide id="8" orient="horz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536A9-52DC-4A3E-AC42-91E14C9E0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1441"/>
            <a:ext cx="11856719" cy="782320"/>
          </a:xfrm>
        </p:spPr>
        <p:txBody>
          <a:bodyPr>
            <a:normAutofit/>
          </a:bodyPr>
          <a:lstStyle/>
          <a:p>
            <a:r>
              <a:rPr lang="en-US" dirty="0"/>
              <a:t>Summary STAT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7DD61-6FE2-4C32-AFCF-77903194F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" y="6075680"/>
            <a:ext cx="11653519" cy="7823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Summary Table 1. </a:t>
            </a:r>
            <a:r>
              <a:rPr lang="en-US" dirty="0" err="1"/>
              <a:t>r_score</a:t>
            </a:r>
            <a:r>
              <a:rPr lang="en-US" dirty="0"/>
              <a:t>(R2),  Mean Squared Error(MSE), Mean Absolute Error(MAE) with all 133 features vectors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B8BBDC-5D43-43D5-8D45-6D56101D4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2320"/>
            <a:ext cx="12192000" cy="520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536A9-52DC-4A3E-AC42-91E14C9E0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1441"/>
            <a:ext cx="11856719" cy="782320"/>
          </a:xfrm>
        </p:spPr>
        <p:txBody>
          <a:bodyPr>
            <a:normAutofit/>
          </a:bodyPr>
          <a:lstStyle/>
          <a:p>
            <a:r>
              <a:rPr lang="en-US" dirty="0"/>
              <a:t>Summary STAT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7DD61-6FE2-4C32-AFCF-77903194F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0" y="2616199"/>
            <a:ext cx="11653519" cy="497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Summary Table 1. </a:t>
            </a:r>
            <a:r>
              <a:rPr lang="en-US" dirty="0" err="1"/>
              <a:t>R_score</a:t>
            </a:r>
            <a:r>
              <a:rPr lang="en-US" dirty="0"/>
              <a:t>, MSE, MAE with all 74 features vectors</a:t>
            </a:r>
          </a:p>
        </p:txBody>
      </p:sp>
      <p:pic>
        <p:nvPicPr>
          <p:cNvPr id="7" name="Picture 6" descr="A picture containing sky&#10;&#10;Description automatically generated">
            <a:extLst>
              <a:ext uri="{FF2B5EF4-FFF2-40B4-BE49-F238E27FC236}">
                <a16:creationId xmlns:a16="http://schemas.microsoft.com/office/drawing/2014/main" id="{FE3575B9-7913-431C-A4AE-21684D6DE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873761"/>
            <a:ext cx="11775440" cy="162117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B0E414-01D8-4D20-B8CD-62E086C60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3992881"/>
            <a:ext cx="11775440" cy="162117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527539B-8835-4254-A1D9-B49FB6B28396}"/>
              </a:ext>
            </a:extLst>
          </p:cNvPr>
          <p:cNvSpPr txBox="1">
            <a:spLocks/>
          </p:cNvSpPr>
          <p:nvPr/>
        </p:nvSpPr>
        <p:spPr>
          <a:xfrm>
            <a:off x="1102360" y="5872480"/>
            <a:ext cx="11653519" cy="497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Summary Table 1. </a:t>
            </a:r>
            <a:r>
              <a:rPr lang="en-US" dirty="0" err="1"/>
              <a:t>R_score</a:t>
            </a:r>
            <a:r>
              <a:rPr lang="en-US" dirty="0"/>
              <a:t>, MSE, MAE with all 20 features vectors</a:t>
            </a:r>
          </a:p>
        </p:txBody>
      </p:sp>
    </p:spTree>
    <p:extLst>
      <p:ext uri="{BB962C8B-B14F-4D97-AF65-F5344CB8AC3E}">
        <p14:creationId xmlns:p14="http://schemas.microsoft.com/office/powerpoint/2010/main" val="406407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D296-567C-4495-A533-387DEEB6D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1E298-6A4F-4099-99F2-8B64F7206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2367093"/>
            <a:ext cx="11826239" cy="1778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If we had more time </a:t>
            </a:r>
          </a:p>
        </p:txBody>
      </p:sp>
    </p:spTree>
    <p:extLst>
      <p:ext uri="{BB962C8B-B14F-4D97-AF65-F5344CB8AC3E}">
        <p14:creationId xmlns:p14="http://schemas.microsoft.com/office/powerpoint/2010/main" val="82675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C3AB-09FE-447A-8E97-B349B7CBA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61926"/>
            <a:ext cx="10364451" cy="552449"/>
          </a:xfrm>
        </p:spPr>
        <p:txBody>
          <a:bodyPr>
            <a:normAutofit fontScale="90000"/>
          </a:bodyPr>
          <a:lstStyle/>
          <a:p>
            <a:r>
              <a:rPr lang="en-US" dirty="0"/>
              <a:t>If we have more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8396E-724D-4D5D-8AA1-25F4E050B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4" y="971551"/>
            <a:ext cx="11725275" cy="5572124"/>
          </a:xfrm>
        </p:spPr>
        <p:txBody>
          <a:bodyPr/>
          <a:lstStyle/>
          <a:p>
            <a:pPr marL="0" indent="0">
              <a:buNone/>
            </a:pPr>
            <a:r>
              <a:rPr lang="en-US" sz="6000" dirty="0"/>
              <a:t>Creating an ensemble learners</a:t>
            </a:r>
            <a:endParaRPr lang="en-US" i="1" dirty="0"/>
          </a:p>
          <a:p>
            <a:r>
              <a:rPr lang="en-US" i="1" dirty="0"/>
              <a:t>Ensemble models in machine learning combine the decisions from multiple models to improve the overall performance.</a:t>
            </a:r>
            <a:r>
              <a:rPr lang="en-US" dirty="0"/>
              <a:t> </a:t>
            </a:r>
          </a:p>
          <a:p>
            <a:r>
              <a:rPr lang="en-US" dirty="0"/>
              <a:t>Make the learner we have got better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4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70AC-275B-407B-9F73-9306C098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00" y="161317"/>
            <a:ext cx="10364451" cy="543533"/>
          </a:xfrm>
        </p:spPr>
        <p:txBody>
          <a:bodyPr>
            <a:normAutofit fontScale="90000"/>
          </a:bodyPr>
          <a:lstStyle/>
          <a:p>
            <a:r>
              <a:rPr lang="en-US" dirty="0"/>
              <a:t>If we have more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40560-0F02-418D-BDCB-046A6AAC3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6" y="990601"/>
            <a:ext cx="5000625" cy="5524499"/>
          </a:xfrm>
        </p:spPr>
        <p:txBody>
          <a:bodyPr>
            <a:normAutofit/>
          </a:bodyPr>
          <a:lstStyle/>
          <a:p>
            <a:r>
              <a:rPr lang="en-US" dirty="0"/>
              <a:t>Its not create a new algorithm</a:t>
            </a:r>
          </a:p>
          <a:p>
            <a:r>
              <a:rPr lang="en-US" dirty="0"/>
              <a:t>but instead assembling together several different algorithms/several different models to create an ensemble learner.</a:t>
            </a:r>
          </a:p>
          <a:p>
            <a:r>
              <a:rPr lang="en-US" dirty="0"/>
              <a:t>What this means </a:t>
            </a:r>
          </a:p>
          <a:p>
            <a:r>
              <a:rPr lang="en-US" dirty="0"/>
              <a:t>we create 1 learner first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7FE40FE-B53A-47EC-991E-9A466109B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529" y="990601"/>
            <a:ext cx="6305645" cy="570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3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DAAF-0189-4564-B862-92929F554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95250"/>
            <a:ext cx="10364451" cy="495908"/>
          </a:xfrm>
        </p:spPr>
        <p:txBody>
          <a:bodyPr>
            <a:normAutofit fontScale="90000"/>
          </a:bodyPr>
          <a:lstStyle/>
          <a:p>
            <a:r>
              <a:rPr lang="en-US" dirty="0"/>
              <a:t>If we have more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5F9C0-3FD3-4E2A-8745-256FCB573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4" y="895351"/>
            <a:ext cx="5181601" cy="5734050"/>
          </a:xfrm>
        </p:spPr>
        <p:txBody>
          <a:bodyPr/>
          <a:lstStyle/>
          <a:p>
            <a:r>
              <a:rPr lang="en-US" dirty="0"/>
              <a:t>We have 5 different learners/models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query this ensemble of learners we query each model by itself and combine the answers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do this we plugged each model with the same X and then we got our </a:t>
            </a:r>
            <a:r>
              <a:rPr lang="en-US" dirty="0" err="1"/>
              <a:t>ys</a:t>
            </a:r>
            <a:r>
              <a:rPr lang="en-US" dirty="0"/>
              <a:t> (ILI lag weeks in our case)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have the y output for each models</a:t>
            </a:r>
          </a:p>
          <a:p>
            <a:endParaRPr lang="en-US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20990AD-8603-4F31-9D65-2EDE2D09C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221" y="724508"/>
            <a:ext cx="6331104" cy="603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41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28A2-DBBD-4ED7-BB80-B8C71BFFA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434" y="87576"/>
            <a:ext cx="10364450" cy="607749"/>
          </a:xfrm>
        </p:spPr>
        <p:txBody>
          <a:bodyPr/>
          <a:lstStyle/>
          <a:p>
            <a:r>
              <a:rPr lang="en-US" dirty="0"/>
              <a:t>If we have more time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7DB637-6653-423D-9D47-837C4827A062}"/>
              </a:ext>
            </a:extLst>
          </p:cNvPr>
          <p:cNvSpPr txBox="1">
            <a:spLocks/>
          </p:cNvSpPr>
          <p:nvPr/>
        </p:nvSpPr>
        <p:spPr>
          <a:xfrm>
            <a:off x="0" y="1199534"/>
            <a:ext cx="5924551" cy="5658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do we combine them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Classification:- make each of these vote on what is it.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sz="3200" dirty="0">
                <a:solidFill>
                  <a:srgbClr val="00B050"/>
                </a:solidFill>
              </a:rPr>
              <a:t>But we did regression</a:t>
            </a:r>
          </a:p>
          <a:p>
            <a:r>
              <a:rPr lang="en-US" dirty="0"/>
              <a:t>Typical thing to do here is to take the results of this ensemble learner(mean </a:t>
            </a:r>
            <a:r>
              <a:rPr lang="en-US" dirty="0">
                <a:sym typeface="Wingdings" panose="05000000000000000000" pitchFamily="2" charset="2"/>
              </a:rPr>
              <a:t> y)</a:t>
            </a:r>
            <a:r>
              <a:rPr lang="en-US" dirty="0"/>
              <a:t>.</a:t>
            </a:r>
          </a:p>
          <a:p>
            <a:r>
              <a:rPr lang="en-US" dirty="0"/>
              <a:t>We can test this overall ensemble learner using this test data we set aside. </a:t>
            </a:r>
          </a:p>
          <a:p>
            <a:r>
              <a:rPr lang="en-US" dirty="0"/>
              <a:t>Make learners vote on one another and select the best model.</a:t>
            </a:r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5B9C161-7F8D-48C9-8DF0-4E2E06195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51" y="581025"/>
            <a:ext cx="6181724" cy="618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2777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7611BDE-1F2F-4D8E-8C32-C1DD2FCE4E03}">
  <we:reference id="wa104381050" version="4.1.6.0" store="en-US" storeType="OMEX"/>
  <we:alternateReferences>
    <we:reference id="wa104381050" version="4.1.6.0" store="WA10438105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357</TotalTime>
  <Words>265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Tw Cen MT</vt:lpstr>
      <vt:lpstr>Wingdings</vt:lpstr>
      <vt:lpstr>Droplet</vt:lpstr>
      <vt:lpstr>Summary STAT</vt:lpstr>
      <vt:lpstr>Summary STAT</vt:lpstr>
      <vt:lpstr>PowerPoint Presentation</vt:lpstr>
      <vt:lpstr>If we have more time</vt:lpstr>
      <vt:lpstr>If we have more time</vt:lpstr>
      <vt:lpstr>If we have more time</vt:lpstr>
      <vt:lpstr>If we have more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Emawayish Haile</dc:creator>
  <cp:lastModifiedBy>Emawayish Haile</cp:lastModifiedBy>
  <cp:revision>27</cp:revision>
  <dcterms:created xsi:type="dcterms:W3CDTF">2019-08-04T13:42:38Z</dcterms:created>
  <dcterms:modified xsi:type="dcterms:W3CDTF">2019-08-07T06:19:25Z</dcterms:modified>
</cp:coreProperties>
</file>