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8491-0857-4202-81C4-79CDE460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7E0A-118F-405B-976D-32AD0BE5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86D5-BD8C-46E9-9702-988A487A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6997-4DFC-4D8C-BD77-BA8BDC67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7825-3666-46C7-9F51-C8A1A5ED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F54D-60F2-40B6-B493-91D625E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324D-9EF8-4B30-B0E2-BA9261B4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50CF-F026-4E99-9DF9-98251B5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B503-A56A-42EE-91C6-A5978BDE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5114-33E0-40ED-A77B-564A1F8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E8AA-34DB-4500-8527-772479A43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33EF6-6D76-46FB-B318-CEC039E9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9BBF-EF2F-4A3D-91BD-B5FCF75A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E992-F5EF-43A3-94D5-FA1BF0BC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1FE5-277E-46DF-97E2-E73A9A07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F333-8A37-441E-9F42-023ED2BB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CEC89-A774-4063-B089-12475EEC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B5C3-114E-442F-8D7D-A2B21E7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0AE2-9866-4F73-A156-EAEB69A1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0487-64D5-4306-B98E-F00E9387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E23-9E9B-4BC9-8287-E50B3FC7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9854-DF8C-410E-B2C5-2532AFEB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B793-A495-4793-9ED4-5D6AF2AF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D042-34E5-4AA8-A40D-8581A6B1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6F8B-64F8-48A8-BD87-BC02F26E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6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54EC-34C6-4FA8-B0DA-0D6C9316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9C4C-ABB3-4E85-B07D-3FDA1721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8312-5A58-4819-9B2F-D45526AA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8B73-5B92-4033-9968-A1CDD34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F076-6665-4B65-B00F-B851215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28FA-9614-4F99-97A9-C456955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AFDA-A60E-4EA7-8B23-4808C319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0475-0873-4D74-B8D1-2EA0BA7B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8DE8-1D19-4AA9-BF6A-DBAAB61D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DC027-192E-41D7-9FA8-9951DE17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90358-9DC9-4F49-B5E1-0E4B67C6A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4416-752D-46F6-9198-E226D17A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3DB-680C-439E-B7F3-EEE07F7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57651-9664-4BF8-A610-CA84DCFE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F677-17B2-411F-B510-9CA998BD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71E5-6D90-49E7-BFA1-07CA024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73F6-C24D-496F-9B05-5E15C21E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314B4-114D-41C9-A93D-F905E04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7711-31D2-4BB7-ABA9-1E9EC2FA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1FCF-BEC7-4DE2-B44B-35345C6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7230-28FB-4BBD-94DD-0BD30CDB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1871-AC7B-45B5-BC63-C00B759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A8A6-8449-4638-B98B-A8C8C989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A39FF-FCE3-49C8-9A4D-92DEA67E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711D-05C0-4B68-9B20-D77726B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4B8E2-1CF9-40ED-A97F-DA5D0475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7CA8-B851-431C-A5F8-2E30945E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74A-5200-4D04-9BD5-CF85D16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BB04-9FA0-4216-83F2-E8B71DD96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6F11F-AE3F-45B7-B649-7C2E2A79F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9E0C-0099-4A49-9B6B-80FFCF1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DAAB-03B9-4585-983E-D165B54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3390-20F2-4CE4-9FB7-30FA9678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18882-BFE6-4694-9307-459DAEEA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13847-B399-46A1-BEBB-F86E1A21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419E-7464-406B-A280-13C9CC56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A817-7D09-44FD-9013-88A0B076BD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DF41-6180-40D1-8B96-EE52D83D2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A8C7-CF1B-476E-B873-3F33DAEB4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7D97-CD17-400B-A028-DE5613C6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-redir.net/link?url=https%3A%2F%2Fdataverse.harvard.edu%2Fdataset.xhtml%3FpersistentId%3Ddoi%3A10.7910%2FDVN%2FZJZM4F" TargetMode="External"/><Relationship Id="rId2" Type="http://schemas.openxmlformats.org/officeDocument/2006/relationships/hyperlink" Target="https://bmcinfectdis.biomedcentral.com/articles/10.1186/s12879-017-2424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D6AC-2152-4239-A4A8-128B97A8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922" y="846177"/>
            <a:ext cx="4645250" cy="114786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Flu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57429-1A71-4560-BDFE-DFD6DA0B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4960099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Team Member: </a:t>
            </a:r>
            <a:r>
              <a:rPr lang="en-US" sz="2000" dirty="0" err="1"/>
              <a:t>Anuujin</a:t>
            </a:r>
            <a:r>
              <a:rPr lang="en-US" sz="2000" dirty="0"/>
              <a:t> </a:t>
            </a:r>
            <a:r>
              <a:rPr lang="en-US" sz="2000" dirty="0" err="1"/>
              <a:t>Tsedenbal</a:t>
            </a:r>
            <a:r>
              <a:rPr lang="en-US" sz="2000" dirty="0"/>
              <a:t>, </a:t>
            </a:r>
            <a:r>
              <a:rPr lang="en-US" sz="2000" dirty="0" err="1"/>
              <a:t>Emawayish</a:t>
            </a:r>
            <a:r>
              <a:rPr lang="en-US" sz="2000" dirty="0"/>
              <a:t> Haile, Ivan Huang, Michel </a:t>
            </a:r>
            <a:r>
              <a:rPr lang="en-US" sz="2000" dirty="0" err="1"/>
              <a:t>Caraco</a:t>
            </a:r>
            <a:r>
              <a:rPr lang="en-US" sz="2000" dirty="0"/>
              <a:t>, Peter Hardy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93AE-80ED-4A7A-8217-C83F5C879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8" r="2071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62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46D16-53EC-4CD3-9068-70CADC9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5"/>
            <a:ext cx="3600450" cy="5692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can build a model to </a:t>
            </a:r>
            <a:r>
              <a:rPr lang="en-US" sz="3200" b="1" dirty="0"/>
              <a:t>predict the onset of a flu season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a few weeks, we can help the government, hospitals, and pharmacies </a:t>
            </a:r>
            <a:r>
              <a:rPr lang="en-US" sz="3200" b="1" dirty="0"/>
              <a:t>strengthen their preventive measures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ultimately </a:t>
            </a:r>
            <a:r>
              <a:rPr lang="en-US" sz="3200" b="1" dirty="0"/>
              <a:t>save lives</a:t>
            </a:r>
            <a:r>
              <a:rPr lang="en-US" sz="3200" dirty="0"/>
              <a:t>. </a:t>
            </a:r>
          </a:p>
        </p:txBody>
      </p:sp>
      <p:sp>
        <p:nvSpPr>
          <p:cNvPr id="78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rgbClr val="3B575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cdc flu mortality 2018">
            <a:extLst>
              <a:ext uri="{FF2B5EF4-FFF2-40B4-BE49-F238E27FC236}">
                <a16:creationId xmlns:a16="http://schemas.microsoft.com/office/drawing/2014/main" id="{99961B22-C7B0-4AFD-91F7-3A3E5BD32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/>
          <a:stretch/>
        </p:blipFill>
        <p:spPr bwMode="auto">
          <a:xfrm>
            <a:off x="5603706" y="1258529"/>
            <a:ext cx="5638853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0B9-AD09-4F13-96DC-94C7B7B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Summary – Keep trying!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4618173-5F2A-458B-BB7E-DDEAADF02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93754"/>
              </p:ext>
            </p:extLst>
          </p:nvPr>
        </p:nvGraphicFramePr>
        <p:xfrm>
          <a:off x="838200" y="1955257"/>
          <a:ext cx="10515601" cy="3954780"/>
        </p:xfrm>
        <a:graphic>
          <a:graphicData uri="http://schemas.openxmlformats.org/drawingml/2006/table">
            <a:tbl>
              <a:tblPr/>
              <a:tblGrid>
                <a:gridCol w="3787087">
                  <a:extLst>
                    <a:ext uri="{9D8B030D-6E8A-4147-A177-3AD203B41FA5}">
                      <a16:colId xmlns:a16="http://schemas.microsoft.com/office/drawing/2014/main" val="3235441078"/>
                    </a:ext>
                  </a:extLst>
                </a:gridCol>
                <a:gridCol w="1397178">
                  <a:extLst>
                    <a:ext uri="{9D8B030D-6E8A-4147-A177-3AD203B41FA5}">
                      <a16:colId xmlns:a16="http://schemas.microsoft.com/office/drawing/2014/main" val="1516668048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486752457"/>
                    </a:ext>
                  </a:extLst>
                </a:gridCol>
                <a:gridCol w="2665668">
                  <a:extLst>
                    <a:ext uri="{9D8B030D-6E8A-4147-A177-3AD203B41FA5}">
                      <a16:colId xmlns:a16="http://schemas.microsoft.com/office/drawing/2014/main" val="17494996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 Square 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Addional 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F7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77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Multi-Linear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5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(CDC)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42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Regression (AthenaHealth)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75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04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8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8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Neural Network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0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2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41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Elastic-Net Regression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6E0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1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Principle Component Analysis (PCA)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features -&gt; 95% of the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4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7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545B-412D-4A88-87F4-928874D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164A1-1018-4FC9-B2C7-EC9CE422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909846"/>
            <a:ext cx="11877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CB1351-1D46-4F19-8354-C9973A1F0A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88425E-C249-4D49-86F2-1373DDC3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444500" cap="sq">
              <a:solidFill>
                <a:srgbClr val="000000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1AC11-8C86-43D1-AC92-81E31CDDF439}"/>
                </a:ext>
              </a:extLst>
            </p:cNvPr>
            <p:cNvSpPr txBox="1"/>
            <p:nvPr/>
          </p:nvSpPr>
          <p:spPr>
            <a:xfrm>
              <a:off x="832624" y="2526338"/>
              <a:ext cx="1052675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BACKUP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4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E2CC-A38C-4C3E-AA5E-0A10735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Multi-Linear Regression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710837-674C-4BF1-B0D8-17DB546D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6" y="2003492"/>
            <a:ext cx="3177829" cy="2420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0315F-8C02-496B-9DE7-AF1340590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2" y="4463155"/>
            <a:ext cx="273367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7675B-D15F-4159-AA01-62FFB3D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21" y="2061724"/>
            <a:ext cx="3926533" cy="236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3FAF7-3788-4414-932F-9755EB33A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287" y="4466349"/>
            <a:ext cx="26670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E5F024-1D00-4DEE-9DC9-7810D2B8C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876" y="2028449"/>
            <a:ext cx="4034678" cy="242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7C995-0803-48B8-8458-5D99FF587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002" y="4571124"/>
            <a:ext cx="2638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F105-DB7F-407E-9B1F-27BCCCAF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E391-9718-430C-B77E-7A5A5B05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99F64-4B2C-4BEC-819E-097FB3CA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80805" cy="38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EA3D-6E41-46D6-9390-AF456A52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537F-861D-4A3E-85C3-777A76D2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Trend Data set – 129 keywords from 2004 to July 2016</a:t>
            </a:r>
          </a:p>
          <a:p>
            <a:r>
              <a:rPr lang="en-US" dirty="0"/>
              <a:t>CDC ILI (influenza like illness) report – 2004 to July 2019</a:t>
            </a:r>
          </a:p>
          <a:p>
            <a:r>
              <a:rPr lang="en-US" dirty="0" err="1"/>
              <a:t>AthenaHeath</a:t>
            </a:r>
            <a:r>
              <a:rPr lang="en-US" dirty="0"/>
              <a:t> flu related clinic visits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80EA-49EC-4F0B-98F8-1263BAD11D90}"/>
              </a:ext>
            </a:extLst>
          </p:cNvPr>
          <p:cNvSpPr txBox="1"/>
          <p:nvPr/>
        </p:nvSpPr>
        <p:spPr>
          <a:xfrm>
            <a:off x="838200" y="5807631"/>
            <a:ext cx="9582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Citation: </a:t>
            </a:r>
            <a:r>
              <a:rPr lang="en-US" sz="1400" dirty="0">
                <a:effectLst/>
              </a:rPr>
              <a:t>Yang, </a:t>
            </a:r>
            <a:r>
              <a:rPr lang="en-US" sz="1400" dirty="0" err="1">
                <a:effectLst/>
              </a:rPr>
              <a:t>Shihao</a:t>
            </a:r>
            <a:r>
              <a:rPr lang="en-US" sz="1400" dirty="0">
                <a:effectLst/>
              </a:rPr>
              <a:t>, et al. “</a:t>
            </a:r>
            <a:r>
              <a:rPr lang="en-US" sz="1400" dirty="0">
                <a:effectLst/>
                <a:hlinkClick r:id="rId2"/>
              </a:rPr>
              <a:t>Using Electronic Health Records and Internet Search Information for Accurate Influenza Forecasting.</a:t>
            </a:r>
            <a:r>
              <a:rPr lang="en-US" sz="1400" dirty="0">
                <a:effectLst/>
              </a:rPr>
              <a:t>” </a:t>
            </a:r>
            <a:r>
              <a:rPr lang="en-US" sz="1400" i="1" dirty="0">
                <a:effectLst/>
              </a:rPr>
              <a:t>BMC Infectious Diseases</a:t>
            </a:r>
            <a:r>
              <a:rPr lang="en-US" sz="1400" dirty="0">
                <a:effectLst/>
              </a:rPr>
              <a:t>, vol. 17, no. 1, 2017, doi:10.1186/s12879-017-2424-7.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</a:t>
            </a:r>
            <a:r>
              <a:rPr lang="en-US" sz="1050" dirty="0"/>
              <a:t>:  </a:t>
            </a:r>
            <a:r>
              <a:rPr lang="en-US" sz="1400" dirty="0"/>
              <a:t> </a:t>
            </a:r>
            <a:r>
              <a:rPr lang="en-US" sz="1400" dirty="0">
                <a:hlinkClick r:id="rId3"/>
              </a:rPr>
              <a:t>https://dataverse.harvard.edu/dataset.xhtml?persistentId=doi:10.7910/DVN/ZJZM4F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8274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231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Flu Tracker</vt:lpstr>
      <vt:lpstr>If we can build a model to predict the onset of a flu season by a few weeks, we can help the government, hospitals, and pharmacies strengthen their preventive measures and ultimately save lives. </vt:lpstr>
      <vt:lpstr>Machine Learning Model Summary – Keep trying!</vt:lpstr>
      <vt:lpstr>Web Portal</vt:lpstr>
      <vt:lpstr>PowerPoint Presentation</vt:lpstr>
      <vt:lpstr>Multi-Linear Regression Model</vt:lpstr>
      <vt:lpstr>Sample Distribution</vt:lpstr>
      <vt:lpstr>Data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Tracker</dc:title>
  <dc:creator>Huang, Ivan</dc:creator>
  <cp:lastModifiedBy>Emawayish Haile</cp:lastModifiedBy>
  <cp:revision>24</cp:revision>
  <dcterms:created xsi:type="dcterms:W3CDTF">2019-08-04T04:08:10Z</dcterms:created>
  <dcterms:modified xsi:type="dcterms:W3CDTF">2019-08-07T21:30:21Z</dcterms:modified>
</cp:coreProperties>
</file>