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5" r:id="rId9"/>
    <p:sldId id="266" r:id="rId10"/>
    <p:sldId id="267" r:id="rId11"/>
    <p:sldId id="269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2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99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8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6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859F04-D51F-4ABC-AD89-DF326765EE81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56" userDrawn="1">
          <p15:clr>
            <a:srgbClr val="F26B43"/>
          </p15:clr>
        </p15:guide>
        <p15:guide id="2" pos="9600" userDrawn="1">
          <p15:clr>
            <a:srgbClr val="F26B43"/>
          </p15:clr>
        </p15:guide>
        <p15:guide id="3" pos="79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orient="horz" pos="1440" userDrawn="1">
          <p15:clr>
            <a:srgbClr val="F26B43"/>
          </p15:clr>
        </p15:guide>
        <p15:guide id="7" orient="horz" pos="3720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EAAC-2176-420C-A60E-9D02D31F7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382712"/>
          </a:xfrm>
        </p:spPr>
        <p:txBody>
          <a:bodyPr>
            <a:normAutofit fontScale="90000"/>
          </a:bodyPr>
          <a:lstStyle/>
          <a:p>
            <a:r>
              <a:rPr lang="en-US" dirty="0"/>
              <a:t>Its all about Influenza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9D2BA-980C-4790-8F3F-6B1A64A0D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flu</a:t>
            </a:r>
          </a:p>
        </p:txBody>
      </p:sp>
    </p:spTree>
    <p:extLst>
      <p:ext uri="{BB962C8B-B14F-4D97-AF65-F5344CB8AC3E}">
        <p14:creationId xmlns:p14="http://schemas.microsoft.com/office/powerpoint/2010/main" val="406271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3AB-09FE-447A-8E97-B349B7CB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1926"/>
            <a:ext cx="10364451" cy="552449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396E-724D-4D5D-8AA1-25F4E050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" y="971551"/>
            <a:ext cx="11725275" cy="5572124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/>
              <a:t>Creating an ensemble learners</a:t>
            </a:r>
            <a:endParaRPr lang="en-US" i="1" dirty="0"/>
          </a:p>
          <a:p>
            <a:r>
              <a:rPr lang="en-US" i="1" dirty="0"/>
              <a:t>Ensemble models in machine learning combine the decisions from multiple models to improve the overall performance.</a:t>
            </a:r>
            <a:r>
              <a:rPr lang="en-US" dirty="0"/>
              <a:t> </a:t>
            </a:r>
          </a:p>
          <a:p>
            <a:r>
              <a:rPr lang="en-US" dirty="0"/>
              <a:t>Make the learner we have got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70AC-275B-407B-9F73-9306C098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0" y="161317"/>
            <a:ext cx="10364451" cy="543533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0560-0F02-418D-BDCB-046A6AAC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6" y="990601"/>
            <a:ext cx="5000625" cy="5524499"/>
          </a:xfrm>
        </p:spPr>
        <p:txBody>
          <a:bodyPr>
            <a:normAutofit/>
          </a:bodyPr>
          <a:lstStyle/>
          <a:p>
            <a:r>
              <a:rPr lang="en-US" dirty="0"/>
              <a:t>Its not create a new algorithm</a:t>
            </a:r>
          </a:p>
          <a:p>
            <a:r>
              <a:rPr lang="en-US" dirty="0"/>
              <a:t>but instead assembling together several different algorithms/several different models to create an ensemble learner.</a:t>
            </a:r>
          </a:p>
          <a:p>
            <a:r>
              <a:rPr lang="en-US" dirty="0"/>
              <a:t>What this means </a:t>
            </a:r>
          </a:p>
          <a:p>
            <a:r>
              <a:rPr lang="en-US" dirty="0"/>
              <a:t>we create 1 learner first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FE40FE-B53A-47EC-991E-9A466109B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29" y="990601"/>
            <a:ext cx="6305645" cy="57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3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DAAF-0189-4564-B862-92929F55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250"/>
            <a:ext cx="10364451" cy="495908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F9C0-3FD3-4E2A-8745-256FCB57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4" y="895351"/>
            <a:ext cx="5181601" cy="5734050"/>
          </a:xfrm>
        </p:spPr>
        <p:txBody>
          <a:bodyPr/>
          <a:lstStyle/>
          <a:p>
            <a:r>
              <a:rPr lang="en-US" dirty="0"/>
              <a:t>We have 5 different learners/models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query this ensemble of learners we query each model by itself and combine the answers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do this we plugged each model with the same X and then we got our </a:t>
            </a:r>
            <a:r>
              <a:rPr lang="en-US" dirty="0" err="1"/>
              <a:t>ys</a:t>
            </a:r>
            <a:r>
              <a:rPr lang="en-US" dirty="0"/>
              <a:t> (ILI lag weeks in our case)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the y output for each models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0990AD-8603-4F31-9D65-2EDE2D09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21" y="724508"/>
            <a:ext cx="6331104" cy="60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4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28A2-DBBD-4ED7-BB80-B8C71BFF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34" y="87576"/>
            <a:ext cx="10364450" cy="607749"/>
          </a:xfrm>
        </p:spPr>
        <p:txBody>
          <a:bodyPr/>
          <a:lstStyle/>
          <a:p>
            <a:r>
              <a:rPr lang="en-US" dirty="0"/>
              <a:t>If we have more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7DB637-6653-423D-9D47-837C4827A062}"/>
              </a:ext>
            </a:extLst>
          </p:cNvPr>
          <p:cNvSpPr txBox="1">
            <a:spLocks/>
          </p:cNvSpPr>
          <p:nvPr/>
        </p:nvSpPr>
        <p:spPr>
          <a:xfrm>
            <a:off x="0" y="1199534"/>
            <a:ext cx="5924551" cy="565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we combine them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Classification:- make each of these vote on what is it.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rgbClr val="00B050"/>
                </a:solidFill>
              </a:rPr>
              <a:t>But we did regression</a:t>
            </a:r>
          </a:p>
          <a:p>
            <a:r>
              <a:rPr lang="en-US" dirty="0"/>
              <a:t>Typical thing to do here is to take the results of this ensemble learner(mean </a:t>
            </a:r>
            <a:r>
              <a:rPr lang="en-US" dirty="0">
                <a:sym typeface="Wingdings" panose="05000000000000000000" pitchFamily="2" charset="2"/>
              </a:rPr>
              <a:t> y)</a:t>
            </a:r>
            <a:r>
              <a:rPr lang="en-US" dirty="0"/>
              <a:t>.</a:t>
            </a:r>
          </a:p>
          <a:p>
            <a:r>
              <a:rPr lang="en-US" dirty="0"/>
              <a:t>We can test this overall ensemble learner using this test data we set aside. </a:t>
            </a:r>
          </a:p>
          <a:p>
            <a:r>
              <a:rPr lang="en-US" dirty="0"/>
              <a:t>Make learners vote on one another and select the best model.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B9C161-7F8D-48C9-8DF0-4E2E06195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1" y="581025"/>
            <a:ext cx="6181724" cy="61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2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94AD-E186-4763-86FC-D28A7AF4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127759"/>
          </a:xfrm>
        </p:spPr>
        <p:txBody>
          <a:bodyPr>
            <a:normAutofit/>
          </a:bodyPr>
          <a:lstStyle/>
          <a:p>
            <a:r>
              <a:rPr lang="en-US" sz="4800" b="1" dirty="0"/>
              <a:t>random forest regression</a:t>
            </a:r>
            <a:endParaRPr lang="en-US" sz="48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05E294C-852B-49F4-A60C-3D1430AF7E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40" y="985520"/>
            <a:ext cx="6410960" cy="587247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D2C4EB-4757-4F66-B6D3-DBB4F8811A48}"/>
              </a:ext>
            </a:extLst>
          </p:cNvPr>
          <p:cNvSpPr txBox="1">
            <a:spLocks/>
          </p:cNvSpPr>
          <p:nvPr/>
        </p:nvSpPr>
        <p:spPr>
          <a:xfrm>
            <a:off x="0" y="1233055"/>
            <a:ext cx="5781039" cy="5624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40A23-2DB1-482A-93E7-DBD66A27D870}"/>
              </a:ext>
            </a:extLst>
          </p:cNvPr>
          <p:cNvSpPr txBox="1">
            <a:spLocks/>
          </p:cNvSpPr>
          <p:nvPr/>
        </p:nvSpPr>
        <p:spPr>
          <a:xfrm>
            <a:off x="0" y="1737359"/>
            <a:ext cx="5781039" cy="51206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ddddddddddddddddd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5A63-9C66-43C6-BD5F-C3FF845E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7794-4B37-4C03-81D8-D094C79E82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8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9995-E0FD-4E1E-8045-CAD77345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466" y="192512"/>
            <a:ext cx="10364451" cy="874288"/>
          </a:xfrm>
        </p:spPr>
        <p:txBody>
          <a:bodyPr>
            <a:normAutofit/>
          </a:bodyPr>
          <a:lstStyle/>
          <a:p>
            <a:r>
              <a:rPr lang="en-US" b="1" dirty="0"/>
              <a:t>random forest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7DBF-A279-4944-82C5-EB24D16D0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3055"/>
            <a:ext cx="11998036" cy="5624945"/>
          </a:xfrm>
        </p:spPr>
        <p:txBody>
          <a:bodyPr>
            <a:normAutofit/>
          </a:bodyPr>
          <a:lstStyle/>
          <a:p>
            <a:r>
              <a:rPr lang="en-US" dirty="0" err="1"/>
              <a:t>ddddddddddddddddd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9EC4-75A4-4ED7-8369-BEB740CA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0677"/>
            <a:ext cx="10364451" cy="1017243"/>
          </a:xfrm>
        </p:spPr>
        <p:txBody>
          <a:bodyPr/>
          <a:lstStyle/>
          <a:p>
            <a:r>
              <a:rPr lang="en-US" b="1" dirty="0"/>
              <a:t>Gradian Boost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691-4EEE-4001-B434-A664B8AA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1066800"/>
            <a:ext cx="5770880" cy="5670523"/>
          </a:xfrm>
        </p:spPr>
        <p:txBody>
          <a:bodyPr/>
          <a:lstStyle/>
          <a:p>
            <a:r>
              <a:rPr lang="en-US" b="1" dirty="0"/>
              <a:t>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6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B710-8511-40E0-993E-6FD1CD1A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2757"/>
            <a:ext cx="10364451" cy="1200123"/>
          </a:xfrm>
        </p:spPr>
        <p:txBody>
          <a:bodyPr/>
          <a:lstStyle/>
          <a:p>
            <a:r>
              <a:rPr lang="en-US" b="1" dirty="0"/>
              <a:t>Neural network: Multi-layer Perceptron (MLP)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02BEC2A-E42B-43CE-81D6-DDDDB15D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198881"/>
            <a:ext cx="4693920" cy="565912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1EF38F-C732-48B5-944C-361F58622C54}"/>
              </a:ext>
            </a:extLst>
          </p:cNvPr>
          <p:cNvSpPr txBox="1">
            <a:spLocks/>
          </p:cNvSpPr>
          <p:nvPr/>
        </p:nvSpPr>
        <p:spPr>
          <a:xfrm>
            <a:off x="162560" y="1452881"/>
            <a:ext cx="7335519" cy="527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leftmost layer, known as the input layer</a:t>
            </a:r>
          </a:p>
          <a:p>
            <a:pPr lvl="1"/>
            <a:r>
              <a:rPr lang="en-US" dirty="0"/>
              <a:t> consists of a set of neurons {xi|x1,x2,...,</a:t>
            </a:r>
            <a:r>
              <a:rPr lang="en-US" dirty="0" err="1"/>
              <a:t>xm</a:t>
            </a:r>
            <a:r>
              <a:rPr lang="en-US" dirty="0"/>
              <a:t>} representing the input features. </a:t>
            </a:r>
          </a:p>
          <a:p>
            <a:pPr lvl="1"/>
            <a:endParaRPr lang="en-US" dirty="0"/>
          </a:p>
          <a:p>
            <a:r>
              <a:rPr lang="en-US" dirty="0"/>
              <a:t>Each neuron in the hidden layer transforms the values from the previous layer with a weighted linear summation w1x1+w2x2+...+</a:t>
            </a:r>
            <a:r>
              <a:rPr lang="en-US" dirty="0" err="1"/>
              <a:t>wmxm</a:t>
            </a:r>
            <a:r>
              <a:rPr lang="en-US" dirty="0"/>
              <a:t>, </a:t>
            </a:r>
          </a:p>
          <a:p>
            <a:r>
              <a:rPr lang="en-US" dirty="0"/>
              <a:t>followed by a non-linear activation function g(⋅):R→R - like the hyperbolic tan function. </a:t>
            </a:r>
          </a:p>
          <a:p>
            <a:r>
              <a:rPr lang="en-US" dirty="0"/>
              <a:t>The output layer receives the values from the last hidden layer and transforms them into output values.</a:t>
            </a:r>
          </a:p>
        </p:txBody>
      </p:sp>
    </p:spTree>
    <p:extLst>
      <p:ext uri="{BB962C8B-B14F-4D97-AF65-F5344CB8AC3E}">
        <p14:creationId xmlns:p14="http://schemas.microsoft.com/office/powerpoint/2010/main" val="250131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784A-AB6F-46EC-8AD6-DC9A67A9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40" y="132080"/>
            <a:ext cx="10364451" cy="820421"/>
          </a:xfrm>
        </p:spPr>
        <p:txBody>
          <a:bodyPr/>
          <a:lstStyle/>
          <a:p>
            <a:r>
              <a:rPr lang="en-US" b="1" dirty="0"/>
              <a:t>K-Nearest Neighbors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D1C1-984B-4206-9D00-43F6FCDF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500"/>
            <a:ext cx="6868161" cy="5905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en-US" i="1" dirty="0"/>
              <a:t>is a </a:t>
            </a:r>
            <a:r>
              <a:rPr lang="en-US" b="1" i="1" dirty="0"/>
              <a:t>non-parametric</a:t>
            </a:r>
            <a:r>
              <a:rPr lang="en-US" i="1" dirty="0"/>
              <a:t>, </a:t>
            </a:r>
            <a:r>
              <a:rPr lang="en-US" b="1" i="1" dirty="0"/>
              <a:t>lazy learning</a:t>
            </a:r>
            <a:r>
              <a:rPr lang="en-US" i="1" dirty="0"/>
              <a:t> method used for classification and regression.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/>
              <a:t>non-parametric</a:t>
            </a:r>
            <a:r>
              <a:rPr lang="en-US" sz="1700" dirty="0"/>
              <a:t>, it means that it does not make any assumption of the data distribution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dirty="0"/>
              <a:t> </a:t>
            </a:r>
            <a:r>
              <a:rPr lang="en-US" sz="1700" b="1" dirty="0"/>
              <a:t>lazy learning</a:t>
            </a:r>
            <a:r>
              <a:rPr lang="en-US" sz="1700" dirty="0"/>
              <a:t> is a learning method in which generalization of the training data is delayed until a query is made to the system. In other words, there is no explicit training stage, or it is very minimal, which also means that training is very fast in KNN.</a:t>
            </a:r>
            <a:endParaRPr lang="en-US" sz="1700" i="1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en-US" i="1" dirty="0" err="1"/>
              <a:t>Toutput</a:t>
            </a:r>
            <a:r>
              <a:rPr lang="en-US" i="1" dirty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i="1" dirty="0"/>
              <a:t>majority vote (for classification)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i="1" dirty="0"/>
              <a:t>mean (or median, for regression) of the k-nearest neighbors in the feature space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76F254-40D0-41CB-8EE9-0E82CE01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952501"/>
            <a:ext cx="5419725" cy="57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3C2-14D8-42FC-BF66-6200C85E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5C09-A5B1-4E4D-8B53-170DF4D7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C171-BCF1-4550-BD77-7B0A0917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25" y="1476375"/>
            <a:ext cx="10364451" cy="2414719"/>
          </a:xfrm>
        </p:spPr>
        <p:txBody>
          <a:bodyPr>
            <a:normAutofit/>
          </a:bodyPr>
          <a:lstStyle/>
          <a:p>
            <a:r>
              <a:rPr lang="en-US" sz="8000" dirty="0"/>
              <a:t>If we have more time</a:t>
            </a:r>
          </a:p>
        </p:txBody>
      </p:sp>
    </p:spTree>
    <p:extLst>
      <p:ext uri="{BB962C8B-B14F-4D97-AF65-F5344CB8AC3E}">
        <p14:creationId xmlns:p14="http://schemas.microsoft.com/office/powerpoint/2010/main" val="20902342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611BDE-1F2F-4D8E-8C32-C1DD2FCE4E03}">
  <we:reference id="wa104381050" version="4.1.6.0" store="en-US" storeType="OMEX"/>
  <we:alternateReferences>
    <we:reference id="wa104381050" version="4.1.6.0" store="WA104381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308</TotalTime>
  <Words>250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Droplet</vt:lpstr>
      <vt:lpstr>Its all about Influenza  </vt:lpstr>
      <vt:lpstr>random forest regression</vt:lpstr>
      <vt:lpstr>PowerPoint Presentation</vt:lpstr>
      <vt:lpstr>random forest regression</vt:lpstr>
      <vt:lpstr>Gradian Boost regression</vt:lpstr>
      <vt:lpstr>Neural network: Multi-layer Perceptron (MLP)</vt:lpstr>
      <vt:lpstr>K-Nearest Neighbors (KNN)</vt:lpstr>
      <vt:lpstr>PowerPoint Presentation</vt:lpstr>
      <vt:lpstr>If we have more time</vt:lpstr>
      <vt:lpstr>If we have more time</vt:lpstr>
      <vt:lpstr>If we have more time</vt:lpstr>
      <vt:lpstr>If we have more time</vt:lpstr>
      <vt:lpstr>If we have more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Emawayish Haile</dc:creator>
  <cp:lastModifiedBy>Emawayish Haile</cp:lastModifiedBy>
  <cp:revision>18</cp:revision>
  <dcterms:created xsi:type="dcterms:W3CDTF">2019-08-04T13:42:38Z</dcterms:created>
  <dcterms:modified xsi:type="dcterms:W3CDTF">2019-08-05T05:14:27Z</dcterms:modified>
</cp:coreProperties>
</file>