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68" r:id="rId6"/>
    <p:sldId id="266" r:id="rId7"/>
    <p:sldId id="263" r:id="rId8"/>
    <p:sldId id="262" r:id="rId9"/>
    <p:sldId id="264" r:id="rId10"/>
    <p:sldId id="270" r:id="rId11"/>
    <p:sldId id="259" r:id="rId12"/>
    <p:sldId id="271"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12/29/2021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12/29/2021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12/29/2021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12/29/2021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12/29/2021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12/29/2021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12/29/2021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12/29/2021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12/29/2021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12/29/2021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12/29/2021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12/29/2021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12/29/2021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12/29/2021</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12/29/2021</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C442F-CABC-48DB-A7BB-F71B294DEC18}"/>
              </a:ext>
            </a:extLst>
          </p:cNvPr>
          <p:cNvSpPr>
            <a:spLocks noGrp="1"/>
          </p:cNvSpPr>
          <p:nvPr>
            <p:ph type="ctrTitle"/>
          </p:nvPr>
        </p:nvSpPr>
        <p: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en-US" dirty="0">
                <a:effectLst>
                  <a:outerShdw blurRad="38100" dist="38100" dir="2700000" algn="tl">
                    <a:srgbClr val="000000">
                      <a:alpha val="43137"/>
                    </a:srgbClr>
                  </a:outerShdw>
                </a:effectLst>
              </a:rPr>
              <a:t>DATA SCIENCE PROJECT PRESENTATION</a:t>
            </a:r>
            <a:endParaRPr lang="en-IN" dirty="0">
              <a:effectLst>
                <a:outerShdw blurRad="38100" dist="38100" dir="2700000" algn="tl">
                  <a:srgbClr val="000000">
                    <a:alpha val="43137"/>
                  </a:srgbClr>
                </a:outerShdw>
              </a:effectLst>
            </a:endParaRPr>
          </a:p>
        </p:txBody>
      </p:sp>
      <p:sp>
        <p:nvSpPr>
          <p:cNvPr id="3" name="Subtitle 2">
            <a:extLst>
              <a:ext uri="{FF2B5EF4-FFF2-40B4-BE49-F238E27FC236}">
                <a16:creationId xmlns:a16="http://schemas.microsoft.com/office/drawing/2014/main" id="{A386D9AF-04B0-4A71-AA16-2B27DE0EB896}"/>
              </a:ext>
            </a:extLst>
          </p:cNvPr>
          <p:cNvSpPr>
            <a:spLocks noGrp="1"/>
          </p:cNvSpPr>
          <p:nvPr>
            <p:ph type="subTitle" idx="1"/>
          </p:nvPr>
        </p:nvSpPr>
        <p:spPr/>
        <p:txBody>
          <a:bodyPr/>
          <a:lstStyle/>
          <a:p>
            <a:r>
              <a:rPr lang="en-US" b="1" dirty="0"/>
              <a:t>Presented by: Aanchal Soni</a:t>
            </a:r>
            <a:endParaRPr lang="en-IN" b="1" dirty="0"/>
          </a:p>
        </p:txBody>
      </p:sp>
    </p:spTree>
    <p:extLst>
      <p:ext uri="{BB962C8B-B14F-4D97-AF65-F5344CB8AC3E}">
        <p14:creationId xmlns:p14="http://schemas.microsoft.com/office/powerpoint/2010/main" val="27083344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01C9D-8533-49EF-9E7F-B1097223503C}"/>
              </a:ext>
            </a:extLst>
          </p:cNvPr>
          <p:cNvSpPr>
            <a:spLocks noGrp="1"/>
          </p:cNvSpPr>
          <p:nvPr>
            <p:ph type="title"/>
          </p:nvPr>
        </p:nvSpPr>
        <p:spPr>
          <a:xfrm>
            <a:off x="1433455" y="3464212"/>
            <a:ext cx="10561418" cy="1468800"/>
          </a:xfrm>
        </p:spPr>
        <p:txBody>
          <a:bodyPr/>
          <a:lstStyle/>
          <a:p>
            <a:r>
              <a:rPr lang="en-US" u="sng" dirty="0"/>
              <a:t>Algorithm-4</a:t>
            </a:r>
            <a:br>
              <a:rPr lang="en-US" dirty="0"/>
            </a:br>
            <a:r>
              <a:rPr lang="en-US" b="0" dirty="0">
                <a:effectLst>
                  <a:outerShdw blurRad="38100" dist="38100" dir="2700000" algn="tl">
                    <a:srgbClr val="000000">
                      <a:alpha val="43137"/>
                    </a:srgbClr>
                  </a:outerShdw>
                </a:effectLst>
              </a:rPr>
              <a:t>Random Forest Algorithm</a:t>
            </a:r>
            <a:endParaRPr lang="en-IN" b="0" dirty="0">
              <a:effectLst>
                <a:outerShdw blurRad="38100" dist="38100" dir="2700000" algn="tl">
                  <a:srgbClr val="000000">
                    <a:alpha val="43137"/>
                  </a:srgbClr>
                </a:outerShdw>
              </a:effectLst>
            </a:endParaRPr>
          </a:p>
        </p:txBody>
      </p:sp>
      <p:sp>
        <p:nvSpPr>
          <p:cNvPr id="3" name="Text Placeholder 2">
            <a:extLst>
              <a:ext uri="{FF2B5EF4-FFF2-40B4-BE49-F238E27FC236}">
                <a16:creationId xmlns:a16="http://schemas.microsoft.com/office/drawing/2014/main" id="{616D11EF-98D5-4AAD-A9EE-D54DAD983BC2}"/>
              </a:ext>
            </a:extLst>
          </p:cNvPr>
          <p:cNvSpPr>
            <a:spLocks noGrp="1"/>
          </p:cNvSpPr>
          <p:nvPr>
            <p:ph type="body" idx="1"/>
          </p:nvPr>
        </p:nvSpPr>
        <p:spPr>
          <a:xfrm>
            <a:off x="367145" y="5101092"/>
            <a:ext cx="11627728" cy="1266370"/>
          </a:xfrm>
        </p:spPr>
        <p:txBody>
          <a:bodyPr/>
          <a:lstStyle/>
          <a:p>
            <a:br>
              <a:rPr lang="en-US" dirty="0"/>
            </a:br>
            <a:r>
              <a:rPr lang="en-US" i="0" dirty="0">
                <a:effectLst/>
                <a:latin typeface="arial" panose="020B0604020202020204" pitchFamily="34" charset="0"/>
              </a:rPr>
              <a:t>The random forest is a classification algorithm consisting of many decisions trees. It uses bagging and feature randomness when building each individual tree to try to create an uncorrelated forest of trees whose prediction by committee is more accurate than that of any individual tree.</a:t>
            </a:r>
            <a:endParaRPr lang="en-IN" dirty="0"/>
          </a:p>
        </p:txBody>
      </p:sp>
      <p:pic>
        <p:nvPicPr>
          <p:cNvPr id="1026" name="Picture 2" descr="Random Forest - Overview, Modeling Predictions, Advantages">
            <a:extLst>
              <a:ext uri="{FF2B5EF4-FFF2-40B4-BE49-F238E27FC236}">
                <a16:creationId xmlns:a16="http://schemas.microsoft.com/office/drawing/2014/main" id="{34E28F56-46C0-40FA-B9C5-F889B1F559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7145" y="310429"/>
            <a:ext cx="5853545" cy="3888183"/>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93698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85FA0-DD9F-423B-B49F-DF658F27C2D7}"/>
              </a:ext>
            </a:extLst>
          </p:cNvPr>
          <p:cNvSpPr>
            <a:spLocks noGrp="1"/>
          </p:cNvSpPr>
          <p:nvPr>
            <p:ph type="title"/>
          </p:nvPr>
        </p:nvSpPr>
        <p:spPr>
          <a:xfrm>
            <a:off x="914399" y="668860"/>
            <a:ext cx="9871853" cy="970450"/>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r>
              <a:rPr lang="en-US" sz="6000" dirty="0">
                <a:effectLst>
                  <a:outerShdw blurRad="38100" dist="38100" dir="2700000" algn="tl">
                    <a:srgbClr val="000000">
                      <a:alpha val="43137"/>
                    </a:srgbClr>
                  </a:outerShdw>
                </a:effectLst>
              </a:rPr>
              <a:t>CONCLUSION</a:t>
            </a:r>
            <a:endParaRPr lang="en-IN" sz="6000" dirty="0">
              <a:effectLst>
                <a:outerShdw blurRad="38100" dist="38100" dir="2700000" algn="tl">
                  <a:srgbClr val="000000">
                    <a:alpha val="43137"/>
                  </a:srgbClr>
                </a:outerShdw>
              </a:effectLst>
            </a:endParaRPr>
          </a:p>
        </p:txBody>
      </p:sp>
      <p:sp>
        <p:nvSpPr>
          <p:cNvPr id="3" name="TextBox 2">
            <a:extLst>
              <a:ext uri="{FF2B5EF4-FFF2-40B4-BE49-F238E27FC236}">
                <a16:creationId xmlns:a16="http://schemas.microsoft.com/office/drawing/2014/main" id="{258AA69C-92CC-45DA-97E6-060F60429A88}"/>
              </a:ext>
            </a:extLst>
          </p:cNvPr>
          <p:cNvSpPr txBox="1"/>
          <p:nvPr/>
        </p:nvSpPr>
        <p:spPr>
          <a:xfrm>
            <a:off x="457200" y="2660074"/>
            <a:ext cx="11291456" cy="4247317"/>
          </a:xfrm>
          <a:prstGeom prst="rect">
            <a:avLst/>
          </a:prstGeom>
          <a:noFill/>
        </p:spPr>
        <p:txBody>
          <a:bodyPr wrap="square" rtlCol="0">
            <a:spAutoFit/>
          </a:bodyPr>
          <a:lstStyle/>
          <a:p>
            <a:pPr marL="285750" indent="-285750" algn="just">
              <a:buFont typeface="Wingdings" panose="05000000000000000000" pitchFamily="2" charset="2"/>
              <a:buChar char="q"/>
            </a:pPr>
            <a:r>
              <a:rPr lang="en-US" b="1" dirty="0">
                <a:latin typeface="+mj-lt"/>
              </a:rPr>
              <a:t>T</a:t>
            </a:r>
            <a:r>
              <a:rPr lang="en-US" b="1" i="0" dirty="0">
                <a:effectLst/>
                <a:latin typeface="+mj-lt"/>
              </a:rPr>
              <a:t>he dataset consists of the record of 768 patients </a:t>
            </a:r>
            <a:r>
              <a:rPr lang="en-US" b="1" dirty="0">
                <a:latin typeface="+mj-lt"/>
              </a:rPr>
              <a:t>with the 8 parameters on which diabetes depends and the data states that the 500 people are non-diabetic and 168 people are diabetic.</a:t>
            </a:r>
          </a:p>
          <a:p>
            <a:pPr marL="285750" indent="-285750" algn="just">
              <a:buFont typeface="Wingdings" panose="05000000000000000000" pitchFamily="2" charset="2"/>
              <a:buChar char="q"/>
            </a:pPr>
            <a:endParaRPr lang="en-US" b="1" dirty="0">
              <a:latin typeface="+mj-lt"/>
            </a:endParaRPr>
          </a:p>
          <a:p>
            <a:pPr marL="285750" indent="-285750" algn="just">
              <a:buFont typeface="Wingdings" panose="05000000000000000000" pitchFamily="2" charset="2"/>
              <a:buChar char="q"/>
            </a:pPr>
            <a:r>
              <a:rPr lang="en-US" b="1" dirty="0">
                <a:latin typeface="+mj-lt"/>
              </a:rPr>
              <a:t>T</a:t>
            </a:r>
            <a:r>
              <a:rPr lang="en-US" b="1" i="0" dirty="0">
                <a:effectLst/>
                <a:latin typeface="+mj-lt"/>
              </a:rPr>
              <a:t>he ML model KNN was able to classify patients as diabetic or not with an accuracy of 72.078%</a:t>
            </a:r>
          </a:p>
          <a:p>
            <a:pPr marL="285750" indent="-285750" algn="just">
              <a:buFont typeface="Wingdings" panose="05000000000000000000" pitchFamily="2" charset="2"/>
              <a:buChar char="q"/>
            </a:pPr>
            <a:endParaRPr lang="en-US" b="1" dirty="0">
              <a:latin typeface="+mj-lt"/>
            </a:endParaRPr>
          </a:p>
          <a:p>
            <a:pPr marL="285750" indent="-285750" algn="just">
              <a:buFont typeface="Wingdings" panose="05000000000000000000" pitchFamily="2" charset="2"/>
              <a:buChar char="q"/>
            </a:pPr>
            <a:r>
              <a:rPr lang="en-US" b="1" dirty="0">
                <a:latin typeface="+mj-lt"/>
              </a:rPr>
              <a:t>T</a:t>
            </a:r>
            <a:r>
              <a:rPr lang="en-US" b="1" i="0" dirty="0">
                <a:effectLst/>
                <a:latin typeface="+mj-lt"/>
              </a:rPr>
              <a:t>he ML model RF was able to classify patients as diabetic or not with an accuracy of 74.025%</a:t>
            </a:r>
          </a:p>
          <a:p>
            <a:pPr algn="just"/>
            <a:endParaRPr lang="en-US" b="1" i="0" dirty="0">
              <a:effectLst/>
              <a:latin typeface="+mj-lt"/>
            </a:endParaRPr>
          </a:p>
          <a:p>
            <a:pPr marL="285750" indent="-285750" algn="just">
              <a:buFont typeface="Wingdings" panose="05000000000000000000" pitchFamily="2" charset="2"/>
              <a:buChar char="q"/>
            </a:pPr>
            <a:r>
              <a:rPr lang="en-US" b="1" i="0" dirty="0">
                <a:effectLst/>
                <a:latin typeface="+mj-lt"/>
              </a:rPr>
              <a:t>The ML model SVM and Naïve Bayes were able to classify patients as diabetic or not with an accuracy of 77.272%</a:t>
            </a:r>
          </a:p>
          <a:p>
            <a:pPr algn="just"/>
            <a:endParaRPr lang="en-US" dirty="0">
              <a:latin typeface="+mj-lt"/>
            </a:endParaRPr>
          </a:p>
          <a:p>
            <a:pPr marL="285750" indent="-285750" algn="just">
              <a:buFont typeface="Wingdings" panose="05000000000000000000" pitchFamily="2" charset="2"/>
              <a:buChar char="q"/>
            </a:pPr>
            <a:r>
              <a:rPr lang="en-US" b="1" dirty="0">
                <a:latin typeface="+mj-lt"/>
              </a:rPr>
              <a:t>The main aim of this project was to design and implement Diabetes Prediction Using Machine Learning Methods and Performance Analysis of that methods and it has been achieved successfully. </a:t>
            </a:r>
          </a:p>
          <a:p>
            <a:pPr algn="just"/>
            <a:endParaRPr lang="en-US" b="1" i="0" dirty="0">
              <a:effectLst/>
              <a:latin typeface="Helvetica Neue"/>
            </a:endParaRPr>
          </a:p>
          <a:p>
            <a:endParaRPr lang="en-IN" dirty="0"/>
          </a:p>
        </p:txBody>
      </p:sp>
    </p:spTree>
    <p:extLst>
      <p:ext uri="{BB962C8B-B14F-4D97-AF65-F5344CB8AC3E}">
        <p14:creationId xmlns:p14="http://schemas.microsoft.com/office/powerpoint/2010/main" val="42685161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Arrow Connector 2">
            <a:extLst>
              <a:ext uri="{FF2B5EF4-FFF2-40B4-BE49-F238E27FC236}">
                <a16:creationId xmlns:a16="http://schemas.microsoft.com/office/drawing/2014/main" id="{FFA0B68D-ACBF-4D7B-BCBA-6A06A3FF6462}"/>
              </a:ext>
            </a:extLst>
          </p:cNvPr>
          <p:cNvCxnSpPr>
            <a:cxnSpLocks/>
          </p:cNvCxnSpPr>
          <p:nvPr/>
        </p:nvCxnSpPr>
        <p:spPr>
          <a:xfrm flipV="1">
            <a:off x="1731818" y="914400"/>
            <a:ext cx="0" cy="50292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4C4BE66E-6218-40CA-A86D-EF28B68F2BD9}"/>
              </a:ext>
            </a:extLst>
          </p:cNvPr>
          <p:cNvCxnSpPr/>
          <p:nvPr/>
        </p:nvCxnSpPr>
        <p:spPr>
          <a:xfrm>
            <a:off x="1468582" y="5514109"/>
            <a:ext cx="87976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CA83C3EC-3256-46DD-AA5A-6D0A3FE2912F}"/>
              </a:ext>
            </a:extLst>
          </p:cNvPr>
          <p:cNvSpPr/>
          <p:nvPr/>
        </p:nvSpPr>
        <p:spPr>
          <a:xfrm>
            <a:off x="2743193" y="2092038"/>
            <a:ext cx="360211" cy="3422058"/>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3F371656-46B7-4E6D-B385-077F0765B7D9}"/>
              </a:ext>
            </a:extLst>
          </p:cNvPr>
          <p:cNvSpPr/>
          <p:nvPr/>
        </p:nvSpPr>
        <p:spPr>
          <a:xfrm>
            <a:off x="3879273" y="3428999"/>
            <a:ext cx="401773" cy="208509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38A3E8A1-2A09-4B12-AA34-816241376FC2}"/>
              </a:ext>
            </a:extLst>
          </p:cNvPr>
          <p:cNvSpPr/>
          <p:nvPr/>
        </p:nvSpPr>
        <p:spPr>
          <a:xfrm>
            <a:off x="5056915" y="2092037"/>
            <a:ext cx="401773" cy="3422058"/>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F337E70B-BBE0-46D3-B399-42BC8111749F}"/>
              </a:ext>
            </a:extLst>
          </p:cNvPr>
          <p:cNvSpPr/>
          <p:nvPr/>
        </p:nvSpPr>
        <p:spPr>
          <a:xfrm>
            <a:off x="6144502" y="3034145"/>
            <a:ext cx="401773" cy="247995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IN"/>
          </a:p>
        </p:txBody>
      </p:sp>
      <p:cxnSp>
        <p:nvCxnSpPr>
          <p:cNvPr id="13" name="Straight Connector 12">
            <a:extLst>
              <a:ext uri="{FF2B5EF4-FFF2-40B4-BE49-F238E27FC236}">
                <a16:creationId xmlns:a16="http://schemas.microsoft.com/office/drawing/2014/main" id="{6C7C5132-3921-438F-B451-670E7351FE28}"/>
              </a:ext>
            </a:extLst>
          </p:cNvPr>
          <p:cNvCxnSpPr>
            <a:cxnSpLocks/>
          </p:cNvCxnSpPr>
          <p:nvPr/>
        </p:nvCxnSpPr>
        <p:spPr>
          <a:xfrm>
            <a:off x="1620981" y="2092037"/>
            <a:ext cx="11083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98CEDEE-2AAE-41AC-A431-AA18192C0F18}"/>
              </a:ext>
            </a:extLst>
          </p:cNvPr>
          <p:cNvCxnSpPr>
            <a:cxnSpLocks/>
          </p:cNvCxnSpPr>
          <p:nvPr/>
        </p:nvCxnSpPr>
        <p:spPr>
          <a:xfrm>
            <a:off x="1620981" y="3325092"/>
            <a:ext cx="11083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AFD8253-FB67-4221-BB47-4B20649DB11A}"/>
              </a:ext>
            </a:extLst>
          </p:cNvPr>
          <p:cNvCxnSpPr>
            <a:cxnSpLocks/>
          </p:cNvCxnSpPr>
          <p:nvPr/>
        </p:nvCxnSpPr>
        <p:spPr>
          <a:xfrm flipH="1">
            <a:off x="1620981" y="3034145"/>
            <a:ext cx="110838" cy="0"/>
          </a:xfrm>
          <a:prstGeom prst="line">
            <a:avLst/>
          </a:prstGeom>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56259EB2-58E5-49E0-A0AA-5F816FDBF4E1}"/>
              </a:ext>
            </a:extLst>
          </p:cNvPr>
          <p:cNvSpPr txBox="1"/>
          <p:nvPr/>
        </p:nvSpPr>
        <p:spPr>
          <a:xfrm>
            <a:off x="8631388" y="5544190"/>
            <a:ext cx="1828793" cy="369332"/>
          </a:xfrm>
          <a:prstGeom prst="rect">
            <a:avLst/>
          </a:prstGeom>
          <a:noFill/>
        </p:spPr>
        <p:txBody>
          <a:bodyPr wrap="square" rtlCol="0">
            <a:spAutoFit/>
          </a:bodyPr>
          <a:lstStyle/>
          <a:p>
            <a:r>
              <a:rPr lang="en-US" dirty="0"/>
              <a:t>ALGORITHM</a:t>
            </a:r>
            <a:endParaRPr lang="en-IN" dirty="0"/>
          </a:p>
        </p:txBody>
      </p:sp>
      <p:sp>
        <p:nvSpPr>
          <p:cNvPr id="38" name="TextBox 37">
            <a:extLst>
              <a:ext uri="{FF2B5EF4-FFF2-40B4-BE49-F238E27FC236}">
                <a16:creationId xmlns:a16="http://schemas.microsoft.com/office/drawing/2014/main" id="{40E3E181-BEC0-45B1-905B-38D66B882661}"/>
              </a:ext>
            </a:extLst>
          </p:cNvPr>
          <p:cNvSpPr txBox="1"/>
          <p:nvPr/>
        </p:nvSpPr>
        <p:spPr>
          <a:xfrm rot="16200000">
            <a:off x="-1630712" y="2864822"/>
            <a:ext cx="4291437" cy="338554"/>
          </a:xfrm>
          <a:prstGeom prst="rect">
            <a:avLst/>
          </a:prstGeom>
          <a:noFill/>
        </p:spPr>
        <p:txBody>
          <a:bodyPr wrap="square" rtlCol="0">
            <a:spAutoFit/>
          </a:bodyPr>
          <a:lstStyle/>
          <a:p>
            <a:r>
              <a:rPr lang="en-US" sz="1400" dirty="0"/>
              <a:t>PERCENTAGE ACCURACY </a:t>
            </a:r>
            <a:r>
              <a:rPr lang="en-US" sz="1600" dirty="0"/>
              <a:t>on scale of 100</a:t>
            </a:r>
            <a:endParaRPr lang="en-IN" sz="1600" dirty="0"/>
          </a:p>
        </p:txBody>
      </p:sp>
      <p:sp>
        <p:nvSpPr>
          <p:cNvPr id="44" name="TextBox 43">
            <a:extLst>
              <a:ext uri="{FF2B5EF4-FFF2-40B4-BE49-F238E27FC236}">
                <a16:creationId xmlns:a16="http://schemas.microsoft.com/office/drawing/2014/main" id="{703EF6E2-24F5-4D09-8589-0E838A93A865}"/>
              </a:ext>
            </a:extLst>
          </p:cNvPr>
          <p:cNvSpPr txBox="1"/>
          <p:nvPr/>
        </p:nvSpPr>
        <p:spPr>
          <a:xfrm>
            <a:off x="971317" y="1946671"/>
            <a:ext cx="2616979" cy="553998"/>
          </a:xfrm>
          <a:prstGeom prst="rect">
            <a:avLst/>
          </a:prstGeom>
          <a:noFill/>
        </p:spPr>
        <p:txBody>
          <a:bodyPr wrap="square" rtlCol="0">
            <a:spAutoFit/>
          </a:bodyPr>
          <a:lstStyle/>
          <a:p>
            <a:r>
              <a:rPr lang="en-US" sz="1200" i="0" dirty="0">
                <a:effectLst/>
                <a:latin typeface="+mj-lt"/>
              </a:rPr>
              <a:t>77.272</a:t>
            </a:r>
          </a:p>
          <a:p>
            <a:endParaRPr lang="en-IN" dirty="0"/>
          </a:p>
        </p:txBody>
      </p:sp>
      <p:sp>
        <p:nvSpPr>
          <p:cNvPr id="47" name="TextBox 46">
            <a:extLst>
              <a:ext uri="{FF2B5EF4-FFF2-40B4-BE49-F238E27FC236}">
                <a16:creationId xmlns:a16="http://schemas.microsoft.com/office/drawing/2014/main" id="{0CA3DC73-E880-4765-BB8C-4976D8638AD3}"/>
              </a:ext>
            </a:extLst>
          </p:cNvPr>
          <p:cNvSpPr txBox="1"/>
          <p:nvPr/>
        </p:nvSpPr>
        <p:spPr>
          <a:xfrm>
            <a:off x="971317" y="2895600"/>
            <a:ext cx="6096000" cy="276999"/>
          </a:xfrm>
          <a:prstGeom prst="rect">
            <a:avLst/>
          </a:prstGeom>
          <a:noFill/>
        </p:spPr>
        <p:txBody>
          <a:bodyPr wrap="square">
            <a:spAutoFit/>
          </a:bodyPr>
          <a:lstStyle/>
          <a:p>
            <a:r>
              <a:rPr lang="en-US" sz="1200" i="0" dirty="0">
                <a:effectLst/>
                <a:latin typeface="+mj-lt"/>
              </a:rPr>
              <a:t>74.025</a:t>
            </a:r>
            <a:endParaRPr lang="en-IN" sz="1200" dirty="0"/>
          </a:p>
        </p:txBody>
      </p:sp>
      <p:sp>
        <p:nvSpPr>
          <p:cNvPr id="49" name="TextBox 48">
            <a:extLst>
              <a:ext uri="{FF2B5EF4-FFF2-40B4-BE49-F238E27FC236}">
                <a16:creationId xmlns:a16="http://schemas.microsoft.com/office/drawing/2014/main" id="{E6817494-A73C-4645-8F58-F6F820260A04}"/>
              </a:ext>
            </a:extLst>
          </p:cNvPr>
          <p:cNvSpPr txBox="1"/>
          <p:nvPr/>
        </p:nvSpPr>
        <p:spPr>
          <a:xfrm>
            <a:off x="971317" y="3217816"/>
            <a:ext cx="6096000" cy="276999"/>
          </a:xfrm>
          <a:prstGeom prst="rect">
            <a:avLst/>
          </a:prstGeom>
          <a:noFill/>
        </p:spPr>
        <p:txBody>
          <a:bodyPr wrap="square">
            <a:spAutoFit/>
          </a:bodyPr>
          <a:lstStyle/>
          <a:p>
            <a:r>
              <a:rPr lang="en-US" sz="1200" i="0" dirty="0">
                <a:effectLst/>
                <a:latin typeface="+mj-lt"/>
              </a:rPr>
              <a:t>72.078</a:t>
            </a:r>
            <a:endParaRPr lang="en-IN" sz="1200" dirty="0"/>
          </a:p>
        </p:txBody>
      </p:sp>
      <p:sp>
        <p:nvSpPr>
          <p:cNvPr id="51" name="TextBox 50">
            <a:extLst>
              <a:ext uri="{FF2B5EF4-FFF2-40B4-BE49-F238E27FC236}">
                <a16:creationId xmlns:a16="http://schemas.microsoft.com/office/drawing/2014/main" id="{D545585D-3667-442D-9B4B-74D11D38EC44}"/>
              </a:ext>
            </a:extLst>
          </p:cNvPr>
          <p:cNvSpPr txBox="1"/>
          <p:nvPr/>
        </p:nvSpPr>
        <p:spPr>
          <a:xfrm>
            <a:off x="2559632" y="5521006"/>
            <a:ext cx="6096000" cy="369332"/>
          </a:xfrm>
          <a:prstGeom prst="rect">
            <a:avLst/>
          </a:prstGeom>
          <a:noFill/>
        </p:spPr>
        <p:txBody>
          <a:bodyPr wrap="square">
            <a:spAutoFit/>
          </a:bodyPr>
          <a:lstStyle/>
          <a:p>
            <a:r>
              <a:rPr lang="en-US" b="1" i="0" dirty="0">
                <a:effectLst/>
                <a:latin typeface="+mj-lt"/>
              </a:rPr>
              <a:t>SVM</a:t>
            </a:r>
            <a:endParaRPr lang="en-IN" dirty="0"/>
          </a:p>
        </p:txBody>
      </p:sp>
      <p:sp>
        <p:nvSpPr>
          <p:cNvPr id="53" name="TextBox 52">
            <a:extLst>
              <a:ext uri="{FF2B5EF4-FFF2-40B4-BE49-F238E27FC236}">
                <a16:creationId xmlns:a16="http://schemas.microsoft.com/office/drawing/2014/main" id="{D1D2CE3C-D28B-4FD8-A343-78F382BE21CB}"/>
              </a:ext>
            </a:extLst>
          </p:cNvPr>
          <p:cNvSpPr txBox="1"/>
          <p:nvPr/>
        </p:nvSpPr>
        <p:spPr>
          <a:xfrm>
            <a:off x="5056915" y="5530273"/>
            <a:ext cx="6096000" cy="369332"/>
          </a:xfrm>
          <a:prstGeom prst="rect">
            <a:avLst/>
          </a:prstGeom>
          <a:noFill/>
        </p:spPr>
        <p:txBody>
          <a:bodyPr wrap="square">
            <a:spAutoFit/>
          </a:bodyPr>
          <a:lstStyle/>
          <a:p>
            <a:r>
              <a:rPr lang="en-US" b="1" dirty="0"/>
              <a:t>NB</a:t>
            </a:r>
            <a:endParaRPr lang="en-IN" b="1" dirty="0"/>
          </a:p>
        </p:txBody>
      </p:sp>
      <p:sp>
        <p:nvSpPr>
          <p:cNvPr id="55" name="TextBox 54">
            <a:extLst>
              <a:ext uri="{FF2B5EF4-FFF2-40B4-BE49-F238E27FC236}">
                <a16:creationId xmlns:a16="http://schemas.microsoft.com/office/drawing/2014/main" id="{0D14906B-2943-4E89-AD96-68C8C075A4E3}"/>
              </a:ext>
            </a:extLst>
          </p:cNvPr>
          <p:cNvSpPr txBox="1"/>
          <p:nvPr/>
        </p:nvSpPr>
        <p:spPr>
          <a:xfrm>
            <a:off x="3775366" y="5557968"/>
            <a:ext cx="6096000" cy="369332"/>
          </a:xfrm>
          <a:prstGeom prst="rect">
            <a:avLst/>
          </a:prstGeom>
          <a:noFill/>
        </p:spPr>
        <p:txBody>
          <a:bodyPr wrap="square">
            <a:spAutoFit/>
          </a:bodyPr>
          <a:lstStyle/>
          <a:p>
            <a:r>
              <a:rPr lang="en-US" b="1" i="0" dirty="0">
                <a:effectLst/>
                <a:latin typeface="+mj-lt"/>
              </a:rPr>
              <a:t> KNN </a:t>
            </a:r>
            <a:endParaRPr lang="en-IN" dirty="0"/>
          </a:p>
        </p:txBody>
      </p:sp>
      <p:sp>
        <p:nvSpPr>
          <p:cNvPr id="57" name="TextBox 56">
            <a:extLst>
              <a:ext uri="{FF2B5EF4-FFF2-40B4-BE49-F238E27FC236}">
                <a16:creationId xmlns:a16="http://schemas.microsoft.com/office/drawing/2014/main" id="{A7D4825C-D7C4-4EE3-9998-B85FD3C855E3}"/>
              </a:ext>
            </a:extLst>
          </p:cNvPr>
          <p:cNvSpPr txBox="1"/>
          <p:nvPr/>
        </p:nvSpPr>
        <p:spPr>
          <a:xfrm>
            <a:off x="6144502" y="5529126"/>
            <a:ext cx="6096000" cy="369332"/>
          </a:xfrm>
          <a:prstGeom prst="rect">
            <a:avLst/>
          </a:prstGeom>
          <a:noFill/>
        </p:spPr>
        <p:txBody>
          <a:bodyPr wrap="square">
            <a:spAutoFit/>
          </a:bodyPr>
          <a:lstStyle/>
          <a:p>
            <a:r>
              <a:rPr lang="en-US" b="1" i="0" dirty="0">
                <a:effectLst/>
                <a:latin typeface="+mj-lt"/>
              </a:rPr>
              <a:t>RF</a:t>
            </a:r>
            <a:endParaRPr lang="en-IN" dirty="0"/>
          </a:p>
        </p:txBody>
      </p:sp>
      <p:sp>
        <p:nvSpPr>
          <p:cNvPr id="58" name="Speech Bubble: Rectangle with Corners Rounded 57">
            <a:extLst>
              <a:ext uri="{FF2B5EF4-FFF2-40B4-BE49-F238E27FC236}">
                <a16:creationId xmlns:a16="http://schemas.microsoft.com/office/drawing/2014/main" id="{C9DC26B0-0CF2-4ECC-908A-F4B194594BEF}"/>
              </a:ext>
            </a:extLst>
          </p:cNvPr>
          <p:cNvSpPr/>
          <p:nvPr/>
        </p:nvSpPr>
        <p:spPr>
          <a:xfrm>
            <a:off x="8394130" y="930700"/>
            <a:ext cx="2954472" cy="762000"/>
          </a:xfrm>
          <a:prstGeom prst="wedgeRoundRectCallout">
            <a:avLst/>
          </a:prstGeom>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9" name="TextBox 58">
            <a:extLst>
              <a:ext uri="{FF2B5EF4-FFF2-40B4-BE49-F238E27FC236}">
                <a16:creationId xmlns:a16="http://schemas.microsoft.com/office/drawing/2014/main" id="{23AE7CF6-55F3-47AD-A365-B8F4544E3370}"/>
              </a:ext>
            </a:extLst>
          </p:cNvPr>
          <p:cNvSpPr txBox="1"/>
          <p:nvPr/>
        </p:nvSpPr>
        <p:spPr>
          <a:xfrm>
            <a:off x="8788982" y="1122293"/>
            <a:ext cx="2954471" cy="378813"/>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n-US" b="1" dirty="0"/>
              <a:t>Accuracy Profile</a:t>
            </a:r>
            <a:endParaRPr lang="en-IN" b="1" dirty="0"/>
          </a:p>
        </p:txBody>
      </p:sp>
    </p:spTree>
    <p:extLst>
      <p:ext uri="{BB962C8B-B14F-4D97-AF65-F5344CB8AC3E}">
        <p14:creationId xmlns:p14="http://schemas.microsoft.com/office/powerpoint/2010/main" val="20026785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F0919DD-7C44-4C08-BABB-BEF42295E58B}"/>
              </a:ext>
            </a:extLst>
          </p:cNvPr>
          <p:cNvSpPr txBox="1"/>
          <p:nvPr/>
        </p:nvSpPr>
        <p:spPr>
          <a:xfrm>
            <a:off x="429490" y="2798619"/>
            <a:ext cx="11333018" cy="1815882"/>
          </a:xfrm>
          <a:prstGeom prst="rect">
            <a:avLst/>
          </a:prstGeom>
          <a:noFill/>
        </p:spPr>
        <p:txBody>
          <a:bodyPr wrap="square" rtlCol="0">
            <a:spAutoFit/>
          </a:bodyPr>
          <a:lstStyle/>
          <a:p>
            <a:pPr algn="ctr"/>
            <a:endParaRPr lang="en-US" sz="2400" b="1" dirty="0">
              <a:effectLst>
                <a:outerShdw blurRad="38100" dist="38100" dir="2700000" algn="tl">
                  <a:srgbClr val="000000">
                    <a:alpha val="43137"/>
                  </a:srgbClr>
                </a:outerShdw>
              </a:effectLst>
            </a:endParaRPr>
          </a:p>
          <a:p>
            <a:pPr algn="ctr"/>
            <a:r>
              <a:rPr lang="en-US" sz="8800" b="1" dirty="0">
                <a:solidFill>
                  <a:schemeClr val="accent1"/>
                </a:solidFill>
                <a:effectLst>
                  <a:outerShdw blurRad="38100" dist="38100" dir="2700000" algn="tl">
                    <a:srgbClr val="000000">
                      <a:alpha val="43137"/>
                    </a:srgbClr>
                  </a:outerShdw>
                </a:effectLst>
              </a:rPr>
              <a:t>Thank You!</a:t>
            </a:r>
            <a:endParaRPr lang="en-IN" sz="8800" b="1" dirty="0">
              <a:solidFill>
                <a:schemeClr val="accent1"/>
              </a:solidFill>
              <a:effectLst>
                <a:outerShdw blurRad="38100" dist="38100" dir="2700000" algn="tl">
                  <a:srgbClr val="000000">
                    <a:alpha val="43137"/>
                  </a:srgbClr>
                </a:outerShdw>
              </a:effectLst>
            </a:endParaRPr>
          </a:p>
        </p:txBody>
      </p:sp>
      <p:sp>
        <p:nvSpPr>
          <p:cNvPr id="5" name="Title 4">
            <a:extLst>
              <a:ext uri="{FF2B5EF4-FFF2-40B4-BE49-F238E27FC236}">
                <a16:creationId xmlns:a16="http://schemas.microsoft.com/office/drawing/2014/main" id="{58C09BBF-A592-43A7-886D-CEAAFE5E4B79}"/>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30255366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E5F9D-D718-4604-B03A-F3E6A9DE8996}"/>
              </a:ext>
            </a:extLst>
          </p:cNvPr>
          <p:cNvSpPr>
            <a:spLocks noGrp="1"/>
          </p:cNvSpPr>
          <p:nvPr>
            <p:ph type="title"/>
          </p:nvPr>
        </p:nvSpPr>
        <p:spPr>
          <a:xfrm>
            <a:off x="810001" y="474896"/>
            <a:ext cx="10571998" cy="970450"/>
          </a:xfr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en-US" dirty="0">
                <a:effectLst>
                  <a:outerShdw blurRad="38100" dist="38100" dir="2700000" algn="tl">
                    <a:srgbClr val="000000">
                      <a:alpha val="43137"/>
                    </a:srgbClr>
                  </a:outerShdw>
                </a:effectLst>
              </a:rPr>
              <a:t>Data Science Project</a:t>
            </a:r>
            <a:endParaRPr lang="en-IN" dirty="0">
              <a:effectLst>
                <a:outerShdw blurRad="38100" dist="38100" dir="2700000" algn="tl">
                  <a:srgbClr val="000000">
                    <a:alpha val="43137"/>
                  </a:srgbClr>
                </a:outerShdw>
              </a:effectLst>
            </a:endParaRPr>
          </a:p>
        </p:txBody>
      </p:sp>
      <p:pic>
        <p:nvPicPr>
          <p:cNvPr id="1026" name="Picture 2" descr="Building a Machine Learning Classifier Model for Diabetes | by Black_Raven  (James Ng) | Medium">
            <a:extLst>
              <a:ext uri="{FF2B5EF4-FFF2-40B4-BE49-F238E27FC236}">
                <a16:creationId xmlns:a16="http://schemas.microsoft.com/office/drawing/2014/main" id="{424A573E-6886-4C8F-B26C-55BDCC5482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72545" y="2425832"/>
            <a:ext cx="6398574" cy="395727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style>
          <a:lnRef idx="0">
            <a:schemeClr val="accent1"/>
          </a:lnRef>
          <a:fillRef idx="3">
            <a:schemeClr val="accent1"/>
          </a:fillRef>
          <a:effectRef idx="3">
            <a:schemeClr val="accent1"/>
          </a:effectRef>
          <a:fontRef idx="minor">
            <a:schemeClr val="lt1"/>
          </a:fontRef>
        </p:style>
      </p:pic>
      <p:sp>
        <p:nvSpPr>
          <p:cNvPr id="7" name="Rectangle: Diagonal Corners Rounded 6">
            <a:extLst>
              <a:ext uri="{FF2B5EF4-FFF2-40B4-BE49-F238E27FC236}">
                <a16:creationId xmlns:a16="http://schemas.microsoft.com/office/drawing/2014/main" id="{E1FDE19C-030A-4638-B11F-84B1CD2729DD}"/>
              </a:ext>
            </a:extLst>
          </p:cNvPr>
          <p:cNvSpPr/>
          <p:nvPr/>
        </p:nvSpPr>
        <p:spPr>
          <a:xfrm>
            <a:off x="-467591" y="2979359"/>
            <a:ext cx="5070764" cy="3403745"/>
          </a:xfrm>
          <a:prstGeom prst="round2DiagRect">
            <a:avLst/>
          </a:prstGeom>
          <a:ln>
            <a:noFill/>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Diagonal Corners Rounded 8">
            <a:extLst>
              <a:ext uri="{FF2B5EF4-FFF2-40B4-BE49-F238E27FC236}">
                <a16:creationId xmlns:a16="http://schemas.microsoft.com/office/drawing/2014/main" id="{CA3CFB2A-378B-4561-8F96-89089C11E85B}"/>
              </a:ext>
            </a:extLst>
          </p:cNvPr>
          <p:cNvSpPr/>
          <p:nvPr/>
        </p:nvSpPr>
        <p:spPr>
          <a:xfrm>
            <a:off x="-467591" y="3151906"/>
            <a:ext cx="4696690" cy="3032850"/>
          </a:xfrm>
          <a:prstGeom prst="round2DiagRect">
            <a:avLst/>
          </a:prstGeom>
          <a:ln>
            <a:noFill/>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5CBAF452-F3BB-46F0-A434-1F33F8175F1F}"/>
              </a:ext>
            </a:extLst>
          </p:cNvPr>
          <p:cNvSpPr txBox="1"/>
          <p:nvPr/>
        </p:nvSpPr>
        <p:spPr>
          <a:xfrm>
            <a:off x="-467591" y="3237171"/>
            <a:ext cx="4603172" cy="2862322"/>
          </a:xfrm>
          <a:prstGeom prst="rect">
            <a:avLst/>
          </a:prstGeom>
          <a:noFill/>
          <a:ln>
            <a:noFill/>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txBody>
          <a:bodyPr wrap="square" rtlCol="0">
            <a:spAutoFit/>
          </a:bodyPr>
          <a:lstStyle/>
          <a:p>
            <a:pPr algn="ctr"/>
            <a:r>
              <a:rPr lang="en-US" sz="3600" b="1" dirty="0">
                <a:effectLst>
                  <a:outerShdw blurRad="38100" dist="38100" dir="2700000" algn="tl">
                    <a:srgbClr val="000000">
                      <a:alpha val="43137"/>
                    </a:srgbClr>
                  </a:outerShdw>
                </a:effectLst>
              </a:rPr>
              <a:t>Prediction of a chronic diseases “Diabetes” using a model with higher accuracy</a:t>
            </a:r>
            <a:endParaRPr lang="en-IN" sz="36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0821745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304A5-6826-4C3F-9232-B03AEC060248}"/>
              </a:ext>
            </a:extLst>
          </p:cNvPr>
          <p:cNvSpPr>
            <a:spLocks noGrp="1"/>
          </p:cNvSpPr>
          <p:nvPr>
            <p:ph type="title"/>
          </p:nvPr>
        </p:nvSpPr>
        <p:spPr>
          <a:xfrm>
            <a:off x="432709" y="613443"/>
            <a:ext cx="11326582" cy="970450"/>
          </a:xfr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en-US" dirty="0">
                <a:effectLst>
                  <a:outerShdw blurRad="38100" dist="38100" dir="2700000" algn="tl">
                    <a:srgbClr val="000000">
                      <a:alpha val="43137"/>
                    </a:srgbClr>
                  </a:outerShdw>
                </a:effectLst>
              </a:rPr>
              <a:t>Overview on the chronic diseases “Diabetes” and this project</a:t>
            </a:r>
            <a:endParaRPr lang="en-IN" dirty="0">
              <a:effectLst>
                <a:outerShdw blurRad="38100" dist="38100" dir="2700000" algn="tl">
                  <a:srgbClr val="000000">
                    <a:alpha val="43137"/>
                  </a:srgbClr>
                </a:outerShdw>
              </a:effectLst>
            </a:endParaRPr>
          </a:p>
        </p:txBody>
      </p:sp>
      <p:sp>
        <p:nvSpPr>
          <p:cNvPr id="3" name="TextBox 2">
            <a:extLst>
              <a:ext uri="{FF2B5EF4-FFF2-40B4-BE49-F238E27FC236}">
                <a16:creationId xmlns:a16="http://schemas.microsoft.com/office/drawing/2014/main" id="{2FD73A41-6BDE-4800-80BD-2893926404B9}"/>
              </a:ext>
            </a:extLst>
          </p:cNvPr>
          <p:cNvSpPr txBox="1"/>
          <p:nvPr/>
        </p:nvSpPr>
        <p:spPr>
          <a:xfrm>
            <a:off x="432709" y="2244436"/>
            <a:ext cx="11679382" cy="4247317"/>
          </a:xfrm>
          <a:prstGeom prst="rect">
            <a:avLst/>
          </a:prstGeom>
          <a:noFill/>
        </p:spPr>
        <p:txBody>
          <a:bodyPr wrap="square" rtlCol="0">
            <a:spAutoFit/>
          </a:bodyPr>
          <a:lstStyle/>
          <a:p>
            <a:pPr marL="285750" indent="-285750">
              <a:buFont typeface="Wingdings" panose="05000000000000000000" pitchFamily="2" charset="2"/>
              <a:buChar char="§"/>
            </a:pPr>
            <a:r>
              <a:rPr lang="en-US" b="1" dirty="0">
                <a:effectLst>
                  <a:outerShdw blurRad="38100" dist="38100" dir="2700000" algn="tl">
                    <a:srgbClr val="000000">
                      <a:alpha val="43137"/>
                    </a:srgbClr>
                  </a:outerShdw>
                </a:effectLst>
                <a:latin typeface="+mj-lt"/>
              </a:rPr>
              <a:t>Diabetes is an illness caused because of high glucose level in a human body.</a:t>
            </a:r>
          </a:p>
          <a:p>
            <a:endParaRPr lang="en-US" b="1" dirty="0">
              <a:effectLst>
                <a:outerShdw blurRad="38100" dist="38100" dir="2700000" algn="tl">
                  <a:srgbClr val="000000">
                    <a:alpha val="43137"/>
                  </a:srgbClr>
                </a:outerShdw>
              </a:effectLst>
              <a:latin typeface="+mj-lt"/>
            </a:endParaRPr>
          </a:p>
          <a:p>
            <a:pPr marL="285750" indent="-285750">
              <a:buFont typeface="Wingdings" panose="05000000000000000000" pitchFamily="2" charset="2"/>
              <a:buChar char="§"/>
            </a:pPr>
            <a:r>
              <a:rPr lang="en-US" b="1" dirty="0">
                <a:effectLst>
                  <a:outerShdw blurRad="38100" dist="38100" dir="2700000" algn="tl">
                    <a:srgbClr val="000000">
                      <a:alpha val="43137"/>
                    </a:srgbClr>
                  </a:outerShdw>
                </a:effectLst>
                <a:latin typeface="+mj-lt"/>
              </a:rPr>
              <a:t>Diabetes should not be ignored if it is untreated then Diabetes may cause some major issues in a person like: heart related problems, kidney problem, blood pressure, eye damage and it can also affects other organs of human body. </a:t>
            </a:r>
          </a:p>
          <a:p>
            <a:pPr marL="285750" indent="-285750">
              <a:buFont typeface="Wingdings" panose="05000000000000000000" pitchFamily="2" charset="2"/>
              <a:buChar char="§"/>
            </a:pPr>
            <a:endParaRPr lang="en-US" b="1" dirty="0">
              <a:effectLst>
                <a:outerShdw blurRad="38100" dist="38100" dir="2700000" algn="tl">
                  <a:srgbClr val="000000">
                    <a:alpha val="43137"/>
                  </a:srgbClr>
                </a:outerShdw>
              </a:effectLst>
              <a:latin typeface="+mj-lt"/>
            </a:endParaRPr>
          </a:p>
          <a:p>
            <a:pPr marL="285750" indent="-285750">
              <a:buFont typeface="Wingdings" panose="05000000000000000000" pitchFamily="2" charset="2"/>
              <a:buChar char="§"/>
            </a:pPr>
            <a:r>
              <a:rPr lang="en-US" b="1" dirty="0">
                <a:effectLst>
                  <a:outerShdw blurRad="38100" dist="38100" dir="2700000" algn="tl">
                    <a:srgbClr val="000000">
                      <a:alpha val="43137"/>
                    </a:srgbClr>
                  </a:outerShdw>
                </a:effectLst>
                <a:latin typeface="+mj-lt"/>
              </a:rPr>
              <a:t>Diabetes can be controlled if it is predicted earlier. To achieve this goal this project work we will do early prediction of Diabetes in a human body or a patient for a higher accuracy through applying, Various Machine Learning Techniques.</a:t>
            </a:r>
          </a:p>
          <a:p>
            <a:pPr marL="285750" indent="-285750">
              <a:buFont typeface="Wingdings" panose="05000000000000000000" pitchFamily="2" charset="2"/>
              <a:buChar char="§"/>
            </a:pPr>
            <a:endParaRPr lang="en-US" b="1" dirty="0">
              <a:effectLst>
                <a:outerShdw blurRad="38100" dist="38100" dir="2700000" algn="tl">
                  <a:srgbClr val="000000">
                    <a:alpha val="43137"/>
                  </a:srgbClr>
                </a:outerShdw>
              </a:effectLst>
              <a:latin typeface="+mj-lt"/>
            </a:endParaRPr>
          </a:p>
          <a:p>
            <a:pPr marL="285750" indent="-285750">
              <a:buFont typeface="Wingdings" panose="05000000000000000000" pitchFamily="2" charset="2"/>
              <a:buChar char="§"/>
            </a:pPr>
            <a:r>
              <a:rPr lang="en-US" b="1" dirty="0">
                <a:effectLst>
                  <a:outerShdw blurRad="38100" dist="38100" dir="2700000" algn="tl">
                    <a:srgbClr val="000000">
                      <a:alpha val="43137"/>
                    </a:srgbClr>
                  </a:outerShdw>
                </a:effectLst>
                <a:latin typeface="+mj-lt"/>
              </a:rPr>
              <a:t>Machine learning techniques Provide better result for prediction by constructing models from datasets collected from patients.</a:t>
            </a:r>
          </a:p>
          <a:p>
            <a:pPr marL="285750" indent="-285750">
              <a:buFont typeface="Wingdings" panose="05000000000000000000" pitchFamily="2" charset="2"/>
              <a:buChar char="§"/>
            </a:pPr>
            <a:endParaRPr lang="en-US" b="1" dirty="0">
              <a:effectLst>
                <a:outerShdw blurRad="38100" dist="38100" dir="2700000" algn="tl">
                  <a:srgbClr val="000000">
                    <a:alpha val="43137"/>
                  </a:srgbClr>
                </a:outerShdw>
              </a:effectLst>
              <a:latin typeface="+mj-lt"/>
            </a:endParaRPr>
          </a:p>
          <a:p>
            <a:pPr marL="285750" indent="-285750">
              <a:buFont typeface="Wingdings" panose="05000000000000000000" pitchFamily="2" charset="2"/>
              <a:buChar char="§"/>
            </a:pPr>
            <a:r>
              <a:rPr lang="en-US" b="1" dirty="0">
                <a:effectLst>
                  <a:outerShdw blurRad="38100" dist="38100" dir="2700000" algn="tl">
                    <a:srgbClr val="000000">
                      <a:alpha val="43137"/>
                    </a:srgbClr>
                  </a:outerShdw>
                </a:effectLst>
                <a:latin typeface="+mj-lt"/>
              </a:rPr>
              <a:t>The Project work gives the accurate or higher accuracy model shows that the model is capable of predicting diabetes effectively</a:t>
            </a:r>
            <a:r>
              <a:rPr lang="en-US" b="1" dirty="0">
                <a:latin typeface="+mj-lt"/>
              </a:rPr>
              <a:t>.</a:t>
            </a:r>
            <a:endParaRPr lang="en-IN" b="1" dirty="0">
              <a:latin typeface="+mj-lt"/>
            </a:endParaRPr>
          </a:p>
        </p:txBody>
      </p:sp>
    </p:spTree>
    <p:extLst>
      <p:ext uri="{BB962C8B-B14F-4D97-AF65-F5344CB8AC3E}">
        <p14:creationId xmlns:p14="http://schemas.microsoft.com/office/powerpoint/2010/main" val="30882369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34712-A5B7-4B6C-B455-EC232E3D6B9F}"/>
              </a:ext>
            </a:extLst>
          </p:cNvPr>
          <p:cNvSpPr>
            <a:spLocks noGrp="1"/>
          </p:cNvSpPr>
          <p:nvPr>
            <p:ph type="title"/>
          </p:nvPr>
        </p:nvSpPr>
        <p:spPr>
          <a:xfrm>
            <a:off x="975677" y="1254896"/>
            <a:ext cx="5893840" cy="2540522"/>
          </a:xfrm>
        </p:spPr>
        <p:txBody>
          <a:bodyPr/>
          <a:lstStyle/>
          <a:p>
            <a:r>
              <a:rPr lang="en-US" u="sng" dirty="0">
                <a:effectLst>
                  <a:outerShdw blurRad="38100" dist="38100" dir="2700000" algn="tl">
                    <a:srgbClr val="000000">
                      <a:alpha val="43137"/>
                    </a:srgbClr>
                  </a:outerShdw>
                </a:effectLst>
              </a:rPr>
              <a:t>Softwares:</a:t>
            </a:r>
            <a:br>
              <a:rPr lang="en-US" dirty="0"/>
            </a:br>
            <a:r>
              <a:rPr lang="en-US" sz="3600" dirty="0"/>
              <a:t>Jupyter Notebook through Anaconda Navigator</a:t>
            </a:r>
            <a:endParaRPr lang="en-IN" sz="3600" dirty="0"/>
          </a:p>
        </p:txBody>
      </p:sp>
      <p:sp>
        <p:nvSpPr>
          <p:cNvPr id="3" name="Text Placeholder 2">
            <a:extLst>
              <a:ext uri="{FF2B5EF4-FFF2-40B4-BE49-F238E27FC236}">
                <a16:creationId xmlns:a16="http://schemas.microsoft.com/office/drawing/2014/main" id="{EAD28138-FD77-485B-BF23-C3794A6DB051}"/>
              </a:ext>
            </a:extLst>
          </p:cNvPr>
          <p:cNvSpPr>
            <a:spLocks noGrp="1"/>
          </p:cNvSpPr>
          <p:nvPr>
            <p:ph type="body" idx="1"/>
          </p:nvPr>
        </p:nvSpPr>
        <p:spPr/>
        <p:txBody>
          <a:bodyPr/>
          <a:lstStyle/>
          <a:p>
            <a:r>
              <a:rPr lang="en-US" b="1" dirty="0">
                <a:effectLst>
                  <a:outerShdw blurRad="38100" dist="38100" dir="2700000" algn="tl">
                    <a:srgbClr val="000000">
                      <a:alpha val="43137"/>
                    </a:srgbClr>
                  </a:outerShdw>
                </a:effectLst>
              </a:rPr>
              <a:t>Dataset: Kaggle- PIMA Indian diabetes dataset</a:t>
            </a:r>
            <a:endParaRPr lang="en-IN" b="1" dirty="0">
              <a:effectLst>
                <a:outerShdw blurRad="38100" dist="38100" dir="2700000" algn="tl">
                  <a:srgbClr val="000000">
                    <a:alpha val="43137"/>
                  </a:srgbClr>
                </a:outerShdw>
              </a:effectLst>
            </a:endParaRPr>
          </a:p>
        </p:txBody>
      </p:sp>
      <p:sp>
        <p:nvSpPr>
          <p:cNvPr id="4" name="Text Placeholder 3">
            <a:extLst>
              <a:ext uri="{FF2B5EF4-FFF2-40B4-BE49-F238E27FC236}">
                <a16:creationId xmlns:a16="http://schemas.microsoft.com/office/drawing/2014/main" id="{EB4632B4-9EF7-4F75-9D31-137599F13247}"/>
              </a:ext>
            </a:extLst>
          </p:cNvPr>
          <p:cNvSpPr>
            <a:spLocks noGrp="1"/>
          </p:cNvSpPr>
          <p:nvPr>
            <p:ph type="body" sz="quarter" idx="16"/>
          </p:nvPr>
        </p:nvSpPr>
        <p:spPr>
          <a:xfrm>
            <a:off x="8192032" y="2657576"/>
            <a:ext cx="3810001" cy="3362224"/>
          </a:xfrm>
        </p:spPr>
        <p:txBody>
          <a:bodyPr/>
          <a:lstStyle/>
          <a:p>
            <a:r>
              <a:rPr lang="en-US" sz="4000" b="1" dirty="0">
                <a:effectLst>
                  <a:outerShdw blurRad="38100" dist="38100" dir="2700000" algn="tl">
                    <a:srgbClr val="000000">
                      <a:alpha val="43137"/>
                    </a:srgbClr>
                  </a:outerShdw>
                </a:effectLst>
              </a:rPr>
              <a:t>Libraries: </a:t>
            </a:r>
          </a:p>
          <a:p>
            <a:pPr marL="285750">
              <a:buFont typeface="Wingdings" panose="05000000000000000000" pitchFamily="2" charset="2"/>
              <a:buChar char="q"/>
            </a:pPr>
            <a:r>
              <a:rPr lang="en-US" dirty="0"/>
              <a:t> NumPy</a:t>
            </a:r>
          </a:p>
          <a:p>
            <a:pPr marL="285750">
              <a:buFont typeface="Wingdings" panose="05000000000000000000" pitchFamily="2" charset="2"/>
              <a:buChar char="q"/>
            </a:pPr>
            <a:r>
              <a:rPr lang="en-US" dirty="0"/>
              <a:t> Pandas</a:t>
            </a:r>
          </a:p>
          <a:p>
            <a:pPr marL="285750">
              <a:buFont typeface="Wingdings" panose="05000000000000000000" pitchFamily="2" charset="2"/>
              <a:buChar char="q"/>
            </a:pPr>
            <a:r>
              <a:rPr lang="en-US" dirty="0"/>
              <a:t> Matplotlib</a:t>
            </a:r>
          </a:p>
          <a:p>
            <a:pPr marL="285750">
              <a:buFont typeface="Wingdings" panose="05000000000000000000" pitchFamily="2" charset="2"/>
              <a:buChar char="q"/>
            </a:pPr>
            <a:r>
              <a:rPr lang="en-US" dirty="0"/>
              <a:t> Seaborn</a:t>
            </a:r>
          </a:p>
          <a:p>
            <a:pPr marL="285750">
              <a:buFont typeface="Wingdings" panose="05000000000000000000" pitchFamily="2" charset="2"/>
              <a:buChar char="q"/>
            </a:pPr>
            <a:r>
              <a:rPr lang="en-US" dirty="0"/>
              <a:t> Skit-learn (sklearn)</a:t>
            </a:r>
          </a:p>
          <a:p>
            <a:endParaRPr lang="en-IN" dirty="0"/>
          </a:p>
        </p:txBody>
      </p:sp>
      <p:sp>
        <p:nvSpPr>
          <p:cNvPr id="5" name="Speech Bubble: Rectangle with Corners Rounded 4">
            <a:extLst>
              <a:ext uri="{FF2B5EF4-FFF2-40B4-BE49-F238E27FC236}">
                <a16:creationId xmlns:a16="http://schemas.microsoft.com/office/drawing/2014/main" id="{CCF23087-CB9C-4DBE-BB1F-D99FEFC6147C}"/>
              </a:ext>
            </a:extLst>
          </p:cNvPr>
          <p:cNvSpPr/>
          <p:nvPr/>
        </p:nvSpPr>
        <p:spPr>
          <a:xfrm rot="10800000">
            <a:off x="8059551" y="5583381"/>
            <a:ext cx="3641681" cy="872837"/>
          </a:xfrm>
          <a:prstGeom prst="wedgeRound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65BCEC6F-5E84-4D55-82D4-55D2BA8D36C5}"/>
              </a:ext>
            </a:extLst>
          </p:cNvPr>
          <p:cNvSpPr txBox="1"/>
          <p:nvPr/>
        </p:nvSpPr>
        <p:spPr>
          <a:xfrm>
            <a:off x="7758748" y="5761888"/>
            <a:ext cx="4243285" cy="646331"/>
          </a:xfrm>
          <a:prstGeom prst="rect">
            <a:avLst/>
          </a:prstGeom>
          <a:noFill/>
        </p:spPr>
        <p:txBody>
          <a:bodyPr wrap="square" rtlCol="0">
            <a:spAutoFit/>
          </a:bodyPr>
          <a:lstStyle/>
          <a:p>
            <a:pPr algn="ctr"/>
            <a:r>
              <a:rPr lang="en-US" b="1" dirty="0">
                <a:effectLst>
                  <a:outerShdw blurRad="38100" dist="38100" dir="2700000" algn="tl">
                    <a:srgbClr val="000000">
                      <a:alpha val="43137"/>
                    </a:srgbClr>
                  </a:outerShdw>
                </a:effectLst>
              </a:rPr>
              <a:t>Programming Language:</a:t>
            </a:r>
          </a:p>
          <a:p>
            <a:pPr algn="ctr"/>
            <a:r>
              <a:rPr lang="en-US" b="1" dirty="0">
                <a:effectLst>
                  <a:outerShdw blurRad="38100" dist="38100" dir="2700000" algn="tl">
                    <a:srgbClr val="000000">
                      <a:alpha val="43137"/>
                    </a:srgbClr>
                  </a:outerShdw>
                </a:effectLst>
              </a:rPr>
              <a:t> Python</a:t>
            </a:r>
            <a:endParaRPr lang="en-IN"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8115132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Beveled 1">
            <a:extLst>
              <a:ext uri="{FF2B5EF4-FFF2-40B4-BE49-F238E27FC236}">
                <a16:creationId xmlns:a16="http://schemas.microsoft.com/office/drawing/2014/main" id="{A89058EF-38BD-4810-9571-D5ED16171A21}"/>
              </a:ext>
            </a:extLst>
          </p:cNvPr>
          <p:cNvSpPr/>
          <p:nvPr/>
        </p:nvSpPr>
        <p:spPr>
          <a:xfrm>
            <a:off x="4690629" y="1458200"/>
            <a:ext cx="2050473" cy="748145"/>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Flowchart: Magnetic Disk 4">
            <a:extLst>
              <a:ext uri="{FF2B5EF4-FFF2-40B4-BE49-F238E27FC236}">
                <a16:creationId xmlns:a16="http://schemas.microsoft.com/office/drawing/2014/main" id="{4DD91DD0-1A36-4C84-8E7F-3E0D4852B7F9}"/>
              </a:ext>
            </a:extLst>
          </p:cNvPr>
          <p:cNvSpPr/>
          <p:nvPr/>
        </p:nvSpPr>
        <p:spPr>
          <a:xfrm>
            <a:off x="4662921" y="304804"/>
            <a:ext cx="2050473" cy="748145"/>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Callout: Left-Right Arrow 6">
            <a:extLst>
              <a:ext uri="{FF2B5EF4-FFF2-40B4-BE49-F238E27FC236}">
                <a16:creationId xmlns:a16="http://schemas.microsoft.com/office/drawing/2014/main" id="{310DD38F-0890-4ED0-864E-42E451EC3AAA}"/>
              </a:ext>
            </a:extLst>
          </p:cNvPr>
          <p:cNvSpPr/>
          <p:nvPr/>
        </p:nvSpPr>
        <p:spPr>
          <a:xfrm>
            <a:off x="3803938" y="2493821"/>
            <a:ext cx="3823855" cy="748145"/>
          </a:xfrm>
          <a:prstGeom prst="leftRigh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Arrow: Striped Right 8">
            <a:extLst>
              <a:ext uri="{FF2B5EF4-FFF2-40B4-BE49-F238E27FC236}">
                <a16:creationId xmlns:a16="http://schemas.microsoft.com/office/drawing/2014/main" id="{4D0BD234-A777-487A-8E67-307408285966}"/>
              </a:ext>
            </a:extLst>
          </p:cNvPr>
          <p:cNvSpPr/>
          <p:nvPr/>
        </p:nvSpPr>
        <p:spPr>
          <a:xfrm>
            <a:off x="4575898" y="3276595"/>
            <a:ext cx="2895600" cy="1094508"/>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Rounded Corners 9">
            <a:extLst>
              <a:ext uri="{FF2B5EF4-FFF2-40B4-BE49-F238E27FC236}">
                <a16:creationId xmlns:a16="http://schemas.microsoft.com/office/drawing/2014/main" id="{E54C7DF9-113C-4137-A006-578842636DE7}"/>
              </a:ext>
            </a:extLst>
          </p:cNvPr>
          <p:cNvSpPr/>
          <p:nvPr/>
        </p:nvSpPr>
        <p:spPr>
          <a:xfrm>
            <a:off x="4662921" y="4461160"/>
            <a:ext cx="2319770" cy="7481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Beveled 10">
            <a:extLst>
              <a:ext uri="{FF2B5EF4-FFF2-40B4-BE49-F238E27FC236}">
                <a16:creationId xmlns:a16="http://schemas.microsoft.com/office/drawing/2014/main" id="{F88EEF04-F342-401B-9B5E-BD72905F0B4A}"/>
              </a:ext>
            </a:extLst>
          </p:cNvPr>
          <p:cNvSpPr/>
          <p:nvPr/>
        </p:nvSpPr>
        <p:spPr>
          <a:xfrm>
            <a:off x="4690629" y="5514109"/>
            <a:ext cx="2167371" cy="748145"/>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a:extLst>
              <a:ext uri="{FF2B5EF4-FFF2-40B4-BE49-F238E27FC236}">
                <a16:creationId xmlns:a16="http://schemas.microsoft.com/office/drawing/2014/main" id="{7990173E-7DA5-4BFA-AE87-11A8AAFAE21D}"/>
              </a:ext>
            </a:extLst>
          </p:cNvPr>
          <p:cNvSpPr txBox="1"/>
          <p:nvPr/>
        </p:nvSpPr>
        <p:spPr>
          <a:xfrm>
            <a:off x="4818350" y="1508252"/>
            <a:ext cx="1864303" cy="646331"/>
          </a:xfrm>
          <a:prstGeom prst="rect">
            <a:avLst/>
          </a:prstGeom>
          <a:noFill/>
        </p:spPr>
        <p:txBody>
          <a:bodyPr wrap="square" rtlCol="0">
            <a:spAutoFit/>
          </a:bodyPr>
          <a:lstStyle/>
          <a:p>
            <a:pPr algn="ctr"/>
            <a:r>
              <a:rPr lang="en-US" b="1" dirty="0">
                <a:effectLst>
                  <a:outerShdw blurRad="38100" dist="38100" dir="2700000" algn="tl">
                    <a:srgbClr val="000000">
                      <a:alpha val="43137"/>
                    </a:srgbClr>
                  </a:outerShdw>
                </a:effectLst>
              </a:rPr>
              <a:t>Data Preprocessing</a:t>
            </a:r>
            <a:endParaRPr lang="en-IN" b="1" dirty="0">
              <a:effectLst>
                <a:outerShdw blurRad="38100" dist="38100" dir="2700000" algn="tl">
                  <a:srgbClr val="000000">
                    <a:alpha val="43137"/>
                  </a:srgbClr>
                </a:outerShdw>
              </a:effectLst>
            </a:endParaRPr>
          </a:p>
        </p:txBody>
      </p:sp>
      <p:sp>
        <p:nvSpPr>
          <p:cNvPr id="14" name="TextBox 13">
            <a:extLst>
              <a:ext uri="{FF2B5EF4-FFF2-40B4-BE49-F238E27FC236}">
                <a16:creationId xmlns:a16="http://schemas.microsoft.com/office/drawing/2014/main" id="{78041B4D-B8A4-49EC-A857-A1A1B5E2CC55}"/>
              </a:ext>
            </a:extLst>
          </p:cNvPr>
          <p:cNvSpPr txBox="1"/>
          <p:nvPr/>
        </p:nvSpPr>
        <p:spPr>
          <a:xfrm>
            <a:off x="4912301" y="2683227"/>
            <a:ext cx="1676400" cy="369332"/>
          </a:xfrm>
          <a:prstGeom prst="rect">
            <a:avLst/>
          </a:prstGeom>
          <a:noFill/>
        </p:spPr>
        <p:txBody>
          <a:bodyPr wrap="square" rtlCol="0">
            <a:spAutoFit/>
          </a:bodyPr>
          <a:lstStyle/>
          <a:p>
            <a:pPr algn="ctr"/>
            <a:r>
              <a:rPr lang="en-US" b="1" dirty="0">
                <a:effectLst>
                  <a:outerShdw blurRad="38100" dist="38100" dir="2700000" algn="tl">
                    <a:srgbClr val="000000">
                      <a:alpha val="43137"/>
                    </a:srgbClr>
                  </a:outerShdw>
                </a:effectLst>
              </a:rPr>
              <a:t>Data Splitting</a:t>
            </a:r>
            <a:endParaRPr lang="en-IN" b="1" dirty="0">
              <a:effectLst>
                <a:outerShdw blurRad="38100" dist="38100" dir="2700000" algn="tl">
                  <a:srgbClr val="000000">
                    <a:alpha val="43137"/>
                  </a:srgbClr>
                </a:outerShdw>
              </a:effectLst>
            </a:endParaRPr>
          </a:p>
        </p:txBody>
      </p:sp>
      <p:sp>
        <p:nvSpPr>
          <p:cNvPr id="15" name="TextBox 14">
            <a:extLst>
              <a:ext uri="{FF2B5EF4-FFF2-40B4-BE49-F238E27FC236}">
                <a16:creationId xmlns:a16="http://schemas.microsoft.com/office/drawing/2014/main" id="{42D22B98-369F-484C-8560-92CF07703D17}"/>
              </a:ext>
            </a:extLst>
          </p:cNvPr>
          <p:cNvSpPr txBox="1"/>
          <p:nvPr/>
        </p:nvSpPr>
        <p:spPr>
          <a:xfrm>
            <a:off x="4712494" y="3639183"/>
            <a:ext cx="2622407" cy="369332"/>
          </a:xfrm>
          <a:prstGeom prst="rect">
            <a:avLst/>
          </a:prstGeom>
          <a:noFill/>
        </p:spPr>
        <p:txBody>
          <a:bodyPr wrap="square" rtlCol="0">
            <a:spAutoFit/>
          </a:bodyPr>
          <a:lstStyle/>
          <a:p>
            <a:r>
              <a:rPr lang="en-US" b="1" dirty="0">
                <a:effectLst>
                  <a:outerShdw blurRad="38100" dist="38100" dir="2700000" algn="tl">
                    <a:srgbClr val="000000">
                      <a:alpha val="43137"/>
                    </a:srgbClr>
                  </a:outerShdw>
                </a:effectLst>
              </a:rPr>
              <a:t>Applying  classifiers</a:t>
            </a:r>
            <a:endParaRPr lang="en-IN" b="1" dirty="0">
              <a:effectLst>
                <a:outerShdw blurRad="38100" dist="38100" dir="2700000" algn="tl">
                  <a:srgbClr val="000000">
                    <a:alpha val="43137"/>
                  </a:srgbClr>
                </a:outerShdw>
              </a:effectLst>
            </a:endParaRPr>
          </a:p>
        </p:txBody>
      </p:sp>
      <p:sp>
        <p:nvSpPr>
          <p:cNvPr id="16" name="TextBox 15">
            <a:extLst>
              <a:ext uri="{FF2B5EF4-FFF2-40B4-BE49-F238E27FC236}">
                <a16:creationId xmlns:a16="http://schemas.microsoft.com/office/drawing/2014/main" id="{7BA7CD2E-0251-4CF1-8883-E8C37E8EDFE1}"/>
              </a:ext>
            </a:extLst>
          </p:cNvPr>
          <p:cNvSpPr txBox="1"/>
          <p:nvPr/>
        </p:nvSpPr>
        <p:spPr>
          <a:xfrm>
            <a:off x="4936114" y="4512066"/>
            <a:ext cx="1676400" cy="646331"/>
          </a:xfrm>
          <a:prstGeom prst="rect">
            <a:avLst/>
          </a:prstGeom>
          <a:noFill/>
        </p:spPr>
        <p:txBody>
          <a:bodyPr wrap="square" rtlCol="0">
            <a:spAutoFit/>
          </a:bodyPr>
          <a:lstStyle/>
          <a:p>
            <a:pPr algn="ctr"/>
            <a:r>
              <a:rPr lang="en-US" b="1" dirty="0">
                <a:effectLst>
                  <a:outerShdw blurRad="38100" dist="38100" dir="2700000" algn="tl">
                    <a:srgbClr val="000000">
                      <a:alpha val="43137"/>
                    </a:srgbClr>
                  </a:outerShdw>
                </a:effectLst>
              </a:rPr>
              <a:t>Performance Evaluation</a:t>
            </a:r>
            <a:endParaRPr lang="en-IN" b="1" dirty="0">
              <a:effectLst>
                <a:outerShdw blurRad="38100" dist="38100" dir="2700000" algn="tl">
                  <a:srgbClr val="000000">
                    <a:alpha val="43137"/>
                  </a:srgbClr>
                </a:outerShdw>
              </a:effectLst>
            </a:endParaRPr>
          </a:p>
        </p:txBody>
      </p:sp>
      <p:sp>
        <p:nvSpPr>
          <p:cNvPr id="17" name="TextBox 16">
            <a:extLst>
              <a:ext uri="{FF2B5EF4-FFF2-40B4-BE49-F238E27FC236}">
                <a16:creationId xmlns:a16="http://schemas.microsoft.com/office/drawing/2014/main" id="{2A4ABDDF-31B6-465F-A533-7724F4142C1E}"/>
              </a:ext>
            </a:extLst>
          </p:cNvPr>
          <p:cNvSpPr txBox="1"/>
          <p:nvPr/>
        </p:nvSpPr>
        <p:spPr>
          <a:xfrm>
            <a:off x="4884593" y="5565015"/>
            <a:ext cx="1676400" cy="646331"/>
          </a:xfrm>
          <a:prstGeom prst="rect">
            <a:avLst/>
          </a:prstGeom>
          <a:noFill/>
        </p:spPr>
        <p:txBody>
          <a:bodyPr wrap="square" rtlCol="0">
            <a:spAutoFit/>
          </a:bodyPr>
          <a:lstStyle/>
          <a:p>
            <a:pPr algn="ctr"/>
            <a:r>
              <a:rPr lang="en-US" b="1" dirty="0">
                <a:effectLst>
                  <a:outerShdw blurRad="38100" dist="38100" dir="2700000" algn="tl">
                    <a:srgbClr val="000000">
                      <a:alpha val="43137"/>
                    </a:srgbClr>
                  </a:outerShdw>
                </a:effectLst>
              </a:rPr>
              <a:t>Output Prediction</a:t>
            </a:r>
            <a:endParaRPr lang="en-IN" b="1" dirty="0">
              <a:effectLst>
                <a:outerShdw blurRad="38100" dist="38100" dir="2700000" algn="tl">
                  <a:srgbClr val="000000">
                    <a:alpha val="43137"/>
                  </a:srgbClr>
                </a:outerShdw>
              </a:effectLst>
            </a:endParaRPr>
          </a:p>
        </p:txBody>
      </p:sp>
      <p:sp>
        <p:nvSpPr>
          <p:cNvPr id="18" name="TextBox 17">
            <a:extLst>
              <a:ext uri="{FF2B5EF4-FFF2-40B4-BE49-F238E27FC236}">
                <a16:creationId xmlns:a16="http://schemas.microsoft.com/office/drawing/2014/main" id="{5CE89188-5A7E-48FD-8BA2-383C0B7FFF10}"/>
              </a:ext>
            </a:extLst>
          </p:cNvPr>
          <p:cNvSpPr txBox="1"/>
          <p:nvPr/>
        </p:nvSpPr>
        <p:spPr>
          <a:xfrm>
            <a:off x="4877665" y="526702"/>
            <a:ext cx="1676400" cy="461665"/>
          </a:xfrm>
          <a:prstGeom prst="rect">
            <a:avLst/>
          </a:prstGeom>
          <a:noFill/>
        </p:spPr>
        <p:txBody>
          <a:bodyPr wrap="square" rtlCol="0">
            <a:spAutoFit/>
          </a:bodyPr>
          <a:lstStyle/>
          <a:p>
            <a:pPr algn="ctr"/>
            <a:r>
              <a:rPr lang="en-US" sz="2400" b="1" dirty="0">
                <a:effectLst>
                  <a:outerShdw blurRad="38100" dist="38100" dir="2700000" algn="tl">
                    <a:srgbClr val="000000">
                      <a:alpha val="43137"/>
                    </a:srgbClr>
                  </a:outerShdw>
                </a:effectLst>
              </a:rPr>
              <a:t>Data Set</a:t>
            </a:r>
            <a:endParaRPr lang="en-IN" sz="2400" b="1" dirty="0">
              <a:effectLst>
                <a:outerShdw blurRad="38100" dist="38100" dir="2700000" algn="tl">
                  <a:srgbClr val="000000">
                    <a:alpha val="43137"/>
                  </a:srgbClr>
                </a:outerShdw>
              </a:effectLst>
            </a:endParaRPr>
          </a:p>
        </p:txBody>
      </p:sp>
      <p:sp>
        <p:nvSpPr>
          <p:cNvPr id="19" name="Flowchart: Alternate Process 18">
            <a:extLst>
              <a:ext uri="{FF2B5EF4-FFF2-40B4-BE49-F238E27FC236}">
                <a16:creationId xmlns:a16="http://schemas.microsoft.com/office/drawing/2014/main" id="{B1FCA2B9-E9FB-4EAD-901D-DF0B253D8F6E}"/>
              </a:ext>
            </a:extLst>
          </p:cNvPr>
          <p:cNvSpPr/>
          <p:nvPr/>
        </p:nvSpPr>
        <p:spPr>
          <a:xfrm>
            <a:off x="7640565" y="2582588"/>
            <a:ext cx="1917989" cy="558738"/>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Flowchart: Alternate Process 19">
            <a:extLst>
              <a:ext uri="{FF2B5EF4-FFF2-40B4-BE49-F238E27FC236}">
                <a16:creationId xmlns:a16="http://schemas.microsoft.com/office/drawing/2014/main" id="{4B2F9627-DFB0-4411-8BAB-C63F14BFB046}"/>
              </a:ext>
            </a:extLst>
          </p:cNvPr>
          <p:cNvSpPr/>
          <p:nvPr/>
        </p:nvSpPr>
        <p:spPr>
          <a:xfrm>
            <a:off x="1873177" y="2588524"/>
            <a:ext cx="1917989" cy="558738"/>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TextBox 20">
            <a:extLst>
              <a:ext uri="{FF2B5EF4-FFF2-40B4-BE49-F238E27FC236}">
                <a16:creationId xmlns:a16="http://schemas.microsoft.com/office/drawing/2014/main" id="{F2DEF768-689B-47FC-83AD-5AF99984E179}"/>
              </a:ext>
            </a:extLst>
          </p:cNvPr>
          <p:cNvSpPr txBox="1"/>
          <p:nvPr/>
        </p:nvSpPr>
        <p:spPr>
          <a:xfrm>
            <a:off x="2053497" y="2685870"/>
            <a:ext cx="1672080" cy="369332"/>
          </a:xfrm>
          <a:prstGeom prst="rect">
            <a:avLst/>
          </a:prstGeom>
          <a:noFill/>
        </p:spPr>
        <p:txBody>
          <a:bodyPr wrap="square" rtlCol="0">
            <a:spAutoFit/>
          </a:bodyPr>
          <a:lstStyle/>
          <a:p>
            <a:r>
              <a:rPr lang="en-US" b="1" dirty="0">
                <a:effectLst>
                  <a:outerShdw blurRad="38100" dist="38100" dir="2700000" algn="tl">
                    <a:srgbClr val="000000">
                      <a:alpha val="43137"/>
                    </a:srgbClr>
                  </a:outerShdw>
                </a:effectLst>
              </a:rPr>
              <a:t>Training Data</a:t>
            </a:r>
            <a:endParaRPr lang="en-IN" b="1" dirty="0">
              <a:effectLst>
                <a:outerShdw blurRad="38100" dist="38100" dir="2700000" algn="tl">
                  <a:srgbClr val="000000">
                    <a:alpha val="43137"/>
                  </a:srgbClr>
                </a:outerShdw>
              </a:effectLst>
            </a:endParaRPr>
          </a:p>
        </p:txBody>
      </p:sp>
      <p:sp>
        <p:nvSpPr>
          <p:cNvPr id="22" name="TextBox 21">
            <a:extLst>
              <a:ext uri="{FF2B5EF4-FFF2-40B4-BE49-F238E27FC236}">
                <a16:creationId xmlns:a16="http://schemas.microsoft.com/office/drawing/2014/main" id="{1E46F7F4-CF92-41E5-92DB-4E87C051001C}"/>
              </a:ext>
            </a:extLst>
          </p:cNvPr>
          <p:cNvSpPr txBox="1"/>
          <p:nvPr/>
        </p:nvSpPr>
        <p:spPr>
          <a:xfrm>
            <a:off x="7697064" y="2683227"/>
            <a:ext cx="1795279" cy="369332"/>
          </a:xfrm>
          <a:prstGeom prst="rect">
            <a:avLst/>
          </a:prstGeom>
          <a:noFill/>
        </p:spPr>
        <p:txBody>
          <a:bodyPr wrap="square" rtlCol="0">
            <a:spAutoFit/>
          </a:bodyPr>
          <a:lstStyle/>
          <a:p>
            <a:pPr algn="ctr"/>
            <a:r>
              <a:rPr lang="en-US" b="1" dirty="0">
                <a:effectLst>
                  <a:outerShdw blurRad="38100" dist="38100" dir="2700000" algn="tl">
                    <a:srgbClr val="000000">
                      <a:alpha val="43137"/>
                    </a:srgbClr>
                  </a:outerShdw>
                </a:effectLst>
              </a:rPr>
              <a:t>Test Data</a:t>
            </a:r>
            <a:endParaRPr lang="en-IN" b="1" dirty="0">
              <a:effectLst>
                <a:outerShdw blurRad="38100" dist="38100" dir="2700000" algn="tl">
                  <a:srgbClr val="000000">
                    <a:alpha val="43137"/>
                  </a:srgbClr>
                </a:outerShdw>
              </a:effectLst>
            </a:endParaRPr>
          </a:p>
        </p:txBody>
      </p:sp>
      <p:sp>
        <p:nvSpPr>
          <p:cNvPr id="26" name="Callout: Line with Border and Accent Bar 25">
            <a:extLst>
              <a:ext uri="{FF2B5EF4-FFF2-40B4-BE49-F238E27FC236}">
                <a16:creationId xmlns:a16="http://schemas.microsoft.com/office/drawing/2014/main" id="{732C3F1B-C576-4CB8-B020-9A7CC113F3DE}"/>
              </a:ext>
            </a:extLst>
          </p:cNvPr>
          <p:cNvSpPr/>
          <p:nvPr/>
        </p:nvSpPr>
        <p:spPr>
          <a:xfrm>
            <a:off x="8378639" y="3316047"/>
            <a:ext cx="2227407" cy="481244"/>
          </a:xfrm>
          <a:prstGeom prst="accentBorderCallout1">
            <a:avLst>
              <a:gd name="adj1" fmla="val 21629"/>
              <a:gd name="adj2" fmla="val -5223"/>
              <a:gd name="adj3" fmla="val 103863"/>
              <a:gd name="adj4" fmla="val -4144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Callout: Line with Border and Accent Bar 26">
            <a:extLst>
              <a:ext uri="{FF2B5EF4-FFF2-40B4-BE49-F238E27FC236}">
                <a16:creationId xmlns:a16="http://schemas.microsoft.com/office/drawing/2014/main" id="{D95388E7-AA0A-49CF-9010-1B2AE25AC613}"/>
              </a:ext>
            </a:extLst>
          </p:cNvPr>
          <p:cNvSpPr/>
          <p:nvPr/>
        </p:nvSpPr>
        <p:spPr>
          <a:xfrm rot="10800000">
            <a:off x="8375998" y="3879875"/>
            <a:ext cx="2227407" cy="481244"/>
          </a:xfrm>
          <a:prstGeom prst="accentBorderCallout1">
            <a:avLst>
              <a:gd name="adj1" fmla="val 30814"/>
              <a:gd name="adj2" fmla="val 106353"/>
              <a:gd name="adj3" fmla="val 104687"/>
              <a:gd name="adj4" fmla="val 14139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Callout: Line with Border and Accent Bar 27">
            <a:extLst>
              <a:ext uri="{FF2B5EF4-FFF2-40B4-BE49-F238E27FC236}">
                <a16:creationId xmlns:a16="http://schemas.microsoft.com/office/drawing/2014/main" id="{4EE5FA37-CB21-42DB-A5A4-8DF36E11A6F4}"/>
              </a:ext>
            </a:extLst>
          </p:cNvPr>
          <p:cNvSpPr/>
          <p:nvPr/>
        </p:nvSpPr>
        <p:spPr>
          <a:xfrm rot="10800000">
            <a:off x="8375998" y="4438890"/>
            <a:ext cx="2227407" cy="481244"/>
          </a:xfrm>
          <a:prstGeom prst="accentBorderCallout1">
            <a:avLst>
              <a:gd name="adj1" fmla="val 30814"/>
              <a:gd name="adj2" fmla="val 106353"/>
              <a:gd name="adj3" fmla="val 220803"/>
              <a:gd name="adj4" fmla="val 14092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TextBox 28">
            <a:extLst>
              <a:ext uri="{FF2B5EF4-FFF2-40B4-BE49-F238E27FC236}">
                <a16:creationId xmlns:a16="http://schemas.microsoft.com/office/drawing/2014/main" id="{25A35560-FC60-4ED7-A1ED-3DA158F080F5}"/>
              </a:ext>
            </a:extLst>
          </p:cNvPr>
          <p:cNvSpPr txBox="1"/>
          <p:nvPr/>
        </p:nvSpPr>
        <p:spPr>
          <a:xfrm>
            <a:off x="8464074" y="3429000"/>
            <a:ext cx="1841068" cy="369332"/>
          </a:xfrm>
          <a:prstGeom prst="rect">
            <a:avLst/>
          </a:prstGeom>
          <a:noFill/>
        </p:spPr>
        <p:txBody>
          <a:bodyPr wrap="square" rtlCol="0">
            <a:spAutoFit/>
          </a:bodyPr>
          <a:lstStyle/>
          <a:p>
            <a:pPr algn="ctr"/>
            <a:r>
              <a:rPr lang="en-US" b="1" dirty="0">
                <a:effectLst>
                  <a:outerShdw blurRad="38100" dist="38100" dir="2700000" algn="tl">
                    <a:srgbClr val="000000">
                      <a:alpha val="43137"/>
                    </a:srgbClr>
                  </a:outerShdw>
                </a:effectLst>
              </a:rPr>
              <a:t>KNN</a:t>
            </a:r>
            <a:endParaRPr lang="en-IN" b="1" dirty="0">
              <a:effectLst>
                <a:outerShdw blurRad="38100" dist="38100" dir="2700000" algn="tl">
                  <a:srgbClr val="000000">
                    <a:alpha val="43137"/>
                  </a:srgbClr>
                </a:outerShdw>
              </a:effectLst>
            </a:endParaRPr>
          </a:p>
        </p:txBody>
      </p:sp>
      <p:sp>
        <p:nvSpPr>
          <p:cNvPr id="31" name="TextBox 30">
            <a:extLst>
              <a:ext uri="{FF2B5EF4-FFF2-40B4-BE49-F238E27FC236}">
                <a16:creationId xmlns:a16="http://schemas.microsoft.com/office/drawing/2014/main" id="{1ED3CE07-BF8D-487E-BC90-54BC43F7575C}"/>
              </a:ext>
            </a:extLst>
          </p:cNvPr>
          <p:cNvSpPr txBox="1"/>
          <p:nvPr/>
        </p:nvSpPr>
        <p:spPr>
          <a:xfrm>
            <a:off x="8594703" y="4513198"/>
            <a:ext cx="1579811" cy="369332"/>
          </a:xfrm>
          <a:prstGeom prst="rect">
            <a:avLst/>
          </a:prstGeom>
          <a:noFill/>
        </p:spPr>
        <p:txBody>
          <a:bodyPr wrap="square" rtlCol="0">
            <a:spAutoFit/>
          </a:bodyPr>
          <a:lstStyle/>
          <a:p>
            <a:pPr algn="ctr"/>
            <a:r>
              <a:rPr lang="en-US" b="1" dirty="0">
                <a:effectLst>
                  <a:outerShdw blurRad="38100" dist="38100" dir="2700000" algn="tl">
                    <a:srgbClr val="000000">
                      <a:alpha val="43137"/>
                    </a:srgbClr>
                  </a:outerShdw>
                </a:effectLst>
              </a:rPr>
              <a:t>NB</a:t>
            </a:r>
            <a:endParaRPr lang="en-IN" b="1" dirty="0">
              <a:effectLst>
                <a:outerShdw blurRad="38100" dist="38100" dir="2700000" algn="tl">
                  <a:srgbClr val="000000">
                    <a:alpha val="43137"/>
                  </a:srgbClr>
                </a:outerShdw>
              </a:effectLst>
            </a:endParaRPr>
          </a:p>
        </p:txBody>
      </p:sp>
      <p:sp>
        <p:nvSpPr>
          <p:cNvPr id="32" name="TextBox 31">
            <a:extLst>
              <a:ext uri="{FF2B5EF4-FFF2-40B4-BE49-F238E27FC236}">
                <a16:creationId xmlns:a16="http://schemas.microsoft.com/office/drawing/2014/main" id="{EFAF5D7C-6FB7-429D-8C4C-AC512367698E}"/>
              </a:ext>
            </a:extLst>
          </p:cNvPr>
          <p:cNvSpPr txBox="1"/>
          <p:nvPr/>
        </p:nvSpPr>
        <p:spPr>
          <a:xfrm>
            <a:off x="8573983" y="4009849"/>
            <a:ext cx="1579811" cy="369332"/>
          </a:xfrm>
          <a:prstGeom prst="rect">
            <a:avLst/>
          </a:prstGeom>
          <a:noFill/>
        </p:spPr>
        <p:txBody>
          <a:bodyPr wrap="square" rtlCol="0">
            <a:spAutoFit/>
          </a:bodyPr>
          <a:lstStyle/>
          <a:p>
            <a:pPr algn="ctr"/>
            <a:r>
              <a:rPr lang="en-US" b="1" dirty="0">
                <a:effectLst>
                  <a:outerShdw blurRad="38100" dist="38100" dir="2700000" algn="tl">
                    <a:srgbClr val="000000">
                      <a:alpha val="43137"/>
                    </a:srgbClr>
                  </a:outerShdw>
                </a:effectLst>
              </a:rPr>
              <a:t>SVM</a:t>
            </a:r>
            <a:endParaRPr lang="en-IN" b="1" dirty="0">
              <a:effectLst>
                <a:outerShdw blurRad="38100" dist="38100" dir="2700000" algn="tl">
                  <a:srgbClr val="000000">
                    <a:alpha val="43137"/>
                  </a:srgbClr>
                </a:outerShdw>
              </a:effectLst>
            </a:endParaRPr>
          </a:p>
        </p:txBody>
      </p:sp>
      <p:cxnSp>
        <p:nvCxnSpPr>
          <p:cNvPr id="39" name="Straight Arrow Connector 38">
            <a:extLst>
              <a:ext uri="{FF2B5EF4-FFF2-40B4-BE49-F238E27FC236}">
                <a16:creationId xmlns:a16="http://schemas.microsoft.com/office/drawing/2014/main" id="{A5CAE12C-2656-4A6A-B697-8C5862692487}"/>
              </a:ext>
            </a:extLst>
          </p:cNvPr>
          <p:cNvCxnSpPr>
            <a:stCxn id="5" idx="3"/>
          </p:cNvCxnSpPr>
          <p:nvPr/>
        </p:nvCxnSpPr>
        <p:spPr>
          <a:xfrm flipH="1">
            <a:off x="5688157" y="1052949"/>
            <a:ext cx="1" cy="4052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868B9B90-CDD7-4A5E-BF66-506E0D8B806A}"/>
              </a:ext>
            </a:extLst>
          </p:cNvPr>
          <p:cNvCxnSpPr>
            <a:cxnSpLocks/>
          </p:cNvCxnSpPr>
          <p:nvPr/>
        </p:nvCxnSpPr>
        <p:spPr>
          <a:xfrm>
            <a:off x="5688156" y="2241275"/>
            <a:ext cx="1" cy="28309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1A479BEF-912E-46C6-8612-C37E0B046FD3}"/>
              </a:ext>
            </a:extLst>
          </p:cNvPr>
          <p:cNvCxnSpPr>
            <a:cxnSpLocks/>
          </p:cNvCxnSpPr>
          <p:nvPr/>
        </p:nvCxnSpPr>
        <p:spPr>
          <a:xfrm flipH="1">
            <a:off x="5696342" y="3238968"/>
            <a:ext cx="1" cy="31770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5A705590-AB9A-4ECE-A173-E8C7A56F7296}"/>
              </a:ext>
            </a:extLst>
          </p:cNvPr>
          <p:cNvCxnSpPr>
            <a:cxnSpLocks/>
          </p:cNvCxnSpPr>
          <p:nvPr/>
        </p:nvCxnSpPr>
        <p:spPr>
          <a:xfrm>
            <a:off x="5696342" y="4098572"/>
            <a:ext cx="1" cy="33992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5EE12AC6-6D66-43DC-9E22-B6AD9A7C6CF1}"/>
              </a:ext>
            </a:extLst>
          </p:cNvPr>
          <p:cNvCxnSpPr>
            <a:cxnSpLocks/>
            <a:stCxn id="16" idx="2"/>
            <a:endCxn id="11" idx="6"/>
          </p:cNvCxnSpPr>
          <p:nvPr/>
        </p:nvCxnSpPr>
        <p:spPr>
          <a:xfrm>
            <a:off x="5774314" y="5158397"/>
            <a:ext cx="1" cy="3557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7" name="Rectangle 56">
            <a:extLst>
              <a:ext uri="{FF2B5EF4-FFF2-40B4-BE49-F238E27FC236}">
                <a16:creationId xmlns:a16="http://schemas.microsoft.com/office/drawing/2014/main" id="{C4F28B98-7DC7-4FB9-B638-B076CAB3A20C}"/>
              </a:ext>
            </a:extLst>
          </p:cNvPr>
          <p:cNvSpPr/>
          <p:nvPr/>
        </p:nvSpPr>
        <p:spPr>
          <a:xfrm>
            <a:off x="170381" y="0"/>
            <a:ext cx="369333" cy="68579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8" name="TextBox 57">
            <a:extLst>
              <a:ext uri="{FF2B5EF4-FFF2-40B4-BE49-F238E27FC236}">
                <a16:creationId xmlns:a16="http://schemas.microsoft.com/office/drawing/2014/main" id="{1F5C0AC9-9EDE-49C0-A111-D1D22D1D5DBD}"/>
              </a:ext>
            </a:extLst>
          </p:cNvPr>
          <p:cNvSpPr txBox="1"/>
          <p:nvPr/>
        </p:nvSpPr>
        <p:spPr>
          <a:xfrm rot="16200000">
            <a:off x="-1245561" y="2547370"/>
            <a:ext cx="3485256" cy="646331"/>
          </a:xfrm>
          <a:prstGeom prst="rect">
            <a:avLst/>
          </a:prstGeom>
          <a:noFill/>
        </p:spPr>
        <p:txBody>
          <a:bodyPr wrap="square" rtlCol="0">
            <a:spAutoFit/>
          </a:bodyPr>
          <a:lstStyle/>
          <a:p>
            <a:r>
              <a:rPr lang="en-US" dirty="0">
                <a:effectLst>
                  <a:outerShdw blurRad="38100" dist="38100" dir="2700000" algn="tl">
                    <a:srgbClr val="000000">
                      <a:alpha val="43137"/>
                    </a:srgbClr>
                  </a:outerShdw>
                </a:effectLst>
                <a:latin typeface="Hanging Letters" panose="02000500000000000000" pitchFamily="2" charset="0"/>
              </a:rPr>
              <a:t>WORKFLOW OF THE MODEL</a:t>
            </a:r>
            <a:endParaRPr lang="en-IN" dirty="0">
              <a:effectLst>
                <a:outerShdw blurRad="38100" dist="38100" dir="2700000" algn="tl">
                  <a:srgbClr val="000000">
                    <a:alpha val="43137"/>
                  </a:srgbClr>
                </a:outerShdw>
              </a:effectLst>
              <a:latin typeface="Hanging Letters" panose="02000500000000000000" pitchFamily="2" charset="0"/>
            </a:endParaRPr>
          </a:p>
          <a:p>
            <a:endParaRPr lang="en-IN" dirty="0"/>
          </a:p>
        </p:txBody>
      </p:sp>
      <p:sp>
        <p:nvSpPr>
          <p:cNvPr id="34" name="Callout: Line with Border and Accent Bar 33">
            <a:extLst>
              <a:ext uri="{FF2B5EF4-FFF2-40B4-BE49-F238E27FC236}">
                <a16:creationId xmlns:a16="http://schemas.microsoft.com/office/drawing/2014/main" id="{9D7596CF-8154-41D4-80DF-D7FFA6CFD163}"/>
              </a:ext>
            </a:extLst>
          </p:cNvPr>
          <p:cNvSpPr/>
          <p:nvPr/>
        </p:nvSpPr>
        <p:spPr>
          <a:xfrm rot="10800000">
            <a:off x="8375998" y="5022152"/>
            <a:ext cx="2227407" cy="481244"/>
          </a:xfrm>
          <a:prstGeom prst="accentBorderCallout1">
            <a:avLst>
              <a:gd name="adj1" fmla="val 30814"/>
              <a:gd name="adj2" fmla="val 106353"/>
              <a:gd name="adj3" fmla="val 341717"/>
              <a:gd name="adj4" fmla="val 14216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TextBox 34">
            <a:extLst>
              <a:ext uri="{FF2B5EF4-FFF2-40B4-BE49-F238E27FC236}">
                <a16:creationId xmlns:a16="http://schemas.microsoft.com/office/drawing/2014/main" id="{CE83EB79-3A9B-4E5E-92C7-FF25C4B401D3}"/>
              </a:ext>
            </a:extLst>
          </p:cNvPr>
          <p:cNvSpPr txBox="1"/>
          <p:nvPr/>
        </p:nvSpPr>
        <p:spPr>
          <a:xfrm>
            <a:off x="8573982" y="5078108"/>
            <a:ext cx="1579811" cy="369332"/>
          </a:xfrm>
          <a:prstGeom prst="rect">
            <a:avLst/>
          </a:prstGeom>
          <a:noFill/>
        </p:spPr>
        <p:txBody>
          <a:bodyPr wrap="square" rtlCol="0">
            <a:spAutoFit/>
          </a:bodyPr>
          <a:lstStyle/>
          <a:p>
            <a:pPr algn="ctr"/>
            <a:r>
              <a:rPr lang="en-US" b="1" dirty="0">
                <a:effectLst>
                  <a:outerShdw blurRad="38100" dist="38100" dir="2700000" algn="tl">
                    <a:srgbClr val="000000">
                      <a:alpha val="43137"/>
                    </a:srgbClr>
                  </a:outerShdw>
                </a:effectLst>
              </a:rPr>
              <a:t>RF</a:t>
            </a:r>
            <a:endParaRPr lang="en-IN"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3353119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5171A-846A-4406-A4C7-BD0656433B71}"/>
              </a:ext>
            </a:extLst>
          </p:cNvPr>
          <p:cNvSpPr>
            <a:spLocks noGrp="1"/>
          </p:cNvSpPr>
          <p:nvPr>
            <p:ph type="title"/>
          </p:nvPr>
        </p:nvSpPr>
        <p:spPr>
          <a:xfrm>
            <a:off x="1118441" y="2313709"/>
            <a:ext cx="5056433" cy="2452255"/>
          </a:xfrm>
        </p:spPr>
        <p:txBody>
          <a:bodyPr/>
          <a:lstStyle/>
          <a:p>
            <a:r>
              <a:rPr lang="en-IN" sz="2800" i="0" dirty="0">
                <a:solidFill>
                  <a:srgbClr val="F1F3F4"/>
                </a:solidFill>
                <a:effectLst>
                  <a:outerShdw blurRad="38100" dist="38100" dir="2700000" algn="tl">
                    <a:srgbClr val="000000">
                      <a:alpha val="43137"/>
                    </a:srgbClr>
                  </a:outerShdw>
                </a:effectLst>
                <a:latin typeface="Roboto" panose="02000000000000000000" pitchFamily="2" charset="0"/>
              </a:rPr>
              <a:t>1. K-Nearest Neighbor(KNN)</a:t>
            </a:r>
            <a:br>
              <a:rPr lang="en-US" sz="2800" dirty="0">
                <a:effectLst>
                  <a:outerShdw blurRad="38100" dist="38100" dir="2700000" algn="tl">
                    <a:srgbClr val="000000">
                      <a:alpha val="43137"/>
                    </a:srgbClr>
                  </a:outerShdw>
                </a:effectLst>
              </a:rPr>
            </a:br>
            <a:r>
              <a:rPr lang="en-US" sz="2800" dirty="0">
                <a:effectLst>
                  <a:outerShdw blurRad="38100" dist="38100" dir="2700000" algn="tl">
                    <a:srgbClr val="000000">
                      <a:alpha val="43137"/>
                    </a:srgbClr>
                  </a:outerShdw>
                </a:effectLst>
              </a:rPr>
              <a:t>2. Support Vector Method</a:t>
            </a:r>
            <a:br>
              <a:rPr lang="en-US" sz="2800" dirty="0">
                <a:effectLst>
                  <a:outerShdw blurRad="38100" dist="38100" dir="2700000" algn="tl">
                    <a:srgbClr val="000000">
                      <a:alpha val="43137"/>
                    </a:srgbClr>
                  </a:outerShdw>
                </a:effectLst>
              </a:rPr>
            </a:br>
            <a:r>
              <a:rPr lang="en-US" sz="2800" dirty="0">
                <a:effectLst>
                  <a:outerShdw blurRad="38100" dist="38100" dir="2700000" algn="tl">
                    <a:srgbClr val="000000">
                      <a:alpha val="43137"/>
                    </a:srgbClr>
                  </a:outerShdw>
                </a:effectLst>
              </a:rPr>
              <a:t>3. </a:t>
            </a:r>
            <a:r>
              <a:rPr lang="en-IN" sz="2800" dirty="0">
                <a:solidFill>
                  <a:schemeClr val="tx1"/>
                </a:solidFill>
                <a:effectLst>
                  <a:outerShdw blurRad="38100" dist="38100" dir="2700000" algn="tl">
                    <a:srgbClr val="000000">
                      <a:alpha val="43137"/>
                    </a:srgbClr>
                  </a:outerShdw>
                </a:effectLst>
                <a:latin typeface="Helvetica Neue"/>
              </a:rPr>
              <a:t>N</a:t>
            </a:r>
            <a:r>
              <a:rPr lang="en-IN" sz="2800" i="0" dirty="0">
                <a:solidFill>
                  <a:schemeClr val="tx1"/>
                </a:solidFill>
                <a:effectLst>
                  <a:outerShdw blurRad="38100" dist="38100" dir="2700000" algn="tl">
                    <a:srgbClr val="000000">
                      <a:alpha val="43137"/>
                    </a:srgbClr>
                  </a:outerShdw>
                </a:effectLst>
                <a:latin typeface="Helvetica Neue"/>
              </a:rPr>
              <a:t>aive Bayes</a:t>
            </a:r>
            <a:br>
              <a:rPr lang="en-IN" sz="2800" i="0" dirty="0">
                <a:solidFill>
                  <a:schemeClr val="tx1"/>
                </a:solidFill>
                <a:effectLst>
                  <a:outerShdw blurRad="38100" dist="38100" dir="2700000" algn="tl">
                    <a:srgbClr val="000000">
                      <a:alpha val="43137"/>
                    </a:srgbClr>
                  </a:outerShdw>
                </a:effectLst>
                <a:latin typeface="Helvetica Neue"/>
              </a:rPr>
            </a:br>
            <a:r>
              <a:rPr lang="en-IN" sz="2800" i="0" dirty="0">
                <a:solidFill>
                  <a:schemeClr val="tx1"/>
                </a:solidFill>
                <a:effectLst>
                  <a:outerShdw blurRad="38100" dist="38100" dir="2700000" algn="tl">
                    <a:srgbClr val="000000">
                      <a:alpha val="43137"/>
                    </a:srgbClr>
                  </a:outerShdw>
                </a:effectLst>
                <a:latin typeface="Helvetica Neue"/>
              </a:rPr>
              <a:t>4. Random Forest</a:t>
            </a:r>
            <a:br>
              <a:rPr lang="en-IN" sz="2800" dirty="0"/>
            </a:br>
            <a:endParaRPr lang="en-IN" sz="2800" dirty="0">
              <a:solidFill>
                <a:schemeClr val="tx1"/>
              </a:solidFill>
              <a:effectLst>
                <a:outerShdw blurRad="38100" dist="38100" dir="2700000" algn="tl">
                  <a:srgbClr val="000000">
                    <a:alpha val="43137"/>
                  </a:srgbClr>
                </a:outerShdw>
              </a:effectLst>
            </a:endParaRPr>
          </a:p>
        </p:txBody>
      </p:sp>
      <p:sp>
        <p:nvSpPr>
          <p:cNvPr id="13" name="Arrow: Chevron 12">
            <a:extLst>
              <a:ext uri="{FF2B5EF4-FFF2-40B4-BE49-F238E27FC236}">
                <a16:creationId xmlns:a16="http://schemas.microsoft.com/office/drawing/2014/main" id="{8B267DFF-81E0-44EC-8324-EEB23E84452D}"/>
              </a:ext>
            </a:extLst>
          </p:cNvPr>
          <p:cNvSpPr/>
          <p:nvPr/>
        </p:nvSpPr>
        <p:spPr>
          <a:xfrm>
            <a:off x="7264603" y="1403068"/>
            <a:ext cx="3375873" cy="604478"/>
          </a:xfrm>
          <a:prstGeom prst="chevron">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algn="ctr"/>
            <a:r>
              <a:rPr lang="en-US" b="1" dirty="0"/>
              <a:t>Parameters affecting diabetes</a:t>
            </a:r>
            <a:endParaRPr lang="en-IN" b="1" dirty="0"/>
          </a:p>
        </p:txBody>
      </p:sp>
      <p:sp>
        <p:nvSpPr>
          <p:cNvPr id="15" name="TextBox 14">
            <a:extLst>
              <a:ext uri="{FF2B5EF4-FFF2-40B4-BE49-F238E27FC236}">
                <a16:creationId xmlns:a16="http://schemas.microsoft.com/office/drawing/2014/main" id="{3879D67F-4D26-4D94-85CF-30625F4D4683}"/>
              </a:ext>
            </a:extLst>
          </p:cNvPr>
          <p:cNvSpPr txBox="1"/>
          <p:nvPr/>
        </p:nvSpPr>
        <p:spPr>
          <a:xfrm>
            <a:off x="1344346" y="4892958"/>
            <a:ext cx="4830528" cy="369332"/>
          </a:xfrm>
          <a:prstGeom prst="rect">
            <a:avLst/>
          </a:prstGeom>
          <a:noFill/>
        </p:spPr>
        <p:txBody>
          <a:bodyPr wrap="square" rtlCol="0">
            <a:spAutoFit/>
          </a:bodyPr>
          <a:lstStyle/>
          <a:p>
            <a:r>
              <a:rPr lang="en-US" b="1" dirty="0"/>
              <a:t>Algorithms used for diabetes prediction</a:t>
            </a:r>
            <a:endParaRPr lang="en-IN" b="1" dirty="0"/>
          </a:p>
        </p:txBody>
      </p:sp>
      <p:grpSp>
        <p:nvGrpSpPr>
          <p:cNvPr id="17" name="Group 16">
            <a:extLst>
              <a:ext uri="{FF2B5EF4-FFF2-40B4-BE49-F238E27FC236}">
                <a16:creationId xmlns:a16="http://schemas.microsoft.com/office/drawing/2014/main" id="{1FFFFE0E-F8E6-406E-9E1D-698E9D46062D}"/>
              </a:ext>
            </a:extLst>
          </p:cNvPr>
          <p:cNvGrpSpPr/>
          <p:nvPr/>
        </p:nvGrpSpPr>
        <p:grpSpPr>
          <a:xfrm>
            <a:off x="7300677" y="4481990"/>
            <a:ext cx="3375872" cy="792744"/>
            <a:chOff x="694712" y="1570349"/>
            <a:chExt cx="2946968" cy="668740"/>
          </a:xfrm>
        </p:grpSpPr>
        <p:sp>
          <p:nvSpPr>
            <p:cNvPr id="18" name="Rectangle: Top Corners Rounded 17">
              <a:extLst>
                <a:ext uri="{FF2B5EF4-FFF2-40B4-BE49-F238E27FC236}">
                  <a16:creationId xmlns:a16="http://schemas.microsoft.com/office/drawing/2014/main" id="{C068AE43-8089-4BD4-A058-20207C75D483}"/>
                </a:ext>
              </a:extLst>
            </p:cNvPr>
            <p:cNvSpPr/>
            <p:nvPr/>
          </p:nvSpPr>
          <p:spPr>
            <a:xfrm rot="5400000">
              <a:off x="1845651" y="419410"/>
              <a:ext cx="645090" cy="2946968"/>
            </a:xfrm>
            <a:prstGeom prst="round2Same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9" name="Rectangle: Top Corners Rounded 4">
              <a:extLst>
                <a:ext uri="{FF2B5EF4-FFF2-40B4-BE49-F238E27FC236}">
                  <a16:creationId xmlns:a16="http://schemas.microsoft.com/office/drawing/2014/main" id="{84BEABBC-2A4A-4379-B8FD-DCC09A933446}"/>
                </a:ext>
              </a:extLst>
            </p:cNvPr>
            <p:cNvSpPr txBox="1"/>
            <p:nvPr/>
          </p:nvSpPr>
          <p:spPr>
            <a:xfrm>
              <a:off x="710457" y="1593998"/>
              <a:ext cx="2915477" cy="645091"/>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IN" sz="1800" i="0" u="none" strike="noStrike" dirty="0">
                  <a:solidFill>
                    <a:schemeClr val="bg1"/>
                  </a:solidFill>
                  <a:latin typeface="Calibri" panose="020F0502020204030204" pitchFamily="34" charset="0"/>
                </a:rPr>
                <a:t>Diabetes Pedigree Function</a:t>
              </a:r>
            </a:p>
            <a:p>
              <a:pPr marL="171450" lvl="1" indent="-171450" algn="l" defTabSz="800100">
                <a:lnSpc>
                  <a:spcPct val="90000"/>
                </a:lnSpc>
                <a:spcBef>
                  <a:spcPct val="0"/>
                </a:spcBef>
                <a:spcAft>
                  <a:spcPct val="15000"/>
                </a:spcAft>
                <a:buChar char="•"/>
              </a:pPr>
              <a:r>
                <a:rPr lang="en-IN" sz="1800" i="0" u="none" strike="noStrike" dirty="0">
                  <a:solidFill>
                    <a:schemeClr val="bg1"/>
                  </a:solidFill>
                  <a:latin typeface="Calibri" panose="020F0502020204030204" pitchFamily="34" charset="0"/>
                </a:rPr>
                <a:t>Age</a:t>
              </a:r>
              <a:endParaRPr lang="en-US" sz="1800" kern="1200" dirty="0">
                <a:solidFill>
                  <a:schemeClr val="bg1"/>
                </a:solidFill>
              </a:endParaRPr>
            </a:p>
          </p:txBody>
        </p:sp>
      </p:grpSp>
      <p:grpSp>
        <p:nvGrpSpPr>
          <p:cNvPr id="20" name="Group 19">
            <a:extLst>
              <a:ext uri="{FF2B5EF4-FFF2-40B4-BE49-F238E27FC236}">
                <a16:creationId xmlns:a16="http://schemas.microsoft.com/office/drawing/2014/main" id="{2AE63B51-B0C2-4110-B4C8-867A15CA129D}"/>
              </a:ext>
            </a:extLst>
          </p:cNvPr>
          <p:cNvGrpSpPr/>
          <p:nvPr/>
        </p:nvGrpSpPr>
        <p:grpSpPr>
          <a:xfrm>
            <a:off x="7300677" y="3706918"/>
            <a:ext cx="3375872" cy="791365"/>
            <a:chOff x="723568" y="1230908"/>
            <a:chExt cx="2946968" cy="667577"/>
          </a:xfrm>
          <a:scene3d>
            <a:camera prst="orthographicFront">
              <a:rot lat="0" lon="0" rev="0"/>
            </a:camera>
            <a:lightRig rig="soft" dir="t">
              <a:rot lat="0" lon="0" rev="0"/>
            </a:lightRig>
          </a:scene3d>
        </p:grpSpPr>
        <p:sp>
          <p:nvSpPr>
            <p:cNvPr id="21" name="Rectangle: Top Corners Rounded 20">
              <a:extLst>
                <a:ext uri="{FF2B5EF4-FFF2-40B4-BE49-F238E27FC236}">
                  <a16:creationId xmlns:a16="http://schemas.microsoft.com/office/drawing/2014/main" id="{7C3D7688-6855-4B95-A8DF-AAAEF3963963}"/>
                </a:ext>
              </a:extLst>
            </p:cNvPr>
            <p:cNvSpPr/>
            <p:nvPr/>
          </p:nvSpPr>
          <p:spPr>
            <a:xfrm rot="5400000">
              <a:off x="1874507" y="79969"/>
              <a:ext cx="645090" cy="2946968"/>
            </a:xfrm>
            <a:prstGeom prst="round2SameRect">
              <a:avLst/>
            </a:prstGeom>
            <a:ln>
              <a:noFill/>
            </a:ln>
            <a:effectLst>
              <a:outerShdw blurRad="107950" dist="12700" dir="5400000" algn="ctr">
                <a:srgbClr val="000000"/>
              </a:outerShdw>
            </a:effectLst>
            <a:sp3d contourW="44450" prstMaterial="matte">
              <a:bevelT w="63500" h="63500" prst="artDeco"/>
              <a:contourClr>
                <a:srgbClr val="FFFFFF"/>
              </a:contourClr>
            </a:sp3d>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2" name="Rectangle: Top Corners Rounded 4">
              <a:extLst>
                <a:ext uri="{FF2B5EF4-FFF2-40B4-BE49-F238E27FC236}">
                  <a16:creationId xmlns:a16="http://schemas.microsoft.com/office/drawing/2014/main" id="{754AE930-B95A-41DF-9839-1753AAA27586}"/>
                </a:ext>
              </a:extLst>
            </p:cNvPr>
            <p:cNvSpPr txBox="1"/>
            <p:nvPr/>
          </p:nvSpPr>
          <p:spPr>
            <a:xfrm>
              <a:off x="739314" y="1253394"/>
              <a:ext cx="2915477" cy="645091"/>
            </a:xfrm>
            <a:prstGeom prst="rect">
              <a:avLst/>
            </a:prstGeom>
            <a:ln>
              <a:noFill/>
            </a:ln>
            <a:effectLst>
              <a:outerShdw blurRad="107950" dist="12700" dir="5400000" algn="ctr">
                <a:srgbClr val="000000"/>
              </a:outerShdw>
            </a:effectLst>
            <a:sp3d contourW="44450" prstMaterial="matte">
              <a:bevelT w="63500" h="63500" prst="artDeco"/>
              <a:contourClr>
                <a:srgbClr val="FFFFFF"/>
              </a:contourClr>
            </a:sp3d>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IN" sz="1800" i="0" u="none" strike="noStrike" dirty="0">
                  <a:solidFill>
                    <a:schemeClr val="bg1"/>
                  </a:solidFill>
                  <a:latin typeface="Calibri" panose="020F0502020204030204" pitchFamily="34" charset="0"/>
                </a:rPr>
                <a:t>Insulin</a:t>
              </a:r>
            </a:p>
            <a:p>
              <a:pPr marL="171450" lvl="1" indent="-171450" algn="l" defTabSz="800100">
                <a:lnSpc>
                  <a:spcPct val="90000"/>
                </a:lnSpc>
                <a:spcBef>
                  <a:spcPct val="0"/>
                </a:spcBef>
                <a:spcAft>
                  <a:spcPct val="15000"/>
                </a:spcAft>
                <a:buChar char="•"/>
              </a:pPr>
              <a:r>
                <a:rPr lang="en-US" sz="1800" kern="1200" dirty="0">
                  <a:solidFill>
                    <a:schemeClr val="bg1"/>
                  </a:solidFill>
                </a:rPr>
                <a:t>BMI</a:t>
              </a:r>
            </a:p>
          </p:txBody>
        </p:sp>
      </p:grpSp>
      <p:grpSp>
        <p:nvGrpSpPr>
          <p:cNvPr id="23" name="Group 22">
            <a:extLst>
              <a:ext uri="{FF2B5EF4-FFF2-40B4-BE49-F238E27FC236}">
                <a16:creationId xmlns:a16="http://schemas.microsoft.com/office/drawing/2014/main" id="{ED631384-4245-4E86-8D3B-2F4813F5D327}"/>
              </a:ext>
            </a:extLst>
          </p:cNvPr>
          <p:cNvGrpSpPr/>
          <p:nvPr/>
        </p:nvGrpSpPr>
        <p:grpSpPr>
          <a:xfrm>
            <a:off x="7300678" y="2941163"/>
            <a:ext cx="3375873" cy="765201"/>
            <a:chOff x="694712" y="1570349"/>
            <a:chExt cx="2946969" cy="645505"/>
          </a:xfrm>
          <a:scene3d>
            <a:camera prst="orthographicFront">
              <a:rot lat="0" lon="0" rev="0"/>
            </a:camera>
            <a:lightRig rig="soft" dir="t">
              <a:rot lat="0" lon="0" rev="0"/>
            </a:lightRig>
          </a:scene3d>
        </p:grpSpPr>
        <p:sp>
          <p:nvSpPr>
            <p:cNvPr id="24" name="Rectangle: Top Corners Rounded 23">
              <a:extLst>
                <a:ext uri="{FF2B5EF4-FFF2-40B4-BE49-F238E27FC236}">
                  <a16:creationId xmlns:a16="http://schemas.microsoft.com/office/drawing/2014/main" id="{3D9BAF05-A59C-4441-9E9E-C8E15DCEB743}"/>
                </a:ext>
              </a:extLst>
            </p:cNvPr>
            <p:cNvSpPr/>
            <p:nvPr/>
          </p:nvSpPr>
          <p:spPr>
            <a:xfrm rot="5400000">
              <a:off x="1845651" y="419410"/>
              <a:ext cx="645090" cy="2946968"/>
            </a:xfrm>
            <a:prstGeom prst="round2SameRect">
              <a:avLst/>
            </a:prstGeom>
            <a:ln>
              <a:noFill/>
            </a:ln>
            <a:effectLst>
              <a:outerShdw blurRad="107950" dist="12700" dir="5400000" algn="ctr">
                <a:srgbClr val="000000"/>
              </a:outerShdw>
            </a:effectLst>
            <a:sp3d contourW="44450" prstMaterial="matte">
              <a:bevelT w="63500" h="63500" prst="artDeco"/>
              <a:contourClr>
                <a:srgbClr val="FFFFFF"/>
              </a:contourClr>
            </a:sp3d>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5" name="Rectangle: Top Corners Rounded 4">
              <a:extLst>
                <a:ext uri="{FF2B5EF4-FFF2-40B4-BE49-F238E27FC236}">
                  <a16:creationId xmlns:a16="http://schemas.microsoft.com/office/drawing/2014/main" id="{781DAFB6-4BD5-49A3-8CD5-724E45ECD77B}"/>
                </a:ext>
              </a:extLst>
            </p:cNvPr>
            <p:cNvSpPr txBox="1"/>
            <p:nvPr/>
          </p:nvSpPr>
          <p:spPr>
            <a:xfrm>
              <a:off x="726204" y="1570763"/>
              <a:ext cx="2915477" cy="645091"/>
            </a:xfrm>
            <a:prstGeom prst="rect">
              <a:avLst/>
            </a:prstGeom>
            <a:ln>
              <a:noFill/>
            </a:ln>
            <a:effectLst>
              <a:outerShdw blurRad="107950" dist="12700" dir="5400000" algn="ctr">
                <a:srgbClr val="000000"/>
              </a:outerShdw>
            </a:effectLst>
            <a:sp3d contourW="44450" prstMaterial="matte">
              <a:bevelT w="63500" h="63500" prst="artDeco"/>
              <a:contourClr>
                <a:srgbClr val="FFFFFF"/>
              </a:contourClr>
            </a:sp3d>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IN" sz="1800" i="0" u="none" strike="noStrike" dirty="0">
                  <a:solidFill>
                    <a:schemeClr val="bg1"/>
                  </a:solidFill>
                  <a:latin typeface="Calibri" panose="020F0502020204030204" pitchFamily="34" charset="0"/>
                </a:rPr>
                <a:t>Blood Pressure</a:t>
              </a:r>
            </a:p>
            <a:p>
              <a:pPr marL="171450" lvl="1" indent="-171450" algn="l" defTabSz="800100">
                <a:lnSpc>
                  <a:spcPct val="90000"/>
                </a:lnSpc>
                <a:spcBef>
                  <a:spcPct val="0"/>
                </a:spcBef>
                <a:spcAft>
                  <a:spcPct val="15000"/>
                </a:spcAft>
                <a:buChar char="•"/>
              </a:pPr>
              <a:r>
                <a:rPr lang="en-IN" sz="1800" b="0" i="0" u="none" strike="noStrike" dirty="0">
                  <a:solidFill>
                    <a:srgbClr val="000000"/>
                  </a:solidFill>
                  <a:effectLst/>
                  <a:latin typeface="Calibri" panose="020F0502020204030204" pitchFamily="34" charset="0"/>
                </a:rPr>
                <a:t>Skin Thickness</a:t>
              </a:r>
              <a:r>
                <a:rPr lang="en-IN" dirty="0"/>
                <a:t> </a:t>
              </a:r>
              <a:endParaRPr lang="en-US" sz="1800" kern="1200" dirty="0">
                <a:solidFill>
                  <a:schemeClr val="bg1"/>
                </a:solidFill>
              </a:endParaRPr>
            </a:p>
          </p:txBody>
        </p:sp>
      </p:grpSp>
      <p:grpSp>
        <p:nvGrpSpPr>
          <p:cNvPr id="26" name="Group 25">
            <a:extLst>
              <a:ext uri="{FF2B5EF4-FFF2-40B4-BE49-F238E27FC236}">
                <a16:creationId xmlns:a16="http://schemas.microsoft.com/office/drawing/2014/main" id="{BCF6907F-173B-418E-B3EA-5407B5060444}"/>
              </a:ext>
            </a:extLst>
          </p:cNvPr>
          <p:cNvGrpSpPr/>
          <p:nvPr/>
        </p:nvGrpSpPr>
        <p:grpSpPr>
          <a:xfrm>
            <a:off x="7300677" y="2156081"/>
            <a:ext cx="3375872" cy="769553"/>
            <a:chOff x="444381" y="-389180"/>
            <a:chExt cx="2946968" cy="649177"/>
          </a:xfrm>
          <a:scene3d>
            <a:camera prst="orthographicFront">
              <a:rot lat="0" lon="0" rev="0"/>
            </a:camera>
            <a:lightRig rig="soft" dir="t">
              <a:rot lat="0" lon="0" rev="0"/>
            </a:lightRig>
          </a:scene3d>
        </p:grpSpPr>
        <p:sp>
          <p:nvSpPr>
            <p:cNvPr id="27" name="Rectangle: Top Corners Rounded 26">
              <a:extLst>
                <a:ext uri="{FF2B5EF4-FFF2-40B4-BE49-F238E27FC236}">
                  <a16:creationId xmlns:a16="http://schemas.microsoft.com/office/drawing/2014/main" id="{B047E7E7-BAB4-4B66-95B8-B79A30F552A6}"/>
                </a:ext>
              </a:extLst>
            </p:cNvPr>
            <p:cNvSpPr/>
            <p:nvPr/>
          </p:nvSpPr>
          <p:spPr>
            <a:xfrm rot="5400000">
              <a:off x="1595320" y="-1540119"/>
              <a:ext cx="645090" cy="2946968"/>
            </a:xfrm>
            <a:prstGeom prst="round2SameRect">
              <a:avLst/>
            </a:prstGeom>
            <a:ln>
              <a:noFill/>
            </a:ln>
            <a:effectLst>
              <a:outerShdw blurRad="107950" dist="12700" dir="5400000" algn="ctr">
                <a:srgbClr val="000000"/>
              </a:outerShdw>
            </a:effectLst>
            <a:sp3d contourW="44450" prstMaterial="matte">
              <a:bevelT w="63500" h="63500" prst="artDeco"/>
              <a:contourClr>
                <a:srgbClr val="FFFFFF"/>
              </a:contourClr>
            </a:sp3d>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8" name="Rectangle: Top Corners Rounded 4">
              <a:extLst>
                <a:ext uri="{FF2B5EF4-FFF2-40B4-BE49-F238E27FC236}">
                  <a16:creationId xmlns:a16="http://schemas.microsoft.com/office/drawing/2014/main" id="{EB929E26-857C-426C-8F27-E1DFCCA177BD}"/>
                </a:ext>
              </a:extLst>
            </p:cNvPr>
            <p:cNvSpPr txBox="1"/>
            <p:nvPr/>
          </p:nvSpPr>
          <p:spPr>
            <a:xfrm>
              <a:off x="444382" y="-385094"/>
              <a:ext cx="2915477" cy="645091"/>
            </a:xfrm>
            <a:prstGeom prst="rect">
              <a:avLst/>
            </a:prstGeom>
            <a:ln>
              <a:noFill/>
            </a:ln>
            <a:effectLst>
              <a:outerShdw blurRad="107950" dist="12700" dir="5400000" algn="ctr">
                <a:srgbClr val="000000"/>
              </a:outerShdw>
            </a:effectLst>
            <a:sp3d contourW="44450" prstMaterial="matte">
              <a:bevelT w="63500" h="63500" prst="artDeco"/>
              <a:contourClr>
                <a:srgbClr val="FFFFFF"/>
              </a:contourClr>
            </a:sp3d>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IN" sz="1800" i="0" u="none" strike="noStrike" dirty="0">
                  <a:solidFill>
                    <a:schemeClr val="bg1"/>
                  </a:solidFill>
                  <a:latin typeface="Calibri" panose="020F0502020204030204" pitchFamily="34" charset="0"/>
                </a:rPr>
                <a:t>Pregnancies</a:t>
              </a:r>
            </a:p>
            <a:p>
              <a:pPr marL="171450" lvl="1" indent="-171450" algn="l" defTabSz="800100">
                <a:lnSpc>
                  <a:spcPct val="90000"/>
                </a:lnSpc>
                <a:spcBef>
                  <a:spcPct val="0"/>
                </a:spcBef>
                <a:spcAft>
                  <a:spcPct val="15000"/>
                </a:spcAft>
                <a:buChar char="•"/>
              </a:pPr>
              <a:r>
                <a:rPr lang="en-IN" sz="1800" i="0" u="none" strike="noStrike" dirty="0">
                  <a:solidFill>
                    <a:schemeClr val="bg1"/>
                  </a:solidFill>
                  <a:latin typeface="Calibri" panose="020F0502020204030204" pitchFamily="34" charset="0"/>
                </a:rPr>
                <a:t>Glucose</a:t>
              </a:r>
            </a:p>
          </p:txBody>
        </p:sp>
      </p:grpSp>
    </p:spTree>
    <p:extLst>
      <p:ext uri="{BB962C8B-B14F-4D97-AF65-F5344CB8AC3E}">
        <p14:creationId xmlns:p14="http://schemas.microsoft.com/office/powerpoint/2010/main" val="23659724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9E264-FBC9-4B8D-B01F-D65884F09661}"/>
              </a:ext>
            </a:extLst>
          </p:cNvPr>
          <p:cNvSpPr>
            <a:spLocks noGrp="1"/>
          </p:cNvSpPr>
          <p:nvPr>
            <p:ph type="title"/>
          </p:nvPr>
        </p:nvSpPr>
        <p:spPr>
          <a:xfrm>
            <a:off x="1737592" y="3370243"/>
            <a:ext cx="10300426" cy="1549857"/>
          </a:xfrm>
        </p:spPr>
        <p:txBody>
          <a:bodyPr/>
          <a:lstStyle/>
          <a:p>
            <a:r>
              <a:rPr lang="en-US" u="sng" dirty="0"/>
              <a:t>Algorithm-1</a:t>
            </a:r>
            <a:br>
              <a:rPr lang="en-US" dirty="0"/>
            </a:br>
            <a:r>
              <a:rPr lang="en-US" b="0" dirty="0">
                <a:effectLst>
                  <a:outerShdw blurRad="38100" dist="38100" dir="2700000" algn="tl">
                    <a:srgbClr val="000000">
                      <a:alpha val="43137"/>
                    </a:srgbClr>
                  </a:outerShdw>
                </a:effectLst>
              </a:rPr>
              <a:t>Support Vector Method</a:t>
            </a:r>
            <a:endParaRPr lang="en-IN" b="0" dirty="0">
              <a:effectLst>
                <a:outerShdw blurRad="38100" dist="38100" dir="2700000" algn="tl">
                  <a:srgbClr val="000000">
                    <a:alpha val="43137"/>
                  </a:srgbClr>
                </a:outerShdw>
              </a:effectLst>
            </a:endParaRPr>
          </a:p>
        </p:txBody>
      </p:sp>
      <p:sp>
        <p:nvSpPr>
          <p:cNvPr id="3" name="Text Placeholder 2">
            <a:extLst>
              <a:ext uri="{FF2B5EF4-FFF2-40B4-BE49-F238E27FC236}">
                <a16:creationId xmlns:a16="http://schemas.microsoft.com/office/drawing/2014/main" id="{2B02D94D-692A-4B10-BDD2-1662DB1F8366}"/>
              </a:ext>
            </a:extLst>
          </p:cNvPr>
          <p:cNvSpPr>
            <a:spLocks noGrp="1"/>
          </p:cNvSpPr>
          <p:nvPr>
            <p:ph type="body" idx="1"/>
          </p:nvPr>
        </p:nvSpPr>
        <p:spPr>
          <a:xfrm>
            <a:off x="458783" y="5502874"/>
            <a:ext cx="11579235" cy="731672"/>
          </a:xfrm>
        </p:spPr>
        <p:txBody>
          <a:bodyPr/>
          <a:lstStyle/>
          <a:p>
            <a:r>
              <a:rPr lang="en-US" dirty="0"/>
              <a:t>Svm (supervised machine learning algorithm) creates a hyperplane that separate two classes. It can create a hyperplane or set of hyperplane in high dimensional space. </a:t>
            </a:r>
            <a:endParaRPr lang="en-IN" dirty="0"/>
          </a:p>
        </p:txBody>
      </p:sp>
      <p:pic>
        <p:nvPicPr>
          <p:cNvPr id="3074" name="Picture 2" descr="Amazon.com : Prism Backdrop by Ravelli 10x20&amp;#39; White Muslin Photo Video  Background, 100% Cotton, 150GSM Weight, Flocked on One Side, (9x18&amp;#39; after  pre-shrinkage) : Photo Studio Backgrounds : Camera &amp;amp; Photo">
            <a:extLst>
              <a:ext uri="{FF2B5EF4-FFF2-40B4-BE49-F238E27FC236}">
                <a16:creationId xmlns:a16="http://schemas.microsoft.com/office/drawing/2014/main" id="{1B082F6B-DEFA-47A4-90A7-D1C7F5A43C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0992" y="159329"/>
            <a:ext cx="5343663" cy="3985843"/>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rgbClr val="FFFFFF"/>
                </a:solidFill>
              </a14:hiddenFill>
            </a:ext>
          </a:extLst>
        </p:spPr>
      </p:pic>
      <p:pic>
        <p:nvPicPr>
          <p:cNvPr id="3076" name="Picture 4" descr="Support Vector Machine (SVM) Algorithm - Javatpoint">
            <a:extLst>
              <a:ext uri="{FF2B5EF4-FFF2-40B4-BE49-F238E27FC236}">
                <a16:creationId xmlns:a16="http://schemas.microsoft.com/office/drawing/2014/main" id="{3D1385F2-F29B-41E8-8317-0D03D00406D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 r="744" b="-2862"/>
          <a:stretch/>
        </p:blipFill>
        <p:spPr bwMode="auto">
          <a:xfrm>
            <a:off x="1179055" y="501130"/>
            <a:ext cx="5069346" cy="3502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08019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10B78-771C-463A-A555-8ACDE0C748CB}"/>
              </a:ext>
            </a:extLst>
          </p:cNvPr>
          <p:cNvSpPr>
            <a:spLocks noGrp="1"/>
          </p:cNvSpPr>
          <p:nvPr>
            <p:ph type="title"/>
          </p:nvPr>
        </p:nvSpPr>
        <p:spPr>
          <a:xfrm>
            <a:off x="401780" y="415637"/>
            <a:ext cx="11643097" cy="4493213"/>
          </a:xfrm>
        </p:spPr>
        <p:txBody>
          <a:bodyPr/>
          <a:lstStyle/>
          <a:p>
            <a:r>
              <a:rPr lang="en-US" u="sng" dirty="0"/>
              <a:t>Algorithm-2</a:t>
            </a:r>
            <a:br>
              <a:rPr lang="en-US" dirty="0"/>
            </a:br>
            <a:r>
              <a:rPr lang="en-IN" sz="4400" b="0" i="0" dirty="0">
                <a:solidFill>
                  <a:srgbClr val="F1F3F4"/>
                </a:solidFill>
                <a:effectLst>
                  <a:outerShdw blurRad="38100" dist="38100" dir="2700000" algn="tl">
                    <a:srgbClr val="000000">
                      <a:alpha val="43137"/>
                    </a:srgbClr>
                  </a:outerShdw>
                </a:effectLst>
                <a:latin typeface="Roboto" panose="02000000000000000000" pitchFamily="2" charset="0"/>
              </a:rPr>
              <a:t>K-Nearest Neighbor(KNN) Algorithm</a:t>
            </a:r>
            <a:endParaRPr lang="en-IN" sz="4400" dirty="0">
              <a:effectLst>
                <a:outerShdw blurRad="38100" dist="38100" dir="2700000" algn="tl">
                  <a:srgbClr val="000000">
                    <a:alpha val="43137"/>
                  </a:srgbClr>
                </a:outerShdw>
              </a:effectLst>
            </a:endParaRPr>
          </a:p>
        </p:txBody>
      </p:sp>
      <p:sp>
        <p:nvSpPr>
          <p:cNvPr id="3" name="Text Placeholder 2">
            <a:extLst>
              <a:ext uri="{FF2B5EF4-FFF2-40B4-BE49-F238E27FC236}">
                <a16:creationId xmlns:a16="http://schemas.microsoft.com/office/drawing/2014/main" id="{16B7F1A6-51E3-4300-9B2F-D9652A3623EB}"/>
              </a:ext>
            </a:extLst>
          </p:cNvPr>
          <p:cNvSpPr>
            <a:spLocks noGrp="1"/>
          </p:cNvSpPr>
          <p:nvPr>
            <p:ph type="body" idx="1"/>
          </p:nvPr>
        </p:nvSpPr>
        <p:spPr>
          <a:xfrm>
            <a:off x="1167967" y="5423417"/>
            <a:ext cx="10561418" cy="662399"/>
          </a:xfrm>
        </p:spPr>
        <p:txBody>
          <a:bodyPr/>
          <a:lstStyle/>
          <a:p>
            <a:r>
              <a:rPr lang="en-IN" dirty="0"/>
              <a:t>Euclidean distance formula is used in this supervised machine learning algorithm for finding the data nearest to the available categories.</a:t>
            </a:r>
          </a:p>
        </p:txBody>
      </p:sp>
      <p:pic>
        <p:nvPicPr>
          <p:cNvPr id="2052" name="Picture 4" descr="Amazon.com : Prism Backdrop by Ravelli 10x20&amp;#39; White Muslin Photo Video  Background, 100% Cotton, 150GSM Weight, Flocked on One Side, (9x18&amp;#39; after  pre-shrinkage) : Photo Studio Backgrounds : Camera &amp;amp; Photo">
            <a:extLst>
              <a:ext uri="{FF2B5EF4-FFF2-40B4-BE49-F238E27FC236}">
                <a16:creationId xmlns:a16="http://schemas.microsoft.com/office/drawing/2014/main" id="{07482798-8AAF-47FC-9122-4D419E3DBB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7968" y="709764"/>
            <a:ext cx="5929518" cy="3343804"/>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rgbClr val="FFFFFF"/>
                </a:solidFill>
              </a14:hiddenFill>
            </a:ext>
          </a:extLst>
        </p:spPr>
      </p:pic>
      <p:pic>
        <p:nvPicPr>
          <p:cNvPr id="2056" name="Picture 8" descr="knn deep learning online -">
            <a:extLst>
              <a:ext uri="{FF2B5EF4-FFF2-40B4-BE49-F238E27FC236}">
                <a16:creationId xmlns:a16="http://schemas.microsoft.com/office/drawing/2014/main" id="{2374A2D8-82D7-40ED-B6CF-53EBFDF973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6025" y="968791"/>
            <a:ext cx="5813403" cy="2825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53381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715EF-5BF1-4794-B672-745043C5F567}"/>
              </a:ext>
            </a:extLst>
          </p:cNvPr>
          <p:cNvSpPr>
            <a:spLocks noGrp="1"/>
          </p:cNvSpPr>
          <p:nvPr>
            <p:ph type="title"/>
          </p:nvPr>
        </p:nvSpPr>
        <p:spPr>
          <a:xfrm>
            <a:off x="1369474" y="3325468"/>
            <a:ext cx="10561418" cy="1468800"/>
          </a:xfrm>
        </p:spPr>
        <p:txBody>
          <a:bodyPr/>
          <a:lstStyle/>
          <a:p>
            <a:r>
              <a:rPr lang="en-US" u="sng" dirty="0"/>
              <a:t>Algorithm-3</a:t>
            </a:r>
            <a:br>
              <a:rPr lang="en-US" dirty="0"/>
            </a:br>
            <a:r>
              <a:rPr lang="en-IN" b="0" dirty="0">
                <a:solidFill>
                  <a:schemeClr val="tx1"/>
                </a:solidFill>
                <a:effectLst>
                  <a:outerShdw blurRad="38100" dist="38100" dir="2700000" algn="tl">
                    <a:srgbClr val="000000">
                      <a:alpha val="43137"/>
                    </a:srgbClr>
                  </a:outerShdw>
                </a:effectLst>
                <a:latin typeface="Helvetica Neue"/>
              </a:rPr>
              <a:t>N</a:t>
            </a:r>
            <a:r>
              <a:rPr lang="en-IN" b="0" i="0" dirty="0">
                <a:solidFill>
                  <a:schemeClr val="tx1"/>
                </a:solidFill>
                <a:effectLst>
                  <a:outerShdw blurRad="38100" dist="38100" dir="2700000" algn="tl">
                    <a:srgbClr val="000000">
                      <a:alpha val="43137"/>
                    </a:srgbClr>
                  </a:outerShdw>
                </a:effectLst>
                <a:latin typeface="Helvetica Neue"/>
              </a:rPr>
              <a:t>aive Bayes Algorithm</a:t>
            </a:r>
            <a:endParaRPr lang="en-IN" dirty="0">
              <a:solidFill>
                <a:schemeClr val="tx1"/>
              </a:solidFill>
              <a:effectLst>
                <a:outerShdw blurRad="38100" dist="38100" dir="2700000" algn="tl">
                  <a:srgbClr val="000000">
                    <a:alpha val="43137"/>
                  </a:srgbClr>
                </a:outerShdw>
              </a:effectLst>
            </a:endParaRPr>
          </a:p>
        </p:txBody>
      </p:sp>
      <p:sp>
        <p:nvSpPr>
          <p:cNvPr id="3" name="Text Placeholder 2">
            <a:extLst>
              <a:ext uri="{FF2B5EF4-FFF2-40B4-BE49-F238E27FC236}">
                <a16:creationId xmlns:a16="http://schemas.microsoft.com/office/drawing/2014/main" id="{B4E4F873-0B0D-4C99-B1C6-3237E6262517}"/>
              </a:ext>
            </a:extLst>
          </p:cNvPr>
          <p:cNvSpPr>
            <a:spLocks noGrp="1"/>
          </p:cNvSpPr>
          <p:nvPr>
            <p:ph type="body" idx="1"/>
          </p:nvPr>
        </p:nvSpPr>
        <p:spPr>
          <a:xfrm>
            <a:off x="180109" y="5295056"/>
            <a:ext cx="11542965" cy="911781"/>
          </a:xfrm>
        </p:spPr>
        <p:txBody>
          <a:bodyPr/>
          <a:lstStyle/>
          <a:p>
            <a:r>
              <a:rPr lang="en-US" b="0" i="0" dirty="0">
                <a:effectLst/>
                <a:latin typeface="arial" panose="020B0604020202020204" pitchFamily="34" charset="0"/>
              </a:rPr>
              <a:t>It is </a:t>
            </a:r>
            <a:r>
              <a:rPr lang="en-US" i="0" dirty="0">
                <a:effectLst/>
                <a:latin typeface="arial" panose="020B0604020202020204" pitchFamily="34" charset="0"/>
              </a:rPr>
              <a:t>a</a:t>
            </a:r>
            <a:r>
              <a:rPr lang="en-US" b="1" i="0" dirty="0">
                <a:effectLst/>
                <a:latin typeface="arial" panose="020B0604020202020204" pitchFamily="34" charset="0"/>
              </a:rPr>
              <a:t> </a:t>
            </a:r>
            <a:r>
              <a:rPr lang="en-US" i="0" dirty="0">
                <a:effectLst/>
                <a:latin typeface="arial" panose="020B0604020202020204" pitchFamily="34" charset="0"/>
              </a:rPr>
              <a:t>classification technique based on Bayes' Theorem with an assumption of independence among predictors i.e., </a:t>
            </a:r>
            <a:r>
              <a:rPr lang="en-US" b="0" i="0" dirty="0">
                <a:effectLst/>
                <a:latin typeface="arial" panose="020B0604020202020204" pitchFamily="34" charset="0"/>
              </a:rPr>
              <a:t>a Naive Bayes classifier assumes that the presence of a particular feature in a class is unrelated to the presence of any other feature</a:t>
            </a:r>
            <a:endParaRPr lang="en-IN" dirty="0"/>
          </a:p>
        </p:txBody>
      </p:sp>
      <p:pic>
        <p:nvPicPr>
          <p:cNvPr id="4098" name="Picture 2" descr="In Depth: Naive Bayes Classification | Python Data Science Handbook">
            <a:extLst>
              <a:ext uri="{FF2B5EF4-FFF2-40B4-BE49-F238E27FC236}">
                <a16:creationId xmlns:a16="http://schemas.microsoft.com/office/drawing/2014/main" id="{91FB9BA7-E6E5-4EF3-920A-6915DBB9D62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313" t="9045" r="5555" b="6841"/>
          <a:stretch/>
        </p:blipFill>
        <p:spPr bwMode="auto">
          <a:xfrm>
            <a:off x="796146" y="252811"/>
            <a:ext cx="5632364" cy="3695735"/>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08364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
  <TotalTime>556</TotalTime>
  <Words>590</Words>
  <Application>Microsoft Office PowerPoint</Application>
  <PresentationFormat>Widescreen</PresentationFormat>
  <Paragraphs>78</Paragraphs>
  <Slides>13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vt:lpstr>
      <vt:lpstr>Calibri</vt:lpstr>
      <vt:lpstr>Century Gothic</vt:lpstr>
      <vt:lpstr>Hanging Letters</vt:lpstr>
      <vt:lpstr>Helvetica Neue</vt:lpstr>
      <vt:lpstr>Roboto</vt:lpstr>
      <vt:lpstr>Wingdings</vt:lpstr>
      <vt:lpstr>Wingdings 2</vt:lpstr>
      <vt:lpstr>Quotable</vt:lpstr>
      <vt:lpstr>DATA SCIENCE PROJECT PRESENTATION</vt:lpstr>
      <vt:lpstr>Data Science Project</vt:lpstr>
      <vt:lpstr>Overview on the chronic diseases “Diabetes” and this project</vt:lpstr>
      <vt:lpstr>Softwares: Jupyter Notebook through Anaconda Navigator</vt:lpstr>
      <vt:lpstr>PowerPoint Presentation</vt:lpstr>
      <vt:lpstr>1. K-Nearest Neighbor(KNN) 2. Support Vector Method 3. Naive Bayes 4. Random Forest </vt:lpstr>
      <vt:lpstr>Algorithm-1 Support Vector Method</vt:lpstr>
      <vt:lpstr>Algorithm-2 K-Nearest Neighbor(KNN) Algorithm</vt:lpstr>
      <vt:lpstr>Algorithm-3 Naive Bayes Algorithm</vt:lpstr>
      <vt:lpstr>Algorithm-4 Random Forest Algorithm</vt:lpstr>
      <vt:lpstr>CONCLUSION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PROJECT PRESENTATION</dc:title>
  <dc:creator>shivam soni</dc:creator>
  <cp:lastModifiedBy>shivam soni</cp:lastModifiedBy>
  <cp:revision>13</cp:revision>
  <dcterms:created xsi:type="dcterms:W3CDTF">2021-07-28T05:39:57Z</dcterms:created>
  <dcterms:modified xsi:type="dcterms:W3CDTF">2021-12-29T08:41:33Z</dcterms:modified>
</cp:coreProperties>
</file>