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6"/>
  </p:notesMasterIdLst>
  <p:sldIdLst>
    <p:sldId id="294" r:id="rId2"/>
    <p:sldId id="296" r:id="rId3"/>
    <p:sldId id="317" r:id="rId4"/>
    <p:sldId id="315" r:id="rId5"/>
    <p:sldId id="321" r:id="rId6"/>
    <p:sldId id="322" r:id="rId7"/>
    <p:sldId id="323" r:id="rId8"/>
    <p:sldId id="318" r:id="rId9"/>
    <p:sldId id="324" r:id="rId10"/>
    <p:sldId id="329" r:id="rId11"/>
    <p:sldId id="325" r:id="rId12"/>
    <p:sldId id="326" r:id="rId13"/>
    <p:sldId id="328" r:id="rId14"/>
    <p:sldId id="327" r:id="rId15"/>
  </p:sldIdLst>
  <p:sldSz cx="9144000" cy="5143500" type="screen16x9"/>
  <p:notesSz cx="6858000" cy="9144000"/>
  <p:embeddedFontLst>
    <p:embeddedFont>
      <p:font typeface="Cardo" panose="02020600000000000000" pitchFamily="18" charset="-79"/>
      <p:regular r:id="rId17"/>
      <p:bold r:id="rId18"/>
      <p:italic r:id="rId19"/>
    </p:embeddedFont>
    <p:embeddedFont>
      <p:font typeface="Josefin Sans" pitchFamily="2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186C8-001A-4414-81AC-8E99C181361D}">
  <a:tblStyle styleId="{A40186C8-001A-4414-81AC-8E99C18136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672"/>
    <p:restoredTop sz="94684"/>
  </p:normalViewPr>
  <p:slideViewPr>
    <p:cSldViewPr snapToGrid="0">
      <p:cViewPr varScale="1">
        <p:scale>
          <a:sx n="69" d="100"/>
          <a:sy n="69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4e3018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4e3018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26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34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8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de4a31ab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de4a31ab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4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0602e5875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0602e5875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0602e5875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10602e5875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88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0602e5875_0_1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0602e5875_0_1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69674"/>
            <a:ext cx="4608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63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83875"/>
            <a:ext cx="4608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rdo"/>
              <a:buNone/>
              <a:defRPr sz="1750">
                <a:latin typeface="Cardo"/>
                <a:ea typeface="Cardo"/>
                <a:cs typeface="Cardo"/>
                <a:sym typeface="Card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2350" y="475488"/>
            <a:ext cx="7719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709875" y="1059000"/>
            <a:ext cx="7719300" cy="3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8650" y="-61717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325" y="17687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650" y="4370000"/>
            <a:ext cx="588600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899225" y="2084325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500450" y="1614300"/>
            <a:ext cx="61431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ctrTitle"/>
          </p:nvPr>
        </p:nvSpPr>
        <p:spPr>
          <a:xfrm>
            <a:off x="713225" y="1590900"/>
            <a:ext cx="46449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713225" y="2458725"/>
            <a:ext cx="39951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861575" y="683300"/>
            <a:ext cx="4569000" cy="14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5337150" y="2140825"/>
            <a:ext cx="3093600" cy="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4675" y="1704325"/>
            <a:ext cx="3571874" cy="3555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6"/>
          <p:cNvGrpSpPr/>
          <p:nvPr/>
        </p:nvGrpSpPr>
        <p:grpSpPr>
          <a:xfrm rot="10800000">
            <a:off x="-1235208" y="219091"/>
            <a:ext cx="3571874" cy="3605474"/>
            <a:chOff x="7224675" y="-1465300"/>
            <a:chExt cx="3571874" cy="3605474"/>
          </a:xfrm>
        </p:grpSpPr>
        <p:pic>
          <p:nvPicPr>
            <p:cNvPr id="193" name="Google Shape;193;p36"/>
            <p:cNvPicPr preferRelativeResize="0"/>
            <p:nvPr/>
          </p:nvPicPr>
          <p:blipFill rotWithShape="1">
            <a:blip r:embed="rId2">
              <a:alphaModFix/>
            </a:blip>
            <a:srcRect l="-30550" t="-21349" r="30550" b="21350"/>
            <a:stretch/>
          </p:blipFill>
          <p:spPr>
            <a:xfrm>
              <a:off x="7224675" y="-14653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2416" y="261250"/>
              <a:ext cx="1000659" cy="51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82553" y="972824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87441" y="936059"/>
              <a:ext cx="875027" cy="892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7"/>
          <p:cNvGrpSpPr/>
          <p:nvPr/>
        </p:nvGrpSpPr>
        <p:grpSpPr>
          <a:xfrm>
            <a:off x="-2235200" y="-616700"/>
            <a:ext cx="3571881" cy="3555501"/>
            <a:chOff x="-2235200" y="-616700"/>
            <a:chExt cx="3571881" cy="3555501"/>
          </a:xfrm>
        </p:grpSpPr>
        <p:pic>
          <p:nvPicPr>
            <p:cNvPr id="199" name="Google Shape;199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38484" y="376937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35200" y="-6167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300" y="202150"/>
              <a:ext cx="839381" cy="803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37"/>
          <p:cNvGrpSpPr/>
          <p:nvPr/>
        </p:nvGrpSpPr>
        <p:grpSpPr>
          <a:xfrm>
            <a:off x="8184066" y="2360800"/>
            <a:ext cx="3730958" cy="3555501"/>
            <a:chOff x="8184066" y="2360800"/>
            <a:chExt cx="3730958" cy="3555501"/>
          </a:xfrm>
        </p:grpSpPr>
        <p:pic>
          <p:nvPicPr>
            <p:cNvPr id="203" name="Google Shape;20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43150" y="23608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84066" y="4024912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5650" y="3686975"/>
              <a:ext cx="588600" cy="618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888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52600"/>
            <a:ext cx="7717500" cy="3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7" r:id="rId5"/>
    <p:sldLayoutId id="2147483658" r:id="rId6"/>
    <p:sldLayoutId id="2147483682" r:id="rId7"/>
    <p:sldLayoutId id="214748368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25" y="-8898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90600" y="2991075"/>
            <a:ext cx="3571874" cy="355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>
            <a:spLocks noGrp="1"/>
          </p:cNvSpPr>
          <p:nvPr>
            <p:ph type="ctrTitle"/>
          </p:nvPr>
        </p:nvSpPr>
        <p:spPr>
          <a:xfrm>
            <a:off x="713225" y="1169674"/>
            <a:ext cx="4608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4000" dirty="0"/>
              <a:t>Can Technical Analysis Help </a:t>
            </a:r>
            <a:r>
              <a:rPr lang="de-AT" sz="4000" dirty="0" err="1"/>
              <a:t>to</a:t>
            </a:r>
            <a:r>
              <a:rPr lang="de-AT" sz="4000" dirty="0"/>
              <a:t> </a:t>
            </a:r>
            <a:r>
              <a:rPr lang="de-AT" sz="4000" dirty="0" err="1"/>
              <a:t>Predict</a:t>
            </a:r>
            <a:r>
              <a:rPr lang="de-AT" sz="4000" dirty="0"/>
              <a:t> Future Gold Price?</a:t>
            </a:r>
            <a:br>
              <a:rPr lang="de-AT" sz="4000" dirty="0"/>
            </a:br>
            <a:r>
              <a:rPr lang="de-AT" sz="4000" dirty="0"/>
              <a:t>Part II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219" name="Google Shape;219;p41"/>
          <p:cNvSpPr txBox="1">
            <a:spLocks noGrp="1"/>
          </p:cNvSpPr>
          <p:nvPr>
            <p:ph type="subTitle" idx="1"/>
          </p:nvPr>
        </p:nvSpPr>
        <p:spPr>
          <a:xfrm>
            <a:off x="0" y="4329925"/>
            <a:ext cx="4608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Anvar</a:t>
            </a:r>
            <a:r>
              <a:rPr lang="de-AT" dirty="0"/>
              <a:t> </a:t>
            </a:r>
            <a:r>
              <a:rPr lang="de-AT" dirty="0" err="1"/>
              <a:t>Akhunjanov</a:t>
            </a:r>
            <a:endParaRPr lang="de-AT" dirty="0"/>
          </a:p>
          <a:p>
            <a:pPr algn="l"/>
            <a:r>
              <a:rPr lang="de-AT" dirty="0"/>
              <a:t>11849406</a:t>
            </a:r>
            <a:endParaRPr lang="ru-AT" dirty="0"/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750" y="1682925"/>
            <a:ext cx="1797024" cy="18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450" y="1200150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85820">
            <a:off x="5804150" y="1973400"/>
            <a:ext cx="1797025" cy="16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298734">
            <a:off x="5502566" y="877290"/>
            <a:ext cx="1775043" cy="160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0650" y="665775"/>
            <a:ext cx="588600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0450" y="3804825"/>
            <a:ext cx="839381" cy="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6EC15F1-96B2-3133-704F-D740B5A7E07C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828131"/>
          <a:ext cx="7718424" cy="30480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2215754725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945541470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504796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Definition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Acceptable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87851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7644C0E-1E29-42C6-187B-575314B2C4BB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828131"/>
          <a:ext cx="7718424" cy="30480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1945010402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206080262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03277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MAD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 magnitude of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 10% of average actual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3003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062E2C8-9594-DF18-990F-A557DA4B56D8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721451"/>
          <a:ext cx="7718424" cy="51816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025451280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02791127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542774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MSE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 of squared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Significantly lower than variance of actual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551579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7373128-40CC-A8F6-6FFE-601621DC3078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721451"/>
          <a:ext cx="7718424" cy="51816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195198059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853460263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7879495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RMSE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Square root of MSE, same units as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 10% of the range of actual data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56759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FCFD182B-F026-61E3-CA27-D7A1467583E9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828131"/>
          <a:ext cx="7718424" cy="30480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408404851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62675553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458496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Definition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Acceptable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942099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92432FD8-C073-B7AE-4DB2-B7ACD24F789B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828131"/>
          <a:ext cx="7718424" cy="30480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2004746677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376791886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48834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MAD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 magnitude of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&lt; 10% of average actual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297958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ABA8F70-71B2-3955-F99E-AA727A569C6A}"/>
              </a:ext>
            </a:extLst>
          </p:cNvPr>
          <p:cNvGraphicFramePr>
            <a:graphicFrameLocks noGrp="1"/>
          </p:cNvGraphicFramePr>
          <p:nvPr/>
        </p:nvGraphicFramePr>
        <p:xfrm>
          <a:off x="712788" y="2721451"/>
          <a:ext cx="7718424" cy="51816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1292721451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146057162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2569011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MSE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Average of squared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Significantly lower than variance of actual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803549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871DAFBA-4D90-C267-CBE2-BE80CC2D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84411"/>
              </p:ext>
            </p:extLst>
          </p:nvPr>
        </p:nvGraphicFramePr>
        <p:xfrm>
          <a:off x="471488" y="1375052"/>
          <a:ext cx="7236330" cy="2393396"/>
        </p:xfrm>
        <a:graphic>
          <a:graphicData uri="http://schemas.openxmlformats.org/drawingml/2006/table">
            <a:tbl>
              <a:tblPr firstRow="1" bandRow="1">
                <a:tableStyleId>{A40186C8-001A-4414-81AC-8E99C181361D}</a:tableStyleId>
              </a:tblPr>
              <a:tblGrid>
                <a:gridCol w="1447266">
                  <a:extLst>
                    <a:ext uri="{9D8B030D-6E8A-4147-A177-3AD203B41FA5}">
                      <a16:colId xmlns:a16="http://schemas.microsoft.com/office/drawing/2014/main" val="1816812444"/>
                    </a:ext>
                  </a:extLst>
                </a:gridCol>
                <a:gridCol w="1447266">
                  <a:extLst>
                    <a:ext uri="{9D8B030D-6E8A-4147-A177-3AD203B41FA5}">
                      <a16:colId xmlns:a16="http://schemas.microsoft.com/office/drawing/2014/main" val="3098204503"/>
                    </a:ext>
                  </a:extLst>
                </a:gridCol>
                <a:gridCol w="1447266">
                  <a:extLst>
                    <a:ext uri="{9D8B030D-6E8A-4147-A177-3AD203B41FA5}">
                      <a16:colId xmlns:a16="http://schemas.microsoft.com/office/drawing/2014/main" val="3453518135"/>
                    </a:ext>
                  </a:extLst>
                </a:gridCol>
                <a:gridCol w="1447266">
                  <a:extLst>
                    <a:ext uri="{9D8B030D-6E8A-4147-A177-3AD203B41FA5}">
                      <a16:colId xmlns:a16="http://schemas.microsoft.com/office/drawing/2014/main" val="2229656578"/>
                    </a:ext>
                  </a:extLst>
                </a:gridCol>
                <a:gridCol w="1447266">
                  <a:extLst>
                    <a:ext uri="{9D8B030D-6E8A-4147-A177-3AD203B41FA5}">
                      <a16:colId xmlns:a16="http://schemas.microsoft.com/office/drawing/2014/main" val="3974921276"/>
                    </a:ext>
                  </a:extLst>
                </a:gridCol>
              </a:tblGrid>
              <a:tr h="453569">
                <a:tc>
                  <a:txBody>
                    <a:bodyPr/>
                    <a:lstStyle/>
                    <a:p>
                      <a:pPr algn="ctr"/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dirty="0">
                          <a:solidFill>
                            <a:schemeClr val="accent6"/>
                          </a:solidFill>
                        </a:rPr>
                        <a:t>SMA</a:t>
                      </a:r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dirty="0">
                          <a:solidFill>
                            <a:schemeClr val="accent6"/>
                          </a:solidFill>
                        </a:rPr>
                        <a:t>EMA</a:t>
                      </a:r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dirty="0">
                          <a:solidFill>
                            <a:schemeClr val="accent6"/>
                          </a:solidFill>
                        </a:rPr>
                        <a:t>WMA</a:t>
                      </a:r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6857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MAD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2.58%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2.19%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1.99%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dirty="0">
                          <a:solidFill>
                            <a:schemeClr val="accent6"/>
                          </a:solidFill>
                        </a:rPr>
                        <a:t>1.541,99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384498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4.40%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3.15%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2.83%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63.125,72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242461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5.93%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5.02%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4.69%</a:t>
                      </a:r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888,75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470934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MAPE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ru-AT" sz="1800" b="0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5675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B0D4FA-E76B-63B0-AE73-8C602C115EF9}"/>
              </a:ext>
            </a:extLst>
          </p:cNvPr>
          <p:cNvSpPr txBox="1"/>
          <p:nvPr/>
        </p:nvSpPr>
        <p:spPr>
          <a:xfrm>
            <a:off x="2497710" y="122940"/>
            <a:ext cx="318388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AT" sz="4100" b="0" i="0" u="none" strike="noStrike" kern="0" cap="none" spc="0" normalizeH="0" baseline="0" noProof="0" dirty="0" err="1">
                <a:ln>
                  <a:noFill/>
                </a:ln>
                <a:solidFill>
                  <a:srgbClr val="E9C78C"/>
                </a:solidFill>
                <a:effectLst/>
                <a:uLnTx/>
                <a:uFillTx/>
                <a:latin typeface="Josefin Sans"/>
                <a:sym typeface="Josefin Sans"/>
              </a:rPr>
              <a:t>Comparison</a:t>
            </a:r>
            <a:r>
              <a:rPr kumimoji="0" lang="de-AT" sz="4100" b="0" i="0" u="none" strike="noStrike" kern="0" cap="none" spc="0" normalizeH="0" baseline="0" noProof="0" dirty="0">
                <a:ln>
                  <a:noFill/>
                </a:ln>
                <a:solidFill>
                  <a:srgbClr val="E9C78C"/>
                </a:solidFill>
                <a:effectLst/>
                <a:uLnTx/>
                <a:uFillTx/>
                <a:latin typeface="Josefin Sans"/>
                <a:sym typeface="Josefin Sans"/>
              </a:rPr>
              <a:t> </a:t>
            </a:r>
            <a:endParaRPr lang="ru-AT" dirty="0"/>
          </a:p>
        </p:txBody>
      </p:sp>
    </p:spTree>
    <p:extLst>
      <p:ext uri="{BB962C8B-B14F-4D97-AF65-F5344CB8AC3E}">
        <p14:creationId xmlns:p14="http://schemas.microsoft.com/office/powerpoint/2010/main" val="358125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9D4D0F-9D83-801A-28C9-52AAB917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0;p44">
            <a:extLst>
              <a:ext uri="{FF2B5EF4-FFF2-40B4-BE49-F238E27FC236}">
                <a16:creationId xmlns:a16="http://schemas.microsoft.com/office/drawing/2014/main" id="{72471C12-1BF4-AE67-0E4D-9A4754AF3B8A}"/>
              </a:ext>
            </a:extLst>
          </p:cNvPr>
          <p:cNvSpPr txBox="1">
            <a:spLocks/>
          </p:cNvSpPr>
          <p:nvPr/>
        </p:nvSpPr>
        <p:spPr>
          <a:xfrm>
            <a:off x="3111367" y="0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E8B13-77B3-36E8-C589-6292BE8D6BD7}"/>
              </a:ext>
            </a:extLst>
          </p:cNvPr>
          <p:cNvSpPr txBox="1"/>
          <p:nvPr/>
        </p:nvSpPr>
        <p:spPr>
          <a:xfrm>
            <a:off x="224621" y="604211"/>
            <a:ext cx="822409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Murphy, J. J. (1999). Technical Analysis of the Financial Markets. New York, NY: Penguin Random House.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Marshall, B. R., </a:t>
            </a:r>
            <a:r>
              <a:rPr lang="en-GB" dirty="0" err="1">
                <a:solidFill>
                  <a:schemeClr val="accent6"/>
                </a:solidFill>
              </a:rPr>
              <a:t>Cahan</a:t>
            </a:r>
            <a:r>
              <a:rPr lang="en-GB" dirty="0">
                <a:solidFill>
                  <a:schemeClr val="accent6"/>
                </a:solidFill>
              </a:rPr>
              <a:t>, R. H., </a:t>
            </a:r>
            <a:r>
              <a:rPr lang="en-GB" dirty="0" err="1">
                <a:solidFill>
                  <a:schemeClr val="accent6"/>
                </a:solidFill>
              </a:rPr>
              <a:t>Cahan</a:t>
            </a:r>
            <a:r>
              <a:rPr lang="en-GB" dirty="0">
                <a:solidFill>
                  <a:schemeClr val="accent6"/>
                </a:solidFill>
              </a:rPr>
              <a:t>, J. M. (2008b). Can commodity futures be profitably traded with quantitative timing strategies? Journal of Banking and Finance, 32(9), 1810-1819.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>
                <a:solidFill>
                  <a:schemeClr val="accent6"/>
                </a:solidFill>
              </a:rPr>
              <a:t>Menkhoff</a:t>
            </a:r>
            <a:r>
              <a:rPr lang="en-GB" dirty="0">
                <a:solidFill>
                  <a:schemeClr val="accent6"/>
                </a:solidFill>
              </a:rPr>
              <a:t>, L. (2010). The use of technical analysis by fund managers: International evidence, Journal of Banking &amp; Finance, 34(11), 2573-2586.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Hiller, D., Draper, P., Faff, R., 2006. So precious metals shine? An investment perspective. Financial Analysts Journal 62, 2, 98--106.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Baur, D.G., and Lucey, B.M. (2010): Is Gold a Hedge or a Safe Haven? An Analysis of Stocks, Bonds and Gold, in: Financial Review, Vol. 45, 217-229.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Urquhart, A., Batten, J., Lucey, B., &amp; McGroarty, F. (Year of publication). Does technical analysis beat the market?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br>
              <a:rPr lang="en-GB" dirty="0">
                <a:solidFill>
                  <a:schemeClr val="accent6"/>
                </a:solidFill>
              </a:rPr>
            </a:br>
            <a:endParaRPr lang="ru-AT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0;p44">
            <a:extLst>
              <a:ext uri="{FF2B5EF4-FFF2-40B4-BE49-F238E27FC236}">
                <a16:creationId xmlns:a16="http://schemas.microsoft.com/office/drawing/2014/main" id="{72471C12-1BF4-AE67-0E4D-9A4754AF3B8A}"/>
              </a:ext>
            </a:extLst>
          </p:cNvPr>
          <p:cNvSpPr txBox="1">
            <a:spLocks/>
          </p:cNvSpPr>
          <p:nvPr/>
        </p:nvSpPr>
        <p:spPr>
          <a:xfrm>
            <a:off x="3339967" y="73811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Literature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127DC-48E1-A303-0C5D-5869BD53EBE3}"/>
              </a:ext>
            </a:extLst>
          </p:cNvPr>
          <p:cNvSpPr txBox="1"/>
          <p:nvPr/>
        </p:nvSpPr>
        <p:spPr>
          <a:xfrm>
            <a:off x="228601" y="840122"/>
            <a:ext cx="81661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Bruce, P., &amp; Bruce, A. (2017). Practical Statistics for Data Scientists: 50 Essential Concepts. O'Reilly Media.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Hastie, T., </a:t>
            </a:r>
            <a:r>
              <a:rPr lang="en-GB" dirty="0" err="1">
                <a:solidFill>
                  <a:schemeClr val="accent6"/>
                </a:solidFill>
              </a:rPr>
              <a:t>Tibshirani</a:t>
            </a:r>
            <a:r>
              <a:rPr lang="en-GB" dirty="0">
                <a:solidFill>
                  <a:schemeClr val="accent6"/>
                </a:solidFill>
              </a:rPr>
              <a:t>, R., &amp; Friedman, J. (2009). The Elements of Statistical Learning: Data Mining, Inference, and Prediction. Springer.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Hyndman, R. J., &amp; </a:t>
            </a:r>
            <a:r>
              <a:rPr lang="en-GB" dirty="0" err="1">
                <a:solidFill>
                  <a:schemeClr val="accent6"/>
                </a:solidFill>
              </a:rPr>
              <a:t>Athanasopoulos</a:t>
            </a:r>
            <a:r>
              <a:rPr lang="en-GB" dirty="0">
                <a:solidFill>
                  <a:schemeClr val="accent6"/>
                </a:solidFill>
              </a:rPr>
              <a:t>, G. (2018). Forecasting: Principles and Practice. </a:t>
            </a:r>
            <a:r>
              <a:rPr lang="en-GB" dirty="0" err="1">
                <a:solidFill>
                  <a:schemeClr val="accent6"/>
                </a:solidFill>
              </a:rPr>
              <a:t>OTexts</a:t>
            </a:r>
            <a:r>
              <a:rPr lang="en-GB" dirty="0">
                <a:solidFill>
                  <a:schemeClr val="accent6"/>
                </a:solidFill>
              </a:rPr>
              <a:t>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Kuhn, M., &amp; Johnson, K. (2013). Applied Predictive </a:t>
            </a:r>
            <a:r>
              <a:rPr lang="en-GB" dirty="0" err="1">
                <a:solidFill>
                  <a:schemeClr val="accent6"/>
                </a:solidFill>
              </a:rPr>
              <a:t>Modeling</a:t>
            </a:r>
            <a:r>
              <a:rPr lang="en-GB" dirty="0">
                <a:solidFill>
                  <a:schemeClr val="accent6"/>
                </a:solidFill>
              </a:rPr>
              <a:t>. Springer.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>
                <a:solidFill>
                  <a:schemeClr val="accent6"/>
                </a:solidFill>
              </a:rPr>
              <a:t>Severini</a:t>
            </a:r>
            <a:r>
              <a:rPr lang="en-GB" dirty="0">
                <a:solidFill>
                  <a:schemeClr val="accent6"/>
                </a:solidFill>
              </a:rPr>
              <a:t>, T. A. (2017). Introduction to Statistical Methods for Financial Models. Chapman and Hall/CRC.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>
                <a:solidFill>
                  <a:schemeClr val="accent6"/>
                </a:solidFill>
              </a:rPr>
              <a:t>Sari, R., &amp; </a:t>
            </a:r>
            <a:r>
              <a:rPr lang="en-GB" dirty="0" err="1">
                <a:solidFill>
                  <a:schemeClr val="accent6"/>
                </a:solidFill>
              </a:rPr>
              <a:t>Hammoudeh</a:t>
            </a:r>
            <a:r>
              <a:rPr lang="en-GB" dirty="0">
                <a:solidFill>
                  <a:schemeClr val="accent6"/>
                </a:solidFill>
              </a:rPr>
              <a:t>, S. (2007). The Role of Gold Prices in Predicting Stock Returns: Evidence from the U.S. Market. The Quarterly Review of Economics and Finance, 47(3), 263-284.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r>
              <a:rPr lang="en-GB" dirty="0" err="1">
                <a:solidFill>
                  <a:schemeClr val="accent6"/>
                </a:solidFill>
              </a:rPr>
              <a:t>Atanasova</a:t>
            </a:r>
            <a:r>
              <a:rPr lang="en-GB" dirty="0">
                <a:solidFill>
                  <a:schemeClr val="accent6"/>
                </a:solidFill>
              </a:rPr>
              <a:t>, C.V. and Hudson, R.S. (2010). Technical trading rules and calendar anomalies - Are they the same phenomena? Economics Letters, 106(2), 128-130. 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en-GB" dirty="0">
              <a:solidFill>
                <a:schemeClr val="accent6"/>
              </a:solidFill>
            </a:endParaRPr>
          </a:p>
          <a:p>
            <a:endParaRPr lang="ru-AT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1493125" y="23223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450" y="3311067"/>
            <a:ext cx="1782850" cy="167763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5"/>
          <p:cNvSpPr txBox="1">
            <a:spLocks noGrp="1"/>
          </p:cNvSpPr>
          <p:nvPr>
            <p:ph type="title"/>
          </p:nvPr>
        </p:nvSpPr>
        <p:spPr>
          <a:xfrm>
            <a:off x="1500450" y="1614300"/>
            <a:ext cx="6143100" cy="19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</a:rPr>
              <a:t>T</a:t>
            </a:r>
            <a:r>
              <a:rPr lang="en" dirty="0">
                <a:solidFill>
                  <a:schemeClr val="lt1"/>
                </a:solidFill>
              </a:rPr>
              <a:t>hank you for attention!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60" name="Google Shape;4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91300" y="-139312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20500" y="3068500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625" y="3897325"/>
            <a:ext cx="588600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275" y="376992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375" y="342517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226050" y="-155777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4353" y="-282552"/>
            <a:ext cx="1887293" cy="196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7078783" y="-103500"/>
            <a:ext cx="1932591" cy="20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712350" y="475488"/>
            <a:ext cx="7719300" cy="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de-AT" sz="3200" dirty="0"/>
              <a:t>Table </a:t>
            </a:r>
            <a:r>
              <a:rPr lang="de-AT" sz="3200" dirty="0" err="1"/>
              <a:t>of</a:t>
            </a:r>
            <a:r>
              <a:rPr lang="de-AT" sz="3200" dirty="0"/>
              <a:t> Contents </a:t>
            </a:r>
            <a:r>
              <a:rPr lang="de-AT" sz="3200" dirty="0" err="1"/>
              <a:t>of</a:t>
            </a:r>
            <a:r>
              <a:rPr lang="de-AT" sz="3200" dirty="0"/>
              <a:t> Bachelor Thesis:</a:t>
            </a:r>
            <a:endParaRPr lang="ru-AT" sz="3200"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0" y="873258"/>
            <a:ext cx="5384800" cy="3698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Abstract 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	1.1. Background of the Study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	1.2. Aim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	1.3. Limitations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	1.4. Thesis Structure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2. Theoretical Framework</a:t>
            </a:r>
          </a:p>
          <a:p>
            <a:pPr marL="127000" indent="0">
              <a:buNone/>
            </a:pP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	2.1. Efficient Market Hypothesis (EMH)</a:t>
            </a:r>
            <a:b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2.2. Technical Analysis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2.2.1. Description of Technical Analysis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2.2.2. Technical vs. Fundamental Forecasting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2.2.3. Diversification of Technical Analysis Indicators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2.2.4. Bullish and Bearish Markets, Momentum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strike="sngStrike" dirty="0">
                <a:latin typeface="Arial" panose="020B0604020202020204" pitchFamily="34" charset="0"/>
                <a:cs typeface="Arial" panose="020B0604020202020204" pitchFamily="34" charset="0"/>
              </a:rPr>
              <a:t>2.3. Moving Averages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2.3.1. Simple Moving Average (SMA)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2.3.2. Weighted Moving Average (WMA)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2.3.3. Exponential Moving Average (EMA).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23AB7-83E4-2C8F-4EE2-8C6BD1A18D12}"/>
              </a:ext>
            </a:extLst>
          </p:cNvPr>
          <p:cNvSpPr txBox="1"/>
          <p:nvPr/>
        </p:nvSpPr>
        <p:spPr>
          <a:xfrm>
            <a:off x="5166659" y="1005888"/>
            <a:ext cx="37369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trike="sngStrike" dirty="0">
                <a:solidFill>
                  <a:schemeClr val="tx2"/>
                </a:solidFill>
              </a:rPr>
              <a:t>3. Research Methods</a:t>
            </a:r>
          </a:p>
          <a:p>
            <a:r>
              <a:rPr lang="en-US" sz="1400" strike="sngStrike" dirty="0">
                <a:solidFill>
                  <a:schemeClr val="tx2"/>
                </a:solidFill>
              </a:rPr>
              <a:t>	3.1. Research Variables</a:t>
            </a:r>
          </a:p>
          <a:p>
            <a:r>
              <a:rPr lang="en-US" sz="1400" strike="sngStrike" dirty="0">
                <a:solidFill>
                  <a:schemeClr val="tx2"/>
                </a:solidFill>
              </a:rPr>
              <a:t>	3.2. Data Collection and Analysis</a:t>
            </a:r>
          </a:p>
          <a:p>
            <a:r>
              <a:rPr lang="en-US" sz="1400" dirty="0">
                <a:solidFill>
                  <a:schemeClr val="tx2"/>
                </a:solidFill>
              </a:rPr>
              <a:t>	</a:t>
            </a:r>
            <a:r>
              <a:rPr lang="en-US" sz="1400" strike="sngStrike" dirty="0">
                <a:solidFill>
                  <a:schemeClr val="tx2"/>
                </a:solidFill>
              </a:rPr>
              <a:t>3.3. Methodology</a:t>
            </a:r>
          </a:p>
          <a:p>
            <a:r>
              <a:rPr lang="en-US" sz="1400" strike="sngStrike" dirty="0">
                <a:solidFill>
                  <a:schemeClr val="tx2"/>
                </a:solidFill>
              </a:rPr>
              <a:t>4. Results</a:t>
            </a:r>
          </a:p>
          <a:p>
            <a:r>
              <a:rPr lang="en-US" sz="1400" strike="sngStrike" dirty="0">
                <a:solidFill>
                  <a:schemeClr val="tx2"/>
                </a:solidFill>
              </a:rPr>
              <a:t>	4.1. Quantitative Findings</a:t>
            </a:r>
          </a:p>
          <a:p>
            <a:r>
              <a:rPr lang="en-US" sz="1400" strike="sngStrike" dirty="0">
                <a:solidFill>
                  <a:schemeClr val="tx2"/>
                </a:solidFill>
              </a:rPr>
              <a:t>	4.2.  Comparison</a:t>
            </a:r>
          </a:p>
          <a:p>
            <a:r>
              <a:rPr lang="en-US" sz="1400" dirty="0">
                <a:solidFill>
                  <a:schemeClr val="tx2"/>
                </a:solidFill>
              </a:rPr>
              <a:t>5. Conclusion</a:t>
            </a:r>
          </a:p>
          <a:p>
            <a:r>
              <a:rPr lang="en-US" sz="1400" dirty="0">
                <a:solidFill>
                  <a:schemeClr val="tx2"/>
                </a:solidFill>
              </a:rPr>
              <a:t>6. References</a:t>
            </a:r>
            <a:endParaRPr lang="ru-A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0;p44">
            <a:extLst>
              <a:ext uri="{FF2B5EF4-FFF2-40B4-BE49-F238E27FC236}">
                <a16:creationId xmlns:a16="http://schemas.microsoft.com/office/drawing/2014/main" id="{4748958A-E109-7260-9426-B51123B6366B}"/>
              </a:ext>
            </a:extLst>
          </p:cNvPr>
          <p:cNvSpPr txBox="1">
            <a:spLocks/>
          </p:cNvSpPr>
          <p:nvPr/>
        </p:nvSpPr>
        <p:spPr>
          <a:xfrm>
            <a:off x="3339967" y="73811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endParaRPr lang="en-US" dirty="0"/>
          </a:p>
        </p:txBody>
      </p:sp>
      <p:sp>
        <p:nvSpPr>
          <p:cNvPr id="4" name="Google Shape;260;p44">
            <a:extLst>
              <a:ext uri="{FF2B5EF4-FFF2-40B4-BE49-F238E27FC236}">
                <a16:creationId xmlns:a16="http://schemas.microsoft.com/office/drawing/2014/main" id="{6EEA5AD8-8037-8E06-BB54-CE9266309844}"/>
              </a:ext>
            </a:extLst>
          </p:cNvPr>
          <p:cNvSpPr txBox="1">
            <a:spLocks/>
          </p:cNvSpPr>
          <p:nvPr/>
        </p:nvSpPr>
        <p:spPr>
          <a:xfrm>
            <a:off x="0" y="832602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 </a:t>
            </a:r>
            <a:endParaRPr lang="en-US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602314-1719-0B28-F765-EFBB3E0653E5}"/>
              </a:ext>
            </a:extLst>
          </p:cNvPr>
          <p:cNvGraphicFramePr>
            <a:graphicFrameLocks noGrp="1"/>
          </p:cNvGraphicFramePr>
          <p:nvPr/>
        </p:nvGraphicFramePr>
        <p:xfrm>
          <a:off x="74907" y="1498266"/>
          <a:ext cx="4323838" cy="370840"/>
        </p:xfrm>
        <a:graphic>
          <a:graphicData uri="http://schemas.openxmlformats.org/drawingml/2006/table">
            <a:tbl>
              <a:tblPr firstRow="1" bandRow="1">
                <a:tableStyleId>{A40186C8-001A-4414-81AC-8E99C181361D}</a:tableStyleId>
              </a:tblPr>
              <a:tblGrid>
                <a:gridCol w="2161919">
                  <a:extLst>
                    <a:ext uri="{9D8B030D-6E8A-4147-A177-3AD203B41FA5}">
                      <a16:colId xmlns:a16="http://schemas.microsoft.com/office/drawing/2014/main" val="282590139"/>
                    </a:ext>
                  </a:extLst>
                </a:gridCol>
                <a:gridCol w="2161919">
                  <a:extLst>
                    <a:ext uri="{9D8B030D-6E8A-4147-A177-3AD203B41FA5}">
                      <a16:colId xmlns:a16="http://schemas.microsoft.com/office/drawing/2014/main" val="6016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AT" dirty="0">
                          <a:solidFill>
                            <a:schemeClr val="accent6"/>
                          </a:solidFill>
                        </a:rPr>
                        <a:t>World Gold Council</a:t>
                      </a:r>
                      <a:endParaRPr lang="ru-AT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https://</a:t>
                      </a:r>
                      <a:r>
                        <a:rPr lang="en-GB" dirty="0" err="1">
                          <a:solidFill>
                            <a:schemeClr val="accent6"/>
                          </a:solidFill>
                        </a:rPr>
                        <a:t>www.gold.org</a:t>
                      </a:r>
                      <a:r>
                        <a:rPr lang="en-GB" dirty="0">
                          <a:solidFill>
                            <a:schemeClr val="accent6"/>
                          </a:solidFill>
                        </a:rPr>
                        <a:t>/</a:t>
                      </a:r>
                      <a:endParaRPr lang="ru-AT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850491"/>
                  </a:ext>
                </a:extLst>
              </a:tr>
            </a:tbl>
          </a:graphicData>
        </a:graphic>
      </p:graphicFrame>
      <p:sp>
        <p:nvSpPr>
          <p:cNvPr id="8" name="Google Shape;260;p44">
            <a:extLst>
              <a:ext uri="{FF2B5EF4-FFF2-40B4-BE49-F238E27FC236}">
                <a16:creationId xmlns:a16="http://schemas.microsoft.com/office/drawing/2014/main" id="{930B6E12-0918-3CEA-E5FF-53DD53214C4E}"/>
              </a:ext>
            </a:extLst>
          </p:cNvPr>
          <p:cNvSpPr txBox="1">
            <a:spLocks/>
          </p:cNvSpPr>
          <p:nvPr/>
        </p:nvSpPr>
        <p:spPr>
          <a:xfrm>
            <a:off x="0" y="2041350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Variables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29535-1E84-F5AB-B8D6-A291D94FD5E3}"/>
              </a:ext>
            </a:extLst>
          </p:cNvPr>
          <p:cNvSpPr txBox="1"/>
          <p:nvPr/>
        </p:nvSpPr>
        <p:spPr>
          <a:xfrm>
            <a:off x="74907" y="2571750"/>
            <a:ext cx="24945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/>
                </a:solidFill>
              </a:rPr>
              <a:t>A… </a:t>
            </a:r>
            <a:r>
              <a:rPr lang="de-AT" dirty="0" err="1">
                <a:solidFill>
                  <a:schemeClr val="accent6"/>
                </a:solidFill>
              </a:rPr>
              <a:t>Actual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value</a:t>
            </a:r>
            <a:r>
              <a:rPr lang="de-AT" dirty="0">
                <a:solidFill>
                  <a:schemeClr val="accent6"/>
                </a:solidFill>
              </a:rPr>
              <a:t> at </a:t>
            </a:r>
            <a:r>
              <a:rPr lang="de-AT" dirty="0" err="1">
                <a:solidFill>
                  <a:schemeClr val="accent6"/>
                </a:solidFill>
              </a:rPr>
              <a:t>the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day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n</a:t>
            </a:r>
            <a:endParaRPr lang="de-AT" dirty="0">
              <a:solidFill>
                <a:schemeClr val="accent6"/>
              </a:solidFill>
            </a:endParaRPr>
          </a:p>
          <a:p>
            <a:r>
              <a:rPr lang="de-AT" dirty="0">
                <a:solidFill>
                  <a:schemeClr val="accent6"/>
                </a:solidFill>
              </a:rPr>
              <a:t>F… </a:t>
            </a:r>
            <a:r>
              <a:rPr lang="de-AT" dirty="0" err="1">
                <a:solidFill>
                  <a:schemeClr val="accent6"/>
                </a:solidFill>
              </a:rPr>
              <a:t>Estimated</a:t>
            </a:r>
            <a:r>
              <a:rPr lang="de-AT" dirty="0">
                <a:solidFill>
                  <a:schemeClr val="accent6"/>
                </a:solidFill>
              </a:rPr>
              <a:t> Price</a:t>
            </a:r>
          </a:p>
          <a:p>
            <a:r>
              <a:rPr lang="de-AT" dirty="0" err="1">
                <a:solidFill>
                  <a:schemeClr val="accent6"/>
                </a:solidFill>
              </a:rPr>
              <a:t>k</a:t>
            </a:r>
            <a:r>
              <a:rPr lang="de-AT" dirty="0">
                <a:solidFill>
                  <a:schemeClr val="accent6"/>
                </a:solidFill>
              </a:rPr>
              <a:t>… </a:t>
            </a:r>
            <a:r>
              <a:rPr lang="de-AT" dirty="0" err="1">
                <a:solidFill>
                  <a:schemeClr val="accent6"/>
                </a:solidFill>
              </a:rPr>
              <a:t>Weighting</a:t>
            </a:r>
            <a:endParaRPr lang="de-AT" dirty="0">
              <a:solidFill>
                <a:schemeClr val="accent6"/>
              </a:solidFill>
            </a:endParaRPr>
          </a:p>
          <a:p>
            <a:r>
              <a:rPr lang="de-AT" dirty="0">
                <a:solidFill>
                  <a:schemeClr val="accent6"/>
                </a:solidFill>
              </a:rPr>
              <a:t>s… </a:t>
            </a:r>
            <a:r>
              <a:rPr lang="de-AT" dirty="0" err="1">
                <a:solidFill>
                  <a:schemeClr val="accent6"/>
                </a:solidFill>
              </a:rPr>
              <a:t>Smoothing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parameter</a:t>
            </a:r>
            <a:endParaRPr lang="de-AT" dirty="0">
              <a:solidFill>
                <a:schemeClr val="accent6"/>
              </a:solidFill>
            </a:endParaRPr>
          </a:p>
          <a:p>
            <a:endParaRPr lang="ru-AT" dirty="0">
              <a:solidFill>
                <a:schemeClr val="accent6"/>
              </a:solidFill>
            </a:endParaRPr>
          </a:p>
        </p:txBody>
      </p:sp>
      <p:sp>
        <p:nvSpPr>
          <p:cNvPr id="13" name="Google Shape;260;p44">
            <a:extLst>
              <a:ext uri="{FF2B5EF4-FFF2-40B4-BE49-F238E27FC236}">
                <a16:creationId xmlns:a16="http://schemas.microsoft.com/office/drawing/2014/main" id="{C7A58A72-EA97-4E5F-D046-0CD90C195CAE}"/>
              </a:ext>
            </a:extLst>
          </p:cNvPr>
          <p:cNvSpPr txBox="1">
            <a:spLocks/>
          </p:cNvSpPr>
          <p:nvPr/>
        </p:nvSpPr>
        <p:spPr>
          <a:xfrm>
            <a:off x="4801402" y="786038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D8C63-83F4-FBFD-BFA8-EFA8E566B344}"/>
              </a:ext>
            </a:extLst>
          </p:cNvPr>
          <p:cNvSpPr txBox="1"/>
          <p:nvPr/>
        </p:nvSpPr>
        <p:spPr>
          <a:xfrm>
            <a:off x="4801402" y="1363002"/>
            <a:ext cx="349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accent6"/>
                </a:solidFill>
              </a:rPr>
              <a:t>-Gold </a:t>
            </a:r>
            <a:r>
              <a:rPr lang="de-AT" dirty="0" err="1">
                <a:solidFill>
                  <a:schemeClr val="accent6"/>
                </a:solidFill>
              </a:rPr>
              <a:t>dayly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performance</a:t>
            </a:r>
            <a:r>
              <a:rPr lang="de-AT" dirty="0">
                <a:solidFill>
                  <a:schemeClr val="accent6"/>
                </a:solidFill>
              </a:rPr>
              <a:t> at </a:t>
            </a:r>
            <a:r>
              <a:rPr lang="de-AT" dirty="0" err="1">
                <a:solidFill>
                  <a:schemeClr val="accent6"/>
                </a:solidFill>
              </a:rPr>
              <a:t>period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from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strike="sngStrike" dirty="0">
                <a:solidFill>
                  <a:schemeClr val="accent6"/>
                </a:solidFill>
              </a:rPr>
              <a:t>01.10.2018 </a:t>
            </a:r>
            <a:r>
              <a:rPr lang="de-AT" strike="sngStrike" dirty="0" err="1">
                <a:solidFill>
                  <a:schemeClr val="accent6"/>
                </a:solidFill>
              </a:rPr>
              <a:t>till</a:t>
            </a:r>
            <a:r>
              <a:rPr lang="de-AT" strike="sngStrike" dirty="0">
                <a:solidFill>
                  <a:schemeClr val="accent6"/>
                </a:solidFill>
              </a:rPr>
              <a:t> 01.05.2020</a:t>
            </a:r>
          </a:p>
          <a:p>
            <a:r>
              <a:rPr lang="de-AT" dirty="0">
                <a:solidFill>
                  <a:schemeClr val="accent6"/>
                </a:solidFill>
              </a:rPr>
              <a:t>31.05.2018 </a:t>
            </a:r>
            <a:r>
              <a:rPr lang="de-AT" dirty="0" err="1">
                <a:solidFill>
                  <a:schemeClr val="accent6"/>
                </a:solidFill>
              </a:rPr>
              <a:t>till</a:t>
            </a:r>
            <a:r>
              <a:rPr lang="de-AT" dirty="0">
                <a:solidFill>
                  <a:schemeClr val="accent6"/>
                </a:solidFill>
              </a:rPr>
              <a:t> 28.05.2021 =&gt;</a:t>
            </a:r>
          </a:p>
          <a:p>
            <a:r>
              <a:rPr lang="de-AT" dirty="0">
                <a:solidFill>
                  <a:schemeClr val="accent6"/>
                </a:solidFill>
              </a:rPr>
              <a:t>-</a:t>
            </a:r>
            <a:r>
              <a:rPr lang="de-AT" dirty="0" err="1">
                <a:solidFill>
                  <a:schemeClr val="accent6"/>
                </a:solidFill>
              </a:rPr>
              <a:t>Number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of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elements</a:t>
            </a:r>
            <a:r>
              <a:rPr lang="de-AT" dirty="0">
                <a:solidFill>
                  <a:schemeClr val="accent6"/>
                </a:solidFill>
              </a:rPr>
              <a:t> = 742</a:t>
            </a:r>
          </a:p>
          <a:p>
            <a:r>
              <a:rPr lang="de-AT" dirty="0">
                <a:solidFill>
                  <a:schemeClr val="accent6"/>
                </a:solidFill>
              </a:rPr>
              <a:t>-</a:t>
            </a:r>
            <a:r>
              <a:rPr lang="de-AT" dirty="0" err="1">
                <a:solidFill>
                  <a:schemeClr val="accent6"/>
                </a:solidFill>
              </a:rPr>
              <a:t>Number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of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days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to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forecast</a:t>
            </a:r>
            <a:r>
              <a:rPr lang="de-AT" dirty="0">
                <a:solidFill>
                  <a:schemeClr val="accent6"/>
                </a:solidFill>
              </a:rPr>
              <a:t> = 40</a:t>
            </a:r>
          </a:p>
          <a:p>
            <a:endParaRPr lang="de-AT" dirty="0">
              <a:solidFill>
                <a:schemeClr val="accent6"/>
              </a:solidFill>
            </a:endParaRPr>
          </a:p>
        </p:txBody>
      </p:sp>
      <p:sp>
        <p:nvSpPr>
          <p:cNvPr id="15" name="Google Shape;260;p44">
            <a:extLst>
              <a:ext uri="{FF2B5EF4-FFF2-40B4-BE49-F238E27FC236}">
                <a16:creationId xmlns:a16="http://schemas.microsoft.com/office/drawing/2014/main" id="{E581786A-CE1C-8953-95C4-AD9562FD66A1}"/>
              </a:ext>
            </a:extLst>
          </p:cNvPr>
          <p:cNvSpPr txBox="1">
            <a:spLocks/>
          </p:cNvSpPr>
          <p:nvPr/>
        </p:nvSpPr>
        <p:spPr>
          <a:xfrm>
            <a:off x="4801402" y="2754832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Aim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CFF88C-7BB6-D6E7-DBED-3BDBA572875E}"/>
              </a:ext>
            </a:extLst>
          </p:cNvPr>
          <p:cNvSpPr txBox="1"/>
          <p:nvPr/>
        </p:nvSpPr>
        <p:spPr>
          <a:xfrm>
            <a:off x="4801402" y="3285232"/>
            <a:ext cx="4221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accent6"/>
                </a:solidFill>
              </a:rPr>
              <a:t>-</a:t>
            </a:r>
            <a:r>
              <a:rPr lang="de-AT" dirty="0" err="1">
                <a:solidFill>
                  <a:schemeClr val="accent6"/>
                </a:solidFill>
              </a:rPr>
              <a:t>To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identify</a:t>
            </a:r>
            <a:r>
              <a:rPr lang="de-AT" dirty="0">
                <a:solidFill>
                  <a:schemeClr val="accent6"/>
                </a:solidFill>
              </a:rPr>
              <a:t> best-</a:t>
            </a:r>
            <a:r>
              <a:rPr lang="de-AT" dirty="0" err="1">
                <a:solidFill>
                  <a:schemeClr val="accent6"/>
                </a:solidFill>
              </a:rPr>
              <a:t>performing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indicator</a:t>
            </a:r>
            <a:r>
              <a:rPr lang="de-AT" dirty="0">
                <a:solidFill>
                  <a:schemeClr val="accent6"/>
                </a:solidFill>
              </a:rPr>
              <a:t> out </a:t>
            </a:r>
            <a:r>
              <a:rPr lang="de-AT" dirty="0" err="1">
                <a:solidFill>
                  <a:schemeClr val="accent6"/>
                </a:solidFill>
              </a:rPr>
              <a:t>of</a:t>
            </a:r>
            <a:r>
              <a:rPr lang="de-AT" dirty="0">
                <a:solidFill>
                  <a:schemeClr val="accent6"/>
                </a:solidFill>
              </a:rPr>
              <a:t> 3 </a:t>
            </a:r>
            <a:r>
              <a:rPr lang="de-AT" dirty="0" err="1">
                <a:solidFill>
                  <a:schemeClr val="accent6"/>
                </a:solidFill>
              </a:rPr>
              <a:t>given</a:t>
            </a:r>
            <a:endParaRPr lang="de-AT" dirty="0">
              <a:solidFill>
                <a:schemeClr val="accent6"/>
              </a:solidFill>
            </a:endParaRPr>
          </a:p>
          <a:p>
            <a:r>
              <a:rPr lang="de-AT" dirty="0">
                <a:solidFill>
                  <a:schemeClr val="accent6"/>
                </a:solidFill>
              </a:rPr>
              <a:t>-</a:t>
            </a:r>
            <a:r>
              <a:rPr lang="de-AT" dirty="0" err="1">
                <a:solidFill>
                  <a:schemeClr val="accent6"/>
                </a:solidFill>
              </a:rPr>
              <a:t>To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detect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if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the</a:t>
            </a:r>
            <a:r>
              <a:rPr lang="de-AT" dirty="0">
                <a:solidFill>
                  <a:schemeClr val="accent6"/>
                </a:solidFill>
              </a:rPr>
              <a:t> MAPE </a:t>
            </a:r>
            <a:r>
              <a:rPr lang="de-AT" dirty="0" err="1">
                <a:solidFill>
                  <a:schemeClr val="accent6"/>
                </a:solidFill>
              </a:rPr>
              <a:t>low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enough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to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be</a:t>
            </a:r>
            <a:r>
              <a:rPr lang="de-AT" dirty="0">
                <a:solidFill>
                  <a:schemeClr val="accent6"/>
                </a:solidFill>
              </a:rPr>
              <a:t> </a:t>
            </a:r>
            <a:r>
              <a:rPr lang="de-AT" dirty="0" err="1">
                <a:solidFill>
                  <a:schemeClr val="accent6"/>
                </a:solidFill>
              </a:rPr>
              <a:t>trustworty</a:t>
            </a:r>
            <a:endParaRPr lang="ru-AT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1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60;p44">
            <a:extLst>
              <a:ext uri="{FF2B5EF4-FFF2-40B4-BE49-F238E27FC236}">
                <a16:creationId xmlns:a16="http://schemas.microsoft.com/office/drawing/2014/main" id="{D22A05F6-BDB0-37E9-C4CB-B48D2BAFBB15}"/>
              </a:ext>
            </a:extLst>
          </p:cNvPr>
          <p:cNvSpPr txBox="1">
            <a:spLocks/>
          </p:cNvSpPr>
          <p:nvPr/>
        </p:nvSpPr>
        <p:spPr>
          <a:xfrm>
            <a:off x="2529900" y="256692"/>
            <a:ext cx="40842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41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Josefin Sans"/>
              <a:buNone/>
              <a:defRPr sz="1600" b="0" i="0" u="none" strike="noStrike" cap="none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Moving Averages</a:t>
            </a:r>
            <a:endParaRPr lang="en-US" dirty="0"/>
          </a:p>
        </p:txBody>
      </p:sp>
      <p:pic>
        <p:nvPicPr>
          <p:cNvPr id="1028" name="Picture 4" descr="Weighted Moving Average (WMA) Definition | Forexpedia™ by BabyPips.com">
            <a:extLst>
              <a:ext uri="{FF2B5EF4-FFF2-40B4-BE49-F238E27FC236}">
                <a16:creationId xmlns:a16="http://schemas.microsoft.com/office/drawing/2014/main" id="{DF3294F7-4E83-CE23-8BB5-3855BBA7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9" y="866274"/>
            <a:ext cx="5342021" cy="360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CCEF40E-2518-3300-D362-A882070AF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439" y="2295691"/>
            <a:ext cx="3809418" cy="114126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Шрифт, линия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F48B98E0-C855-2632-B23F-BC58AD10A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16134"/>
            <a:ext cx="3801979" cy="1522182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Шрифт, чек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11C68E08-CAE2-7379-9A22-0611AAA13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439" y="716944"/>
            <a:ext cx="3809418" cy="14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5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533B-3CE7-3B11-F551-642223E8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03" y="160900"/>
            <a:ext cx="4644900" cy="938400"/>
          </a:xfrm>
        </p:spPr>
        <p:txBody>
          <a:bodyPr/>
          <a:lstStyle/>
          <a:p>
            <a:r>
              <a:rPr lang="de-AT" dirty="0"/>
              <a:t>SMA</a:t>
            </a:r>
            <a:endParaRPr lang="ru-AT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521EDB19-5CAA-8B11-081A-6E8EECD6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73398"/>
              </p:ext>
            </p:extLst>
          </p:nvPr>
        </p:nvGraphicFramePr>
        <p:xfrm>
          <a:off x="580703" y="1073467"/>
          <a:ext cx="6095999" cy="2996565"/>
        </p:xfrm>
        <a:graphic>
          <a:graphicData uri="http://schemas.openxmlformats.org/drawingml/2006/table">
            <a:tbl>
              <a:tblPr firstRow="1" bandRow="1">
                <a:tableStyleId>{A40186C8-001A-4414-81AC-8E99C181361D}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3698012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816697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3550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11682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508900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466355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6895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SMA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Absolute Value of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Square of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Absolute Values of Errors Divided by Actual Values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9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A-F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|A-F|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|A-F|^2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|(A-F)/A|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1.228,25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1264,22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-35,97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35,97125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1.293,93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0,029286587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6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1.223,95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1262,29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-38,34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38,34375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1.470,24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0,031327873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1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1.223,80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1260,53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-36,73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36,7275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1.348,91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0,030011031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32387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4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AT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AT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11.961,44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29585,11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2.062.671,74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18,44949604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71273"/>
                  </a:ext>
                </a:extLst>
              </a:tr>
            </a:tbl>
          </a:graphicData>
        </a:graphic>
      </p:graphicFrame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5B8C42D-0727-F5F2-2065-ED95E66C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702" y="1099300"/>
            <a:ext cx="2279561" cy="1151100"/>
          </a:xfrm>
        </p:spPr>
        <p:txBody>
          <a:bodyPr/>
          <a:lstStyle/>
          <a:p>
            <a:r>
              <a:rPr lang="en-GB" dirty="0"/>
              <a:t>Best 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Stable Trends/Market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Longer Time Frames</a:t>
            </a:r>
            <a:endParaRPr lang="ru-AT" dirty="0"/>
          </a:p>
        </p:txBody>
      </p:sp>
    </p:spTree>
    <p:extLst>
      <p:ext uri="{BB962C8B-B14F-4D97-AF65-F5344CB8AC3E}">
        <p14:creationId xmlns:p14="http://schemas.microsoft.com/office/powerpoint/2010/main" val="110101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533B-3CE7-3B11-F551-642223E8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03" y="160900"/>
            <a:ext cx="4644900" cy="938400"/>
          </a:xfrm>
        </p:spPr>
        <p:txBody>
          <a:bodyPr/>
          <a:lstStyle/>
          <a:p>
            <a:r>
              <a:rPr lang="de-AT" dirty="0"/>
              <a:t>EMA</a:t>
            </a:r>
            <a:endParaRPr lang="ru-AT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521EDB19-5CAA-8B11-081A-6E8EECD6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07075"/>
              </p:ext>
            </p:extLst>
          </p:nvPr>
        </p:nvGraphicFramePr>
        <p:xfrm>
          <a:off x="580703" y="1073467"/>
          <a:ext cx="6095999" cy="2996565"/>
        </p:xfrm>
        <a:graphic>
          <a:graphicData uri="http://schemas.openxmlformats.org/drawingml/2006/table">
            <a:tbl>
              <a:tblPr firstRow="1" bandRow="1">
                <a:tableStyleId>{A40186C8-001A-4414-81AC-8E99C181361D}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3698012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816697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3550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11682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508900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466355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6895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EMA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Absolute Value of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Square of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Absolute Values of Errors Divided by Actual Values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9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A-F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|A-F|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|A-F|^2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|(A-F)/A|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1.228,25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1264,22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-35,97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35,97125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1.293,93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0,029286587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6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1.223,95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1262,26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-38,31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38,30679878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1.467,41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0,031297683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1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1.223,80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1260,38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-36,58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36,58085738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1.338,16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0,029891206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32387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4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10.850,63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25.055,57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1.476.909,75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15,69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71273"/>
                  </a:ext>
                </a:extLst>
              </a:tr>
            </a:tbl>
          </a:graphicData>
        </a:graphic>
      </p:graphicFrame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5B8C42D-0727-F5F2-2065-ED95E66C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702" y="1099300"/>
            <a:ext cx="2279561" cy="1151100"/>
          </a:xfrm>
        </p:spPr>
        <p:txBody>
          <a:bodyPr/>
          <a:lstStyle/>
          <a:p>
            <a:r>
              <a:rPr lang="en-GB" dirty="0"/>
              <a:t>Best 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Volatile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Shorter Time Frames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Fast-Reaction Needs</a:t>
            </a:r>
            <a:endParaRPr lang="ru-A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8CD247-5A45-9E9D-14B2-962409AEA6E6}"/>
              </a:ext>
            </a:extLst>
          </p:cNvPr>
          <p:cNvSpPr txBox="1">
            <a:spLocks/>
          </p:cNvSpPr>
          <p:nvPr/>
        </p:nvSpPr>
        <p:spPr>
          <a:xfrm>
            <a:off x="6676701" y="2436556"/>
            <a:ext cx="2279561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4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r>
              <a:rPr lang="en-GB" dirty="0"/>
              <a:t>Smoothing parameter s</a:t>
            </a:r>
          </a:p>
          <a:p>
            <a:pPr algn="ctr"/>
            <a:r>
              <a:rPr lang="en-GB" dirty="0"/>
              <a:t>(2/(1+40)) = 0,048780488</a:t>
            </a:r>
          </a:p>
        </p:txBody>
      </p:sp>
    </p:spTree>
    <p:extLst>
      <p:ext uri="{BB962C8B-B14F-4D97-AF65-F5344CB8AC3E}">
        <p14:creationId xmlns:p14="http://schemas.microsoft.com/office/powerpoint/2010/main" val="333537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A533B-3CE7-3B11-F551-642223E8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703" y="160900"/>
            <a:ext cx="4644900" cy="938400"/>
          </a:xfrm>
        </p:spPr>
        <p:txBody>
          <a:bodyPr/>
          <a:lstStyle/>
          <a:p>
            <a:r>
              <a:rPr lang="de-AT" dirty="0"/>
              <a:t>WMA</a:t>
            </a:r>
            <a:endParaRPr lang="ru-AT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521EDB19-5CAA-8B11-081A-6E8EECD64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02071"/>
              </p:ext>
            </p:extLst>
          </p:nvPr>
        </p:nvGraphicFramePr>
        <p:xfrm>
          <a:off x="580703" y="1073467"/>
          <a:ext cx="6095999" cy="2996565"/>
        </p:xfrm>
        <a:graphic>
          <a:graphicData uri="http://schemas.openxmlformats.org/drawingml/2006/table">
            <a:tbl>
              <a:tblPr firstRow="1" bandRow="1">
                <a:tableStyleId>{A40186C8-001A-4414-81AC-8E99C181361D}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3698012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816697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35503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116827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508900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466355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6895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SMA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Absolute Value of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Square of Error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Absolute Values of Errors Divided by Actual Values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91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P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A-F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|A-F|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|A-F|^2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|(A-F)/A|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8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1.228,25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1250,33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-22,08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22,08085366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487,56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0,017977491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6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1.223,95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1248,58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-24,63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24,62615854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606,45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0,020120232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15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2018-07-30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1.223,80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1246,71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-22,91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22,90573171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524,67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0,018716891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32387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ru-AT" sz="1000" b="1" i="0" u="none" strike="noStrike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54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TOTALS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8.490,40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22.720,63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1.287.640,37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AT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14,15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571273"/>
                  </a:ext>
                </a:extLst>
              </a:tr>
            </a:tbl>
          </a:graphicData>
        </a:graphic>
      </p:graphicFrame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5B8C42D-0727-F5F2-2065-ED95E66C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702" y="1099300"/>
            <a:ext cx="2364267" cy="1151100"/>
          </a:xfrm>
        </p:spPr>
        <p:txBody>
          <a:bodyPr/>
          <a:lstStyle/>
          <a:p>
            <a:r>
              <a:rPr lang="en-GB" dirty="0"/>
              <a:t>Best conditions: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Recent Data Emphasis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Starting trends</a:t>
            </a:r>
            <a:endParaRPr lang="ru-AT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081D35-BFD8-0A1B-5596-D2D4CF5A4413}"/>
              </a:ext>
            </a:extLst>
          </p:cNvPr>
          <p:cNvSpPr txBox="1">
            <a:spLocks/>
          </p:cNvSpPr>
          <p:nvPr/>
        </p:nvSpPr>
        <p:spPr>
          <a:xfrm>
            <a:off x="6676701" y="2250400"/>
            <a:ext cx="2608967" cy="1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4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None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r>
              <a:rPr lang="de-AT" dirty="0" err="1"/>
              <a:t>Weighting</a:t>
            </a:r>
            <a:r>
              <a:rPr lang="de-AT" dirty="0"/>
              <a:t>  </a:t>
            </a:r>
            <a:r>
              <a:rPr lang="de-AT" dirty="0" err="1"/>
              <a:t>k</a:t>
            </a:r>
            <a:endParaRPr lang="de-AT" dirty="0"/>
          </a:p>
          <a:p>
            <a:r>
              <a:rPr lang="de-AT" dirty="0"/>
              <a:t>The </a:t>
            </a:r>
            <a:r>
              <a:rPr lang="de-AT" dirty="0" err="1"/>
              <a:t>farthest</a:t>
            </a:r>
            <a:r>
              <a:rPr lang="de-AT" dirty="0"/>
              <a:t> </a:t>
            </a:r>
            <a:r>
              <a:rPr lang="de-AT" dirty="0" err="1"/>
              <a:t>day</a:t>
            </a:r>
            <a:r>
              <a:rPr lang="de-AT" dirty="0"/>
              <a:t> = 1/820</a:t>
            </a:r>
          </a:p>
          <a:p>
            <a:r>
              <a:rPr lang="de-AT" dirty="0"/>
              <a:t>The </a:t>
            </a:r>
            <a:r>
              <a:rPr lang="de-AT" dirty="0" err="1"/>
              <a:t>closest</a:t>
            </a:r>
            <a:r>
              <a:rPr lang="de-AT" dirty="0"/>
              <a:t> </a:t>
            </a:r>
            <a:r>
              <a:rPr lang="de-AT" dirty="0" err="1"/>
              <a:t>day</a:t>
            </a:r>
            <a:r>
              <a:rPr lang="de-AT" dirty="0"/>
              <a:t> =40/820=1/41</a:t>
            </a:r>
          </a:p>
          <a:p>
            <a:r>
              <a:rPr lang="de-AT" dirty="0"/>
              <a:t>(20 </a:t>
            </a:r>
            <a:r>
              <a:rPr lang="de-AT" dirty="0" err="1"/>
              <a:t>times</a:t>
            </a:r>
            <a:r>
              <a:rPr lang="de-AT" dirty="0"/>
              <a:t> </a:t>
            </a:r>
            <a:r>
              <a:rPr lang="de-AT" dirty="0" err="1"/>
              <a:t>greater</a:t>
            </a:r>
            <a:r>
              <a:rPr lang="de-AT" dirty="0"/>
              <a:t> </a:t>
            </a:r>
            <a:r>
              <a:rPr lang="de-AT" dirty="0" err="1"/>
              <a:t>impact</a:t>
            </a:r>
            <a:r>
              <a:rPr lang="de-AT" dirty="0"/>
              <a:t>)</a:t>
            </a:r>
            <a:endParaRPr lang="ru-AT" dirty="0"/>
          </a:p>
        </p:txBody>
      </p:sp>
    </p:spTree>
    <p:extLst>
      <p:ext uri="{BB962C8B-B14F-4D97-AF65-F5344CB8AC3E}">
        <p14:creationId xmlns:p14="http://schemas.microsoft.com/office/powerpoint/2010/main" val="37729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sing Microsoft Excel for Forecasting - Moving Average Model (MAD, MSE and  MAPE)">
            <a:extLst>
              <a:ext uri="{FF2B5EF4-FFF2-40B4-BE49-F238E27FC236}">
                <a16:creationId xmlns:a16="http://schemas.microsoft.com/office/drawing/2014/main" id="{DC79F0E8-CFEB-8C4C-3D86-2A9604B1AB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5" t="50094" r="9439" b="15202"/>
          <a:stretch/>
        </p:blipFill>
        <p:spPr bwMode="auto">
          <a:xfrm>
            <a:off x="800090" y="723275"/>
            <a:ext cx="6987941" cy="153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FCB09E-5FCB-F5DA-0BF5-068426C8A30D}"/>
              </a:ext>
            </a:extLst>
          </p:cNvPr>
          <p:cNvSpPr txBox="1"/>
          <p:nvPr/>
        </p:nvSpPr>
        <p:spPr>
          <a:xfrm>
            <a:off x="1378038" y="0"/>
            <a:ext cx="583204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AT" sz="4100" b="0" i="0" u="none" strike="noStrike" kern="0" cap="none" spc="0" normalizeH="0" baseline="0" noProof="0" dirty="0">
                <a:ln>
                  <a:noFill/>
                </a:ln>
                <a:solidFill>
                  <a:srgbClr val="E9C78C"/>
                </a:solidFill>
                <a:effectLst/>
                <a:uLnTx/>
                <a:uFillTx/>
                <a:latin typeface="Josefin Sans"/>
                <a:sym typeface="Josefin Sans"/>
              </a:rPr>
              <a:t>EMPIRICAL FINDINGS</a:t>
            </a:r>
            <a:endParaRPr lang="ru-AT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34B605C-0351-00A0-9BE7-EAF3D39E1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99021"/>
              </p:ext>
            </p:extLst>
          </p:nvPr>
        </p:nvGraphicFramePr>
        <p:xfrm>
          <a:off x="800089" y="2445822"/>
          <a:ext cx="7236328" cy="2393396"/>
        </p:xfrm>
        <a:graphic>
          <a:graphicData uri="http://schemas.openxmlformats.org/drawingml/2006/table">
            <a:tbl>
              <a:tblPr firstRow="1" bandRow="1">
                <a:tableStyleId>{A40186C8-001A-4414-81AC-8E99C181361D}</a:tableStyleId>
              </a:tblPr>
              <a:tblGrid>
                <a:gridCol w="1809082">
                  <a:extLst>
                    <a:ext uri="{9D8B030D-6E8A-4147-A177-3AD203B41FA5}">
                      <a16:colId xmlns:a16="http://schemas.microsoft.com/office/drawing/2014/main" val="1816812444"/>
                    </a:ext>
                  </a:extLst>
                </a:gridCol>
                <a:gridCol w="1809082">
                  <a:extLst>
                    <a:ext uri="{9D8B030D-6E8A-4147-A177-3AD203B41FA5}">
                      <a16:colId xmlns:a16="http://schemas.microsoft.com/office/drawing/2014/main" val="3098204503"/>
                    </a:ext>
                  </a:extLst>
                </a:gridCol>
                <a:gridCol w="1809082">
                  <a:extLst>
                    <a:ext uri="{9D8B030D-6E8A-4147-A177-3AD203B41FA5}">
                      <a16:colId xmlns:a16="http://schemas.microsoft.com/office/drawing/2014/main" val="3453518135"/>
                    </a:ext>
                  </a:extLst>
                </a:gridCol>
                <a:gridCol w="1809082">
                  <a:extLst>
                    <a:ext uri="{9D8B030D-6E8A-4147-A177-3AD203B41FA5}">
                      <a16:colId xmlns:a16="http://schemas.microsoft.com/office/drawing/2014/main" val="2229656578"/>
                    </a:ext>
                  </a:extLst>
                </a:gridCol>
              </a:tblGrid>
              <a:tr h="453569">
                <a:tc>
                  <a:txBody>
                    <a:bodyPr/>
                    <a:lstStyle/>
                    <a:p>
                      <a:pPr algn="ctr"/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dirty="0">
                          <a:solidFill>
                            <a:schemeClr val="accent6"/>
                          </a:solidFill>
                        </a:rPr>
                        <a:t>SMA</a:t>
                      </a:r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dirty="0">
                          <a:solidFill>
                            <a:schemeClr val="accent6"/>
                          </a:solidFill>
                        </a:rPr>
                        <a:t>EMA</a:t>
                      </a:r>
                      <a:endParaRPr lang="ru-AT" sz="3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dirty="0">
                          <a:solidFill>
                            <a:srgbClr val="FF0000"/>
                          </a:solidFill>
                        </a:rPr>
                        <a:t>WMA</a:t>
                      </a:r>
                      <a:endParaRPr lang="ru-AT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6857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MAD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39,87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33,77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30,62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384498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2.779,88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1.990,44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1.735,36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7242461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52,72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44,61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41,66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470934"/>
                  </a:ext>
                </a:extLst>
              </a:tr>
              <a:tr h="45356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MAPE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2,49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chemeClr val="accent6"/>
                          </a:solidFill>
                          <a:effectLst/>
                          <a:latin typeface="Arial" panose="020B0604020202020204" pitchFamily="34" charset="0"/>
                        </a:rPr>
                        <a:t>2,11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AT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1,91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85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8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81E57-2C8F-5F5A-F1BC-DB7128B95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AT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B7AE98-98F0-8399-071A-5B3CDF4CC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AT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4B42C6-DEBB-3275-4D0E-8EB4834C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0434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and Gold Pitch Deck by Slidesgo">
  <a:themeElements>
    <a:clrScheme name="Simple Light">
      <a:dk1>
        <a:srgbClr val="000000"/>
      </a:dk1>
      <a:lt1>
        <a:srgbClr val="E9C78C"/>
      </a:lt1>
      <a:dk2>
        <a:srgbClr val="FAECD3"/>
      </a:dk2>
      <a:lt2>
        <a:srgbClr val="FFFFFF"/>
      </a:lt2>
      <a:accent1>
        <a:srgbClr val="E2E2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16326</TotalTime>
  <Words>1064</Words>
  <Application>Microsoft Macintosh PowerPoint</Application>
  <PresentationFormat>Экран (16:9)</PresentationFormat>
  <Paragraphs>281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Roboto Condensed Light</vt:lpstr>
      <vt:lpstr>Cardo</vt:lpstr>
      <vt:lpstr>Josefin Sans</vt:lpstr>
      <vt:lpstr>Anaheim</vt:lpstr>
      <vt:lpstr>Arial</vt:lpstr>
      <vt:lpstr>Black and Gold Pitch Deck by Slidesgo</vt:lpstr>
      <vt:lpstr>Can Technical Analysis Help to Predict Future Gold Price? Part II</vt:lpstr>
      <vt:lpstr>Table of Contents of Bachelor Thesis:</vt:lpstr>
      <vt:lpstr>Презентация PowerPoint</vt:lpstr>
      <vt:lpstr>Презентация PowerPoint</vt:lpstr>
      <vt:lpstr>SMA</vt:lpstr>
      <vt:lpstr>EMA</vt:lpstr>
      <vt:lpstr>WMA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Technical Analysis Help to Predict Future Gold Price? Part II</dc:title>
  <cp:lastModifiedBy>njbpgk2osg@univie.onmicrosoft.com</cp:lastModifiedBy>
  <cp:revision>2</cp:revision>
  <dcterms:modified xsi:type="dcterms:W3CDTF">2024-07-05T03:05:56Z</dcterms:modified>
</cp:coreProperties>
</file>