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30"/>
  </p:notesMasterIdLst>
  <p:handoutMasterIdLst>
    <p:handoutMasterId r:id="rId31"/>
  </p:handoutMasterIdLst>
  <p:sldIdLst>
    <p:sldId id="256" r:id="rId2"/>
    <p:sldId id="257" r:id="rId3"/>
    <p:sldId id="258" r:id="rId4"/>
    <p:sldId id="262" r:id="rId5"/>
    <p:sldId id="268" r:id="rId6"/>
    <p:sldId id="263" r:id="rId7"/>
    <p:sldId id="269" r:id="rId8"/>
    <p:sldId id="270" r:id="rId9"/>
    <p:sldId id="271" r:id="rId10"/>
    <p:sldId id="275" r:id="rId11"/>
    <p:sldId id="274" r:id="rId12"/>
    <p:sldId id="272" r:id="rId13"/>
    <p:sldId id="286" r:id="rId14"/>
    <p:sldId id="265" r:id="rId15"/>
    <p:sldId id="276" r:id="rId16"/>
    <p:sldId id="277" r:id="rId17"/>
    <p:sldId id="278" r:id="rId18"/>
    <p:sldId id="279" r:id="rId19"/>
    <p:sldId id="281" r:id="rId20"/>
    <p:sldId id="280" r:id="rId21"/>
    <p:sldId id="282" r:id="rId22"/>
    <p:sldId id="283" r:id="rId23"/>
    <p:sldId id="284" r:id="rId24"/>
    <p:sldId id="266" r:id="rId25"/>
    <p:sldId id="285" r:id="rId26"/>
    <p:sldId id="267" r:id="rId27"/>
    <p:sldId id="259"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40133C-D6B5-4268-ADD7-2DA06B11E237}" type="datetime2">
              <a:rPr lang="en-US" smtClean="0"/>
              <a:t>Friday, December 21, 2018</a:t>
            </a:fld>
            <a:endParaRPr lang="en-US"/>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1CCF62-6D91-409A-A1C0-6932F59E58B2}" type="slidenum">
              <a:rPr lang="en-US" smtClean="0"/>
              <a:t>‹#›</a:t>
            </a:fld>
            <a:endParaRPr lang="en-US"/>
          </a:p>
        </p:txBody>
      </p:sp>
    </p:spTree>
    <p:extLst>
      <p:ext uri="{BB962C8B-B14F-4D97-AF65-F5344CB8AC3E}">
        <p14:creationId xmlns:p14="http://schemas.microsoft.com/office/powerpoint/2010/main" val="141559872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70E26-1DA5-498E-95BD-2653BE81684B}" type="datetime2">
              <a:rPr lang="en-US" smtClean="0"/>
              <a:t>Friday, December 21, 2018</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60483-D17B-4F9C-B29A-95EF6F1497B7}" type="slidenum">
              <a:rPr lang="en-US" smtClean="0"/>
              <a:t>‹#›</a:t>
            </a:fld>
            <a:endParaRPr lang="en-US"/>
          </a:p>
        </p:txBody>
      </p:sp>
    </p:spTree>
    <p:extLst>
      <p:ext uri="{BB962C8B-B14F-4D97-AF65-F5344CB8AC3E}">
        <p14:creationId xmlns:p14="http://schemas.microsoft.com/office/powerpoint/2010/main" val="37779819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ru-RU" smtClean="0"/>
              <a:t>Образец заголовка</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4E782E-4B24-43B3-AE31-950403B5FBA4}" type="datetime2">
              <a:rPr lang="en-US" smtClean="0"/>
              <a:t>Friday, December 21, 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smtClean="0"/>
              <a:t>3020 - OPERATING SYSTEMS PROJECT REPORT - TEAM 18</a:t>
            </a:r>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30FA3ED-D03A-4B65-93E5-CF364396BDF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252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9ECBFA3-25D6-440F-AD3B-D77DBD23105A}" type="datetime2">
              <a:rPr lang="en-US" smtClean="0"/>
              <a:t>Friday, December 21, 2018</a:t>
            </a:fld>
            <a:endParaRPr lang="en-US"/>
          </a:p>
        </p:txBody>
      </p:sp>
      <p:sp>
        <p:nvSpPr>
          <p:cNvPr id="5" name="Footer Placeholder 4"/>
          <p:cNvSpPr>
            <a:spLocks noGrp="1"/>
          </p:cNvSpPr>
          <p:nvPr>
            <p:ph type="ftr" sz="quarter" idx="11"/>
          </p:nvPr>
        </p:nvSpPr>
        <p:spPr/>
        <p:txBody>
          <a:bodyPr/>
          <a:lstStyle/>
          <a:p>
            <a:r>
              <a:rPr lang="en-US" smtClean="0"/>
              <a:t>3020 - OPERATING SYSTEMS PROJECT REPORT - TEAM 18</a:t>
            </a:r>
            <a:endParaRPr lang="en-US"/>
          </a:p>
        </p:txBody>
      </p:sp>
      <p:sp>
        <p:nvSpPr>
          <p:cNvPr id="6" name="Slide Number Placeholder 5"/>
          <p:cNvSpPr>
            <a:spLocks noGrp="1"/>
          </p:cNvSpPr>
          <p:nvPr>
            <p:ph type="sldNum" sz="quarter" idx="12"/>
          </p:nvPr>
        </p:nvSpPr>
        <p:spPr/>
        <p:txBody>
          <a:bodyPr/>
          <a:lstStyle/>
          <a:p>
            <a:fld id="{A30FA3ED-D03A-4B65-93E5-CF364396BDFB}" type="slidenum">
              <a:rPr lang="en-US" smtClean="0"/>
              <a:t>‹#›</a:t>
            </a:fld>
            <a:endParaRPr lang="en-US"/>
          </a:p>
        </p:txBody>
      </p:sp>
    </p:spTree>
    <p:extLst>
      <p:ext uri="{BB962C8B-B14F-4D97-AF65-F5344CB8AC3E}">
        <p14:creationId xmlns:p14="http://schemas.microsoft.com/office/powerpoint/2010/main" val="281565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A74AC67-FD86-4619-A2AF-25C6E4C0B569}" type="datetime2">
              <a:rPr lang="en-US" smtClean="0"/>
              <a:t>Friday, December 21, 2018</a:t>
            </a:fld>
            <a:endParaRPr lang="en-US"/>
          </a:p>
        </p:txBody>
      </p:sp>
      <p:sp>
        <p:nvSpPr>
          <p:cNvPr id="5" name="Footer Placeholder 4"/>
          <p:cNvSpPr>
            <a:spLocks noGrp="1"/>
          </p:cNvSpPr>
          <p:nvPr>
            <p:ph type="ftr" sz="quarter" idx="11"/>
          </p:nvPr>
        </p:nvSpPr>
        <p:spPr/>
        <p:txBody>
          <a:bodyPr/>
          <a:lstStyle/>
          <a:p>
            <a:r>
              <a:rPr lang="en-US" smtClean="0"/>
              <a:t>3020 - OPERATING SYSTEMS PROJECT REPORT - TEAM 18</a:t>
            </a:r>
            <a:endParaRPr lang="en-US"/>
          </a:p>
        </p:txBody>
      </p:sp>
      <p:sp>
        <p:nvSpPr>
          <p:cNvPr id="6" name="Slide Number Placeholder 5"/>
          <p:cNvSpPr>
            <a:spLocks noGrp="1"/>
          </p:cNvSpPr>
          <p:nvPr>
            <p:ph type="sldNum" sz="quarter" idx="12"/>
          </p:nvPr>
        </p:nvSpPr>
        <p:spPr/>
        <p:txBody>
          <a:bodyPr/>
          <a:lstStyle/>
          <a:p>
            <a:fld id="{A30FA3ED-D03A-4B65-93E5-CF364396BDFB}" type="slidenum">
              <a:rPr lang="en-US" smtClean="0"/>
              <a:t>‹#›</a:t>
            </a:fld>
            <a:endParaRPr lang="en-US"/>
          </a:p>
        </p:txBody>
      </p:sp>
    </p:spTree>
    <p:extLst>
      <p:ext uri="{BB962C8B-B14F-4D97-AF65-F5344CB8AC3E}">
        <p14:creationId xmlns:p14="http://schemas.microsoft.com/office/powerpoint/2010/main" val="252953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8A84AAF-B900-4388-8DC6-A694D23899C4}" type="datetime2">
              <a:rPr lang="en-US" smtClean="0"/>
              <a:t>Friday, December 21, 2018</a:t>
            </a:fld>
            <a:endParaRPr lang="en-US"/>
          </a:p>
        </p:txBody>
      </p:sp>
      <p:sp>
        <p:nvSpPr>
          <p:cNvPr id="5" name="Footer Placeholder 4"/>
          <p:cNvSpPr>
            <a:spLocks noGrp="1"/>
          </p:cNvSpPr>
          <p:nvPr>
            <p:ph type="ftr" sz="quarter" idx="11"/>
          </p:nvPr>
        </p:nvSpPr>
        <p:spPr/>
        <p:txBody>
          <a:bodyPr/>
          <a:lstStyle/>
          <a:p>
            <a:r>
              <a:rPr lang="en-US" smtClean="0"/>
              <a:t>3020 - OPERATING SYSTEMS PROJECT REPORT - TEAM 18</a:t>
            </a:r>
            <a:endParaRPr lang="en-US"/>
          </a:p>
        </p:txBody>
      </p:sp>
      <p:sp>
        <p:nvSpPr>
          <p:cNvPr id="6" name="Slide Number Placeholder 5"/>
          <p:cNvSpPr>
            <a:spLocks noGrp="1"/>
          </p:cNvSpPr>
          <p:nvPr>
            <p:ph type="sldNum" sz="quarter" idx="12"/>
          </p:nvPr>
        </p:nvSpPr>
        <p:spPr/>
        <p:txBody>
          <a:bodyPr/>
          <a:lstStyle/>
          <a:p>
            <a:fld id="{A30FA3ED-D03A-4B65-93E5-CF364396BDFB}" type="slidenum">
              <a:rPr lang="en-US" smtClean="0"/>
              <a:t>‹#›</a:t>
            </a:fld>
            <a:endParaRPr lang="en-US"/>
          </a:p>
        </p:txBody>
      </p:sp>
    </p:spTree>
    <p:extLst>
      <p:ext uri="{BB962C8B-B14F-4D97-AF65-F5344CB8AC3E}">
        <p14:creationId xmlns:p14="http://schemas.microsoft.com/office/powerpoint/2010/main" val="24874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3467198-323A-4AC4-AC90-083689009259}" type="datetime2">
              <a:rPr lang="en-US" smtClean="0"/>
              <a:t>Friday, December 21, 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smtClean="0"/>
              <a:t>3020 - OPERATING SYSTEMS PROJECT REPORT - TEAM 18</a:t>
            </a:r>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30FA3ED-D03A-4B65-93E5-CF364396BDF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638955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0F7112B-C39F-46E0-A049-E838911B8834}" type="datetime2">
              <a:rPr lang="en-US" smtClean="0"/>
              <a:t>Friday, December 21, 2018</a:t>
            </a:fld>
            <a:endParaRPr lang="en-US"/>
          </a:p>
        </p:txBody>
      </p:sp>
      <p:sp>
        <p:nvSpPr>
          <p:cNvPr id="6" name="Footer Placeholder 5"/>
          <p:cNvSpPr>
            <a:spLocks noGrp="1"/>
          </p:cNvSpPr>
          <p:nvPr>
            <p:ph type="ftr" sz="quarter" idx="11"/>
          </p:nvPr>
        </p:nvSpPr>
        <p:spPr/>
        <p:txBody>
          <a:bodyPr/>
          <a:lstStyle/>
          <a:p>
            <a:r>
              <a:rPr lang="en-US" smtClean="0"/>
              <a:t>3020 - OPERATING SYSTEMS PROJECT REPORT - TEAM 18</a:t>
            </a:r>
            <a:endParaRPr lang="en-US"/>
          </a:p>
        </p:txBody>
      </p:sp>
      <p:sp>
        <p:nvSpPr>
          <p:cNvPr id="7" name="Slide Number Placeholder 6"/>
          <p:cNvSpPr>
            <a:spLocks noGrp="1"/>
          </p:cNvSpPr>
          <p:nvPr>
            <p:ph type="sldNum" sz="quarter" idx="12"/>
          </p:nvPr>
        </p:nvSpPr>
        <p:spPr/>
        <p:txBody>
          <a:bodyPr/>
          <a:lstStyle/>
          <a:p>
            <a:fld id="{A30FA3ED-D03A-4B65-93E5-CF364396BDFB}" type="slidenum">
              <a:rPr lang="en-US" smtClean="0"/>
              <a:t>‹#›</a:t>
            </a:fld>
            <a:endParaRPr lang="en-US"/>
          </a:p>
        </p:txBody>
      </p:sp>
    </p:spTree>
    <p:extLst>
      <p:ext uri="{BB962C8B-B14F-4D97-AF65-F5344CB8AC3E}">
        <p14:creationId xmlns:p14="http://schemas.microsoft.com/office/powerpoint/2010/main" val="11304928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57300" y="2909102"/>
            <a:ext cx="4800600" cy="299639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33864" y="2909102"/>
            <a:ext cx="4800600" cy="299639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5017335-076D-4009-9F63-E5638836CFE8}" type="datetime2">
              <a:rPr lang="en-US" smtClean="0"/>
              <a:t>Friday, December 21, 2018</a:t>
            </a:fld>
            <a:endParaRPr lang="en-US"/>
          </a:p>
        </p:txBody>
      </p:sp>
      <p:sp>
        <p:nvSpPr>
          <p:cNvPr id="8" name="Footer Placeholder 7"/>
          <p:cNvSpPr>
            <a:spLocks noGrp="1"/>
          </p:cNvSpPr>
          <p:nvPr>
            <p:ph type="ftr" sz="quarter" idx="11"/>
          </p:nvPr>
        </p:nvSpPr>
        <p:spPr/>
        <p:txBody>
          <a:bodyPr/>
          <a:lstStyle/>
          <a:p>
            <a:r>
              <a:rPr lang="en-US" smtClean="0"/>
              <a:t>3020 - OPERATING SYSTEMS PROJECT REPORT - TEAM 18</a:t>
            </a:r>
            <a:endParaRPr lang="en-US"/>
          </a:p>
        </p:txBody>
      </p:sp>
      <p:sp>
        <p:nvSpPr>
          <p:cNvPr id="9" name="Slide Number Placeholder 8"/>
          <p:cNvSpPr>
            <a:spLocks noGrp="1"/>
          </p:cNvSpPr>
          <p:nvPr>
            <p:ph type="sldNum" sz="quarter" idx="12"/>
          </p:nvPr>
        </p:nvSpPr>
        <p:spPr/>
        <p:txBody>
          <a:bodyPr/>
          <a:lstStyle/>
          <a:p>
            <a:fld id="{A30FA3ED-D03A-4B65-93E5-CF364396BDFB}" type="slidenum">
              <a:rPr lang="en-US" smtClean="0"/>
              <a:t>‹#›</a:t>
            </a:fld>
            <a:endParaRPr lang="en-US"/>
          </a:p>
        </p:txBody>
      </p:sp>
    </p:spTree>
    <p:extLst>
      <p:ext uri="{BB962C8B-B14F-4D97-AF65-F5344CB8AC3E}">
        <p14:creationId xmlns:p14="http://schemas.microsoft.com/office/powerpoint/2010/main" val="80145373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485D17B-BC6D-4C8B-9FDB-ECCB43E1845A}" type="datetime2">
              <a:rPr lang="en-US" smtClean="0"/>
              <a:t>Friday, December 21, 2018</a:t>
            </a:fld>
            <a:endParaRPr lang="en-US"/>
          </a:p>
        </p:txBody>
      </p:sp>
      <p:sp>
        <p:nvSpPr>
          <p:cNvPr id="4" name="Footer Placeholder 3"/>
          <p:cNvSpPr>
            <a:spLocks noGrp="1"/>
          </p:cNvSpPr>
          <p:nvPr>
            <p:ph type="ftr" sz="quarter" idx="11"/>
          </p:nvPr>
        </p:nvSpPr>
        <p:spPr/>
        <p:txBody>
          <a:bodyPr/>
          <a:lstStyle/>
          <a:p>
            <a:r>
              <a:rPr lang="en-US" smtClean="0"/>
              <a:t>3020 - OPERATING SYSTEMS PROJECT REPORT - TEAM 18</a:t>
            </a:r>
            <a:endParaRPr lang="en-US"/>
          </a:p>
        </p:txBody>
      </p:sp>
      <p:sp>
        <p:nvSpPr>
          <p:cNvPr id="5" name="Slide Number Placeholder 4"/>
          <p:cNvSpPr>
            <a:spLocks noGrp="1"/>
          </p:cNvSpPr>
          <p:nvPr>
            <p:ph type="sldNum" sz="quarter" idx="12"/>
          </p:nvPr>
        </p:nvSpPr>
        <p:spPr/>
        <p:txBody>
          <a:bodyPr/>
          <a:lstStyle/>
          <a:p>
            <a:fld id="{A30FA3ED-D03A-4B65-93E5-CF364396BDFB}" type="slidenum">
              <a:rPr lang="en-US" smtClean="0"/>
              <a:t>‹#›</a:t>
            </a:fld>
            <a:endParaRPr lang="en-US"/>
          </a:p>
        </p:txBody>
      </p:sp>
    </p:spTree>
    <p:extLst>
      <p:ext uri="{BB962C8B-B14F-4D97-AF65-F5344CB8AC3E}">
        <p14:creationId xmlns:p14="http://schemas.microsoft.com/office/powerpoint/2010/main" val="252166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EF099-0178-4161-80C2-6F3C4493D5C6}" type="datetime2">
              <a:rPr lang="en-US" smtClean="0"/>
              <a:t>Friday, December 21, 2018</a:t>
            </a:fld>
            <a:endParaRPr lang="en-US"/>
          </a:p>
        </p:txBody>
      </p:sp>
      <p:sp>
        <p:nvSpPr>
          <p:cNvPr id="3" name="Footer Placeholder 2"/>
          <p:cNvSpPr>
            <a:spLocks noGrp="1"/>
          </p:cNvSpPr>
          <p:nvPr>
            <p:ph type="ftr" sz="quarter" idx="11"/>
          </p:nvPr>
        </p:nvSpPr>
        <p:spPr/>
        <p:txBody>
          <a:bodyPr/>
          <a:lstStyle/>
          <a:p>
            <a:r>
              <a:rPr lang="en-US" smtClean="0"/>
              <a:t>3020 - OPERATING SYSTEMS PROJECT REPORT - TEAM 18</a:t>
            </a:r>
            <a:endParaRPr lang="en-US"/>
          </a:p>
        </p:txBody>
      </p:sp>
      <p:sp>
        <p:nvSpPr>
          <p:cNvPr id="4" name="Slide Number Placeholder 3"/>
          <p:cNvSpPr>
            <a:spLocks noGrp="1"/>
          </p:cNvSpPr>
          <p:nvPr>
            <p:ph type="sldNum" sz="quarter" idx="12"/>
          </p:nvPr>
        </p:nvSpPr>
        <p:spPr/>
        <p:txBody>
          <a:bodyPr/>
          <a:lstStyle/>
          <a:p>
            <a:fld id="{A30FA3ED-D03A-4B65-93E5-CF364396BDFB}" type="slidenum">
              <a:rPr lang="en-US" smtClean="0"/>
              <a:t>‹#›</a:t>
            </a:fld>
            <a:endParaRPr lang="en-US"/>
          </a:p>
        </p:txBody>
      </p:sp>
    </p:spTree>
    <p:extLst>
      <p:ext uri="{BB962C8B-B14F-4D97-AF65-F5344CB8AC3E}">
        <p14:creationId xmlns:p14="http://schemas.microsoft.com/office/powerpoint/2010/main" val="91703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ru-RU" smtClean="0"/>
              <a:t>Образец заголовка</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65051" y="6375679"/>
            <a:ext cx="1233355" cy="348462"/>
          </a:xfrm>
        </p:spPr>
        <p:txBody>
          <a:bodyPr/>
          <a:lstStyle/>
          <a:p>
            <a:fld id="{AE1BF3F1-5227-4E49-A88A-D1035552D7F3}" type="datetime2">
              <a:rPr lang="en-US" smtClean="0"/>
              <a:t>Friday, December 21, 2018</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smtClean="0"/>
              <a:t>3020 - OPERATING SYSTEMS PROJECT REPORT - TEAM 18</a:t>
            </a:r>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30FA3ED-D03A-4B65-93E5-CF364396BDF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68634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65950" y="6375679"/>
            <a:ext cx="1232456" cy="348462"/>
          </a:xfrm>
        </p:spPr>
        <p:txBody>
          <a:bodyPr/>
          <a:lstStyle/>
          <a:p>
            <a:fld id="{B5E3FAEA-9BEB-47E2-8D81-B77FF5699F23}" type="datetime2">
              <a:rPr lang="en-US" smtClean="0"/>
              <a:t>Friday, December 21, 2018</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smtClean="0"/>
              <a:t>3020 - OPERATING SYSTEMS PROJECT REPORT - TEAM 18</a:t>
            </a:r>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30FA3ED-D03A-4B65-93E5-CF364396BDFB}" type="slidenum">
              <a:rPr lang="en-US" smtClean="0"/>
              <a:t>‹#›</a:t>
            </a:fld>
            <a:endParaRPr lang="en-US"/>
          </a:p>
        </p:txBody>
      </p:sp>
    </p:spTree>
    <p:extLst>
      <p:ext uri="{BB962C8B-B14F-4D97-AF65-F5344CB8AC3E}">
        <p14:creationId xmlns:p14="http://schemas.microsoft.com/office/powerpoint/2010/main" val="21763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CC1B6D8-8C54-4998-945B-22AB94AA17CE}" type="datetime2">
              <a:rPr lang="en-US" smtClean="0"/>
              <a:t>Friday, December 21, 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smtClean="0"/>
              <a:t>3020 - OPERATING SYSTEMS PROJECT REPORT - TEAM 18</a:t>
            </a:r>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30FA3ED-D03A-4B65-93E5-CF364396BDF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9228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relationaldbdesign.com/extended-database-features/module1/course-database-project.php" TargetMode="External"/><Relationship Id="rId13" Type="http://schemas.openxmlformats.org/officeDocument/2006/relationships/hyperlink" Target="https://ubuntuforums.org/archive/index.php/t-1176046.html" TargetMode="External"/><Relationship Id="rId3" Type="http://schemas.openxmlformats.org/officeDocument/2006/relationships/hyperlink" Target="https://www.w3schools.com/colors/colors_picker.asp" TargetMode="External"/><Relationship Id="rId7" Type="http://schemas.openxmlformats.org/officeDocument/2006/relationships/hyperlink" Target="https://gist.github.com/oleksiiBobko/43d33b3c25c03bcc9b2b" TargetMode="External"/><Relationship Id="rId12" Type="http://schemas.openxmlformats.org/officeDocument/2006/relationships/hyperlink" Target="https://prognotes.net/2016/03/gtk-3-c-code-hello-world-tutorial-using-glade-3/" TargetMode="External"/><Relationship Id="rId2" Type="http://schemas.openxmlformats.org/officeDocument/2006/relationships/hyperlink" Target="http://dev.mysql.com/" TargetMode="External"/><Relationship Id="rId1" Type="http://schemas.openxmlformats.org/officeDocument/2006/relationships/slideLayout" Target="../slideLayouts/slideLayout2.xml"/><Relationship Id="rId6" Type="http://schemas.openxmlformats.org/officeDocument/2006/relationships/hyperlink" Target="https://www.geeksforgeeks.org/socket-programming-in-cc-handling-multiple-clients-on-server-without-multi-threading/" TargetMode="External"/><Relationship Id="rId11" Type="http://schemas.openxmlformats.org/officeDocument/2006/relationships/hyperlink" Target="https://prognotes.net/2015/07/gtk-3-glade-c-programming-template/" TargetMode="External"/><Relationship Id="rId5" Type="http://schemas.openxmlformats.org/officeDocument/2006/relationships/hyperlink" Target="https://stackoverflow.com/questions/8352027/gtk-timer-how-to-make-a-timer-within-a-frame" TargetMode="External"/><Relationship Id="rId10" Type="http://schemas.openxmlformats.org/officeDocument/2006/relationships/hyperlink" Target="https://habr.com/post/116268/" TargetMode="External"/><Relationship Id="rId4" Type="http://schemas.openxmlformats.org/officeDocument/2006/relationships/hyperlink" Target="https://stackoverflow.com/questions/5141960/get-the-current-time-in-c" TargetMode="External"/><Relationship Id="rId9" Type="http://schemas.openxmlformats.org/officeDocument/2006/relationships/hyperlink" Target="https://developer.gnome.org/gtk3/stable/GtkListStore.html" TargetMode="External"/><Relationship Id="rId14" Type="http://schemas.openxmlformats.org/officeDocument/2006/relationships/hyperlink" Target="https://developer.gnome.org/gtk3/stable/TreeWidge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6583" y="325464"/>
            <a:ext cx="9448800" cy="3688597"/>
          </a:xfrm>
        </p:spPr>
        <p:txBody>
          <a:bodyPr>
            <a:normAutofit fontScale="90000"/>
          </a:bodyPr>
          <a:lstStyle/>
          <a:p>
            <a:pPr algn="ctr"/>
            <a:r>
              <a:rPr lang="en-US" sz="2700" dirty="0" smtClean="0"/>
              <a:t>INHA University IN Tashkent</a:t>
            </a:r>
            <a:br>
              <a:rPr lang="en-US" sz="2700" dirty="0" smtClean="0"/>
            </a:br>
            <a:r>
              <a:rPr lang="en-US" sz="2700" dirty="0" smtClean="0"/>
              <a:t>Department of </a:t>
            </a:r>
            <a:r>
              <a:rPr lang="en-US" sz="2700" dirty="0" err="1" smtClean="0"/>
              <a:t>cse</a:t>
            </a:r>
            <a:r>
              <a:rPr lang="en-US" sz="2700" dirty="0" smtClean="0"/>
              <a:t> &amp; ice</a:t>
            </a:r>
            <a:br>
              <a:rPr lang="en-US" sz="2700" dirty="0" smtClean="0"/>
            </a:br>
            <a:r>
              <a:rPr lang="en-US" sz="2700" dirty="0" smtClean="0"/>
              <a:t>3020 – operating systems</a:t>
            </a:r>
            <a:br>
              <a:rPr lang="en-US" sz="2700" dirty="0" smtClean="0"/>
            </a:br>
            <a:r>
              <a:rPr lang="en-US" sz="2700" dirty="0" smtClean="0"/>
              <a:t/>
            </a:r>
            <a:br>
              <a:rPr lang="en-US" sz="2700" dirty="0" smtClean="0"/>
            </a:br>
            <a:r>
              <a:rPr lang="en-US" sz="2700" dirty="0"/>
              <a:t/>
            </a:r>
            <a:br>
              <a:rPr lang="en-US" sz="2700" dirty="0"/>
            </a:br>
            <a:r>
              <a:rPr lang="en-US" sz="2700" dirty="0" smtClean="0"/>
              <a:t/>
            </a:r>
            <a:br>
              <a:rPr lang="en-US" sz="2700" dirty="0" smtClean="0"/>
            </a:br>
            <a:r>
              <a:rPr lang="en-US" sz="5400" dirty="0" smtClean="0"/>
              <a:t/>
            </a:r>
            <a:br>
              <a:rPr lang="en-US" sz="5400" dirty="0" smtClean="0"/>
            </a:br>
            <a:r>
              <a:rPr lang="en-US" sz="6000" dirty="0" smtClean="0"/>
              <a:t>auction</a:t>
            </a:r>
            <a:r>
              <a:rPr lang="en-US" sz="5400" dirty="0" smtClean="0"/>
              <a:t/>
            </a:r>
            <a:br>
              <a:rPr lang="en-US" sz="5400" dirty="0" smtClean="0"/>
            </a:br>
            <a:endParaRPr lang="en-US" sz="5400" dirty="0"/>
          </a:p>
        </p:txBody>
      </p:sp>
      <p:sp>
        <p:nvSpPr>
          <p:cNvPr id="3" name="Подзаголовок 2"/>
          <p:cNvSpPr>
            <a:spLocks noGrp="1"/>
          </p:cNvSpPr>
          <p:nvPr>
            <p:ph type="subTitle" idx="1"/>
          </p:nvPr>
        </p:nvSpPr>
        <p:spPr>
          <a:xfrm>
            <a:off x="0" y="3688596"/>
            <a:ext cx="12192000" cy="2938651"/>
          </a:xfrm>
        </p:spPr>
        <p:txBody>
          <a:bodyPr>
            <a:normAutofit lnSpcReduction="10000"/>
          </a:bodyPr>
          <a:lstStyle/>
          <a:p>
            <a:pPr algn="l"/>
            <a:r>
              <a:rPr lang="en-US" dirty="0"/>
              <a:t> </a:t>
            </a:r>
            <a:r>
              <a:rPr lang="en-US" dirty="0" smtClean="0"/>
              <a:t>  Team Leader: </a:t>
            </a:r>
          </a:p>
          <a:p>
            <a:pPr algn="l"/>
            <a:r>
              <a:rPr lang="en-US" dirty="0" smtClean="0"/>
              <a:t>	</a:t>
            </a:r>
            <a:r>
              <a:rPr lang="en-US" dirty="0" err="1" smtClean="0"/>
              <a:t>Bokhodir</a:t>
            </a:r>
            <a:r>
              <a:rPr lang="en-US" dirty="0" smtClean="0"/>
              <a:t> </a:t>
            </a:r>
            <a:r>
              <a:rPr lang="en-US" dirty="0" err="1" smtClean="0"/>
              <a:t>Urinboev</a:t>
            </a:r>
            <a:r>
              <a:rPr lang="en-US" dirty="0" smtClean="0"/>
              <a:t>					U1610249</a:t>
            </a:r>
          </a:p>
          <a:p>
            <a:pPr algn="l"/>
            <a:r>
              <a:rPr lang="en-US" dirty="0" smtClean="0"/>
              <a:t>   Members:</a:t>
            </a:r>
          </a:p>
          <a:p>
            <a:pPr algn="l"/>
            <a:r>
              <a:rPr lang="en-US" dirty="0" smtClean="0"/>
              <a:t>	</a:t>
            </a:r>
            <a:r>
              <a:rPr lang="en-US" dirty="0" err="1" smtClean="0"/>
              <a:t>Anvarjon</a:t>
            </a:r>
            <a:r>
              <a:rPr lang="en-US" dirty="0" smtClean="0"/>
              <a:t> </a:t>
            </a:r>
            <a:r>
              <a:rPr lang="en-US" dirty="0" err="1" smtClean="0"/>
              <a:t>Yusupov</a:t>
            </a:r>
            <a:r>
              <a:rPr lang="en-US" dirty="0" smtClean="0"/>
              <a:t>						U1610026</a:t>
            </a:r>
          </a:p>
          <a:p>
            <a:pPr algn="l"/>
            <a:r>
              <a:rPr lang="en-US" dirty="0"/>
              <a:t>	</a:t>
            </a:r>
            <a:r>
              <a:rPr lang="en-US" dirty="0" err="1" smtClean="0"/>
              <a:t>Boburjon</a:t>
            </a:r>
            <a:r>
              <a:rPr lang="en-US" dirty="0" smtClean="0"/>
              <a:t> </a:t>
            </a:r>
            <a:r>
              <a:rPr lang="en-US" dirty="0" err="1" smtClean="0"/>
              <a:t>Iskandarov</a:t>
            </a:r>
            <a:r>
              <a:rPr lang="en-US" dirty="0" smtClean="0"/>
              <a:t>					U1610054</a:t>
            </a:r>
          </a:p>
          <a:p>
            <a:pPr algn="l"/>
            <a:r>
              <a:rPr lang="en-US" dirty="0"/>
              <a:t>	</a:t>
            </a:r>
            <a:r>
              <a:rPr lang="en-US" dirty="0" err="1" smtClean="0"/>
              <a:t>Dostonjon</a:t>
            </a:r>
            <a:r>
              <a:rPr lang="en-US" dirty="0" smtClean="0"/>
              <a:t> </a:t>
            </a:r>
            <a:r>
              <a:rPr lang="en-US" dirty="0" err="1" smtClean="0"/>
              <a:t>Sukhrobov</a:t>
            </a:r>
            <a:r>
              <a:rPr lang="en-US" dirty="0" smtClean="0"/>
              <a:t>					U1610064</a:t>
            </a:r>
          </a:p>
          <a:p>
            <a:pPr algn="l"/>
            <a:r>
              <a:rPr lang="en-US" dirty="0" smtClean="0"/>
              <a:t>	Oybek Amonov						U1610176</a:t>
            </a:r>
          </a:p>
          <a:p>
            <a:pPr algn="l"/>
            <a:r>
              <a:rPr lang="en-US" dirty="0" smtClean="0"/>
              <a:t>	</a:t>
            </a:r>
            <a:r>
              <a:rPr lang="en-US" dirty="0" err="1" smtClean="0"/>
              <a:t>Rakhmatjon</a:t>
            </a:r>
            <a:r>
              <a:rPr lang="en-US" dirty="0" smtClean="0"/>
              <a:t> </a:t>
            </a:r>
            <a:r>
              <a:rPr lang="en-US" dirty="0" err="1" smtClean="0"/>
              <a:t>Khasanov</a:t>
            </a:r>
            <a:r>
              <a:rPr lang="en-US" dirty="0" smtClean="0"/>
              <a:t>					U1610183</a:t>
            </a:r>
            <a:endParaRPr lang="en-US" dirty="0"/>
          </a:p>
        </p:txBody>
      </p:sp>
    </p:spTree>
    <p:extLst>
      <p:ext uri="{BB962C8B-B14F-4D97-AF65-F5344CB8AC3E}">
        <p14:creationId xmlns:p14="http://schemas.microsoft.com/office/powerpoint/2010/main" val="1412484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41712" y="0"/>
            <a:ext cx="10178322" cy="1492132"/>
          </a:xfrm>
        </p:spPr>
        <p:txBody>
          <a:bodyPr/>
          <a:lstStyle/>
          <a:p>
            <a:r>
              <a:rPr lang="en-US" sz="5400" b="1" dirty="0"/>
              <a:t>Requirements definition</a:t>
            </a:r>
            <a:endParaRPr lang="en-US" dirty="0"/>
          </a:p>
        </p:txBody>
      </p:sp>
      <p:sp>
        <p:nvSpPr>
          <p:cNvPr id="3" name="Объект 2"/>
          <p:cNvSpPr>
            <a:spLocks noGrp="1"/>
          </p:cNvSpPr>
          <p:nvPr>
            <p:ph idx="1"/>
          </p:nvPr>
        </p:nvSpPr>
        <p:spPr>
          <a:xfrm>
            <a:off x="588937" y="728420"/>
            <a:ext cx="5734371" cy="6129580"/>
          </a:xfrm>
        </p:spPr>
        <p:txBody>
          <a:bodyPr>
            <a:normAutofit/>
          </a:bodyPr>
          <a:lstStyle/>
          <a:p>
            <a:pPr lvl="0"/>
            <a:r>
              <a:rPr lang="en-IN" dirty="0"/>
              <a:t>The use-case diagram above describes main features and operations of our system called </a:t>
            </a:r>
            <a:r>
              <a:rPr lang="en-IN" i="1" dirty="0"/>
              <a:t>AUCTION</a:t>
            </a:r>
            <a:r>
              <a:rPr lang="en-IN" dirty="0"/>
              <a:t>. So, there are only 5 main functionalities that has to be carried out. They </a:t>
            </a:r>
            <a:r>
              <a:rPr lang="en-IN" dirty="0" smtClean="0"/>
              <a:t>are </a:t>
            </a:r>
            <a:r>
              <a:rPr lang="en-IN" i="1" dirty="0" smtClean="0"/>
              <a:t>Authorisation (Registration</a:t>
            </a:r>
            <a:r>
              <a:rPr lang="en-IN" dirty="0" smtClean="0"/>
              <a:t> </a:t>
            </a:r>
            <a:r>
              <a:rPr lang="en-IN" dirty="0"/>
              <a:t>included and </a:t>
            </a:r>
            <a:r>
              <a:rPr lang="en-IN" i="1" dirty="0"/>
              <a:t>Login</a:t>
            </a:r>
            <a:r>
              <a:rPr lang="en-IN" dirty="0"/>
              <a:t>), </a:t>
            </a:r>
            <a:r>
              <a:rPr lang="en-IN" i="1" dirty="0"/>
              <a:t>Money</a:t>
            </a:r>
            <a:r>
              <a:rPr lang="en-IN" dirty="0"/>
              <a:t> </a:t>
            </a:r>
            <a:r>
              <a:rPr lang="en-IN" i="1" dirty="0"/>
              <a:t>Transaction</a:t>
            </a:r>
            <a:r>
              <a:rPr lang="en-IN" dirty="0"/>
              <a:t>, and </a:t>
            </a:r>
            <a:r>
              <a:rPr lang="en-IN" i="1" dirty="0"/>
              <a:t>Auction</a:t>
            </a:r>
            <a:r>
              <a:rPr lang="en-IN" dirty="0"/>
              <a:t>(</a:t>
            </a:r>
            <a:r>
              <a:rPr lang="en-IN" i="1" dirty="0"/>
              <a:t>Adding new lots </a:t>
            </a:r>
            <a:r>
              <a:rPr lang="en-IN" dirty="0"/>
              <a:t>and</a:t>
            </a:r>
            <a:r>
              <a:rPr lang="en-IN" i="1" dirty="0"/>
              <a:t> Auction Bidding</a:t>
            </a:r>
            <a:r>
              <a:rPr lang="en-IN" dirty="0"/>
              <a:t>) itself. Authorisation has two actors namely </a:t>
            </a:r>
            <a:r>
              <a:rPr lang="en-IN" i="1" dirty="0"/>
              <a:t>CLIENT </a:t>
            </a:r>
            <a:r>
              <a:rPr lang="en-IN" dirty="0"/>
              <a:t>and</a:t>
            </a:r>
            <a:r>
              <a:rPr lang="en-IN" i="1" dirty="0"/>
              <a:t> SERVER. </a:t>
            </a:r>
            <a:r>
              <a:rPr lang="en-IN" dirty="0"/>
              <a:t>The </a:t>
            </a:r>
            <a:r>
              <a:rPr lang="en-IN" i="1" dirty="0"/>
              <a:t>Authorisation</a:t>
            </a:r>
            <a:r>
              <a:rPr lang="en-IN" dirty="0"/>
              <a:t> use-case describes the process of the logging into the </a:t>
            </a:r>
            <a:r>
              <a:rPr lang="en-IN" dirty="0" smtClean="0"/>
              <a:t>application. However</a:t>
            </a:r>
            <a:r>
              <a:rPr lang="en-IN" dirty="0"/>
              <a:t>, we all know that in all application one can register themselves as customer. Thus, we need a registration as well, so </a:t>
            </a:r>
            <a:r>
              <a:rPr lang="en-IN" i="1" dirty="0"/>
              <a:t>Authorisation</a:t>
            </a:r>
            <a:r>
              <a:rPr lang="en-IN" dirty="0"/>
              <a:t> includes into it the </a:t>
            </a:r>
            <a:r>
              <a:rPr lang="en-IN" i="1" dirty="0"/>
              <a:t>Registration</a:t>
            </a:r>
            <a:r>
              <a:rPr lang="en-IN" dirty="0"/>
              <a:t> too. The </a:t>
            </a:r>
            <a:r>
              <a:rPr lang="en-IN" i="1" dirty="0"/>
              <a:t>Auction</a:t>
            </a:r>
            <a:r>
              <a:rPr lang="en-IN" dirty="0"/>
              <a:t> use-case has the same, </a:t>
            </a:r>
            <a:r>
              <a:rPr lang="en-IN" i="1" dirty="0"/>
              <a:t>CLIENT</a:t>
            </a:r>
            <a:r>
              <a:rPr lang="en-IN" dirty="0"/>
              <a:t> and</a:t>
            </a:r>
            <a:r>
              <a:rPr lang="en-IN" i="1" dirty="0"/>
              <a:t> SERVER, </a:t>
            </a:r>
            <a:r>
              <a:rPr lang="en-IN" dirty="0"/>
              <a:t>actors. </a:t>
            </a:r>
            <a:r>
              <a:rPr lang="en-IN" i="1" dirty="0"/>
              <a:t>Auction</a:t>
            </a:r>
            <a:r>
              <a:rPr lang="en-IN" dirty="0"/>
              <a:t> use-case includes </a:t>
            </a:r>
            <a:r>
              <a:rPr lang="en-IN" i="1" dirty="0"/>
              <a:t>ADDING NEW LOTS </a:t>
            </a:r>
            <a:r>
              <a:rPr lang="en-IN" dirty="0"/>
              <a:t>and</a:t>
            </a:r>
            <a:r>
              <a:rPr lang="en-IN" i="1" dirty="0"/>
              <a:t> AUCTION BIDDING </a:t>
            </a:r>
            <a:r>
              <a:rPr lang="en-IN" dirty="0"/>
              <a:t>into it. The last use-case </a:t>
            </a:r>
            <a:r>
              <a:rPr lang="en-IN" i="1" dirty="0"/>
              <a:t>MONEY TRANSACTION</a:t>
            </a:r>
            <a:r>
              <a:rPr lang="en-IN" dirty="0"/>
              <a:t> has three actors, two clients </a:t>
            </a:r>
            <a:r>
              <a:rPr lang="en-IN" i="1" dirty="0"/>
              <a:t>OWNER, AUCTION PARTICIPANT, and SERVER.</a:t>
            </a:r>
            <a:endParaRPr lang="en-US" dirty="0"/>
          </a:p>
          <a:p>
            <a:endParaRPr lang="en-US" dirty="0"/>
          </a:p>
        </p:txBody>
      </p:sp>
      <p:pic>
        <p:nvPicPr>
          <p:cNvPr id="6" name="Рисунок 5"/>
          <p:cNvPicPr>
            <a:picLocks noChangeAspect="1"/>
          </p:cNvPicPr>
          <p:nvPr/>
        </p:nvPicPr>
        <p:blipFill>
          <a:blip r:embed="rId2"/>
          <a:stretch>
            <a:fillRect/>
          </a:stretch>
        </p:blipFill>
        <p:spPr>
          <a:xfrm>
            <a:off x="6214820" y="728420"/>
            <a:ext cx="5610387" cy="6208533"/>
          </a:xfrm>
          <a:prstGeom prst="rect">
            <a:avLst/>
          </a:prstGeom>
        </p:spPr>
      </p:pic>
      <p:sp>
        <p:nvSpPr>
          <p:cNvPr id="4" name="Дата 3"/>
          <p:cNvSpPr>
            <a:spLocks noGrp="1"/>
          </p:cNvSpPr>
          <p:nvPr>
            <p:ph type="dt" sz="half" idx="10"/>
          </p:nvPr>
        </p:nvSpPr>
        <p:spPr/>
        <p:txBody>
          <a:bodyPr/>
          <a:lstStyle/>
          <a:p>
            <a:fld id="{5EF554ED-5B5B-4FCF-A9AA-349C96B8B41A}"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7" name="Номер слайда 6"/>
          <p:cNvSpPr>
            <a:spLocks noGrp="1"/>
          </p:cNvSpPr>
          <p:nvPr>
            <p:ph type="sldNum" sz="quarter" idx="12"/>
          </p:nvPr>
        </p:nvSpPr>
        <p:spPr/>
        <p:txBody>
          <a:bodyPr/>
          <a:lstStyle/>
          <a:p>
            <a:fld id="{A30FA3ED-D03A-4B65-93E5-CF364396BDFB}" type="slidenum">
              <a:rPr lang="en-US" smtClean="0"/>
              <a:t>10</a:t>
            </a:fld>
            <a:endParaRPr lang="en-US"/>
          </a:p>
        </p:txBody>
      </p:sp>
    </p:spTree>
    <p:extLst>
      <p:ext uri="{BB962C8B-B14F-4D97-AF65-F5344CB8AC3E}">
        <p14:creationId xmlns:p14="http://schemas.microsoft.com/office/powerpoint/2010/main" val="3480652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41712" y="0"/>
            <a:ext cx="10178322" cy="1492132"/>
          </a:xfrm>
        </p:spPr>
        <p:txBody>
          <a:bodyPr/>
          <a:lstStyle/>
          <a:p>
            <a:r>
              <a:rPr lang="en-US" sz="5400" b="1" dirty="0"/>
              <a:t>Requirements definition</a:t>
            </a:r>
            <a:endParaRPr lang="en-US" dirty="0"/>
          </a:p>
        </p:txBody>
      </p:sp>
      <p:sp>
        <p:nvSpPr>
          <p:cNvPr id="3" name="Объект 2"/>
          <p:cNvSpPr>
            <a:spLocks noGrp="1"/>
          </p:cNvSpPr>
          <p:nvPr>
            <p:ph idx="1"/>
          </p:nvPr>
        </p:nvSpPr>
        <p:spPr>
          <a:xfrm>
            <a:off x="588936" y="712922"/>
            <a:ext cx="5160935" cy="6145078"/>
          </a:xfrm>
        </p:spPr>
        <p:txBody>
          <a:bodyPr>
            <a:normAutofit fontScale="77500" lnSpcReduction="20000"/>
          </a:bodyPr>
          <a:lstStyle/>
          <a:p>
            <a:pPr lvl="0"/>
            <a:r>
              <a:rPr lang="en-IN" dirty="0"/>
              <a:t>The activity diagram </a:t>
            </a:r>
            <a:r>
              <a:rPr lang="en-IN" dirty="0" smtClean="0"/>
              <a:t>describes </a:t>
            </a:r>
            <a:r>
              <a:rPr lang="en-IN" dirty="0"/>
              <a:t>the whole process where a client is offered the services we provided. Firstly, client has to pass the authorisation part. Assuming client has an account, he/she can successfully pass the authorisation part. A client can choose to register unless they do not have an account. A registration process will last until a client can register successfully. Registration may fail if the username of a new client is already existing in the database. After a successful authorisation, client is taken to the main menu, where user has 6 options. User can choose either to ask for available lots, adding a lot, see a profile, or a </a:t>
            </a:r>
            <a:r>
              <a:rPr lang="en-IN" i="1" dirty="0"/>
              <a:t>ABOUT</a:t>
            </a:r>
            <a:r>
              <a:rPr lang="en-IN" dirty="0"/>
              <a:t> part, and to </a:t>
            </a:r>
            <a:r>
              <a:rPr lang="en-IN" i="1" dirty="0"/>
              <a:t>LOG OUT </a:t>
            </a:r>
            <a:r>
              <a:rPr lang="en-IN" dirty="0"/>
              <a:t>or</a:t>
            </a:r>
            <a:r>
              <a:rPr lang="en-IN" i="1" dirty="0"/>
              <a:t> EXIT</a:t>
            </a:r>
            <a:r>
              <a:rPr lang="en-IN" dirty="0"/>
              <a:t>. Choosing first option user can see all lot for sale and can participate if wish. And, later come back to the main menu again. Option 2 offers the users to add their lots for sale, they are asked to provide some information on that and confirm the request. User is then taken to main menu again as in previous option. Option 3 enables the capability of showing the user </a:t>
            </a:r>
            <a:r>
              <a:rPr lang="en-IN" dirty="0">
                <a:latin typeface="Gill Sans MT (Основной текст)"/>
              </a:rPr>
              <a:t>their</a:t>
            </a:r>
            <a:r>
              <a:rPr lang="en-IN" dirty="0"/>
              <a:t> profile information which is requested from the server if chosen this option. User can either go back to main menu or choose to edit their profile information. Option 4 is given to see information on the organization and developer’s team. Last two options, namely 5 and 6, are given to come out the application. Choosing </a:t>
            </a:r>
            <a:r>
              <a:rPr lang="en-IN" i="1" dirty="0"/>
              <a:t>LOG OUT</a:t>
            </a:r>
            <a:r>
              <a:rPr lang="en-IN" dirty="0"/>
              <a:t>, user is logged out and taken to </a:t>
            </a:r>
            <a:r>
              <a:rPr lang="en-IN" i="1" dirty="0"/>
              <a:t>AUTHORISATION </a:t>
            </a:r>
            <a:r>
              <a:rPr lang="en-IN" dirty="0"/>
              <a:t>window. When a user chooses the </a:t>
            </a:r>
            <a:r>
              <a:rPr lang="en-IN" i="1" dirty="0"/>
              <a:t>EXIT </a:t>
            </a:r>
            <a:r>
              <a:rPr lang="en-IN" dirty="0"/>
              <a:t>option, application is to be terminated.</a:t>
            </a:r>
            <a:endParaRPr lang="en-US" dirty="0"/>
          </a:p>
          <a:p>
            <a:endParaRPr lang="en-US" dirty="0"/>
          </a:p>
        </p:txBody>
      </p:sp>
      <p:pic>
        <p:nvPicPr>
          <p:cNvPr id="6" name="Рисунок 5"/>
          <p:cNvPicPr>
            <a:picLocks noChangeAspect="1"/>
          </p:cNvPicPr>
          <p:nvPr/>
        </p:nvPicPr>
        <p:blipFill>
          <a:blip r:embed="rId2"/>
          <a:stretch>
            <a:fillRect/>
          </a:stretch>
        </p:blipFill>
        <p:spPr>
          <a:xfrm>
            <a:off x="5625885" y="712922"/>
            <a:ext cx="6292313" cy="6086929"/>
          </a:xfrm>
          <a:prstGeom prst="rect">
            <a:avLst/>
          </a:prstGeom>
        </p:spPr>
      </p:pic>
      <p:sp>
        <p:nvSpPr>
          <p:cNvPr id="4" name="Дата 3"/>
          <p:cNvSpPr>
            <a:spLocks noGrp="1"/>
          </p:cNvSpPr>
          <p:nvPr>
            <p:ph type="dt" sz="half" idx="10"/>
          </p:nvPr>
        </p:nvSpPr>
        <p:spPr/>
        <p:txBody>
          <a:bodyPr/>
          <a:lstStyle/>
          <a:p>
            <a:fld id="{47EAA94D-648F-432B-93A2-534D08D90DEA}"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7" name="Номер слайда 6"/>
          <p:cNvSpPr>
            <a:spLocks noGrp="1"/>
          </p:cNvSpPr>
          <p:nvPr>
            <p:ph type="sldNum" sz="quarter" idx="12"/>
          </p:nvPr>
        </p:nvSpPr>
        <p:spPr/>
        <p:txBody>
          <a:bodyPr/>
          <a:lstStyle/>
          <a:p>
            <a:fld id="{A30FA3ED-D03A-4B65-93E5-CF364396BDFB}" type="slidenum">
              <a:rPr lang="en-US" smtClean="0"/>
              <a:t>11</a:t>
            </a:fld>
            <a:endParaRPr lang="en-US"/>
          </a:p>
        </p:txBody>
      </p:sp>
    </p:spTree>
    <p:extLst>
      <p:ext uri="{BB962C8B-B14F-4D97-AF65-F5344CB8AC3E}">
        <p14:creationId xmlns:p14="http://schemas.microsoft.com/office/powerpoint/2010/main" val="1911530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5400" b="1" dirty="0"/>
              <a:t>Requirements definition</a:t>
            </a:r>
            <a:endParaRPr lang="en-US" dirty="0"/>
          </a:p>
        </p:txBody>
      </p:sp>
      <p:sp>
        <p:nvSpPr>
          <p:cNvPr id="3" name="Объект 2"/>
          <p:cNvSpPr>
            <a:spLocks noGrp="1"/>
          </p:cNvSpPr>
          <p:nvPr>
            <p:ph idx="1"/>
          </p:nvPr>
        </p:nvSpPr>
        <p:spPr>
          <a:xfrm>
            <a:off x="1278990" y="1302704"/>
            <a:ext cx="4854654" cy="5119659"/>
          </a:xfrm>
        </p:spPr>
        <p:txBody>
          <a:bodyPr>
            <a:normAutofit fontScale="92500" lnSpcReduction="20000"/>
          </a:bodyPr>
          <a:lstStyle/>
          <a:p>
            <a:endParaRPr lang="en-US" dirty="0"/>
          </a:p>
          <a:p>
            <a:r>
              <a:rPr lang="en-US" dirty="0"/>
              <a:t>The class diagrams show the structure we used to define our real-world entities. In our auction software, we work with clients, their lots, and the information on bids. So we have created above defined structures to store them. Client has own id, username, password, and visa card to pay for the lot they bought. When it comes to bidding, we need to know the which lot is being sold, its price, and who offers the price. The biggest entity in our diagram is lot itself, as you can see above. When a lot considered, it has its own id, minimum price, price of selling, who offered the price, information on lot (title, description, time for auction), and whether money transaction has been made after the auction. </a:t>
            </a:r>
          </a:p>
          <a:p>
            <a:endParaRPr lang="en-US" dirty="0"/>
          </a:p>
        </p:txBody>
      </p:sp>
      <p:pic>
        <p:nvPicPr>
          <p:cNvPr id="7" name="Объект 6"/>
          <p:cNvPicPr>
            <a:picLocks noChangeAspect="1"/>
          </p:cNvPicPr>
          <p:nvPr/>
        </p:nvPicPr>
        <p:blipFill>
          <a:blip r:embed="rId2"/>
          <a:stretch>
            <a:fillRect/>
          </a:stretch>
        </p:blipFill>
        <p:spPr>
          <a:xfrm>
            <a:off x="6245158" y="1302704"/>
            <a:ext cx="5073328" cy="5119659"/>
          </a:xfrm>
          <a:prstGeom prst="rect">
            <a:avLst/>
          </a:prstGeom>
        </p:spPr>
      </p:pic>
      <p:sp>
        <p:nvSpPr>
          <p:cNvPr id="4" name="Дата 3"/>
          <p:cNvSpPr>
            <a:spLocks noGrp="1"/>
          </p:cNvSpPr>
          <p:nvPr>
            <p:ph type="dt" sz="half" idx="10"/>
          </p:nvPr>
        </p:nvSpPr>
        <p:spPr/>
        <p:txBody>
          <a:bodyPr/>
          <a:lstStyle/>
          <a:p>
            <a:fld id="{8314EDA4-D875-4212-B4BE-95861871E8A2}"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12</a:t>
            </a:fld>
            <a:endParaRPr lang="en-US"/>
          </a:p>
        </p:txBody>
      </p:sp>
    </p:spTree>
    <p:extLst>
      <p:ext uri="{BB962C8B-B14F-4D97-AF65-F5344CB8AC3E}">
        <p14:creationId xmlns:p14="http://schemas.microsoft.com/office/powerpoint/2010/main" val="2613143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5400" b="1" dirty="0"/>
              <a:t>Requirements definition</a:t>
            </a:r>
            <a:endParaRPr lang="en-US" dirty="0"/>
          </a:p>
        </p:txBody>
      </p:sp>
      <p:sp>
        <p:nvSpPr>
          <p:cNvPr id="3" name="Объект 2"/>
          <p:cNvSpPr>
            <a:spLocks noGrp="1"/>
          </p:cNvSpPr>
          <p:nvPr>
            <p:ph idx="1"/>
          </p:nvPr>
        </p:nvSpPr>
        <p:spPr>
          <a:xfrm>
            <a:off x="1278990" y="1874517"/>
            <a:ext cx="4854654" cy="3593591"/>
          </a:xfrm>
        </p:spPr>
        <p:txBody>
          <a:bodyPr/>
          <a:lstStyle/>
          <a:p>
            <a:endParaRPr lang="en-US" dirty="0"/>
          </a:p>
          <a:p>
            <a:r>
              <a:rPr lang="en-US" dirty="0"/>
              <a:t>The </a:t>
            </a:r>
            <a:r>
              <a:rPr lang="en-US" dirty="0" smtClean="0"/>
              <a:t>diagram on the right depicts </a:t>
            </a:r>
            <a:r>
              <a:rPr lang="en-US" dirty="0"/>
              <a:t>the </a:t>
            </a:r>
            <a:r>
              <a:rPr lang="en-US" dirty="0" err="1"/>
              <a:t>behaviour</a:t>
            </a:r>
            <a:r>
              <a:rPr lang="en-US" dirty="0"/>
              <a:t> of the client and server when a new user is to be created. Client requests the server to accept it as a new user. Server in turn checks the database for ambiguity between username, and whether the card of the user is valid. Then, Server responds to the client accordingly. </a:t>
            </a:r>
          </a:p>
        </p:txBody>
      </p:sp>
      <p:pic>
        <p:nvPicPr>
          <p:cNvPr id="6" name="Рисунок 5"/>
          <p:cNvPicPr>
            <a:picLocks noChangeAspect="1"/>
          </p:cNvPicPr>
          <p:nvPr/>
        </p:nvPicPr>
        <p:blipFill>
          <a:blip r:embed="rId2"/>
          <a:stretch>
            <a:fillRect/>
          </a:stretch>
        </p:blipFill>
        <p:spPr>
          <a:xfrm>
            <a:off x="6133644" y="1314903"/>
            <a:ext cx="5558168" cy="4737554"/>
          </a:xfrm>
          <a:prstGeom prst="rect">
            <a:avLst/>
          </a:prstGeom>
        </p:spPr>
      </p:pic>
      <p:sp>
        <p:nvSpPr>
          <p:cNvPr id="4" name="Дата 3"/>
          <p:cNvSpPr>
            <a:spLocks noGrp="1"/>
          </p:cNvSpPr>
          <p:nvPr>
            <p:ph type="dt" sz="half" idx="10"/>
          </p:nvPr>
        </p:nvSpPr>
        <p:spPr/>
        <p:txBody>
          <a:bodyPr/>
          <a:lstStyle/>
          <a:p>
            <a:fld id="{C47CC8AB-5974-4FB8-99B2-78BEEC4ECDA0}"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7" name="Номер слайда 6"/>
          <p:cNvSpPr>
            <a:spLocks noGrp="1"/>
          </p:cNvSpPr>
          <p:nvPr>
            <p:ph type="sldNum" sz="quarter" idx="12"/>
          </p:nvPr>
        </p:nvSpPr>
        <p:spPr/>
        <p:txBody>
          <a:bodyPr/>
          <a:lstStyle/>
          <a:p>
            <a:fld id="{A30FA3ED-D03A-4B65-93E5-CF364396BDFB}" type="slidenum">
              <a:rPr lang="en-US" smtClean="0"/>
              <a:t>13</a:t>
            </a:fld>
            <a:endParaRPr lang="en-US"/>
          </a:p>
        </p:txBody>
      </p:sp>
    </p:spTree>
    <p:extLst>
      <p:ext uri="{BB962C8B-B14F-4D97-AF65-F5344CB8AC3E}">
        <p14:creationId xmlns:p14="http://schemas.microsoft.com/office/powerpoint/2010/main" val="3059131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5400" b="1" dirty="0"/>
              <a:t>Requirements definition</a:t>
            </a:r>
            <a:endParaRPr lang="en-US" dirty="0"/>
          </a:p>
        </p:txBody>
      </p:sp>
      <p:sp>
        <p:nvSpPr>
          <p:cNvPr id="3" name="Объект 2"/>
          <p:cNvSpPr>
            <a:spLocks noGrp="1"/>
          </p:cNvSpPr>
          <p:nvPr>
            <p:ph idx="1"/>
          </p:nvPr>
        </p:nvSpPr>
        <p:spPr>
          <a:xfrm>
            <a:off x="1251678" y="2286001"/>
            <a:ext cx="4870153" cy="3593591"/>
          </a:xfrm>
        </p:spPr>
        <p:txBody>
          <a:bodyPr/>
          <a:lstStyle/>
          <a:p>
            <a:r>
              <a:rPr lang="en-US" dirty="0" smtClean="0"/>
              <a:t>The </a:t>
            </a:r>
            <a:r>
              <a:rPr lang="en-US" dirty="0"/>
              <a:t>diagram is for logging in process. User inserts the login information, and requests for the login. Server checks for the existence of the user, and responds to client accordingly. </a:t>
            </a:r>
          </a:p>
        </p:txBody>
      </p:sp>
      <p:pic>
        <p:nvPicPr>
          <p:cNvPr id="4" name="Рисунок 3"/>
          <p:cNvPicPr>
            <a:picLocks noChangeAspect="1"/>
          </p:cNvPicPr>
          <p:nvPr/>
        </p:nvPicPr>
        <p:blipFill>
          <a:blip r:embed="rId2"/>
          <a:stretch>
            <a:fillRect/>
          </a:stretch>
        </p:blipFill>
        <p:spPr>
          <a:xfrm>
            <a:off x="6121831" y="1739673"/>
            <a:ext cx="5396094" cy="3282270"/>
          </a:xfrm>
          <a:prstGeom prst="rect">
            <a:avLst/>
          </a:prstGeom>
        </p:spPr>
      </p:pic>
      <p:sp>
        <p:nvSpPr>
          <p:cNvPr id="5" name="Дата 4"/>
          <p:cNvSpPr>
            <a:spLocks noGrp="1"/>
          </p:cNvSpPr>
          <p:nvPr>
            <p:ph type="dt" sz="half" idx="10"/>
          </p:nvPr>
        </p:nvSpPr>
        <p:spPr/>
        <p:txBody>
          <a:bodyPr/>
          <a:lstStyle/>
          <a:p>
            <a:fld id="{C38DF157-C27B-45A3-8BF0-32ED6F8BC179}" type="datetime2">
              <a:rPr lang="en-US" smtClean="0"/>
              <a:t>Friday, December 21, 2018</a:t>
            </a:fld>
            <a:endParaRPr lang="en-US"/>
          </a:p>
        </p:txBody>
      </p:sp>
      <p:sp>
        <p:nvSpPr>
          <p:cNvPr id="6" name="Нижний колонтитул 5"/>
          <p:cNvSpPr>
            <a:spLocks noGrp="1"/>
          </p:cNvSpPr>
          <p:nvPr>
            <p:ph type="ftr" sz="quarter" idx="11"/>
          </p:nvPr>
        </p:nvSpPr>
        <p:spPr/>
        <p:txBody>
          <a:bodyPr/>
          <a:lstStyle/>
          <a:p>
            <a:r>
              <a:rPr lang="en-US" smtClean="0"/>
              <a:t>3020 - OPERATING SYSTEMS PROJECT REPORT - TEAM 18</a:t>
            </a:r>
            <a:endParaRPr lang="en-US"/>
          </a:p>
        </p:txBody>
      </p:sp>
      <p:sp>
        <p:nvSpPr>
          <p:cNvPr id="7" name="Номер слайда 6"/>
          <p:cNvSpPr>
            <a:spLocks noGrp="1"/>
          </p:cNvSpPr>
          <p:nvPr>
            <p:ph type="sldNum" sz="quarter" idx="12"/>
          </p:nvPr>
        </p:nvSpPr>
        <p:spPr/>
        <p:txBody>
          <a:bodyPr/>
          <a:lstStyle/>
          <a:p>
            <a:fld id="{A30FA3ED-D03A-4B65-93E5-CF364396BDFB}" type="slidenum">
              <a:rPr lang="en-US" smtClean="0"/>
              <a:t>14</a:t>
            </a:fld>
            <a:endParaRPr lang="en-US"/>
          </a:p>
        </p:txBody>
      </p:sp>
    </p:spTree>
    <p:extLst>
      <p:ext uri="{BB962C8B-B14F-4D97-AF65-F5344CB8AC3E}">
        <p14:creationId xmlns:p14="http://schemas.microsoft.com/office/powerpoint/2010/main" val="4165997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5400" b="1" dirty="0"/>
              <a:t>Requirements definition</a:t>
            </a:r>
            <a:endParaRPr lang="en-US" dirty="0"/>
          </a:p>
        </p:txBody>
      </p:sp>
      <p:sp>
        <p:nvSpPr>
          <p:cNvPr id="3" name="Объект 2"/>
          <p:cNvSpPr>
            <a:spLocks noGrp="1"/>
          </p:cNvSpPr>
          <p:nvPr>
            <p:ph idx="1"/>
          </p:nvPr>
        </p:nvSpPr>
        <p:spPr>
          <a:xfrm>
            <a:off x="1251678" y="2286001"/>
            <a:ext cx="4010658" cy="3593591"/>
          </a:xfrm>
        </p:spPr>
        <p:txBody>
          <a:bodyPr/>
          <a:lstStyle/>
          <a:p>
            <a:r>
              <a:rPr lang="en-US" dirty="0"/>
              <a:t>Sequential diagram below describes the behavior while creating a new lot. Client requests for accepting the lot, and server takes the lot information and assigns the lot time according to the earliest possible time after checking the last auction time. </a:t>
            </a:r>
          </a:p>
        </p:txBody>
      </p:sp>
      <p:pic>
        <p:nvPicPr>
          <p:cNvPr id="7" name="Рисунок 6"/>
          <p:cNvPicPr>
            <a:picLocks noChangeAspect="1"/>
          </p:cNvPicPr>
          <p:nvPr/>
        </p:nvPicPr>
        <p:blipFill>
          <a:blip r:embed="rId2"/>
          <a:stretch>
            <a:fillRect/>
          </a:stretch>
        </p:blipFill>
        <p:spPr>
          <a:xfrm>
            <a:off x="5262336" y="1874517"/>
            <a:ext cx="5505450" cy="3724275"/>
          </a:xfrm>
          <a:prstGeom prst="rect">
            <a:avLst/>
          </a:prstGeom>
        </p:spPr>
      </p:pic>
      <p:sp>
        <p:nvSpPr>
          <p:cNvPr id="4" name="Дата 3"/>
          <p:cNvSpPr>
            <a:spLocks noGrp="1"/>
          </p:cNvSpPr>
          <p:nvPr>
            <p:ph type="dt" sz="half" idx="10"/>
          </p:nvPr>
        </p:nvSpPr>
        <p:spPr/>
        <p:txBody>
          <a:bodyPr/>
          <a:lstStyle/>
          <a:p>
            <a:fld id="{345A906E-505F-455C-86C2-363D31B9F4B2}"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15</a:t>
            </a:fld>
            <a:endParaRPr lang="en-US"/>
          </a:p>
        </p:txBody>
      </p:sp>
    </p:spTree>
    <p:extLst>
      <p:ext uri="{BB962C8B-B14F-4D97-AF65-F5344CB8AC3E}">
        <p14:creationId xmlns:p14="http://schemas.microsoft.com/office/powerpoint/2010/main" val="835903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5400" b="1" dirty="0"/>
              <a:t>Requirements definition</a:t>
            </a:r>
            <a:endParaRPr lang="en-US" dirty="0"/>
          </a:p>
        </p:txBody>
      </p:sp>
      <p:sp>
        <p:nvSpPr>
          <p:cNvPr id="3" name="Объект 2"/>
          <p:cNvSpPr>
            <a:spLocks noGrp="1"/>
          </p:cNvSpPr>
          <p:nvPr>
            <p:ph idx="1"/>
          </p:nvPr>
        </p:nvSpPr>
        <p:spPr>
          <a:xfrm>
            <a:off x="1251678" y="2155372"/>
            <a:ext cx="4720497" cy="3593591"/>
          </a:xfrm>
        </p:spPr>
        <p:txBody>
          <a:bodyPr/>
          <a:lstStyle/>
          <a:p>
            <a:r>
              <a:rPr lang="en-US" dirty="0"/>
              <a:t>The </a:t>
            </a:r>
            <a:r>
              <a:rPr lang="en-US" dirty="0" err="1"/>
              <a:t>behavioural</a:t>
            </a:r>
            <a:r>
              <a:rPr lang="en-US" dirty="0"/>
              <a:t> diagram below shows the sequence of operations performed while actual auction happens. User asks for the available lots to choose. After choosing the lot, user takes part in an auction and possibly bids. Server handles the bidding after getting the request from the client </a:t>
            </a:r>
          </a:p>
        </p:txBody>
      </p:sp>
      <p:pic>
        <p:nvPicPr>
          <p:cNvPr id="4" name="Рисунок 3"/>
          <p:cNvPicPr>
            <a:picLocks noChangeAspect="1"/>
          </p:cNvPicPr>
          <p:nvPr/>
        </p:nvPicPr>
        <p:blipFill>
          <a:blip r:embed="rId2"/>
          <a:stretch>
            <a:fillRect/>
          </a:stretch>
        </p:blipFill>
        <p:spPr>
          <a:xfrm>
            <a:off x="6073775" y="1874517"/>
            <a:ext cx="5457825" cy="3390900"/>
          </a:xfrm>
          <a:prstGeom prst="rect">
            <a:avLst/>
          </a:prstGeom>
        </p:spPr>
      </p:pic>
      <p:sp>
        <p:nvSpPr>
          <p:cNvPr id="5" name="Дата 4"/>
          <p:cNvSpPr>
            <a:spLocks noGrp="1"/>
          </p:cNvSpPr>
          <p:nvPr>
            <p:ph type="dt" sz="half" idx="10"/>
          </p:nvPr>
        </p:nvSpPr>
        <p:spPr/>
        <p:txBody>
          <a:bodyPr/>
          <a:lstStyle/>
          <a:p>
            <a:fld id="{AB97B153-5887-430A-8D19-4EA3C333556B}" type="datetime2">
              <a:rPr lang="en-US" smtClean="0"/>
              <a:t>Friday, December 21, 2018</a:t>
            </a:fld>
            <a:endParaRPr lang="en-US"/>
          </a:p>
        </p:txBody>
      </p:sp>
      <p:sp>
        <p:nvSpPr>
          <p:cNvPr id="6" name="Нижний колонтитул 5"/>
          <p:cNvSpPr>
            <a:spLocks noGrp="1"/>
          </p:cNvSpPr>
          <p:nvPr>
            <p:ph type="ftr" sz="quarter" idx="11"/>
          </p:nvPr>
        </p:nvSpPr>
        <p:spPr/>
        <p:txBody>
          <a:bodyPr/>
          <a:lstStyle/>
          <a:p>
            <a:r>
              <a:rPr lang="en-US" smtClean="0"/>
              <a:t>3020 - OPERATING SYSTEMS PROJECT REPORT - TEAM 18</a:t>
            </a:r>
            <a:endParaRPr lang="en-US"/>
          </a:p>
        </p:txBody>
      </p:sp>
      <p:sp>
        <p:nvSpPr>
          <p:cNvPr id="7" name="Номер слайда 6"/>
          <p:cNvSpPr>
            <a:spLocks noGrp="1"/>
          </p:cNvSpPr>
          <p:nvPr>
            <p:ph type="sldNum" sz="quarter" idx="12"/>
          </p:nvPr>
        </p:nvSpPr>
        <p:spPr/>
        <p:txBody>
          <a:bodyPr/>
          <a:lstStyle/>
          <a:p>
            <a:fld id="{A30FA3ED-D03A-4B65-93E5-CF364396BDFB}" type="slidenum">
              <a:rPr lang="en-US" smtClean="0"/>
              <a:t>16</a:t>
            </a:fld>
            <a:endParaRPr lang="en-US"/>
          </a:p>
        </p:txBody>
      </p:sp>
    </p:spTree>
    <p:extLst>
      <p:ext uri="{BB962C8B-B14F-4D97-AF65-F5344CB8AC3E}">
        <p14:creationId xmlns:p14="http://schemas.microsoft.com/office/powerpoint/2010/main" val="825560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5400" b="1" dirty="0"/>
              <a:t>Requirements definition</a:t>
            </a:r>
            <a:endParaRPr lang="en-US" dirty="0"/>
          </a:p>
        </p:txBody>
      </p:sp>
      <p:sp>
        <p:nvSpPr>
          <p:cNvPr id="3" name="Объект 2"/>
          <p:cNvSpPr>
            <a:spLocks noGrp="1"/>
          </p:cNvSpPr>
          <p:nvPr>
            <p:ph idx="1"/>
          </p:nvPr>
        </p:nvSpPr>
        <p:spPr>
          <a:xfrm>
            <a:off x="1251679" y="2286001"/>
            <a:ext cx="4525008" cy="3593591"/>
          </a:xfrm>
        </p:spPr>
        <p:txBody>
          <a:bodyPr/>
          <a:lstStyle/>
          <a:p>
            <a:r>
              <a:rPr lang="en-US" dirty="0" smtClean="0"/>
              <a:t>The </a:t>
            </a:r>
            <a:r>
              <a:rPr lang="en-US" dirty="0"/>
              <a:t>diagrams describes the process of money transaction between a server and a client after an auction. User requests server for the transaction to occur. And, server does the job by accessing the database and calculating the money to be transferred to the lot owner and the amount to be charged </a:t>
            </a:r>
          </a:p>
        </p:txBody>
      </p:sp>
      <p:pic>
        <p:nvPicPr>
          <p:cNvPr id="4" name="Рисунок 3"/>
          <p:cNvPicPr>
            <a:picLocks noChangeAspect="1"/>
          </p:cNvPicPr>
          <p:nvPr/>
        </p:nvPicPr>
        <p:blipFill>
          <a:blip r:embed="rId2"/>
          <a:stretch>
            <a:fillRect/>
          </a:stretch>
        </p:blipFill>
        <p:spPr>
          <a:xfrm>
            <a:off x="6010275" y="2048555"/>
            <a:ext cx="5419725" cy="3147559"/>
          </a:xfrm>
          <a:prstGeom prst="rect">
            <a:avLst/>
          </a:prstGeom>
        </p:spPr>
      </p:pic>
      <p:sp>
        <p:nvSpPr>
          <p:cNvPr id="5" name="Дата 4"/>
          <p:cNvSpPr>
            <a:spLocks noGrp="1"/>
          </p:cNvSpPr>
          <p:nvPr>
            <p:ph type="dt" sz="half" idx="10"/>
          </p:nvPr>
        </p:nvSpPr>
        <p:spPr/>
        <p:txBody>
          <a:bodyPr/>
          <a:lstStyle/>
          <a:p>
            <a:fld id="{1079B243-D487-4546-9674-AD17405B6FA1}" type="datetime2">
              <a:rPr lang="en-US" smtClean="0"/>
              <a:t>Friday, December 21, 2018</a:t>
            </a:fld>
            <a:endParaRPr lang="en-US"/>
          </a:p>
        </p:txBody>
      </p:sp>
      <p:sp>
        <p:nvSpPr>
          <p:cNvPr id="6" name="Нижний колонтитул 5"/>
          <p:cNvSpPr>
            <a:spLocks noGrp="1"/>
          </p:cNvSpPr>
          <p:nvPr>
            <p:ph type="ftr" sz="quarter" idx="11"/>
          </p:nvPr>
        </p:nvSpPr>
        <p:spPr/>
        <p:txBody>
          <a:bodyPr/>
          <a:lstStyle/>
          <a:p>
            <a:r>
              <a:rPr lang="en-US" smtClean="0"/>
              <a:t>3020 - OPERATING SYSTEMS PROJECT REPORT - TEAM 18</a:t>
            </a:r>
            <a:endParaRPr lang="en-US"/>
          </a:p>
        </p:txBody>
      </p:sp>
      <p:sp>
        <p:nvSpPr>
          <p:cNvPr id="7" name="Номер слайда 6"/>
          <p:cNvSpPr>
            <a:spLocks noGrp="1"/>
          </p:cNvSpPr>
          <p:nvPr>
            <p:ph type="sldNum" sz="quarter" idx="12"/>
          </p:nvPr>
        </p:nvSpPr>
        <p:spPr/>
        <p:txBody>
          <a:bodyPr/>
          <a:lstStyle/>
          <a:p>
            <a:fld id="{A30FA3ED-D03A-4B65-93E5-CF364396BDFB}" type="slidenum">
              <a:rPr lang="en-US" smtClean="0"/>
              <a:t>17</a:t>
            </a:fld>
            <a:endParaRPr lang="en-US"/>
          </a:p>
        </p:txBody>
      </p:sp>
    </p:spTree>
    <p:extLst>
      <p:ext uri="{BB962C8B-B14F-4D97-AF65-F5344CB8AC3E}">
        <p14:creationId xmlns:p14="http://schemas.microsoft.com/office/powerpoint/2010/main" val="2796646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5400" b="1" dirty="0"/>
              <a:t>Project Design &amp; Implementation</a:t>
            </a:r>
            <a:endParaRPr lang="en-US" dirty="0"/>
          </a:p>
        </p:txBody>
      </p:sp>
      <p:sp>
        <p:nvSpPr>
          <p:cNvPr id="3" name="Объект 2"/>
          <p:cNvSpPr>
            <a:spLocks noGrp="1"/>
          </p:cNvSpPr>
          <p:nvPr>
            <p:ph idx="1"/>
          </p:nvPr>
        </p:nvSpPr>
        <p:spPr>
          <a:xfrm>
            <a:off x="1251678" y="1436914"/>
            <a:ext cx="10178322" cy="5050971"/>
          </a:xfrm>
        </p:spPr>
        <p:txBody>
          <a:bodyPr>
            <a:normAutofit/>
          </a:bodyPr>
          <a:lstStyle/>
          <a:p>
            <a:r>
              <a:rPr lang="en-US" dirty="0"/>
              <a:t>Design of the project was made with a help of GLADE and GTK (graphical toolkit). The graphical user interface of the application of the client side was fully written in C language and was linked with CSS (stylistic user interface scripting language) standard. The utilization of the GTK (graphical toolkit) was realized thanks to the libraries that does exist in documentation of the toolkit. The functionality of the client side gives an opportunity for the users to control over the processes of the lot availability and their personal information. </a:t>
            </a:r>
            <a:endParaRPr lang="en-US" dirty="0" smtClean="0"/>
          </a:p>
          <a:p>
            <a:r>
              <a:rPr lang="en-US" dirty="0" smtClean="0"/>
              <a:t>The </a:t>
            </a:r>
            <a:r>
              <a:rPr lang="en-US" dirty="0"/>
              <a:t>first side that users face while using the application is the identification window</a:t>
            </a:r>
            <a:r>
              <a:rPr lang="en-US" dirty="0" smtClean="0"/>
              <a:t>. </a:t>
            </a:r>
            <a:r>
              <a:rPr lang="en-US" dirty="0"/>
              <a:t>This step of identification is divided in two parts from which the first is “Login” part which is used for checking the registration of the existing user information. </a:t>
            </a:r>
          </a:p>
          <a:p>
            <a:endParaRPr lang="en-US" dirty="0"/>
          </a:p>
        </p:txBody>
      </p:sp>
      <p:sp>
        <p:nvSpPr>
          <p:cNvPr id="4" name="Дата 3"/>
          <p:cNvSpPr>
            <a:spLocks noGrp="1"/>
          </p:cNvSpPr>
          <p:nvPr>
            <p:ph type="dt" sz="half" idx="10"/>
          </p:nvPr>
        </p:nvSpPr>
        <p:spPr/>
        <p:txBody>
          <a:bodyPr/>
          <a:lstStyle/>
          <a:p>
            <a:fld id="{9B81B1A3-8212-47FD-B2EF-663E6E33B769}"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18</a:t>
            </a:fld>
            <a:endParaRPr lang="en-US"/>
          </a:p>
        </p:txBody>
      </p:sp>
    </p:spTree>
    <p:extLst>
      <p:ext uri="{BB962C8B-B14F-4D97-AF65-F5344CB8AC3E}">
        <p14:creationId xmlns:p14="http://schemas.microsoft.com/office/powerpoint/2010/main" val="2840255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800" b="1" dirty="0"/>
              <a:t>Project Design &amp; </a:t>
            </a:r>
            <a:r>
              <a:rPr lang="en-US" sz="4800" b="1" dirty="0" smtClean="0"/>
              <a:t>Implementation</a:t>
            </a:r>
            <a:endParaRPr lang="en-US" dirty="0"/>
          </a:p>
        </p:txBody>
      </p:sp>
      <p:sp>
        <p:nvSpPr>
          <p:cNvPr id="3" name="Объект 2"/>
          <p:cNvSpPr>
            <a:spLocks noGrp="1"/>
          </p:cNvSpPr>
          <p:nvPr>
            <p:ph idx="1"/>
          </p:nvPr>
        </p:nvSpPr>
        <p:spPr>
          <a:xfrm>
            <a:off x="1251678" y="1301533"/>
            <a:ext cx="5642608" cy="3938124"/>
          </a:xfrm>
        </p:spPr>
        <p:txBody>
          <a:bodyPr>
            <a:normAutofit fontScale="92500" lnSpcReduction="10000"/>
          </a:bodyPr>
          <a:lstStyle/>
          <a:p>
            <a:r>
              <a:rPr lang="en-US" dirty="0" smtClean="0"/>
              <a:t>The </a:t>
            </a:r>
            <a:r>
              <a:rPr lang="en-US" dirty="0"/>
              <a:t>“Authorization” window gives two input boxes for the user one is “Name” and the second is “Password” where the user enters the information which is required for the authorization of the existing user (only in case of the user’s choice in “Login</a:t>
            </a:r>
            <a:r>
              <a:rPr lang="en-US" dirty="0" smtClean="0"/>
              <a:t>”).</a:t>
            </a:r>
          </a:p>
          <a:p>
            <a:pPr marL="0" indent="0">
              <a:buNone/>
            </a:pPr>
            <a:endParaRPr lang="en-US" dirty="0"/>
          </a:p>
          <a:p>
            <a:pPr marL="0" indent="0">
              <a:buNone/>
            </a:pPr>
            <a:endParaRPr lang="en-US" dirty="0" smtClean="0"/>
          </a:p>
          <a:p>
            <a:pPr marL="0" indent="0">
              <a:buNone/>
            </a:pPr>
            <a:endParaRPr lang="en-US" dirty="0" smtClean="0"/>
          </a:p>
          <a:p>
            <a:r>
              <a:rPr lang="en-US" dirty="0"/>
              <a:t>In case of the choice with “Register” button the user will be asked to enter the information for adding it to the database</a:t>
            </a:r>
            <a:r>
              <a:rPr lang="en-US" dirty="0" smtClean="0"/>
              <a:t>.</a:t>
            </a:r>
            <a:endParaRPr lang="en-US" dirty="0"/>
          </a:p>
        </p:txBody>
      </p:sp>
      <p:pic>
        <p:nvPicPr>
          <p:cNvPr id="4" name="Рисунок 3" descr="image_2018-12-17_18-45-01"/>
          <p:cNvPicPr/>
          <p:nvPr/>
        </p:nvPicPr>
        <p:blipFill>
          <a:blip r:embed="rId2">
            <a:extLst>
              <a:ext uri="{28A0092B-C50C-407E-A947-70E740481C1C}">
                <a14:useLocalDpi xmlns:a14="http://schemas.microsoft.com/office/drawing/2010/main" val="0"/>
              </a:ext>
            </a:extLst>
          </a:blip>
          <a:srcRect/>
          <a:stretch>
            <a:fillRect/>
          </a:stretch>
        </p:blipFill>
        <p:spPr bwMode="auto">
          <a:xfrm>
            <a:off x="7237730" y="1185419"/>
            <a:ext cx="4192270" cy="2493010"/>
          </a:xfrm>
          <a:prstGeom prst="rect">
            <a:avLst/>
          </a:prstGeom>
          <a:noFill/>
          <a:ln>
            <a:noFill/>
          </a:ln>
        </p:spPr>
      </p:pic>
      <p:pic>
        <p:nvPicPr>
          <p:cNvPr id="5" name="Рисунок 4" descr="image_2018-12-17_18-46-48"/>
          <p:cNvPicPr/>
          <p:nvPr/>
        </p:nvPicPr>
        <p:blipFill>
          <a:blip r:embed="rId3">
            <a:extLst>
              <a:ext uri="{28A0092B-C50C-407E-A947-70E740481C1C}">
                <a14:useLocalDpi xmlns:a14="http://schemas.microsoft.com/office/drawing/2010/main" val="0"/>
              </a:ext>
            </a:extLst>
          </a:blip>
          <a:srcRect/>
          <a:stretch>
            <a:fillRect/>
          </a:stretch>
        </p:blipFill>
        <p:spPr bwMode="auto">
          <a:xfrm>
            <a:off x="7237730" y="3678429"/>
            <a:ext cx="4192270" cy="2605405"/>
          </a:xfrm>
          <a:prstGeom prst="rect">
            <a:avLst/>
          </a:prstGeom>
          <a:noFill/>
          <a:ln>
            <a:noFill/>
          </a:ln>
        </p:spPr>
      </p:pic>
      <p:sp>
        <p:nvSpPr>
          <p:cNvPr id="6" name="Дата 5"/>
          <p:cNvSpPr>
            <a:spLocks noGrp="1"/>
          </p:cNvSpPr>
          <p:nvPr>
            <p:ph type="dt" sz="half" idx="10"/>
          </p:nvPr>
        </p:nvSpPr>
        <p:spPr/>
        <p:txBody>
          <a:bodyPr/>
          <a:lstStyle/>
          <a:p>
            <a:fld id="{FB14AC8D-64D3-4829-A7BE-EF1433CA2664}" type="datetime2">
              <a:rPr lang="en-US" smtClean="0"/>
              <a:t>Friday, December 21, 2018</a:t>
            </a:fld>
            <a:endParaRPr lang="en-US"/>
          </a:p>
        </p:txBody>
      </p:sp>
      <p:sp>
        <p:nvSpPr>
          <p:cNvPr id="7" name="Нижний колонтитул 6"/>
          <p:cNvSpPr>
            <a:spLocks noGrp="1"/>
          </p:cNvSpPr>
          <p:nvPr>
            <p:ph type="ftr" sz="quarter" idx="11"/>
          </p:nvPr>
        </p:nvSpPr>
        <p:spPr/>
        <p:txBody>
          <a:bodyPr/>
          <a:lstStyle/>
          <a:p>
            <a:r>
              <a:rPr lang="en-US" smtClean="0"/>
              <a:t>3020 - OPERATING SYSTEMS PROJECT REPORT - TEAM 18</a:t>
            </a:r>
            <a:endParaRPr lang="en-US"/>
          </a:p>
        </p:txBody>
      </p:sp>
      <p:sp>
        <p:nvSpPr>
          <p:cNvPr id="8" name="Номер слайда 7"/>
          <p:cNvSpPr>
            <a:spLocks noGrp="1"/>
          </p:cNvSpPr>
          <p:nvPr>
            <p:ph type="sldNum" sz="quarter" idx="12"/>
          </p:nvPr>
        </p:nvSpPr>
        <p:spPr/>
        <p:txBody>
          <a:bodyPr/>
          <a:lstStyle/>
          <a:p>
            <a:fld id="{A30FA3ED-D03A-4B65-93E5-CF364396BDFB}" type="slidenum">
              <a:rPr lang="en-US" smtClean="0"/>
              <a:t>19</a:t>
            </a:fld>
            <a:endParaRPr lang="en-US"/>
          </a:p>
        </p:txBody>
      </p:sp>
    </p:spTree>
    <p:extLst>
      <p:ext uri="{BB962C8B-B14F-4D97-AF65-F5344CB8AC3E}">
        <p14:creationId xmlns:p14="http://schemas.microsoft.com/office/powerpoint/2010/main" val="1497134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382385"/>
            <a:ext cx="10178322" cy="841981"/>
          </a:xfrm>
        </p:spPr>
        <p:txBody>
          <a:bodyPr/>
          <a:lstStyle/>
          <a:p>
            <a:pPr algn="ctr"/>
            <a:r>
              <a:rPr lang="en-US" dirty="0" err="1" smtClean="0"/>
              <a:t>OUtline</a:t>
            </a:r>
            <a:endParaRPr lang="en-US" dirty="0"/>
          </a:p>
        </p:txBody>
      </p:sp>
      <p:sp>
        <p:nvSpPr>
          <p:cNvPr id="3" name="Объект 2"/>
          <p:cNvSpPr>
            <a:spLocks noGrp="1"/>
          </p:cNvSpPr>
          <p:nvPr>
            <p:ph idx="1"/>
          </p:nvPr>
        </p:nvSpPr>
        <p:spPr>
          <a:xfrm>
            <a:off x="1251678" y="1363851"/>
            <a:ext cx="10178322" cy="5020620"/>
          </a:xfrm>
        </p:spPr>
        <p:txBody>
          <a:bodyPr>
            <a:normAutofit/>
          </a:bodyPr>
          <a:lstStyle/>
          <a:p>
            <a:pPr fontAlgn="base"/>
            <a:r>
              <a:rPr lang="en-US" sz="2400" b="1" dirty="0" smtClean="0"/>
              <a:t>Abstract     						 U1610249                                                                                             </a:t>
            </a:r>
            <a:endParaRPr lang="en-US" sz="2400" dirty="0"/>
          </a:p>
          <a:p>
            <a:pPr fontAlgn="base"/>
            <a:r>
              <a:rPr lang="en-US" sz="2400" b="1" dirty="0" smtClean="0"/>
              <a:t>Introduction                                                         	</a:t>
            </a:r>
            <a:r>
              <a:rPr lang="en-US" sz="2400" b="1" dirty="0"/>
              <a:t> </a:t>
            </a:r>
            <a:r>
              <a:rPr lang="en-US" sz="2400" b="1" dirty="0" smtClean="0"/>
              <a:t>U1610026</a:t>
            </a:r>
            <a:endParaRPr lang="en-US" sz="2400" dirty="0"/>
          </a:p>
          <a:p>
            <a:pPr fontAlgn="base"/>
            <a:r>
              <a:rPr lang="en-US" sz="2400" b="1" dirty="0" smtClean="0"/>
              <a:t>Project </a:t>
            </a:r>
            <a:r>
              <a:rPr lang="en-US" sz="2400" b="1" dirty="0"/>
              <a:t>Overview                                                </a:t>
            </a:r>
            <a:r>
              <a:rPr lang="en-US" sz="2400" b="1" dirty="0" smtClean="0"/>
              <a:t>	</a:t>
            </a:r>
            <a:r>
              <a:rPr lang="en-US" sz="2400" b="1" dirty="0"/>
              <a:t> </a:t>
            </a:r>
            <a:r>
              <a:rPr lang="en-US" sz="2400" b="1" dirty="0" smtClean="0"/>
              <a:t>U1610054</a:t>
            </a:r>
            <a:endParaRPr lang="en-US" sz="2400" dirty="0"/>
          </a:p>
          <a:p>
            <a:pPr fontAlgn="base"/>
            <a:r>
              <a:rPr lang="en-US" sz="2400" b="1" dirty="0" smtClean="0"/>
              <a:t>Requirements </a:t>
            </a:r>
            <a:r>
              <a:rPr lang="en-US" sz="2400" b="1" dirty="0"/>
              <a:t>definition                                   </a:t>
            </a:r>
            <a:r>
              <a:rPr lang="en-US" sz="2400" b="1" dirty="0" smtClean="0"/>
              <a:t>	</a:t>
            </a:r>
            <a:r>
              <a:rPr lang="en-US" sz="2400" b="1" dirty="0"/>
              <a:t> </a:t>
            </a:r>
            <a:r>
              <a:rPr lang="en-US" sz="2400" b="1" dirty="0" smtClean="0"/>
              <a:t>U1610176</a:t>
            </a:r>
            <a:endParaRPr lang="en-US" sz="2400" dirty="0"/>
          </a:p>
          <a:p>
            <a:pPr fontAlgn="base"/>
            <a:r>
              <a:rPr lang="en-US" sz="2400" b="1" dirty="0" smtClean="0"/>
              <a:t>Project </a:t>
            </a:r>
            <a:r>
              <a:rPr lang="en-US" sz="2400" b="1" dirty="0"/>
              <a:t>Design &amp; Implementation                   </a:t>
            </a:r>
            <a:r>
              <a:rPr lang="en-US" sz="2400" b="1" dirty="0" smtClean="0"/>
              <a:t>	</a:t>
            </a:r>
            <a:r>
              <a:rPr lang="en-US" sz="2400" b="1" dirty="0"/>
              <a:t> </a:t>
            </a:r>
            <a:r>
              <a:rPr lang="en-US" sz="2400" b="1" dirty="0" smtClean="0"/>
              <a:t>U1610064</a:t>
            </a:r>
            <a:endParaRPr lang="en-US" sz="2400" dirty="0"/>
          </a:p>
          <a:p>
            <a:pPr fontAlgn="base"/>
            <a:r>
              <a:rPr lang="en-US" sz="2400" b="1" dirty="0" smtClean="0"/>
              <a:t>Results </a:t>
            </a:r>
            <a:r>
              <a:rPr lang="en-US" sz="2400" b="1" dirty="0"/>
              <a:t>&amp; Discussions                                         </a:t>
            </a:r>
            <a:r>
              <a:rPr lang="en-US" sz="2400" b="1" dirty="0" smtClean="0"/>
              <a:t>	</a:t>
            </a:r>
            <a:r>
              <a:rPr lang="en-US" sz="2400" b="1" dirty="0"/>
              <a:t> </a:t>
            </a:r>
            <a:r>
              <a:rPr lang="en-US" sz="2400" b="1" dirty="0" smtClean="0"/>
              <a:t>U1610183</a:t>
            </a:r>
            <a:endParaRPr lang="en-US" sz="2400" dirty="0"/>
          </a:p>
          <a:p>
            <a:pPr fontAlgn="base"/>
            <a:r>
              <a:rPr lang="en-US" sz="2400" b="1" dirty="0" smtClean="0"/>
              <a:t>Conclusion                                                       	</a:t>
            </a:r>
            <a:r>
              <a:rPr lang="en-US" sz="2400" b="1" dirty="0"/>
              <a:t> </a:t>
            </a:r>
            <a:r>
              <a:rPr lang="en-US" sz="2400" b="1" dirty="0" smtClean="0"/>
              <a:t>U1610249</a:t>
            </a:r>
          </a:p>
          <a:p>
            <a:pPr fontAlgn="base"/>
            <a:r>
              <a:rPr lang="en-US" sz="2400" b="1" dirty="0" smtClean="0"/>
              <a:t>Future </a:t>
            </a:r>
            <a:r>
              <a:rPr lang="en-US" sz="2400" b="1" dirty="0"/>
              <a:t>Work                                                    </a:t>
            </a:r>
            <a:r>
              <a:rPr lang="en-US" sz="2400" b="1" dirty="0" smtClean="0"/>
              <a:t>	</a:t>
            </a:r>
            <a:r>
              <a:rPr lang="en-US" sz="2400" b="1" dirty="0"/>
              <a:t> </a:t>
            </a:r>
            <a:r>
              <a:rPr lang="en-US" sz="2400" b="1" dirty="0" smtClean="0"/>
              <a:t>U1610249</a:t>
            </a:r>
          </a:p>
          <a:p>
            <a:pPr fontAlgn="base"/>
            <a:r>
              <a:rPr lang="en-US" sz="2400" b="1" dirty="0" smtClean="0"/>
              <a:t>References                                                        	</a:t>
            </a:r>
            <a:endParaRPr lang="en-US" sz="2400" dirty="0"/>
          </a:p>
        </p:txBody>
      </p:sp>
      <p:sp>
        <p:nvSpPr>
          <p:cNvPr id="4" name="Дата 3"/>
          <p:cNvSpPr>
            <a:spLocks noGrp="1"/>
          </p:cNvSpPr>
          <p:nvPr>
            <p:ph type="dt" sz="half" idx="10"/>
          </p:nvPr>
        </p:nvSpPr>
        <p:spPr/>
        <p:txBody>
          <a:bodyPr/>
          <a:lstStyle/>
          <a:p>
            <a:fld id="{7817DBB4-F5B3-4138-BA27-AD92C321A56E}"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2</a:t>
            </a:fld>
            <a:endParaRPr lang="en-US"/>
          </a:p>
        </p:txBody>
      </p:sp>
    </p:spTree>
    <p:extLst>
      <p:ext uri="{BB962C8B-B14F-4D97-AF65-F5344CB8AC3E}">
        <p14:creationId xmlns:p14="http://schemas.microsoft.com/office/powerpoint/2010/main" val="1249763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800" b="1" dirty="0"/>
              <a:t>Project Design &amp; </a:t>
            </a:r>
            <a:r>
              <a:rPr lang="en-US" sz="4800" b="1" dirty="0" smtClean="0"/>
              <a:t>Implementation</a:t>
            </a:r>
            <a:endParaRPr lang="en-US" dirty="0"/>
          </a:p>
        </p:txBody>
      </p:sp>
      <p:sp>
        <p:nvSpPr>
          <p:cNvPr id="3" name="Объект 2"/>
          <p:cNvSpPr>
            <a:spLocks noGrp="1"/>
          </p:cNvSpPr>
          <p:nvPr>
            <p:ph idx="1"/>
          </p:nvPr>
        </p:nvSpPr>
        <p:spPr>
          <a:xfrm>
            <a:off x="1251678" y="1301533"/>
            <a:ext cx="5642608" cy="3938124"/>
          </a:xfrm>
        </p:spPr>
        <p:txBody>
          <a:bodyPr>
            <a:normAutofit/>
          </a:bodyPr>
          <a:lstStyle/>
          <a:p>
            <a:pPr marL="0" indent="0">
              <a:buNone/>
            </a:pPr>
            <a:endParaRPr lang="en-US" dirty="0"/>
          </a:p>
          <a:p>
            <a:pPr marL="0" indent="0">
              <a:buNone/>
            </a:pPr>
            <a:endParaRPr lang="en-US" dirty="0" smtClean="0"/>
          </a:p>
          <a:p>
            <a:pPr marL="0" indent="0">
              <a:buNone/>
            </a:pPr>
            <a:endParaRPr lang="en-US" dirty="0" smtClean="0"/>
          </a:p>
          <a:p>
            <a:r>
              <a:rPr lang="en-US" dirty="0"/>
              <a:t>In case “Login” is </a:t>
            </a:r>
            <a:r>
              <a:rPr lang="en-US" dirty="0" smtClean="0"/>
              <a:t>successful </a:t>
            </a:r>
            <a:r>
              <a:rPr lang="en-US" dirty="0"/>
              <a:t>by already registered user, the new window of the “Menu” window will be opened</a:t>
            </a:r>
            <a:r>
              <a:rPr lang="en-US" dirty="0" smtClean="0"/>
              <a:t>. </a:t>
            </a:r>
            <a:r>
              <a:rPr lang="en-US" dirty="0"/>
              <a:t>The menu window consist of “Available lots</a:t>
            </a:r>
            <a:r>
              <a:rPr lang="en-US" dirty="0" smtClean="0"/>
              <a:t>” ,”</a:t>
            </a:r>
            <a:r>
              <a:rPr lang="en-US" dirty="0"/>
              <a:t>Adding a lot</a:t>
            </a:r>
            <a:r>
              <a:rPr lang="en-US" dirty="0" smtClean="0"/>
              <a:t>”,  </a:t>
            </a:r>
            <a:r>
              <a:rPr lang="en-US" dirty="0"/>
              <a:t>“Profile</a:t>
            </a:r>
            <a:r>
              <a:rPr lang="en-US" dirty="0" smtClean="0"/>
              <a:t>”, ”</a:t>
            </a:r>
            <a:r>
              <a:rPr lang="en-US" dirty="0"/>
              <a:t>About”, </a:t>
            </a:r>
            <a:r>
              <a:rPr lang="en-US" dirty="0" smtClean="0"/>
              <a:t> “</a:t>
            </a:r>
            <a:r>
              <a:rPr lang="en-US" dirty="0"/>
              <a:t>Exit” and “Log out”. </a:t>
            </a:r>
          </a:p>
        </p:txBody>
      </p:sp>
      <p:pic>
        <p:nvPicPr>
          <p:cNvPr id="6" name="Рисунок 5" descr="C:\Users\Oybek\AppData\Local\Microsoft\Windows\INetCache\Content.Word\image_2018-12-17_18-45-13.png"/>
          <p:cNvPicPr/>
          <p:nvPr/>
        </p:nvPicPr>
        <p:blipFill>
          <a:blip r:embed="rId2">
            <a:extLst>
              <a:ext uri="{28A0092B-C50C-407E-A947-70E740481C1C}">
                <a14:useLocalDpi xmlns:a14="http://schemas.microsoft.com/office/drawing/2010/main" val="0"/>
              </a:ext>
            </a:extLst>
          </a:blip>
          <a:srcRect/>
          <a:stretch>
            <a:fillRect/>
          </a:stretch>
        </p:blipFill>
        <p:spPr bwMode="auto">
          <a:xfrm>
            <a:off x="6894286" y="1874517"/>
            <a:ext cx="4191000" cy="3524250"/>
          </a:xfrm>
          <a:prstGeom prst="rect">
            <a:avLst/>
          </a:prstGeom>
          <a:noFill/>
          <a:ln>
            <a:noFill/>
          </a:ln>
        </p:spPr>
      </p:pic>
      <p:sp>
        <p:nvSpPr>
          <p:cNvPr id="4" name="Дата 3"/>
          <p:cNvSpPr>
            <a:spLocks noGrp="1"/>
          </p:cNvSpPr>
          <p:nvPr>
            <p:ph type="dt" sz="half" idx="10"/>
          </p:nvPr>
        </p:nvSpPr>
        <p:spPr/>
        <p:txBody>
          <a:bodyPr/>
          <a:lstStyle/>
          <a:p>
            <a:fld id="{D3B6E6A7-9A52-4FA8-A398-9A34A4BF22D2}"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7" name="Номер слайда 6"/>
          <p:cNvSpPr>
            <a:spLocks noGrp="1"/>
          </p:cNvSpPr>
          <p:nvPr>
            <p:ph type="sldNum" sz="quarter" idx="12"/>
          </p:nvPr>
        </p:nvSpPr>
        <p:spPr/>
        <p:txBody>
          <a:bodyPr/>
          <a:lstStyle/>
          <a:p>
            <a:fld id="{A30FA3ED-D03A-4B65-93E5-CF364396BDFB}" type="slidenum">
              <a:rPr lang="en-US" smtClean="0"/>
              <a:t>20</a:t>
            </a:fld>
            <a:endParaRPr lang="en-US"/>
          </a:p>
        </p:txBody>
      </p:sp>
    </p:spTree>
    <p:extLst>
      <p:ext uri="{BB962C8B-B14F-4D97-AF65-F5344CB8AC3E}">
        <p14:creationId xmlns:p14="http://schemas.microsoft.com/office/powerpoint/2010/main" val="4158646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800" b="1" dirty="0"/>
              <a:t>Project Design &amp; </a:t>
            </a:r>
            <a:r>
              <a:rPr lang="en-US" sz="4800" b="1" dirty="0" smtClean="0"/>
              <a:t>Implementation</a:t>
            </a:r>
            <a:endParaRPr lang="en-US" dirty="0"/>
          </a:p>
        </p:txBody>
      </p:sp>
      <p:sp>
        <p:nvSpPr>
          <p:cNvPr id="3" name="Объект 2"/>
          <p:cNvSpPr>
            <a:spLocks noGrp="1"/>
          </p:cNvSpPr>
          <p:nvPr>
            <p:ph idx="1"/>
          </p:nvPr>
        </p:nvSpPr>
        <p:spPr>
          <a:xfrm>
            <a:off x="1251678" y="1301533"/>
            <a:ext cx="5642608" cy="3938124"/>
          </a:xfrm>
        </p:spPr>
        <p:txBody>
          <a:bodyPr>
            <a:normAutofit/>
          </a:bodyPr>
          <a:lstStyle/>
          <a:p>
            <a:r>
              <a:rPr lang="en-US" dirty="0" smtClean="0"/>
              <a:t>“Available </a:t>
            </a:r>
            <a:r>
              <a:rPr lang="en-US" dirty="0"/>
              <a:t>lots” give the user an opportunity for </a:t>
            </a:r>
            <a:r>
              <a:rPr lang="en-US" dirty="0" smtClean="0"/>
              <a:t>controlling </a:t>
            </a:r>
            <a:r>
              <a:rPr lang="en-US" dirty="0"/>
              <a:t>the process over the availability checking within the process of auction. And, assuming the client chooses this option, all lots for auction are received from the server and displayed on the screen as a list.</a:t>
            </a:r>
          </a:p>
        </p:txBody>
      </p:sp>
      <p:pic>
        <p:nvPicPr>
          <p:cNvPr id="5" name="Рисунок 4" descr="image_2018-12-18_17-19-22"/>
          <p:cNvPicPr/>
          <p:nvPr/>
        </p:nvPicPr>
        <p:blipFill>
          <a:blip r:embed="rId2">
            <a:extLst>
              <a:ext uri="{28A0092B-C50C-407E-A947-70E740481C1C}">
                <a14:useLocalDpi xmlns:a14="http://schemas.microsoft.com/office/drawing/2010/main" val="0"/>
              </a:ext>
            </a:extLst>
          </a:blip>
          <a:srcRect/>
          <a:stretch>
            <a:fillRect/>
          </a:stretch>
        </p:blipFill>
        <p:spPr bwMode="auto">
          <a:xfrm>
            <a:off x="7051720" y="1128451"/>
            <a:ext cx="4220845" cy="2640965"/>
          </a:xfrm>
          <a:prstGeom prst="rect">
            <a:avLst/>
          </a:prstGeom>
          <a:noFill/>
          <a:ln>
            <a:noFill/>
          </a:ln>
        </p:spPr>
      </p:pic>
      <p:pic>
        <p:nvPicPr>
          <p:cNvPr id="7" name="Рисунок 6" descr="C:\Users\Oybek\Downloads\Telegram Desktop\image_2018-12-19_00-50-25.png"/>
          <p:cNvPicPr/>
          <p:nvPr/>
        </p:nvPicPr>
        <p:blipFill>
          <a:blip r:embed="rId3">
            <a:extLst>
              <a:ext uri="{28A0092B-C50C-407E-A947-70E740481C1C}">
                <a14:useLocalDpi xmlns:a14="http://schemas.microsoft.com/office/drawing/2010/main" val="0"/>
              </a:ext>
            </a:extLst>
          </a:blip>
          <a:srcRect/>
          <a:stretch>
            <a:fillRect/>
          </a:stretch>
        </p:blipFill>
        <p:spPr bwMode="auto">
          <a:xfrm>
            <a:off x="7051720" y="3769416"/>
            <a:ext cx="4220845" cy="2501900"/>
          </a:xfrm>
          <a:prstGeom prst="rect">
            <a:avLst/>
          </a:prstGeom>
          <a:noFill/>
          <a:ln>
            <a:noFill/>
          </a:ln>
        </p:spPr>
      </p:pic>
      <p:pic>
        <p:nvPicPr>
          <p:cNvPr id="8" name="Рисунок 7" descr="C:\Users\Oybek\Downloads\Telegram Desktop\image_2018-12-19_00-51-36.png"/>
          <p:cNvPicPr/>
          <p:nvPr/>
        </p:nvPicPr>
        <p:blipFill>
          <a:blip r:embed="rId4">
            <a:extLst>
              <a:ext uri="{28A0092B-C50C-407E-A947-70E740481C1C}">
                <a14:useLocalDpi xmlns:a14="http://schemas.microsoft.com/office/drawing/2010/main" val="0"/>
              </a:ext>
            </a:extLst>
          </a:blip>
          <a:srcRect/>
          <a:stretch>
            <a:fillRect/>
          </a:stretch>
        </p:blipFill>
        <p:spPr bwMode="auto">
          <a:xfrm>
            <a:off x="1926047" y="3769416"/>
            <a:ext cx="4293870" cy="2501900"/>
          </a:xfrm>
          <a:prstGeom prst="rect">
            <a:avLst/>
          </a:prstGeom>
          <a:noFill/>
          <a:ln>
            <a:noFill/>
          </a:ln>
        </p:spPr>
      </p:pic>
      <p:sp>
        <p:nvSpPr>
          <p:cNvPr id="4" name="Дата 3"/>
          <p:cNvSpPr>
            <a:spLocks noGrp="1"/>
          </p:cNvSpPr>
          <p:nvPr>
            <p:ph type="dt" sz="half" idx="10"/>
          </p:nvPr>
        </p:nvSpPr>
        <p:spPr/>
        <p:txBody>
          <a:bodyPr/>
          <a:lstStyle/>
          <a:p>
            <a:fld id="{F431A0D3-C88D-4ABF-9020-791F0B66D6F1}" type="datetime2">
              <a:rPr lang="en-US" smtClean="0"/>
              <a:t>Friday, December 21, 2018</a:t>
            </a:fld>
            <a:endParaRPr lang="en-US"/>
          </a:p>
        </p:txBody>
      </p:sp>
      <p:sp>
        <p:nvSpPr>
          <p:cNvPr id="6" name="Нижний колонтитул 5"/>
          <p:cNvSpPr>
            <a:spLocks noGrp="1"/>
          </p:cNvSpPr>
          <p:nvPr>
            <p:ph type="ftr" sz="quarter" idx="11"/>
          </p:nvPr>
        </p:nvSpPr>
        <p:spPr/>
        <p:txBody>
          <a:bodyPr/>
          <a:lstStyle/>
          <a:p>
            <a:r>
              <a:rPr lang="en-US" smtClean="0"/>
              <a:t>3020 - OPERATING SYSTEMS PROJECT REPORT - TEAM 18</a:t>
            </a:r>
            <a:endParaRPr lang="en-US"/>
          </a:p>
        </p:txBody>
      </p:sp>
      <p:sp>
        <p:nvSpPr>
          <p:cNvPr id="9" name="Номер слайда 8"/>
          <p:cNvSpPr>
            <a:spLocks noGrp="1"/>
          </p:cNvSpPr>
          <p:nvPr>
            <p:ph type="sldNum" sz="quarter" idx="12"/>
          </p:nvPr>
        </p:nvSpPr>
        <p:spPr/>
        <p:txBody>
          <a:bodyPr/>
          <a:lstStyle/>
          <a:p>
            <a:fld id="{A30FA3ED-D03A-4B65-93E5-CF364396BDFB}" type="slidenum">
              <a:rPr lang="en-US" smtClean="0"/>
              <a:t>21</a:t>
            </a:fld>
            <a:endParaRPr lang="en-US"/>
          </a:p>
        </p:txBody>
      </p:sp>
    </p:spTree>
    <p:extLst>
      <p:ext uri="{BB962C8B-B14F-4D97-AF65-F5344CB8AC3E}">
        <p14:creationId xmlns:p14="http://schemas.microsoft.com/office/powerpoint/2010/main" val="1422199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800" b="1" dirty="0"/>
              <a:t>Project Design &amp; </a:t>
            </a:r>
            <a:r>
              <a:rPr lang="en-US" sz="4800" b="1" dirty="0" smtClean="0"/>
              <a:t>Implementation</a:t>
            </a:r>
            <a:endParaRPr lang="en-US" dirty="0"/>
          </a:p>
        </p:txBody>
      </p:sp>
      <p:sp>
        <p:nvSpPr>
          <p:cNvPr id="3" name="Объект 2"/>
          <p:cNvSpPr>
            <a:spLocks noGrp="1"/>
          </p:cNvSpPr>
          <p:nvPr>
            <p:ph idx="1"/>
          </p:nvPr>
        </p:nvSpPr>
        <p:spPr>
          <a:xfrm>
            <a:off x="1251678" y="1301533"/>
            <a:ext cx="5642608" cy="1920638"/>
          </a:xfrm>
        </p:spPr>
        <p:txBody>
          <a:bodyPr>
            <a:normAutofit/>
          </a:bodyPr>
          <a:lstStyle/>
          <a:p>
            <a:r>
              <a:rPr lang="en-US" dirty="0"/>
              <a:t>In the “Profile” section of the “Menu” user is able to check the information which was provided by the user himself/herself beforehand. In this window the user is able to modify, add or delete the information of the user.</a:t>
            </a:r>
          </a:p>
        </p:txBody>
      </p:sp>
      <p:pic>
        <p:nvPicPr>
          <p:cNvPr id="9" name="Рисунок 8" descr="image_2018-12-17_18-45-33"/>
          <p:cNvPicPr/>
          <p:nvPr/>
        </p:nvPicPr>
        <p:blipFill>
          <a:blip r:embed="rId2">
            <a:extLst>
              <a:ext uri="{28A0092B-C50C-407E-A947-70E740481C1C}">
                <a14:useLocalDpi xmlns:a14="http://schemas.microsoft.com/office/drawing/2010/main" val="0"/>
              </a:ext>
            </a:extLst>
          </a:blip>
          <a:srcRect/>
          <a:stretch>
            <a:fillRect/>
          </a:stretch>
        </p:blipFill>
        <p:spPr bwMode="auto">
          <a:xfrm>
            <a:off x="7066008" y="1155154"/>
            <a:ext cx="4192270" cy="2786380"/>
          </a:xfrm>
          <a:prstGeom prst="rect">
            <a:avLst/>
          </a:prstGeom>
          <a:noFill/>
          <a:ln>
            <a:noFill/>
          </a:ln>
        </p:spPr>
      </p:pic>
      <p:pic>
        <p:nvPicPr>
          <p:cNvPr id="10" name="Рисунок 9" descr="image_2018-12-17_18-45-51"/>
          <p:cNvPicPr/>
          <p:nvPr/>
        </p:nvPicPr>
        <p:blipFill>
          <a:blip r:embed="rId3">
            <a:extLst>
              <a:ext uri="{28A0092B-C50C-407E-A947-70E740481C1C}">
                <a14:useLocalDpi xmlns:a14="http://schemas.microsoft.com/office/drawing/2010/main" val="0"/>
              </a:ext>
            </a:extLst>
          </a:blip>
          <a:srcRect/>
          <a:stretch>
            <a:fillRect/>
          </a:stretch>
        </p:blipFill>
        <p:spPr bwMode="auto">
          <a:xfrm>
            <a:off x="1976847" y="3331934"/>
            <a:ext cx="4192270" cy="3062605"/>
          </a:xfrm>
          <a:prstGeom prst="rect">
            <a:avLst/>
          </a:prstGeom>
          <a:noFill/>
          <a:ln>
            <a:noFill/>
          </a:ln>
        </p:spPr>
      </p:pic>
      <p:sp>
        <p:nvSpPr>
          <p:cNvPr id="4" name="Дата 3"/>
          <p:cNvSpPr>
            <a:spLocks noGrp="1"/>
          </p:cNvSpPr>
          <p:nvPr>
            <p:ph type="dt" sz="half" idx="10"/>
          </p:nvPr>
        </p:nvSpPr>
        <p:spPr/>
        <p:txBody>
          <a:bodyPr/>
          <a:lstStyle/>
          <a:p>
            <a:fld id="{627EC3BC-4802-4B5E-9EC2-17528ACF7276}"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22</a:t>
            </a:fld>
            <a:endParaRPr lang="en-US"/>
          </a:p>
        </p:txBody>
      </p:sp>
    </p:spTree>
    <p:extLst>
      <p:ext uri="{BB962C8B-B14F-4D97-AF65-F5344CB8AC3E}">
        <p14:creationId xmlns:p14="http://schemas.microsoft.com/office/powerpoint/2010/main" val="318096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800" b="1" dirty="0"/>
              <a:t>Project Design &amp; </a:t>
            </a:r>
            <a:r>
              <a:rPr lang="en-US" sz="4800" b="1" dirty="0" smtClean="0"/>
              <a:t>Implementation</a:t>
            </a:r>
            <a:endParaRPr lang="en-US" dirty="0"/>
          </a:p>
        </p:txBody>
      </p:sp>
      <p:sp>
        <p:nvSpPr>
          <p:cNvPr id="3" name="Объект 2"/>
          <p:cNvSpPr>
            <a:spLocks noGrp="1"/>
          </p:cNvSpPr>
          <p:nvPr>
            <p:ph idx="1"/>
          </p:nvPr>
        </p:nvSpPr>
        <p:spPr>
          <a:xfrm>
            <a:off x="1251678" y="1301533"/>
            <a:ext cx="5642608" cy="1920638"/>
          </a:xfrm>
        </p:spPr>
        <p:txBody>
          <a:bodyPr>
            <a:normAutofit lnSpcReduction="10000"/>
          </a:bodyPr>
          <a:lstStyle/>
          <a:p>
            <a:r>
              <a:rPr lang="en-US" dirty="0"/>
              <a:t>The window </a:t>
            </a:r>
            <a:r>
              <a:rPr lang="en-US" dirty="0" smtClean="0"/>
              <a:t>on the right is </a:t>
            </a:r>
            <a:r>
              <a:rPr lang="en-US" dirty="0"/>
              <a:t>the GUI for an adding lot option of the main menu. User can input the required fields and press </a:t>
            </a:r>
            <a:r>
              <a:rPr lang="en-US" i="1" dirty="0"/>
              <a:t>ADD </a:t>
            </a:r>
            <a:r>
              <a:rPr lang="en-US" dirty="0"/>
              <a:t>button. And, user is taken to </a:t>
            </a:r>
            <a:r>
              <a:rPr lang="en-US" i="1" dirty="0"/>
              <a:t>CONFIRMATION </a:t>
            </a:r>
            <a:r>
              <a:rPr lang="en-US" dirty="0"/>
              <a:t>window, where a user is asked to confirm the operation after getting familiar with the </a:t>
            </a:r>
            <a:r>
              <a:rPr lang="en-US" i="1" dirty="0"/>
              <a:t>TERMS &amp; CONDITIONS</a:t>
            </a:r>
            <a:r>
              <a:rPr lang="en-US" dirty="0"/>
              <a:t>.</a:t>
            </a:r>
          </a:p>
        </p:txBody>
      </p:sp>
      <p:pic>
        <p:nvPicPr>
          <p:cNvPr id="6" name="Рисунок 5" descr="C:\Users\Oybek\Downloads\Telegram Desktop\image_2018-12-19_02-04-14.png"/>
          <p:cNvPicPr/>
          <p:nvPr/>
        </p:nvPicPr>
        <p:blipFill>
          <a:blip r:embed="rId2">
            <a:extLst>
              <a:ext uri="{28A0092B-C50C-407E-A947-70E740481C1C}">
                <a14:useLocalDpi xmlns:a14="http://schemas.microsoft.com/office/drawing/2010/main" val="0"/>
              </a:ext>
            </a:extLst>
          </a:blip>
          <a:srcRect/>
          <a:stretch>
            <a:fillRect/>
          </a:stretch>
        </p:blipFill>
        <p:spPr bwMode="auto">
          <a:xfrm>
            <a:off x="7104743" y="1301533"/>
            <a:ext cx="4114800" cy="2476500"/>
          </a:xfrm>
          <a:prstGeom prst="rect">
            <a:avLst/>
          </a:prstGeom>
          <a:noFill/>
          <a:ln>
            <a:noFill/>
          </a:ln>
        </p:spPr>
      </p:pic>
      <p:pic>
        <p:nvPicPr>
          <p:cNvPr id="7" name="Рисунок 6" descr="C:\Users\Oybek\AppData\Local\Microsoft\Windows\INetCache\Content.Word\image_2018-12-18_17-12-20.png"/>
          <p:cNvPicPr/>
          <p:nvPr/>
        </p:nvPicPr>
        <p:blipFill>
          <a:blip r:embed="rId3">
            <a:extLst>
              <a:ext uri="{28A0092B-C50C-407E-A947-70E740481C1C}">
                <a14:useLocalDpi xmlns:a14="http://schemas.microsoft.com/office/drawing/2010/main" val="0"/>
              </a:ext>
            </a:extLst>
          </a:blip>
          <a:srcRect/>
          <a:stretch>
            <a:fillRect/>
          </a:stretch>
        </p:blipFill>
        <p:spPr bwMode="auto">
          <a:xfrm>
            <a:off x="1739357" y="3778033"/>
            <a:ext cx="4667250" cy="2705100"/>
          </a:xfrm>
          <a:prstGeom prst="rect">
            <a:avLst/>
          </a:prstGeom>
          <a:noFill/>
          <a:ln>
            <a:noFill/>
          </a:ln>
        </p:spPr>
      </p:pic>
      <p:sp>
        <p:nvSpPr>
          <p:cNvPr id="4" name="Дата 3"/>
          <p:cNvSpPr>
            <a:spLocks noGrp="1"/>
          </p:cNvSpPr>
          <p:nvPr>
            <p:ph type="dt" sz="half" idx="10"/>
          </p:nvPr>
        </p:nvSpPr>
        <p:spPr/>
        <p:txBody>
          <a:bodyPr/>
          <a:lstStyle/>
          <a:p>
            <a:fld id="{14FD61EA-D77B-4CB8-94C9-D0E3D58063AD}"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8" name="Номер слайда 7"/>
          <p:cNvSpPr>
            <a:spLocks noGrp="1"/>
          </p:cNvSpPr>
          <p:nvPr>
            <p:ph type="sldNum" sz="quarter" idx="12"/>
          </p:nvPr>
        </p:nvSpPr>
        <p:spPr/>
        <p:txBody>
          <a:bodyPr/>
          <a:lstStyle/>
          <a:p>
            <a:fld id="{A30FA3ED-D03A-4B65-93E5-CF364396BDFB}" type="slidenum">
              <a:rPr lang="en-US" smtClean="0"/>
              <a:t>23</a:t>
            </a:fld>
            <a:endParaRPr lang="en-US"/>
          </a:p>
        </p:txBody>
      </p:sp>
    </p:spTree>
    <p:extLst>
      <p:ext uri="{BB962C8B-B14F-4D97-AF65-F5344CB8AC3E}">
        <p14:creationId xmlns:p14="http://schemas.microsoft.com/office/powerpoint/2010/main" val="519926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5400" b="1" dirty="0"/>
              <a:t>Results &amp; Discussions</a:t>
            </a:r>
            <a:endParaRPr lang="en-US" dirty="0"/>
          </a:p>
        </p:txBody>
      </p:sp>
      <p:sp>
        <p:nvSpPr>
          <p:cNvPr id="3" name="Объект 2"/>
          <p:cNvSpPr>
            <a:spLocks noGrp="1"/>
          </p:cNvSpPr>
          <p:nvPr>
            <p:ph idx="1"/>
          </p:nvPr>
        </p:nvSpPr>
        <p:spPr>
          <a:xfrm>
            <a:off x="1204507" y="1150977"/>
            <a:ext cx="6034493" cy="5423994"/>
          </a:xfrm>
        </p:spPr>
        <p:txBody>
          <a:bodyPr>
            <a:normAutofit lnSpcReduction="10000"/>
          </a:bodyPr>
          <a:lstStyle/>
          <a:p>
            <a:r>
              <a:rPr lang="en-US" dirty="0" smtClean="0"/>
              <a:t>From now on we will look at the what our team has achieved after weeks’ of implementing the system.</a:t>
            </a:r>
          </a:p>
          <a:p>
            <a:r>
              <a:rPr lang="en-US" dirty="0" smtClean="0"/>
              <a:t>In the picture on the right , </a:t>
            </a:r>
            <a:r>
              <a:rPr lang="en-US" dirty="0"/>
              <a:t>a user with name </a:t>
            </a:r>
            <a:r>
              <a:rPr lang="en-US" dirty="0" err="1"/>
              <a:t>Dostonjon</a:t>
            </a:r>
            <a:r>
              <a:rPr lang="en-US" dirty="0"/>
              <a:t> wants to register himself. He provided the required information, and presses the REGISTER button. </a:t>
            </a:r>
            <a:endParaRPr lang="en-US" dirty="0" smtClean="0"/>
          </a:p>
          <a:p>
            <a:r>
              <a:rPr lang="en-US" dirty="0" smtClean="0"/>
              <a:t>Afterwards</a:t>
            </a:r>
            <a:r>
              <a:rPr lang="en-US" dirty="0"/>
              <a:t>, he is taken to the CONFIRMATION window, where TERMS&amp;CONDITIONS is listed. User can either accept the terms or decline it. In case declining, user is not registered. </a:t>
            </a:r>
            <a:endParaRPr lang="en-US" dirty="0" smtClean="0"/>
          </a:p>
          <a:p>
            <a:r>
              <a:rPr lang="en-US" dirty="0" smtClean="0"/>
              <a:t>However</a:t>
            </a:r>
            <a:r>
              <a:rPr lang="en-US" dirty="0"/>
              <a:t>, if user accepts, his information is first checked for ambiguity among users and visa card validity. Above information was not in the database, and client is new, also he has a valid visa card. </a:t>
            </a:r>
            <a:endParaRPr lang="en-US" dirty="0" smtClean="0"/>
          </a:p>
          <a:p>
            <a:r>
              <a:rPr lang="en-US" dirty="0" smtClean="0"/>
              <a:t>Thus</a:t>
            </a:r>
            <a:r>
              <a:rPr lang="en-US" dirty="0"/>
              <a:t>, he is successfully registered and taken to the Main Menu.</a:t>
            </a:r>
          </a:p>
          <a:p>
            <a:endParaRPr lang="en-US" dirty="0"/>
          </a:p>
          <a:p>
            <a:pPr marL="0" indent="0">
              <a:buNone/>
            </a:pPr>
            <a:endParaRPr lang="en-US" dirty="0"/>
          </a:p>
        </p:txBody>
      </p:sp>
      <p:pic>
        <p:nvPicPr>
          <p:cNvPr id="7" name="Рисунок 6"/>
          <p:cNvPicPr>
            <a:picLocks noChangeAspect="1"/>
          </p:cNvPicPr>
          <p:nvPr/>
        </p:nvPicPr>
        <p:blipFill>
          <a:blip r:embed="rId2"/>
          <a:stretch>
            <a:fillRect/>
          </a:stretch>
        </p:blipFill>
        <p:spPr>
          <a:xfrm>
            <a:off x="7653337" y="1180145"/>
            <a:ext cx="3362325" cy="2124075"/>
          </a:xfrm>
          <a:prstGeom prst="rect">
            <a:avLst/>
          </a:prstGeom>
        </p:spPr>
      </p:pic>
      <p:pic>
        <p:nvPicPr>
          <p:cNvPr id="8" name="Рисунок 7"/>
          <p:cNvPicPr>
            <a:picLocks noChangeAspect="1"/>
          </p:cNvPicPr>
          <p:nvPr/>
        </p:nvPicPr>
        <p:blipFill>
          <a:blip r:embed="rId3"/>
          <a:stretch>
            <a:fillRect/>
          </a:stretch>
        </p:blipFill>
        <p:spPr>
          <a:xfrm>
            <a:off x="7653337" y="4101980"/>
            <a:ext cx="3400425" cy="2124075"/>
          </a:xfrm>
          <a:prstGeom prst="rect">
            <a:avLst/>
          </a:prstGeom>
        </p:spPr>
      </p:pic>
      <p:sp>
        <p:nvSpPr>
          <p:cNvPr id="4" name="Дата 3"/>
          <p:cNvSpPr>
            <a:spLocks noGrp="1"/>
          </p:cNvSpPr>
          <p:nvPr>
            <p:ph type="dt" sz="half" idx="10"/>
          </p:nvPr>
        </p:nvSpPr>
        <p:spPr/>
        <p:txBody>
          <a:bodyPr/>
          <a:lstStyle/>
          <a:p>
            <a:fld id="{2CDC66FB-71DB-4361-A4D4-6DFE7AE7C736}"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24</a:t>
            </a:fld>
            <a:endParaRPr lang="en-US"/>
          </a:p>
        </p:txBody>
      </p:sp>
    </p:spTree>
    <p:extLst>
      <p:ext uri="{BB962C8B-B14F-4D97-AF65-F5344CB8AC3E}">
        <p14:creationId xmlns:p14="http://schemas.microsoft.com/office/powerpoint/2010/main" val="3917368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30155" y="262261"/>
            <a:ext cx="10178322" cy="1492132"/>
          </a:xfrm>
        </p:spPr>
        <p:txBody>
          <a:bodyPr/>
          <a:lstStyle/>
          <a:p>
            <a:r>
              <a:rPr lang="en-US" sz="5400" b="1" dirty="0"/>
              <a:t>Results &amp; Discussions</a:t>
            </a:r>
            <a:endParaRPr lang="en-US" dirty="0"/>
          </a:p>
        </p:txBody>
      </p:sp>
      <p:sp>
        <p:nvSpPr>
          <p:cNvPr id="3" name="Объект 2"/>
          <p:cNvSpPr>
            <a:spLocks noGrp="1"/>
          </p:cNvSpPr>
          <p:nvPr>
            <p:ph idx="1"/>
          </p:nvPr>
        </p:nvSpPr>
        <p:spPr>
          <a:xfrm>
            <a:off x="812620" y="1150976"/>
            <a:ext cx="5989045" cy="2419537"/>
          </a:xfrm>
        </p:spPr>
        <p:txBody>
          <a:bodyPr>
            <a:normAutofit/>
          </a:bodyPr>
          <a:lstStyle/>
          <a:p>
            <a:r>
              <a:rPr lang="en-US" dirty="0"/>
              <a:t>Assuming that user wants to participate in an auction, he can choose the </a:t>
            </a:r>
            <a:r>
              <a:rPr lang="en-US" i="1" dirty="0"/>
              <a:t>AVAILABLE SLOTS</a:t>
            </a:r>
            <a:r>
              <a:rPr lang="en-US" dirty="0"/>
              <a:t> and the above picture will appear with all available slots. User can choose to see more on the offered lot by clicking the </a:t>
            </a:r>
            <a:r>
              <a:rPr lang="en-US" i="1" dirty="0"/>
              <a:t>MORE </a:t>
            </a:r>
            <a:r>
              <a:rPr lang="en-US" dirty="0"/>
              <a:t>button and join the auction.</a:t>
            </a:r>
          </a:p>
          <a:p>
            <a:endParaRPr lang="en-US" dirty="0"/>
          </a:p>
          <a:p>
            <a:pPr marL="0" indent="0">
              <a:buNone/>
            </a:pPr>
            <a:endParaRPr lang="en-US" dirty="0"/>
          </a:p>
        </p:txBody>
      </p:sp>
      <p:pic>
        <p:nvPicPr>
          <p:cNvPr id="9" name="Рисунок 8" descr="C:\Users\Oybek\Downloads\Telegram Desktop\image_2018-12-19_12-28-28.png"/>
          <p:cNvPicPr/>
          <p:nvPr/>
        </p:nvPicPr>
        <p:blipFill>
          <a:blip r:embed="rId2">
            <a:extLst>
              <a:ext uri="{28A0092B-C50C-407E-A947-70E740481C1C}">
                <a14:useLocalDpi xmlns:a14="http://schemas.microsoft.com/office/drawing/2010/main" val="0"/>
              </a:ext>
            </a:extLst>
          </a:blip>
          <a:srcRect/>
          <a:stretch>
            <a:fillRect/>
          </a:stretch>
        </p:blipFill>
        <p:spPr bwMode="auto">
          <a:xfrm>
            <a:off x="858066" y="3713162"/>
            <a:ext cx="5943600" cy="2230120"/>
          </a:xfrm>
          <a:prstGeom prst="rect">
            <a:avLst/>
          </a:prstGeom>
          <a:noFill/>
          <a:ln>
            <a:noFill/>
          </a:ln>
        </p:spPr>
      </p:pic>
      <p:sp>
        <p:nvSpPr>
          <p:cNvPr id="11" name="Объект 2"/>
          <p:cNvSpPr txBox="1">
            <a:spLocks/>
          </p:cNvSpPr>
          <p:nvPr/>
        </p:nvSpPr>
        <p:spPr>
          <a:xfrm>
            <a:off x="6847113" y="1150977"/>
            <a:ext cx="5089161" cy="241953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The </a:t>
            </a:r>
            <a:r>
              <a:rPr lang="en-US" dirty="0" smtClean="0"/>
              <a:t>below </a:t>
            </a:r>
            <a:r>
              <a:rPr lang="en-US" dirty="0"/>
              <a:t>picture depicts the actual auction bidding process. Each client connected to server is given an ID, it is in column name in brackets. And, next to the name column there is a price column where each client gives a bid. The rule for bidding is that only when a client offers a price which is greater than previous bid, the current bid is accepted otherwise it is not accepted.</a:t>
            </a:r>
          </a:p>
          <a:p>
            <a:endParaRPr lang="en-US" dirty="0" smtClean="0"/>
          </a:p>
          <a:p>
            <a:pPr marL="0" indent="0">
              <a:buFont typeface="Arial" panose="020B0604020202020204" pitchFamily="34" charset="0"/>
              <a:buNone/>
            </a:pPr>
            <a:endParaRPr lang="en-US" dirty="0"/>
          </a:p>
        </p:txBody>
      </p:sp>
      <p:pic>
        <p:nvPicPr>
          <p:cNvPr id="12" name="Рисунок 11" descr="C:\Users\Oybek\Downloads\Telegram Desktop\image_2018-12-19_11-04-15.png"/>
          <p:cNvPicPr/>
          <p:nvPr/>
        </p:nvPicPr>
        <p:blipFill>
          <a:blip r:embed="rId3">
            <a:extLst>
              <a:ext uri="{28A0092B-C50C-407E-A947-70E740481C1C}">
                <a14:useLocalDpi xmlns:a14="http://schemas.microsoft.com/office/drawing/2010/main" val="0"/>
              </a:ext>
            </a:extLst>
          </a:blip>
          <a:srcRect/>
          <a:stretch>
            <a:fillRect/>
          </a:stretch>
        </p:blipFill>
        <p:spPr bwMode="auto">
          <a:xfrm>
            <a:off x="7230788" y="3713162"/>
            <a:ext cx="4321810" cy="2682875"/>
          </a:xfrm>
          <a:prstGeom prst="rect">
            <a:avLst/>
          </a:prstGeom>
          <a:noFill/>
          <a:ln>
            <a:noFill/>
          </a:ln>
        </p:spPr>
      </p:pic>
      <p:sp>
        <p:nvSpPr>
          <p:cNvPr id="4" name="Дата 3"/>
          <p:cNvSpPr>
            <a:spLocks noGrp="1"/>
          </p:cNvSpPr>
          <p:nvPr>
            <p:ph type="dt" sz="half" idx="10"/>
          </p:nvPr>
        </p:nvSpPr>
        <p:spPr/>
        <p:txBody>
          <a:bodyPr/>
          <a:lstStyle/>
          <a:p>
            <a:fld id="{B3D45E55-9A17-4630-A895-2ABED1418A2A}"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25</a:t>
            </a:fld>
            <a:endParaRPr lang="en-US"/>
          </a:p>
        </p:txBody>
      </p:sp>
    </p:spTree>
    <p:extLst>
      <p:ext uri="{BB962C8B-B14F-4D97-AF65-F5344CB8AC3E}">
        <p14:creationId xmlns:p14="http://schemas.microsoft.com/office/powerpoint/2010/main" val="817129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5400" b="1" dirty="0"/>
              <a:t>Conclusion</a:t>
            </a:r>
            <a:endParaRPr lang="en-US" dirty="0"/>
          </a:p>
        </p:txBody>
      </p:sp>
      <p:sp>
        <p:nvSpPr>
          <p:cNvPr id="3" name="Объект 2"/>
          <p:cNvSpPr>
            <a:spLocks noGrp="1"/>
          </p:cNvSpPr>
          <p:nvPr>
            <p:ph idx="1"/>
          </p:nvPr>
        </p:nvSpPr>
        <p:spPr>
          <a:xfrm>
            <a:off x="1251678" y="1480457"/>
            <a:ext cx="10178322" cy="4339772"/>
          </a:xfrm>
        </p:spPr>
        <p:txBody>
          <a:bodyPr>
            <a:normAutofit/>
          </a:bodyPr>
          <a:lstStyle/>
          <a:p>
            <a:r>
              <a:rPr lang="en-US" dirty="0" smtClean="0"/>
              <a:t>In our discussion part, we consider to be right only to discuss the main functionalities. Other parts, we are going to discuss in the Demo part of our presentation.</a:t>
            </a:r>
          </a:p>
          <a:p>
            <a:r>
              <a:rPr lang="en-US" dirty="0"/>
              <a:t>In the end of the project’s team work, we have made complete working auction which does have fully functional application based functions and features on the open source operating system Linux Ubuntu and all the tools related with it additionally a combination of C language, MYSQL and CSS </a:t>
            </a:r>
            <a:endParaRPr lang="en-US" dirty="0" smtClean="0"/>
          </a:p>
          <a:p>
            <a:r>
              <a:rPr lang="en-US" dirty="0"/>
              <a:t>The GUI and the client side is also fully functional with presenting the user to monitor the availability of the lots and also giving the opportunity to add their own lot for the beginning of the new auction. </a:t>
            </a:r>
            <a:endParaRPr lang="en-US" dirty="0" smtClean="0"/>
          </a:p>
          <a:p>
            <a:r>
              <a:rPr lang="en-US" dirty="0"/>
              <a:t>The overall result is good enough for even its release as we are quite confident for its functionality and overall operational work. </a:t>
            </a:r>
          </a:p>
          <a:p>
            <a:endParaRPr lang="en-US" dirty="0"/>
          </a:p>
        </p:txBody>
      </p:sp>
      <p:sp>
        <p:nvSpPr>
          <p:cNvPr id="4" name="Дата 3"/>
          <p:cNvSpPr>
            <a:spLocks noGrp="1"/>
          </p:cNvSpPr>
          <p:nvPr>
            <p:ph type="dt" sz="half" idx="10"/>
          </p:nvPr>
        </p:nvSpPr>
        <p:spPr/>
        <p:txBody>
          <a:bodyPr/>
          <a:lstStyle/>
          <a:p>
            <a:fld id="{B32093B9-7F6A-4903-ADDE-2DA98CBB13DA}"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26</a:t>
            </a:fld>
            <a:endParaRPr lang="en-US"/>
          </a:p>
        </p:txBody>
      </p:sp>
    </p:spTree>
    <p:extLst>
      <p:ext uri="{BB962C8B-B14F-4D97-AF65-F5344CB8AC3E}">
        <p14:creationId xmlns:p14="http://schemas.microsoft.com/office/powerpoint/2010/main" val="2366728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5400" b="1" dirty="0"/>
              <a:t>Future Work</a:t>
            </a:r>
            <a:endParaRPr lang="en-US" dirty="0"/>
          </a:p>
        </p:txBody>
      </p:sp>
      <p:sp>
        <p:nvSpPr>
          <p:cNvPr id="3" name="Объект 2"/>
          <p:cNvSpPr>
            <a:spLocks noGrp="1"/>
          </p:cNvSpPr>
          <p:nvPr>
            <p:ph idx="1"/>
          </p:nvPr>
        </p:nvSpPr>
        <p:spPr>
          <a:xfrm>
            <a:off x="1251678" y="1683657"/>
            <a:ext cx="10178322" cy="4195935"/>
          </a:xfrm>
        </p:spPr>
        <p:txBody>
          <a:bodyPr>
            <a:normAutofit lnSpcReduction="10000"/>
          </a:bodyPr>
          <a:lstStyle/>
          <a:p>
            <a:r>
              <a:rPr lang="en-US" dirty="0"/>
              <a:t>For the upcoming years our team together is going to continue developing this technology toward the high industrial standard for making it to be ready for the utilization in the open </a:t>
            </a:r>
            <a:r>
              <a:rPr lang="en-US" dirty="0" smtClean="0"/>
              <a:t>market</a:t>
            </a:r>
          </a:p>
          <a:p>
            <a:r>
              <a:rPr lang="en-US" dirty="0" smtClean="0"/>
              <a:t>The </a:t>
            </a:r>
            <a:r>
              <a:rPr lang="en-US" dirty="0"/>
              <a:t>principal issue that we have currently is that the absence of the multi-thread synchronization system in work. </a:t>
            </a:r>
            <a:endParaRPr lang="en-US" dirty="0" smtClean="0"/>
          </a:p>
          <a:p>
            <a:r>
              <a:rPr lang="en-US" dirty="0" smtClean="0"/>
              <a:t>We </a:t>
            </a:r>
            <a:r>
              <a:rPr lang="en-US" dirty="0"/>
              <a:t>planned to connect the application to the existing money transaction system while we could not manage time for the realization of this functionality and therefore decided to plan this part of the application for the future implementation</a:t>
            </a:r>
            <a:r>
              <a:rPr lang="en-US" dirty="0" smtClean="0"/>
              <a:t>.</a:t>
            </a:r>
          </a:p>
          <a:p>
            <a:r>
              <a:rPr lang="en-US" dirty="0" smtClean="0"/>
              <a:t>Also</a:t>
            </a:r>
            <a:r>
              <a:rPr lang="en-US" dirty="0"/>
              <a:t>, </a:t>
            </a:r>
            <a:r>
              <a:rPr lang="en-US" dirty="0" smtClean="0"/>
              <a:t>we </a:t>
            </a:r>
            <a:r>
              <a:rPr lang="en-US" dirty="0"/>
              <a:t>planned to connect the application to the existing money transaction </a:t>
            </a:r>
            <a:r>
              <a:rPr lang="en-US" dirty="0" smtClean="0"/>
              <a:t>systems like PayPal, </a:t>
            </a:r>
            <a:r>
              <a:rPr lang="en-US" dirty="0" err="1" smtClean="0"/>
              <a:t>Payme</a:t>
            </a:r>
            <a:r>
              <a:rPr lang="en-US" dirty="0" smtClean="0"/>
              <a:t> or Click. Unfortunately, </a:t>
            </a:r>
            <a:r>
              <a:rPr lang="en-US" dirty="0"/>
              <a:t>we could not manage time for the realization of this functionality and therefore decided to </a:t>
            </a:r>
            <a:r>
              <a:rPr lang="en-US" dirty="0" smtClean="0"/>
              <a:t>include </a:t>
            </a:r>
            <a:r>
              <a:rPr lang="en-US" dirty="0"/>
              <a:t>this part of the application for the future implementation. </a:t>
            </a:r>
            <a:endParaRPr lang="en-US" dirty="0" smtClean="0"/>
          </a:p>
          <a:p>
            <a:pPr marL="0" indent="0">
              <a:buNone/>
            </a:pPr>
            <a:endParaRPr lang="en-US" dirty="0"/>
          </a:p>
        </p:txBody>
      </p:sp>
      <p:sp>
        <p:nvSpPr>
          <p:cNvPr id="4" name="Дата 3"/>
          <p:cNvSpPr>
            <a:spLocks noGrp="1"/>
          </p:cNvSpPr>
          <p:nvPr>
            <p:ph type="dt" sz="half" idx="10"/>
          </p:nvPr>
        </p:nvSpPr>
        <p:spPr/>
        <p:txBody>
          <a:bodyPr/>
          <a:lstStyle/>
          <a:p>
            <a:fld id="{93972220-FF58-4054-ABA2-CC871CEC260B}"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27</a:t>
            </a:fld>
            <a:endParaRPr lang="en-US"/>
          </a:p>
        </p:txBody>
      </p:sp>
    </p:spTree>
    <p:extLst>
      <p:ext uri="{BB962C8B-B14F-4D97-AF65-F5344CB8AC3E}">
        <p14:creationId xmlns:p14="http://schemas.microsoft.com/office/powerpoint/2010/main" val="425897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references</a:t>
            </a:r>
            <a:endParaRPr lang="en-US" dirty="0"/>
          </a:p>
        </p:txBody>
      </p:sp>
      <p:sp>
        <p:nvSpPr>
          <p:cNvPr id="3" name="Объект 2"/>
          <p:cNvSpPr>
            <a:spLocks noGrp="1"/>
          </p:cNvSpPr>
          <p:nvPr>
            <p:ph idx="1"/>
          </p:nvPr>
        </p:nvSpPr>
        <p:spPr>
          <a:xfrm>
            <a:off x="1251678" y="1363851"/>
            <a:ext cx="10178322" cy="5114441"/>
          </a:xfrm>
        </p:spPr>
        <p:txBody>
          <a:bodyPr>
            <a:normAutofit fontScale="92500" lnSpcReduction="20000"/>
          </a:bodyPr>
          <a:lstStyle/>
          <a:p>
            <a:pPr marL="0" indent="0">
              <a:buNone/>
            </a:pPr>
            <a:r>
              <a:rPr lang="en-US" dirty="0"/>
              <a:t>[1]. </a:t>
            </a:r>
            <a:r>
              <a:rPr lang="en-US" u="sng" dirty="0">
                <a:hlinkClick r:id="rId2"/>
              </a:rPr>
              <a:t>http://dev.mysql.com</a:t>
            </a:r>
            <a:endParaRPr lang="en-US" dirty="0"/>
          </a:p>
          <a:p>
            <a:pPr marL="0" indent="0">
              <a:buNone/>
            </a:pPr>
            <a:r>
              <a:rPr lang="en-US" dirty="0"/>
              <a:t>[2]. </a:t>
            </a:r>
            <a:r>
              <a:rPr lang="en-US" u="sng" dirty="0">
                <a:hlinkClick r:id="rId3"/>
              </a:rPr>
              <a:t>https://www.w3schools.com/colors/colors_picker.asp</a:t>
            </a:r>
            <a:endParaRPr lang="en-US" dirty="0"/>
          </a:p>
          <a:p>
            <a:pPr marL="0" indent="0">
              <a:buNone/>
            </a:pPr>
            <a:r>
              <a:rPr lang="en-US" dirty="0"/>
              <a:t>[3]. </a:t>
            </a:r>
            <a:r>
              <a:rPr lang="en-US" u="sng" dirty="0">
                <a:hlinkClick r:id="rId4"/>
              </a:rPr>
              <a:t>https://stackoverflow.com/questions/5141960/get-the-current-time-in-c</a:t>
            </a:r>
            <a:endParaRPr lang="en-US" dirty="0"/>
          </a:p>
          <a:p>
            <a:pPr marL="0" indent="0">
              <a:buNone/>
            </a:pPr>
            <a:r>
              <a:rPr lang="en-US" dirty="0"/>
              <a:t>[4]. </a:t>
            </a:r>
            <a:r>
              <a:rPr lang="en-US" u="sng" dirty="0">
                <a:hlinkClick r:id="rId5"/>
              </a:rPr>
              <a:t>https://stackoverflow.com/questions/8352027/gtk-timer-how-to-make-a-timer-within-a-frame</a:t>
            </a:r>
            <a:endParaRPr lang="en-US" dirty="0"/>
          </a:p>
          <a:p>
            <a:pPr marL="0" indent="0">
              <a:buNone/>
            </a:pPr>
            <a:r>
              <a:rPr lang="en-US" dirty="0"/>
              <a:t>[5]. </a:t>
            </a:r>
            <a:r>
              <a:rPr lang="en-US" u="sng" dirty="0">
                <a:hlinkClick r:id="rId6"/>
              </a:rPr>
              <a:t>https://www.geeksforgeeks.org/socket-programming-in-cc-handling-multiple-clients-on-server-without-multi-threading/</a:t>
            </a:r>
            <a:endParaRPr lang="en-US" dirty="0"/>
          </a:p>
          <a:p>
            <a:pPr marL="0" indent="0">
              <a:buNone/>
            </a:pPr>
            <a:r>
              <a:rPr lang="en-US" dirty="0"/>
              <a:t>[6]. </a:t>
            </a:r>
            <a:r>
              <a:rPr lang="en-US" u="sng" dirty="0">
                <a:hlinkClick r:id="rId7"/>
              </a:rPr>
              <a:t>https://gist.github.com/oleksiiBobko/43d33b3c25c03bcc9b2b</a:t>
            </a:r>
            <a:endParaRPr lang="en-US" dirty="0"/>
          </a:p>
          <a:p>
            <a:pPr marL="0" indent="0">
              <a:buNone/>
            </a:pPr>
            <a:r>
              <a:rPr lang="en-US" dirty="0"/>
              <a:t>[7]. </a:t>
            </a:r>
            <a:r>
              <a:rPr lang="en-US" u="sng" dirty="0">
                <a:hlinkClick r:id="rId8"/>
              </a:rPr>
              <a:t>https://www.relationaldbdesign.com/extended-database-features/module1/course-database-project.php</a:t>
            </a:r>
            <a:endParaRPr lang="en-US" dirty="0"/>
          </a:p>
          <a:p>
            <a:pPr marL="0" indent="0">
              <a:buNone/>
            </a:pPr>
            <a:r>
              <a:rPr lang="en-US" dirty="0"/>
              <a:t>[8]. </a:t>
            </a:r>
            <a:r>
              <a:rPr lang="en-US" u="sng" dirty="0">
                <a:hlinkClick r:id="rId9"/>
              </a:rPr>
              <a:t>https://developer.gnome.org/gtk3/stable/GtkListStore.html</a:t>
            </a:r>
            <a:endParaRPr lang="en-US" dirty="0"/>
          </a:p>
          <a:p>
            <a:pPr marL="0" indent="0">
              <a:buNone/>
            </a:pPr>
            <a:r>
              <a:rPr lang="en-US" dirty="0"/>
              <a:t>[9]. </a:t>
            </a:r>
            <a:r>
              <a:rPr lang="en-US" u="sng" dirty="0">
                <a:hlinkClick r:id="rId10"/>
              </a:rPr>
              <a:t>https://habr.com/post/116268/</a:t>
            </a:r>
            <a:endParaRPr lang="en-US" dirty="0"/>
          </a:p>
          <a:p>
            <a:pPr marL="0" indent="0">
              <a:buNone/>
            </a:pPr>
            <a:r>
              <a:rPr lang="en-US" dirty="0"/>
              <a:t>[10]. </a:t>
            </a:r>
            <a:r>
              <a:rPr lang="en-US" u="sng" dirty="0">
                <a:hlinkClick r:id="rId11"/>
              </a:rPr>
              <a:t>https://prognotes.net/2015/07/gtk-3-glade-c-programming-template/</a:t>
            </a:r>
            <a:endParaRPr lang="en-US" dirty="0"/>
          </a:p>
          <a:p>
            <a:pPr marL="0" indent="0">
              <a:buNone/>
            </a:pPr>
            <a:r>
              <a:rPr lang="en-US" dirty="0"/>
              <a:t>[11]. </a:t>
            </a:r>
            <a:r>
              <a:rPr lang="en-US" u="sng" dirty="0">
                <a:hlinkClick r:id="rId12"/>
              </a:rPr>
              <a:t>https://prognotes.net/2016/03/gtk-3-c-code-hello-world-tutorial-using-glade-3/</a:t>
            </a:r>
            <a:endParaRPr lang="en-US" dirty="0"/>
          </a:p>
          <a:p>
            <a:pPr marL="0" indent="0">
              <a:buNone/>
            </a:pPr>
            <a:r>
              <a:rPr lang="en-US" dirty="0"/>
              <a:t>[12]. </a:t>
            </a:r>
            <a:r>
              <a:rPr lang="en-US" u="sng" dirty="0">
                <a:hlinkClick r:id="rId13"/>
              </a:rPr>
              <a:t>https://ubuntuforums.org/archive/index.php/t-1176046.html</a:t>
            </a:r>
            <a:endParaRPr lang="en-US" dirty="0"/>
          </a:p>
          <a:p>
            <a:pPr marL="0" indent="0">
              <a:buNone/>
            </a:pPr>
            <a:r>
              <a:rPr lang="en-US" dirty="0"/>
              <a:t>[13]. </a:t>
            </a:r>
            <a:r>
              <a:rPr lang="en-US" u="sng" dirty="0">
                <a:hlinkClick r:id="rId14"/>
              </a:rPr>
              <a:t>https://developer.gnome.org/gtk3/stable/TreeWidget.html</a:t>
            </a:r>
            <a:endParaRPr lang="en-US" dirty="0"/>
          </a:p>
          <a:p>
            <a:pPr marL="0" indent="0">
              <a:buNone/>
            </a:pPr>
            <a:endParaRPr lang="en-US" dirty="0"/>
          </a:p>
        </p:txBody>
      </p:sp>
      <p:sp>
        <p:nvSpPr>
          <p:cNvPr id="5" name="Дата 4"/>
          <p:cNvSpPr>
            <a:spLocks noGrp="1"/>
          </p:cNvSpPr>
          <p:nvPr>
            <p:ph type="dt" sz="half" idx="10"/>
          </p:nvPr>
        </p:nvSpPr>
        <p:spPr/>
        <p:txBody>
          <a:bodyPr/>
          <a:lstStyle/>
          <a:p>
            <a:fld id="{97D58BB0-D386-4308-A160-DFAD48015709}" type="datetime2">
              <a:rPr lang="en-US" smtClean="0"/>
              <a:t>Friday, December 21, 2018</a:t>
            </a:fld>
            <a:endParaRPr lang="en-US"/>
          </a:p>
        </p:txBody>
      </p:sp>
      <p:sp>
        <p:nvSpPr>
          <p:cNvPr id="6" name="Нижний колонтитул 5"/>
          <p:cNvSpPr>
            <a:spLocks noGrp="1"/>
          </p:cNvSpPr>
          <p:nvPr>
            <p:ph type="ftr" sz="quarter" idx="11"/>
          </p:nvPr>
        </p:nvSpPr>
        <p:spPr/>
        <p:txBody>
          <a:bodyPr/>
          <a:lstStyle/>
          <a:p>
            <a:r>
              <a:rPr lang="en-US" smtClean="0"/>
              <a:t>3020 - OPERATING SYSTEMS PROJECT REPORT - TEAM 18</a:t>
            </a:r>
            <a:endParaRPr lang="en-US"/>
          </a:p>
        </p:txBody>
      </p:sp>
      <p:sp>
        <p:nvSpPr>
          <p:cNvPr id="7" name="Номер слайда 6"/>
          <p:cNvSpPr>
            <a:spLocks noGrp="1"/>
          </p:cNvSpPr>
          <p:nvPr>
            <p:ph type="sldNum" sz="quarter" idx="12"/>
          </p:nvPr>
        </p:nvSpPr>
        <p:spPr/>
        <p:txBody>
          <a:bodyPr/>
          <a:lstStyle/>
          <a:p>
            <a:fld id="{A30FA3ED-D03A-4B65-93E5-CF364396BDFB}" type="slidenum">
              <a:rPr lang="en-US" smtClean="0"/>
              <a:t>28</a:t>
            </a:fld>
            <a:endParaRPr lang="en-US"/>
          </a:p>
        </p:txBody>
      </p:sp>
    </p:spTree>
    <p:extLst>
      <p:ext uri="{BB962C8B-B14F-4D97-AF65-F5344CB8AC3E}">
        <p14:creationId xmlns:p14="http://schemas.microsoft.com/office/powerpoint/2010/main" val="2388120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3492" y="134412"/>
            <a:ext cx="10178322" cy="1492132"/>
          </a:xfrm>
        </p:spPr>
        <p:txBody>
          <a:bodyPr/>
          <a:lstStyle/>
          <a:p>
            <a:r>
              <a:rPr lang="en-US" dirty="0" smtClean="0"/>
              <a:t>abstract</a:t>
            </a:r>
            <a:endParaRPr lang="en-US" dirty="0"/>
          </a:p>
        </p:txBody>
      </p:sp>
      <p:sp>
        <p:nvSpPr>
          <p:cNvPr id="3" name="Объект 2"/>
          <p:cNvSpPr>
            <a:spLocks noGrp="1"/>
          </p:cNvSpPr>
          <p:nvPr>
            <p:ph idx="1"/>
          </p:nvPr>
        </p:nvSpPr>
        <p:spPr>
          <a:xfrm>
            <a:off x="1251678" y="976393"/>
            <a:ext cx="10178322" cy="5687878"/>
          </a:xfrm>
        </p:spPr>
        <p:txBody>
          <a:bodyPr>
            <a:normAutofit lnSpcReduction="10000"/>
          </a:bodyPr>
          <a:lstStyle/>
          <a:p>
            <a:r>
              <a:rPr lang="en-US" dirty="0"/>
              <a:t>Automation and changing the process to the digital world makes everything easier to handle. So, now let’s see what happens beyond the cover of the system. </a:t>
            </a:r>
            <a:endParaRPr lang="en-US" dirty="0" smtClean="0"/>
          </a:p>
          <a:p>
            <a:r>
              <a:rPr lang="en-US" dirty="0" smtClean="0"/>
              <a:t>Our </a:t>
            </a:r>
            <a:r>
              <a:rPr lang="en-US" dirty="0"/>
              <a:t>system mainly handles the process of auction, like the work of the organizers are handled by server-side and clients are supported in client-side of the software. Server-side mainly handles the database manipulation, connection with clients, process input from clients, send/receive responds, and of course money transaction and process it. Client-side is much plain to understand in our software, as it handles only connection, process responds from server, send/receive responds, money transaction.</a:t>
            </a:r>
          </a:p>
          <a:p>
            <a:r>
              <a:rPr lang="en-US" dirty="0"/>
              <a:t>In other words, the admin (in our case, there is only server who covers for an admin) get request for the auction to the specific good, he/she adds the good to the database and server sets up the date for the auction and notifies the client about this. So the auction begins then starting price is announced, then users raise the price and wait till the end of the process. And so it goes on. </a:t>
            </a:r>
            <a:endParaRPr lang="en-US" dirty="0" smtClean="0"/>
          </a:p>
          <a:p>
            <a:r>
              <a:rPr lang="en-US" dirty="0" smtClean="0"/>
              <a:t>We </a:t>
            </a:r>
            <a:r>
              <a:rPr lang="en-US" dirty="0"/>
              <a:t>can claim that we can use our software in real world as nowadays even auctions and tenders are held on-line without going out the house. This is just demo version, further we can extend to the real alpha product adding additional features and improve the stability and performance.</a:t>
            </a:r>
          </a:p>
          <a:p>
            <a:endParaRPr lang="en-US" dirty="0"/>
          </a:p>
        </p:txBody>
      </p:sp>
      <p:sp>
        <p:nvSpPr>
          <p:cNvPr id="4" name="Дата 3"/>
          <p:cNvSpPr>
            <a:spLocks noGrp="1"/>
          </p:cNvSpPr>
          <p:nvPr>
            <p:ph type="dt" sz="half" idx="10"/>
          </p:nvPr>
        </p:nvSpPr>
        <p:spPr/>
        <p:txBody>
          <a:bodyPr/>
          <a:lstStyle/>
          <a:p>
            <a:fld id="{B740C48C-D142-441A-BE15-4A5126444BD4}"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3</a:t>
            </a:fld>
            <a:endParaRPr lang="en-US"/>
          </a:p>
        </p:txBody>
      </p:sp>
    </p:spTree>
    <p:extLst>
      <p:ext uri="{BB962C8B-B14F-4D97-AF65-F5344CB8AC3E}">
        <p14:creationId xmlns:p14="http://schemas.microsoft.com/office/powerpoint/2010/main" val="29132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8990" y="118914"/>
            <a:ext cx="10178322" cy="1492132"/>
          </a:xfrm>
        </p:spPr>
        <p:txBody>
          <a:bodyPr/>
          <a:lstStyle/>
          <a:p>
            <a:r>
              <a:rPr lang="en-US" dirty="0" smtClean="0"/>
              <a:t>introduction</a:t>
            </a:r>
            <a:endParaRPr lang="en-US" dirty="0"/>
          </a:p>
        </p:txBody>
      </p:sp>
      <p:sp>
        <p:nvSpPr>
          <p:cNvPr id="3" name="Объект 2"/>
          <p:cNvSpPr>
            <a:spLocks noGrp="1"/>
          </p:cNvSpPr>
          <p:nvPr>
            <p:ph idx="1"/>
          </p:nvPr>
        </p:nvSpPr>
        <p:spPr>
          <a:xfrm>
            <a:off x="1251678" y="867905"/>
            <a:ext cx="10178322" cy="5734374"/>
          </a:xfrm>
        </p:spPr>
        <p:txBody>
          <a:bodyPr>
            <a:normAutofit/>
          </a:bodyPr>
          <a:lstStyle/>
          <a:p>
            <a:r>
              <a:rPr lang="en-US" dirty="0"/>
              <a:t>From the period of 1995 to 2000 online auctions gone from nothing to the functional methods used by the millions of people from various industries. The factual example of the development of this system was introduced by the information list provided by Yahoo in 1998 which explained that the number of the automatized auctions were about the 90 and in comparison to the number in current time the list is much bigger than existed ones. </a:t>
            </a:r>
            <a:endParaRPr lang="en-US" dirty="0" smtClean="0"/>
          </a:p>
          <a:p>
            <a:r>
              <a:rPr lang="en-US" dirty="0" smtClean="0"/>
              <a:t>Auctions </a:t>
            </a:r>
            <a:r>
              <a:rPr lang="en-US" dirty="0"/>
              <a:t>made great success among the other forms of electronic commerce methods which is used in the industry. The functions that does exist in online auctions has obvious advantages over the local off-line ones as their functional process does not follow with automatized steps and highly vulnerable for the simple human factors and auction process physical destructions. </a:t>
            </a:r>
            <a:endParaRPr lang="en-US" dirty="0" smtClean="0"/>
          </a:p>
          <a:p>
            <a:r>
              <a:rPr lang="en-US" dirty="0"/>
              <a:t>The online environment is conductive for the auctions in an online environment because of the following properties. The network supports dynamic communication which makes the management of the protocols involving unknown number of participants. Unlike physical concentration of misunderstandings and shout at the room made by the traders the network auction mediator can have direct access on the information of the participant and control with the process within the auction rules</a:t>
            </a:r>
            <a:r>
              <a:rPr lang="en-US" dirty="0" smtClean="0"/>
              <a:t>.</a:t>
            </a:r>
          </a:p>
          <a:p>
            <a:endParaRPr lang="en-US" dirty="0"/>
          </a:p>
        </p:txBody>
      </p:sp>
      <p:sp>
        <p:nvSpPr>
          <p:cNvPr id="4" name="Дата 3"/>
          <p:cNvSpPr>
            <a:spLocks noGrp="1"/>
          </p:cNvSpPr>
          <p:nvPr>
            <p:ph type="dt" sz="half" idx="10"/>
          </p:nvPr>
        </p:nvSpPr>
        <p:spPr/>
        <p:txBody>
          <a:bodyPr/>
          <a:lstStyle/>
          <a:p>
            <a:fld id="{00F96152-17BC-4D73-8965-DA2FC5F01459}"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4</a:t>
            </a:fld>
            <a:endParaRPr lang="en-US"/>
          </a:p>
        </p:txBody>
      </p:sp>
    </p:spTree>
    <p:extLst>
      <p:ext uri="{BB962C8B-B14F-4D97-AF65-F5344CB8AC3E}">
        <p14:creationId xmlns:p14="http://schemas.microsoft.com/office/powerpoint/2010/main" val="386843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3492" y="631136"/>
            <a:ext cx="10178322" cy="1492132"/>
          </a:xfrm>
        </p:spPr>
        <p:txBody>
          <a:bodyPr/>
          <a:lstStyle/>
          <a:p>
            <a:r>
              <a:rPr lang="en-US" dirty="0"/>
              <a:t>introduction</a:t>
            </a:r>
          </a:p>
        </p:txBody>
      </p:sp>
      <p:sp>
        <p:nvSpPr>
          <p:cNvPr id="3" name="Объект 2"/>
          <p:cNvSpPr>
            <a:spLocks noGrp="1"/>
          </p:cNvSpPr>
          <p:nvPr>
            <p:ph idx="1"/>
          </p:nvPr>
        </p:nvSpPr>
        <p:spPr>
          <a:xfrm>
            <a:off x="1251678" y="2433233"/>
            <a:ext cx="9984593" cy="3239147"/>
          </a:xfrm>
        </p:spPr>
        <p:txBody>
          <a:bodyPr>
            <a:normAutofit/>
          </a:bodyPr>
          <a:lstStyle/>
          <a:p>
            <a:r>
              <a:rPr lang="en-US" dirty="0"/>
              <a:t>The case with online auctions make the process to be running in a real-time as in sense that off-line auctions tend to be which makes the identification of the participant easier and faster broadcast of the bids message (multicast communication protocols) Therefore, the widespread of the online auction protocols are not surprising in current moment. </a:t>
            </a:r>
          </a:p>
          <a:p>
            <a:r>
              <a:rPr lang="en-US" dirty="0"/>
              <a:t>All the functions including the participants’ identification in the beginning of the auction and the message notification while bid accepted or rejected by the participants and real – time monitoring control over the process of the auction procedures included in the system of the application that our team presenting in this report. </a:t>
            </a:r>
          </a:p>
        </p:txBody>
      </p:sp>
      <p:sp>
        <p:nvSpPr>
          <p:cNvPr id="4" name="Дата 3"/>
          <p:cNvSpPr>
            <a:spLocks noGrp="1"/>
          </p:cNvSpPr>
          <p:nvPr>
            <p:ph type="dt" sz="half" idx="10"/>
          </p:nvPr>
        </p:nvSpPr>
        <p:spPr/>
        <p:txBody>
          <a:bodyPr/>
          <a:lstStyle/>
          <a:p>
            <a:fld id="{B3664F67-17DE-4923-84DF-BE16783799BE}"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5</a:t>
            </a:fld>
            <a:endParaRPr lang="en-US"/>
          </a:p>
        </p:txBody>
      </p:sp>
    </p:spTree>
    <p:extLst>
      <p:ext uri="{BB962C8B-B14F-4D97-AF65-F5344CB8AC3E}">
        <p14:creationId xmlns:p14="http://schemas.microsoft.com/office/powerpoint/2010/main" val="2062821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8392" y="0"/>
            <a:ext cx="10178322" cy="1492132"/>
          </a:xfrm>
        </p:spPr>
        <p:txBody>
          <a:bodyPr/>
          <a:lstStyle/>
          <a:p>
            <a:r>
              <a:rPr lang="en-US" sz="5400" b="1" dirty="0"/>
              <a:t>Project Overview</a:t>
            </a:r>
            <a:endParaRPr lang="en-US" dirty="0"/>
          </a:p>
        </p:txBody>
      </p:sp>
      <p:pic>
        <p:nvPicPr>
          <p:cNvPr id="38" name="Объект 37"/>
          <p:cNvPicPr>
            <a:picLocks noGrp="1" noChangeAspect="1"/>
          </p:cNvPicPr>
          <p:nvPr>
            <p:ph idx="1"/>
          </p:nvPr>
        </p:nvPicPr>
        <p:blipFill>
          <a:blip r:embed="rId2"/>
          <a:stretch>
            <a:fillRect/>
          </a:stretch>
        </p:blipFill>
        <p:spPr>
          <a:xfrm>
            <a:off x="914401" y="728420"/>
            <a:ext cx="10926304" cy="6129580"/>
          </a:xfrm>
          <a:prstGeom prst="rect">
            <a:avLst/>
          </a:prstGeom>
        </p:spPr>
      </p:pic>
      <p:sp>
        <p:nvSpPr>
          <p:cNvPr id="3" name="Дата 2"/>
          <p:cNvSpPr>
            <a:spLocks noGrp="1"/>
          </p:cNvSpPr>
          <p:nvPr>
            <p:ph type="dt" sz="half" idx="10"/>
          </p:nvPr>
        </p:nvSpPr>
        <p:spPr/>
        <p:txBody>
          <a:bodyPr/>
          <a:lstStyle/>
          <a:p>
            <a:fld id="{F323334C-3EEC-4B2E-9B4E-189B8681FC0A}" type="datetime2">
              <a:rPr lang="en-US" smtClean="0"/>
              <a:t>Friday, December 21, 2018</a:t>
            </a:fld>
            <a:endParaRPr lang="en-US"/>
          </a:p>
        </p:txBody>
      </p:sp>
      <p:sp>
        <p:nvSpPr>
          <p:cNvPr id="4" name="Нижний колонтитул 3"/>
          <p:cNvSpPr>
            <a:spLocks noGrp="1"/>
          </p:cNvSpPr>
          <p:nvPr>
            <p:ph type="ftr" sz="quarter" idx="11"/>
          </p:nvPr>
        </p:nvSpPr>
        <p:spPr/>
        <p:txBody>
          <a:bodyPr/>
          <a:lstStyle/>
          <a:p>
            <a:r>
              <a:rPr lang="en-US" smtClean="0"/>
              <a:t>3020 - OPERATING SYSTEMS PROJECT REPORT - TEAM 18</a:t>
            </a:r>
            <a:endParaRPr lang="en-US"/>
          </a:p>
        </p:txBody>
      </p:sp>
      <p:sp>
        <p:nvSpPr>
          <p:cNvPr id="5" name="Номер слайда 4"/>
          <p:cNvSpPr>
            <a:spLocks noGrp="1"/>
          </p:cNvSpPr>
          <p:nvPr>
            <p:ph type="sldNum" sz="quarter" idx="12"/>
          </p:nvPr>
        </p:nvSpPr>
        <p:spPr/>
        <p:txBody>
          <a:bodyPr/>
          <a:lstStyle/>
          <a:p>
            <a:fld id="{A30FA3ED-D03A-4B65-93E5-CF364396BDFB}" type="slidenum">
              <a:rPr lang="en-US" smtClean="0"/>
              <a:t>6</a:t>
            </a:fld>
            <a:endParaRPr lang="en-US"/>
          </a:p>
        </p:txBody>
      </p:sp>
    </p:spTree>
    <p:extLst>
      <p:ext uri="{BB962C8B-B14F-4D97-AF65-F5344CB8AC3E}">
        <p14:creationId xmlns:p14="http://schemas.microsoft.com/office/powerpoint/2010/main" val="1425643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38385" y="0"/>
            <a:ext cx="10178322" cy="1492132"/>
          </a:xfrm>
        </p:spPr>
        <p:txBody>
          <a:bodyPr/>
          <a:lstStyle/>
          <a:p>
            <a:r>
              <a:rPr lang="en-US" sz="5400" b="1" dirty="0"/>
              <a:t>Project Overview</a:t>
            </a:r>
            <a:endParaRPr lang="en-US" dirty="0"/>
          </a:p>
        </p:txBody>
      </p:sp>
      <p:sp>
        <p:nvSpPr>
          <p:cNvPr id="3" name="Объект 2"/>
          <p:cNvSpPr>
            <a:spLocks noGrp="1"/>
          </p:cNvSpPr>
          <p:nvPr>
            <p:ph idx="1"/>
          </p:nvPr>
        </p:nvSpPr>
        <p:spPr>
          <a:xfrm>
            <a:off x="1038385" y="805913"/>
            <a:ext cx="10802319" cy="5920352"/>
          </a:xfrm>
        </p:spPr>
        <p:txBody>
          <a:bodyPr>
            <a:normAutofit fontScale="92500" lnSpcReduction="10000"/>
          </a:bodyPr>
          <a:lstStyle/>
          <a:p>
            <a:pPr marL="457200" lvl="0" indent="-457200">
              <a:buFont typeface="+mj-lt"/>
              <a:buAutoNum type="arabicPeriod"/>
            </a:pPr>
            <a:r>
              <a:rPr lang="en-IN" dirty="0"/>
              <a:t>Database Manipulation - all the information on the goods are stored in server database. When the session starts all information is accessed and be ready to process. We used SQL server to hold the database. The database has the following tables: </a:t>
            </a:r>
            <a:r>
              <a:rPr lang="en-IN" dirty="0" err="1"/>
              <a:t>visa_card</a:t>
            </a:r>
            <a:r>
              <a:rPr lang="en-IN" dirty="0"/>
              <a:t>(for money transactions operation journaling), bid(for recording information on successful biddings and the bidders), lot(information on lots are stored in this table), and client(information on clients are stored here).</a:t>
            </a:r>
            <a:endParaRPr lang="en-US" dirty="0"/>
          </a:p>
          <a:p>
            <a:pPr marL="457200" lvl="0" indent="-457200">
              <a:buFont typeface="+mj-lt"/>
              <a:buAutoNum type="arabicPeriod"/>
            </a:pPr>
            <a:r>
              <a:rPr lang="en-IN" dirty="0"/>
              <a:t>Wait for client – as soon as server is in running state, it will wait for client connection. As in auction new client can come at any time, wait for client function will always wait for new clients.</a:t>
            </a:r>
            <a:endParaRPr lang="en-US" dirty="0"/>
          </a:p>
          <a:p>
            <a:pPr marL="457200" lvl="0" indent="-457200">
              <a:buFont typeface="+mj-lt"/>
              <a:buAutoNum type="arabicPeriod"/>
            </a:pPr>
            <a:r>
              <a:rPr lang="en-IN" dirty="0"/>
              <a:t>Send/Receive Messages – our application will be working on messaging concept, all the time server will receive responds from users, and send new requests for users on new prize(bids), acknowledgement about auction process and goods.</a:t>
            </a:r>
            <a:endParaRPr lang="en-US" dirty="0"/>
          </a:p>
          <a:p>
            <a:pPr marL="457200" lvl="0" indent="-457200">
              <a:buFont typeface="+mj-lt"/>
              <a:buAutoNum type="arabicPeriod"/>
            </a:pPr>
            <a:r>
              <a:rPr lang="en-IN" dirty="0"/>
              <a:t>Process inputs – as soon as server receives responds from user, it processes the input, validate it (if new prize is more than previous), if no new prize is not proposed this prize is accepted.</a:t>
            </a:r>
            <a:endParaRPr lang="en-US" dirty="0"/>
          </a:p>
          <a:p>
            <a:pPr marL="457200" lvl="0" indent="-457200">
              <a:buFont typeface="+mj-lt"/>
              <a:buAutoNum type="arabicPeriod"/>
            </a:pPr>
            <a:r>
              <a:rPr lang="en-IN" dirty="0"/>
              <a:t>Keep the timer – when prize is proposed by client, time is now checked. If no increase in prize is received by server, the good will be sold.</a:t>
            </a:r>
            <a:endParaRPr lang="en-US" dirty="0"/>
          </a:p>
          <a:p>
            <a:pPr marL="457200" lvl="0" indent="-457200">
              <a:buFont typeface="+mj-lt"/>
              <a:buAutoNum type="arabicPeriod"/>
            </a:pPr>
            <a:r>
              <a:rPr lang="en-IN" dirty="0"/>
              <a:t>Money transactions – as soon as the good is sold, money transaction process starts, server will wait for the right client to send money. </a:t>
            </a:r>
            <a:endParaRPr lang="en-US" dirty="0"/>
          </a:p>
          <a:p>
            <a:pPr marL="457200" lvl="0" indent="-457200">
              <a:buFont typeface="+mj-lt"/>
              <a:buAutoNum type="arabicPeriod"/>
            </a:pPr>
            <a:r>
              <a:rPr lang="en-IN" dirty="0"/>
              <a:t>Process money - when received, the money will be processed in server side, taking some interest rate, and send to good owner.</a:t>
            </a:r>
            <a:endParaRPr lang="en-US" dirty="0"/>
          </a:p>
          <a:p>
            <a:endParaRPr lang="en-US" dirty="0"/>
          </a:p>
        </p:txBody>
      </p:sp>
      <p:sp>
        <p:nvSpPr>
          <p:cNvPr id="4" name="Дата 3"/>
          <p:cNvSpPr>
            <a:spLocks noGrp="1"/>
          </p:cNvSpPr>
          <p:nvPr>
            <p:ph type="dt" sz="half" idx="10"/>
          </p:nvPr>
        </p:nvSpPr>
        <p:spPr/>
        <p:txBody>
          <a:bodyPr/>
          <a:lstStyle/>
          <a:p>
            <a:fld id="{B99DF98D-C564-4CB3-8339-9B05BED6F5F8}"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7</a:t>
            </a:fld>
            <a:endParaRPr lang="en-US"/>
          </a:p>
        </p:txBody>
      </p:sp>
    </p:spTree>
    <p:extLst>
      <p:ext uri="{BB962C8B-B14F-4D97-AF65-F5344CB8AC3E}">
        <p14:creationId xmlns:p14="http://schemas.microsoft.com/office/powerpoint/2010/main" val="2106968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1678" y="0"/>
            <a:ext cx="10178322" cy="1492132"/>
          </a:xfrm>
        </p:spPr>
        <p:txBody>
          <a:bodyPr/>
          <a:lstStyle/>
          <a:p>
            <a:r>
              <a:rPr lang="en-US" sz="5400" b="1" dirty="0"/>
              <a:t>Project Overview</a:t>
            </a:r>
            <a:endParaRPr lang="en-US" dirty="0"/>
          </a:p>
        </p:txBody>
      </p:sp>
      <p:sp>
        <p:nvSpPr>
          <p:cNvPr id="4" name="Объект 3"/>
          <p:cNvSpPr>
            <a:spLocks noGrp="1"/>
          </p:cNvSpPr>
          <p:nvPr>
            <p:ph idx="1"/>
          </p:nvPr>
        </p:nvSpPr>
        <p:spPr/>
        <p:txBody>
          <a:bodyPr/>
          <a:lstStyle/>
          <a:p>
            <a:endParaRPr lang="en-US"/>
          </a:p>
        </p:txBody>
      </p:sp>
      <p:pic>
        <p:nvPicPr>
          <p:cNvPr id="5" name="Рисунок 4"/>
          <p:cNvPicPr>
            <a:picLocks noChangeAspect="1"/>
          </p:cNvPicPr>
          <p:nvPr/>
        </p:nvPicPr>
        <p:blipFill>
          <a:blip r:embed="rId2"/>
          <a:stretch>
            <a:fillRect/>
          </a:stretch>
        </p:blipFill>
        <p:spPr>
          <a:xfrm>
            <a:off x="911642" y="728421"/>
            <a:ext cx="10975558" cy="6129580"/>
          </a:xfrm>
          <a:prstGeom prst="rect">
            <a:avLst/>
          </a:prstGeom>
        </p:spPr>
      </p:pic>
      <p:sp>
        <p:nvSpPr>
          <p:cNvPr id="3" name="Дата 2"/>
          <p:cNvSpPr>
            <a:spLocks noGrp="1"/>
          </p:cNvSpPr>
          <p:nvPr>
            <p:ph type="dt" sz="half" idx="10"/>
          </p:nvPr>
        </p:nvSpPr>
        <p:spPr/>
        <p:txBody>
          <a:bodyPr/>
          <a:lstStyle/>
          <a:p>
            <a:fld id="{B8FDFDC3-B453-44B9-9870-88BDAED797C2}" type="datetime2">
              <a:rPr lang="en-US" smtClean="0"/>
              <a:t>Friday, December 21, 2018</a:t>
            </a:fld>
            <a:endParaRPr lang="en-US"/>
          </a:p>
        </p:txBody>
      </p:sp>
      <p:sp>
        <p:nvSpPr>
          <p:cNvPr id="6" name="Нижний колонтитул 5"/>
          <p:cNvSpPr>
            <a:spLocks noGrp="1"/>
          </p:cNvSpPr>
          <p:nvPr>
            <p:ph type="ftr" sz="quarter" idx="11"/>
          </p:nvPr>
        </p:nvSpPr>
        <p:spPr/>
        <p:txBody>
          <a:bodyPr/>
          <a:lstStyle/>
          <a:p>
            <a:r>
              <a:rPr lang="en-US" smtClean="0"/>
              <a:t>3020 - OPERATING SYSTEMS PROJECT REPORT - TEAM 18</a:t>
            </a:r>
            <a:endParaRPr lang="en-US"/>
          </a:p>
        </p:txBody>
      </p:sp>
      <p:sp>
        <p:nvSpPr>
          <p:cNvPr id="7" name="Номер слайда 6"/>
          <p:cNvSpPr>
            <a:spLocks noGrp="1"/>
          </p:cNvSpPr>
          <p:nvPr>
            <p:ph type="sldNum" sz="quarter" idx="12"/>
          </p:nvPr>
        </p:nvSpPr>
        <p:spPr/>
        <p:txBody>
          <a:bodyPr/>
          <a:lstStyle/>
          <a:p>
            <a:fld id="{A30FA3ED-D03A-4B65-93E5-CF364396BDFB}" type="slidenum">
              <a:rPr lang="en-US" smtClean="0"/>
              <a:t>8</a:t>
            </a:fld>
            <a:endParaRPr lang="en-US"/>
          </a:p>
        </p:txBody>
      </p:sp>
    </p:spTree>
    <p:extLst>
      <p:ext uri="{BB962C8B-B14F-4D97-AF65-F5344CB8AC3E}">
        <p14:creationId xmlns:p14="http://schemas.microsoft.com/office/powerpoint/2010/main" val="2040971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5400" b="1" dirty="0"/>
              <a:t>Project Overview</a:t>
            </a:r>
            <a:endParaRPr lang="en-US" dirty="0"/>
          </a:p>
        </p:txBody>
      </p:sp>
      <p:sp>
        <p:nvSpPr>
          <p:cNvPr id="3" name="Объект 2"/>
          <p:cNvSpPr>
            <a:spLocks noGrp="1"/>
          </p:cNvSpPr>
          <p:nvPr>
            <p:ph idx="1"/>
          </p:nvPr>
        </p:nvSpPr>
        <p:spPr>
          <a:xfrm>
            <a:off x="1038385" y="1255364"/>
            <a:ext cx="10802319" cy="3564610"/>
          </a:xfrm>
        </p:spPr>
        <p:txBody>
          <a:bodyPr>
            <a:normAutofit/>
          </a:bodyPr>
          <a:lstStyle/>
          <a:p>
            <a:pPr marL="457200" lvl="0" indent="-457200">
              <a:buFont typeface="+mj-lt"/>
              <a:buAutoNum type="arabicPeriod"/>
            </a:pPr>
            <a:r>
              <a:rPr lang="en-IN" dirty="0"/>
              <a:t>Request connection – to participate in auction user has to get connected to the server first, to do that request connection to server.</a:t>
            </a:r>
            <a:endParaRPr lang="en-US" dirty="0"/>
          </a:p>
          <a:p>
            <a:pPr marL="457200" lvl="0" indent="-457200">
              <a:buFont typeface="+mj-lt"/>
              <a:buAutoNum type="arabicPeriod"/>
            </a:pPr>
            <a:r>
              <a:rPr lang="en-IN" dirty="0"/>
              <a:t>Send/Receive Messages – client listens to the server to receive about auction acknowledgement, prizes, goods information and etc.</a:t>
            </a:r>
            <a:endParaRPr lang="en-US" dirty="0"/>
          </a:p>
          <a:p>
            <a:pPr marL="457200" lvl="0" indent="-457200">
              <a:buFont typeface="+mj-lt"/>
              <a:buAutoNum type="arabicPeriod"/>
            </a:pPr>
            <a:r>
              <a:rPr lang="en-IN" dirty="0"/>
              <a:t>Process responds from server – when information is received, it should be displayed to the user, and process the respond back to the server as soon as client decides to accept/refuse to buy the good</a:t>
            </a:r>
            <a:endParaRPr lang="en-US" dirty="0"/>
          </a:p>
          <a:p>
            <a:pPr marL="457200" lvl="0" indent="-457200">
              <a:buFont typeface="+mj-lt"/>
              <a:buAutoNum type="arabicPeriod"/>
            </a:pPr>
            <a:r>
              <a:rPr lang="en-IN" dirty="0"/>
              <a:t>Money Transaction – if client buys the good, money should be sent to the server-side so the money is delivered to the good owner.</a:t>
            </a:r>
            <a:endParaRPr lang="en-US" dirty="0"/>
          </a:p>
          <a:p>
            <a:pPr marL="457200" indent="-457200">
              <a:buFont typeface="+mj-lt"/>
              <a:buAutoNum type="arabicPeriod"/>
            </a:pPr>
            <a:endParaRPr lang="en-US" dirty="0"/>
          </a:p>
        </p:txBody>
      </p:sp>
      <p:sp>
        <p:nvSpPr>
          <p:cNvPr id="4" name="Дата 3"/>
          <p:cNvSpPr>
            <a:spLocks noGrp="1"/>
          </p:cNvSpPr>
          <p:nvPr>
            <p:ph type="dt" sz="half" idx="10"/>
          </p:nvPr>
        </p:nvSpPr>
        <p:spPr/>
        <p:txBody>
          <a:bodyPr/>
          <a:lstStyle/>
          <a:p>
            <a:fld id="{0C171ECF-B5E6-4A8A-B8C6-AC9E6A3BAEEB}" type="datetime2">
              <a:rPr lang="en-US" smtClean="0"/>
              <a:t>Friday, December 21, 2018</a:t>
            </a:fld>
            <a:endParaRPr lang="en-US"/>
          </a:p>
        </p:txBody>
      </p:sp>
      <p:sp>
        <p:nvSpPr>
          <p:cNvPr id="5" name="Нижний колонтитул 4"/>
          <p:cNvSpPr>
            <a:spLocks noGrp="1"/>
          </p:cNvSpPr>
          <p:nvPr>
            <p:ph type="ftr" sz="quarter" idx="11"/>
          </p:nvPr>
        </p:nvSpPr>
        <p:spPr/>
        <p:txBody>
          <a:bodyPr/>
          <a:lstStyle/>
          <a:p>
            <a:r>
              <a:rPr lang="en-US" smtClean="0"/>
              <a:t>3020 - OPERATING SYSTEMS PROJECT REPORT - TEAM 18</a:t>
            </a:r>
            <a:endParaRPr lang="en-US"/>
          </a:p>
        </p:txBody>
      </p:sp>
      <p:sp>
        <p:nvSpPr>
          <p:cNvPr id="6" name="Номер слайда 5"/>
          <p:cNvSpPr>
            <a:spLocks noGrp="1"/>
          </p:cNvSpPr>
          <p:nvPr>
            <p:ph type="sldNum" sz="quarter" idx="12"/>
          </p:nvPr>
        </p:nvSpPr>
        <p:spPr/>
        <p:txBody>
          <a:bodyPr/>
          <a:lstStyle/>
          <a:p>
            <a:fld id="{A30FA3ED-D03A-4B65-93E5-CF364396BDFB}" type="slidenum">
              <a:rPr lang="en-US" smtClean="0"/>
              <a:t>9</a:t>
            </a:fld>
            <a:endParaRPr lang="en-US"/>
          </a:p>
        </p:txBody>
      </p:sp>
    </p:spTree>
    <p:extLst>
      <p:ext uri="{BB962C8B-B14F-4D97-AF65-F5344CB8AC3E}">
        <p14:creationId xmlns:p14="http://schemas.microsoft.com/office/powerpoint/2010/main" val="4185024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TM10001106[[fn=Эмблема]]</Template>
  <TotalTime>248</TotalTime>
  <Words>3236</Words>
  <Application>Microsoft Office PowerPoint</Application>
  <PresentationFormat>Широкоэкранный</PresentationFormat>
  <Paragraphs>198</Paragraphs>
  <Slides>28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28</vt:i4>
      </vt:variant>
    </vt:vector>
  </HeadingPairs>
  <TitlesOfParts>
    <vt:vector size="35" baseType="lpstr">
      <vt:lpstr>Arial</vt:lpstr>
      <vt:lpstr>Calibri</vt:lpstr>
      <vt:lpstr>Corbel</vt:lpstr>
      <vt:lpstr>Gill Sans MT</vt:lpstr>
      <vt:lpstr>Gill Sans MT (Основной текст)</vt:lpstr>
      <vt:lpstr>Impact</vt:lpstr>
      <vt:lpstr>Badge</vt:lpstr>
      <vt:lpstr>INHA University IN Tashkent Department of cse &amp; ice 3020 – operating systems     auction </vt:lpstr>
      <vt:lpstr>OUtline</vt:lpstr>
      <vt:lpstr>abstract</vt:lpstr>
      <vt:lpstr>introduction</vt:lpstr>
      <vt:lpstr>introduction</vt:lpstr>
      <vt:lpstr>Project Overview</vt:lpstr>
      <vt:lpstr>Project Overview</vt:lpstr>
      <vt:lpstr>Project Overview</vt:lpstr>
      <vt:lpstr>Project Overview</vt:lpstr>
      <vt:lpstr>Requirements definition</vt:lpstr>
      <vt:lpstr>Requirements definition</vt:lpstr>
      <vt:lpstr>Requirements definition</vt:lpstr>
      <vt:lpstr>Requirements definition</vt:lpstr>
      <vt:lpstr>Requirements definition</vt:lpstr>
      <vt:lpstr>Requirements definition</vt:lpstr>
      <vt:lpstr>Requirements definition</vt:lpstr>
      <vt:lpstr>Requirements definition</vt:lpstr>
      <vt:lpstr>Project Design &amp; Implementation</vt:lpstr>
      <vt:lpstr>Project Design &amp; Implementation</vt:lpstr>
      <vt:lpstr>Project Design &amp; Implementation</vt:lpstr>
      <vt:lpstr>Project Design &amp; Implementation</vt:lpstr>
      <vt:lpstr>Project Design &amp; Implementation</vt:lpstr>
      <vt:lpstr>Project Design &amp; Implementation</vt:lpstr>
      <vt:lpstr>Results &amp; Discussions</vt:lpstr>
      <vt:lpstr>Results &amp; Discussions</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Oybek Amonov</dc:creator>
  <cp:lastModifiedBy>Oybek Amonov</cp:lastModifiedBy>
  <cp:revision>46</cp:revision>
  <dcterms:created xsi:type="dcterms:W3CDTF">2018-12-20T06:24:31Z</dcterms:created>
  <dcterms:modified xsi:type="dcterms:W3CDTF">2018-12-21T16:59:36Z</dcterms:modified>
</cp:coreProperties>
</file>