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FD607-CC92-4924-AD05-27F26175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8EAFD2-EC67-401E-8ECA-A552CFB54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2DA335-F376-4518-8F62-0F107C88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D6074-FA2C-4902-AB6E-24189BE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CA11C6-8AEE-4868-9C32-22F4202D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BF62E-A67E-46DF-BE30-AA9ACCF1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B64FD9-2332-46F6-944F-1EE0A56B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237E3-F4FA-4625-8442-166FC9D8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8E0C72-16EA-446E-8525-70EA59B5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879C4-014E-4D77-985E-0AE9228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97BAFA-1836-4CA0-86A2-0A8ABDB1D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5F8538-0586-46FF-B69A-78100805A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F3F03-3974-4270-804E-EFE4E247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AB13-6385-41D5-8F01-D8494A02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ABE12E-A890-41AC-AAB5-F32EF11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8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7BDFE-2D98-4A6E-BE50-A8DFB924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7320A-6420-43A7-A190-2F0DC892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020C5-DF05-4A91-B9AE-4D86C29A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306A7-3723-4857-A844-0C4758D2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836C8-EE85-4FF4-A1AC-F4BF61EF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53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344B8-FDFB-454A-9F20-1152CC8D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62AB01-BC14-430D-84FF-53D4CE35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127B3-AF3A-43D2-B8DD-404A386F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A41E6F-0120-4833-92C9-FD1E8B3F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5C5C94-227E-4474-A411-08C7E01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7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6F008-01EF-4A5E-B4F1-ACB3B655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EBD99-23F8-4CF0-B93E-D8850B9C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81EC37-D0A7-4AFB-9F70-DD8302EDD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D9A6C-F2CB-46DE-85B1-A546C597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1AF18-E551-4C9F-BCB0-92250E8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E66AD0-0A25-4D2D-87AD-434EEBE1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513D3-8AEB-45C9-B8AC-1CE9272F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A996FA-B811-4173-A1F6-19BC556C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E49A49-B77F-425D-8A07-FBE7AE6B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69D96B-4B4C-4B16-85E9-501A79189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19BD92-E5F4-475D-9A1D-5018A82BE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E9F3CB-AF04-43CA-82AB-995B9ACB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56E446-6920-4CEE-A013-706372D9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E86D13-806C-4A5D-8BAA-BF9950D7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2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B9A02-9D00-4971-9C88-85F61342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8D7C4A-0CA8-493F-9B5C-D716EFBD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5D0A89-4B00-409A-BC99-D08CA79C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C11D-D6B6-49CD-8D7E-573F1A1E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7E238C-95CB-429F-BE16-6C026D5B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529AA1-CBD4-456F-B8AC-EB56683C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EED31-1BD0-468B-926D-8419348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58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6B507-99B1-46D4-BDD6-CD68DCC7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4458A-77B2-44E9-8FCD-CF9D711D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7163AF-A707-47F4-95C8-0DC9EBCE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416BE5-8B48-4ADF-BE61-217668B8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207CB8-C75B-4A9D-BAF1-91187EFE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EEBDE8-FF87-4A68-9E4F-3B06C018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775DF-AA9C-42D8-BF97-BC88961C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CC5A19-2C2E-48C6-AE5A-7A77D9F1C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1821D8-913C-42E0-A4CE-B2A70BB1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7E6E10-8C95-482F-BA9A-E9120DB3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CF910F-5986-4B98-A818-1F05D18C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7C42C-3018-4579-92CE-7B168421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0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A69E3-FDD3-4EF5-BBC3-D59D92B7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B1C416-0BB7-4961-B154-87B50377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05ABAD-516C-4F80-82F3-607F7E9D9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89E1-6C80-4366-9163-1DBD9200AA4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C1D41-470C-48DC-A845-6055BD057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EEE97-9FD0-40FB-8620-0EA61A1E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1473-4C95-4F8E-8101-B139D778E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9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C36E4-AF62-4E86-ACBA-6522879ED51E}"/>
              </a:ext>
            </a:extLst>
          </p:cNvPr>
          <p:cNvSpPr txBox="1"/>
          <p:nvPr/>
        </p:nvSpPr>
        <p:spPr>
          <a:xfrm>
            <a:off x="2328782" y="2721114"/>
            <a:ext cx="7534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Звезды не ходят в Сбербанк?</a:t>
            </a:r>
          </a:p>
        </p:txBody>
      </p:sp>
    </p:spTree>
    <p:extLst>
      <p:ext uri="{BB962C8B-B14F-4D97-AF65-F5344CB8AC3E}">
        <p14:creationId xmlns:p14="http://schemas.microsoft.com/office/powerpoint/2010/main" val="22346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60B1F-C05A-44BD-B52C-C3CEE4B6FA1A}"/>
              </a:ext>
            </a:extLst>
          </p:cNvPr>
          <p:cNvSpPr txBox="1"/>
          <p:nvPr/>
        </p:nvSpPr>
        <p:spPr>
          <a:xfrm>
            <a:off x="447473" y="359923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Проблема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25887-5062-445F-A51C-CF1AD2349980}"/>
              </a:ext>
            </a:extLst>
          </p:cNvPr>
          <p:cNvSpPr txBox="1"/>
          <p:nvPr/>
        </p:nvSpPr>
        <p:spPr>
          <a:xfrm>
            <a:off x="447472" y="1443706"/>
            <a:ext cx="107587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Пользовательский контент 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– видеоматериалы, загружаемые пользователями СБЕРЗВУК</a:t>
            </a:r>
          </a:p>
          <a:p>
            <a:endParaRPr lang="ru-RU" sz="20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Цель</a:t>
            </a:r>
          </a:p>
          <a:p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Защита интересов пользователей и граждан от угроз, которые могут содержаться в пользовательском контенте. В частности, защита частной жизни граждан.</a:t>
            </a:r>
          </a:p>
          <a:p>
            <a:endParaRPr lang="ru-RU" sz="20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Контекст</a:t>
            </a:r>
          </a:p>
          <a:p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Пользовательский контент загружается удаленно на сервис СБЕРЗВУК и проходит модерацию. </a:t>
            </a:r>
          </a:p>
          <a:p>
            <a:endParaRPr lang="ru-RU" sz="20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Выгода</a:t>
            </a:r>
          </a:p>
          <a:p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Сокращение времени на модерацию и повышение полноты выявляемых нарушений.</a:t>
            </a:r>
          </a:p>
        </p:txBody>
      </p:sp>
    </p:spTree>
    <p:extLst>
      <p:ext uri="{BB962C8B-B14F-4D97-AF65-F5344CB8AC3E}">
        <p14:creationId xmlns:p14="http://schemas.microsoft.com/office/powerpoint/2010/main" val="205221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60B1F-C05A-44BD-B52C-C3CEE4B6FA1A}"/>
              </a:ext>
            </a:extLst>
          </p:cNvPr>
          <p:cNvSpPr txBox="1"/>
          <p:nvPr/>
        </p:nvSpPr>
        <p:spPr>
          <a:xfrm>
            <a:off x="447473" y="359923"/>
            <a:ext cx="546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Нарушения, требующие модерации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25887-5062-445F-A51C-CF1AD2349980}"/>
              </a:ext>
            </a:extLst>
          </p:cNvPr>
          <p:cNvSpPr txBox="1"/>
          <p:nvPr/>
        </p:nvSpPr>
        <p:spPr>
          <a:xfrm>
            <a:off x="447473" y="1463161"/>
            <a:ext cx="107587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highlight>
                  <a:srgbClr val="800080"/>
                </a:highlight>
                <a:latin typeface="Rostelecom Basis" panose="020B0503030604040103" pitchFamily="34" charset="0"/>
              </a:rPr>
              <a:t>Нарушение авторских прав и прав правообладателей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highlight>
                  <a:srgbClr val="800080"/>
                </a:highlight>
                <a:latin typeface="Rostelecom Basis" panose="020B0503030604040103" pitchFamily="34" charset="0"/>
              </a:rPr>
              <a:t>Музыкальные произведения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highlight>
                  <a:srgbClr val="800080"/>
                </a:highlight>
                <a:latin typeface="Rostelecom Basis" panose="020B0503030604040103" pitchFamily="34" charset="0"/>
              </a:rPr>
              <a:t>Видео произведения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highlight>
                  <a:srgbClr val="800080"/>
                </a:highlight>
                <a:latin typeface="Rostelecom Basis" panose="020B0503030604040103" pitchFamily="34" charset="0"/>
              </a:rPr>
              <a:t>Использование информации правообладателей</a:t>
            </a:r>
          </a:p>
          <a:p>
            <a:r>
              <a:rPr lang="ru-RU" dirty="0">
                <a:solidFill>
                  <a:schemeClr val="bg1"/>
                </a:solidFill>
                <a:highlight>
                  <a:srgbClr val="800080"/>
                </a:highlight>
                <a:latin typeface="Rostelecom Basis" panose="020B0503030604040103" pitchFamily="34" charset="0"/>
              </a:rPr>
              <a:t>Вторжение в личную жизнь других граждан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highlight>
                  <a:srgbClr val="800080"/>
                </a:highlight>
                <a:latin typeface="Rostelecom Basis" panose="020B0503030604040103" pitchFamily="34" charset="0"/>
              </a:rPr>
              <a:t>Данные о личной жизни граждан</a:t>
            </a:r>
          </a:p>
          <a:p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Экстремистская деятельность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Материалы из перечня Роскомнадзора</a:t>
            </a:r>
          </a:p>
          <a:p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Утечка персональных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Сведения, относящиеся к ПДн</a:t>
            </a:r>
          </a:p>
          <a:p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Передача контента для взрослых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Порнография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Ненормативная лексика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Насилие и криминал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Эротика</a:t>
            </a:r>
          </a:p>
          <a:p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Передача данных о коммерческой тайне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Защита объектов КТ</a:t>
            </a:r>
          </a:p>
        </p:txBody>
      </p:sp>
    </p:spTree>
    <p:extLst>
      <p:ext uri="{BB962C8B-B14F-4D97-AF65-F5344CB8AC3E}">
        <p14:creationId xmlns:p14="http://schemas.microsoft.com/office/powerpoint/2010/main" val="196298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60B1F-C05A-44BD-B52C-C3CEE4B6FA1A}"/>
              </a:ext>
            </a:extLst>
          </p:cNvPr>
          <p:cNvSpPr txBox="1"/>
          <p:nvPr/>
        </p:nvSpPr>
        <p:spPr>
          <a:xfrm>
            <a:off x="447473" y="359923"/>
            <a:ext cx="851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Целевой сценарий использования «Умный модератор»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25887-5062-445F-A51C-CF1AD2349980}"/>
              </a:ext>
            </a:extLst>
          </p:cNvPr>
          <p:cNvSpPr txBox="1"/>
          <p:nvPr/>
        </p:nvSpPr>
        <p:spPr>
          <a:xfrm>
            <a:off x="447473" y="1278336"/>
            <a:ext cx="10758791" cy="499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Пользователь сервиса СБЕРЗВУК загружает видео на сайт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Видео проходит автоматическую проверку на наличие замечаний и нарушений в контенте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Видео проходит процесс стандартной проверки, согласно общей политики модерации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Общая политики модерации включает перечень категорий модерации и выбор действия над ними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Модератор видит список замечаний и нарушений и может выбрать действия над ними: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Вырезать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Исправить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Блокировать видео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Поместить в карантин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Принять источник без исправлений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Для каждого замечания или нарушения выводится </a:t>
            </a:r>
            <a:r>
              <a:rPr lang="ru-RU" sz="1400" dirty="0" err="1">
                <a:solidFill>
                  <a:schemeClr val="bg1"/>
                </a:solidFill>
                <a:latin typeface="Rostelecom Basis" panose="020B0503030604040103" pitchFamily="34" charset="0"/>
              </a:rPr>
              <a:t>таймкоды</a:t>
            </a: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, по которым имеется навигация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Модератор может одновременно просматривать источник и исправление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Каждое замечание или нарушение падают в карму пользователя сервиса, которая выводится модератору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Модератор может поставить пользователя на особый контроль или </a:t>
            </a:r>
            <a:r>
              <a:rPr lang="ru-RU" sz="1400" dirty="0" err="1">
                <a:solidFill>
                  <a:schemeClr val="bg1"/>
                </a:solidFill>
                <a:latin typeface="Rostelecom Basis" panose="020B0503030604040103" pitchFamily="34" charset="0"/>
              </a:rPr>
              <a:t>забанить</a:t>
            </a: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 его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В случае исправления</a:t>
            </a:r>
            <a:r>
              <a:rPr lang="ru-RU" dirty="0">
                <a:solidFill>
                  <a:schemeClr val="bg1"/>
                </a:solidFill>
                <a:latin typeface="Rostelecom Basis" panose="020B0503030604040103" pitchFamily="34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блокировки или карантина пользователь получает уведомление</a:t>
            </a:r>
            <a:endParaRPr lang="ru-RU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9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60B1F-C05A-44BD-B52C-C3CEE4B6FA1A}"/>
              </a:ext>
            </a:extLst>
          </p:cNvPr>
          <p:cNvSpPr txBox="1"/>
          <p:nvPr/>
        </p:nvSpPr>
        <p:spPr>
          <a:xfrm>
            <a:off x="447473" y="359923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DS </a:t>
            </a:r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Гипотеза и решение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25887-5062-445F-A51C-CF1AD2349980}"/>
              </a:ext>
            </a:extLst>
          </p:cNvPr>
          <p:cNvSpPr txBox="1"/>
          <p:nvPr/>
        </p:nvSpPr>
        <p:spPr>
          <a:xfrm>
            <a:off x="447473" y="2078156"/>
            <a:ext cx="4610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Нарушение авторских прав и прав правообладателей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Музыкальные произведения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Видео произведения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Использование информации правообладателей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905B431-F6C9-4797-BF60-3E5F920D7E43}"/>
              </a:ext>
            </a:extLst>
          </p:cNvPr>
          <p:cNvSpPr/>
          <p:nvPr/>
        </p:nvSpPr>
        <p:spPr>
          <a:xfrm>
            <a:off x="3465663" y="4857562"/>
            <a:ext cx="1700496" cy="170049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Rostelecom Basis" panose="020B0503030604040103" pitchFamily="34" charset="0"/>
              </a:rPr>
              <a:t>Словарь авторов и правообладателей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5CAD787-FB0C-406E-9D8C-AC4135CF2DFF}"/>
              </a:ext>
            </a:extLst>
          </p:cNvPr>
          <p:cNvSpPr/>
          <p:nvPr/>
        </p:nvSpPr>
        <p:spPr>
          <a:xfrm>
            <a:off x="6315080" y="3635818"/>
            <a:ext cx="2461097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Распознавание речи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: VOSK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5720F-5D2F-4AE5-A078-24D228C0EA71}"/>
              </a:ext>
            </a:extLst>
          </p:cNvPr>
          <p:cNvSpPr txBox="1"/>
          <p:nvPr/>
        </p:nvSpPr>
        <p:spPr>
          <a:xfrm>
            <a:off x="6096000" y="2056772"/>
            <a:ext cx="422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Модуль обезличивания звука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C044C3D-7B1C-47F1-8EB1-0244F25C0C30}"/>
              </a:ext>
            </a:extLst>
          </p:cNvPr>
          <p:cNvSpPr/>
          <p:nvPr/>
        </p:nvSpPr>
        <p:spPr>
          <a:xfrm>
            <a:off x="6315080" y="4930478"/>
            <a:ext cx="2461097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Поиск информации о правообладателях и авторах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B4846AE-CE76-46D9-893C-07C8609779A6}"/>
              </a:ext>
            </a:extLst>
          </p:cNvPr>
          <p:cNvSpPr/>
          <p:nvPr/>
        </p:nvSpPr>
        <p:spPr>
          <a:xfrm>
            <a:off x="9177835" y="4930478"/>
            <a:ext cx="2252165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Обезличивание речи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Rostelecom Basis" panose="020B0503030604040103" pitchFamily="34" charset="0"/>
              </a:rPr>
              <a:t>Pyaudio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0D5C8890-4835-463B-AF98-A73F72A73047}"/>
              </a:ext>
            </a:extLst>
          </p:cNvPr>
          <p:cNvSpPr/>
          <p:nvPr/>
        </p:nvSpPr>
        <p:spPr>
          <a:xfrm>
            <a:off x="6626364" y="2574843"/>
            <a:ext cx="1838527" cy="690664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Пользовательский контент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AEC8-2B3B-4F43-B347-17C1C40F01A1}"/>
              </a:ext>
            </a:extLst>
          </p:cNvPr>
          <p:cNvSpPr txBox="1"/>
          <p:nvPr/>
        </p:nvSpPr>
        <p:spPr>
          <a:xfrm>
            <a:off x="447473" y="1410027"/>
            <a:ext cx="42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Задача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558EC-252F-471E-8C2D-238D144A37AA}"/>
              </a:ext>
            </a:extLst>
          </p:cNvPr>
          <p:cNvSpPr txBox="1"/>
          <p:nvPr/>
        </p:nvSpPr>
        <p:spPr>
          <a:xfrm>
            <a:off x="6096000" y="1403743"/>
            <a:ext cx="42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Сервис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FA846BE-4BA0-4141-A1DC-43FC32E8689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>
            <a:off x="7545628" y="3265507"/>
            <a:ext cx="1" cy="3703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522120D-3425-4B1D-BBC0-2810F912F3D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545629" y="4559148"/>
            <a:ext cx="0" cy="3713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8913BE0-BB54-4AB2-89FC-F2F866DEC1C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776177" y="5392143"/>
            <a:ext cx="40165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2C10711-0BC9-49D7-A8D6-1E451B15DF3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169879" y="4322982"/>
            <a:ext cx="1145201" cy="9001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6D44CCF-84F9-4174-A8EE-0D3EEC0B32EA}"/>
              </a:ext>
            </a:extLst>
          </p:cNvPr>
          <p:cNvCxnSpPr>
            <a:cxnSpLocks/>
            <a:stCxn id="2" idx="6"/>
            <a:endCxn id="8" idx="1"/>
          </p:cNvCxnSpPr>
          <p:nvPr/>
        </p:nvCxnSpPr>
        <p:spPr>
          <a:xfrm flipV="1">
            <a:off x="5166159" y="5392143"/>
            <a:ext cx="1148921" cy="3156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9BBA31C-0359-4953-91E9-AE956B2B3FD7}"/>
              </a:ext>
            </a:extLst>
          </p:cNvPr>
          <p:cNvSpPr/>
          <p:nvPr/>
        </p:nvSpPr>
        <p:spPr>
          <a:xfrm>
            <a:off x="1809349" y="3861317"/>
            <a:ext cx="3360530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NLP: Entity Recognition: Deep Pavlov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Organozations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7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60B1F-C05A-44BD-B52C-C3CEE4B6FA1A}"/>
              </a:ext>
            </a:extLst>
          </p:cNvPr>
          <p:cNvSpPr txBox="1"/>
          <p:nvPr/>
        </p:nvSpPr>
        <p:spPr>
          <a:xfrm>
            <a:off x="447473" y="359923"/>
            <a:ext cx="627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DS </a:t>
            </a:r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Гипотеза и решение 2 (не сработало)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25887-5062-445F-A51C-CF1AD2349980}"/>
              </a:ext>
            </a:extLst>
          </p:cNvPr>
          <p:cNvSpPr txBox="1"/>
          <p:nvPr/>
        </p:nvSpPr>
        <p:spPr>
          <a:xfrm>
            <a:off x="447473" y="2078156"/>
            <a:ext cx="4610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Нарушение авторских прав и прав правообладателей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Музыкальные произведения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Видео произведения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Использование информации правообладателей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5CAD787-FB0C-406E-9D8C-AC4135CF2DFF}"/>
              </a:ext>
            </a:extLst>
          </p:cNvPr>
          <p:cNvSpPr/>
          <p:nvPr/>
        </p:nvSpPr>
        <p:spPr>
          <a:xfrm>
            <a:off x="6144845" y="4023881"/>
            <a:ext cx="2461097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Обучение 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YOLOv4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5720F-5D2F-4AE5-A078-24D228C0EA71}"/>
              </a:ext>
            </a:extLst>
          </p:cNvPr>
          <p:cNvSpPr txBox="1"/>
          <p:nvPr/>
        </p:nvSpPr>
        <p:spPr>
          <a:xfrm>
            <a:off x="6096000" y="2056772"/>
            <a:ext cx="422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Модуль обезличивания видео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C044C3D-7B1C-47F1-8EB1-0244F25C0C30}"/>
              </a:ext>
            </a:extLst>
          </p:cNvPr>
          <p:cNvSpPr/>
          <p:nvPr/>
        </p:nvSpPr>
        <p:spPr>
          <a:xfrm>
            <a:off x="6529089" y="5306019"/>
            <a:ext cx="2809464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Обезличивание видеопотока</a:t>
            </a: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0D5C8890-4835-463B-AF98-A73F72A73047}"/>
              </a:ext>
            </a:extLst>
          </p:cNvPr>
          <p:cNvSpPr/>
          <p:nvPr/>
        </p:nvSpPr>
        <p:spPr>
          <a:xfrm>
            <a:off x="5536867" y="2568535"/>
            <a:ext cx="1838527" cy="690664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Пользовательский контент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AEC8-2B3B-4F43-B347-17C1C40F01A1}"/>
              </a:ext>
            </a:extLst>
          </p:cNvPr>
          <p:cNvSpPr txBox="1"/>
          <p:nvPr/>
        </p:nvSpPr>
        <p:spPr>
          <a:xfrm>
            <a:off x="447473" y="1410027"/>
            <a:ext cx="42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Задача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558EC-252F-471E-8C2D-238D144A37AA}"/>
              </a:ext>
            </a:extLst>
          </p:cNvPr>
          <p:cNvSpPr txBox="1"/>
          <p:nvPr/>
        </p:nvSpPr>
        <p:spPr>
          <a:xfrm>
            <a:off x="6096000" y="1403743"/>
            <a:ext cx="42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Сервис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FA846BE-4BA0-4141-A1DC-43FC32E8689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>
            <a:off x="6456131" y="3259199"/>
            <a:ext cx="919263" cy="7646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522120D-3425-4B1D-BBC0-2810F912F3D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375394" y="4947211"/>
            <a:ext cx="558427" cy="35880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8913BE0-BB54-4AB2-89FC-F2F866DEC1C4}"/>
              </a:ext>
            </a:extLst>
          </p:cNvPr>
          <p:cNvCxnSpPr>
            <a:cxnSpLocks/>
            <a:stCxn id="47" idx="6"/>
            <a:endCxn id="6" idx="1"/>
          </p:cNvCxnSpPr>
          <p:nvPr/>
        </p:nvCxnSpPr>
        <p:spPr>
          <a:xfrm flipV="1">
            <a:off x="5297625" y="4485546"/>
            <a:ext cx="847220" cy="3132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C19B2047-1B82-40BD-94A3-0BF293FBC3E3}"/>
              </a:ext>
            </a:extLst>
          </p:cNvPr>
          <p:cNvSpPr/>
          <p:nvPr/>
        </p:nvSpPr>
        <p:spPr>
          <a:xfrm>
            <a:off x="2983071" y="3641540"/>
            <a:ext cx="2314554" cy="231455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Rostelecom Basis" panose="020B0503030604040103" pitchFamily="34" charset="0"/>
              </a:rPr>
              <a:t>Дата-сет 100500</a:t>
            </a:r>
          </a:p>
          <a:p>
            <a:pPr algn="ctr"/>
            <a:r>
              <a:rPr lang="ru-RU" sz="1600" dirty="0">
                <a:latin typeface="Rostelecom Basis" panose="020B0503030604040103" pitchFamily="34" charset="0"/>
              </a:rPr>
              <a:t>знаменитостей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B29F7E9C-6A7B-43D3-8DC3-D1576AE0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75" y="4084826"/>
            <a:ext cx="1097981" cy="1871268"/>
          </a:xfrm>
          <a:prstGeom prst="rect">
            <a:avLst/>
          </a:prstGeom>
        </p:spPr>
      </p:pic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07317D51-E96A-4C34-B316-E7EE377D2E7B}"/>
              </a:ext>
            </a:extLst>
          </p:cNvPr>
          <p:cNvSpPr/>
          <p:nvPr/>
        </p:nvSpPr>
        <p:spPr>
          <a:xfrm>
            <a:off x="9338553" y="4023881"/>
            <a:ext cx="2461097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Готовая модель 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VGCC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1472C0-DCC0-4C07-8F05-3EC08B4821F0}"/>
              </a:ext>
            </a:extLst>
          </p:cNvPr>
          <p:cNvSpPr txBox="1"/>
          <p:nvPr/>
        </p:nvSpPr>
        <p:spPr>
          <a:xfrm>
            <a:off x="8754188" y="4345214"/>
            <a:ext cx="63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stelecom Basis" panose="020B0503030604040103" pitchFamily="34" charset="0"/>
              </a:rPr>
              <a:t>VS</a:t>
            </a:r>
            <a:endParaRPr lang="ru-RU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9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60B1F-C05A-44BD-B52C-C3CEE4B6FA1A}"/>
              </a:ext>
            </a:extLst>
          </p:cNvPr>
          <p:cNvSpPr txBox="1"/>
          <p:nvPr/>
        </p:nvSpPr>
        <p:spPr>
          <a:xfrm>
            <a:off x="447473" y="359923"/>
            <a:ext cx="39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DS </a:t>
            </a:r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Гипотеза и решение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25887-5062-445F-A51C-CF1AD2349980}"/>
              </a:ext>
            </a:extLst>
          </p:cNvPr>
          <p:cNvSpPr txBox="1"/>
          <p:nvPr/>
        </p:nvSpPr>
        <p:spPr>
          <a:xfrm>
            <a:off x="447473" y="2078156"/>
            <a:ext cx="4610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Нарушение авторских прав и прав правообладателей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Музыкальные произведения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Видео произведения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Использование информации правообладателей</a:t>
            </a:r>
          </a:p>
          <a:p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Вторжение в личную жизнь других граждан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stelecom Basis" panose="020B0503030604040103" pitchFamily="34" charset="0"/>
              </a:rPr>
              <a:t>Данные о личной жизни граждан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5CAD787-FB0C-406E-9D8C-AC4135CF2DFF}"/>
              </a:ext>
            </a:extLst>
          </p:cNvPr>
          <p:cNvSpPr/>
          <p:nvPr/>
        </p:nvSpPr>
        <p:spPr>
          <a:xfrm>
            <a:off x="4217753" y="4023881"/>
            <a:ext cx="2461097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Распознавание всех лиц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Rostelecom Basis" panose="020B0503030604040103" pitchFamily="34" charset="0"/>
              </a:rPr>
              <a:t>OpenCV.CascadeClassifier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5720F-5D2F-4AE5-A078-24D228C0EA71}"/>
              </a:ext>
            </a:extLst>
          </p:cNvPr>
          <p:cNvSpPr txBox="1"/>
          <p:nvPr/>
        </p:nvSpPr>
        <p:spPr>
          <a:xfrm>
            <a:off x="6096000" y="2056772"/>
            <a:ext cx="422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Модуль обезличивания видео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C044C3D-7B1C-47F1-8EB1-0244F25C0C30}"/>
              </a:ext>
            </a:extLst>
          </p:cNvPr>
          <p:cNvSpPr/>
          <p:nvPr/>
        </p:nvSpPr>
        <p:spPr>
          <a:xfrm>
            <a:off x="4865660" y="5408875"/>
            <a:ext cx="2809464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Обезличивание видеопотока за исключением 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Face ID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0D5C8890-4835-463B-AF98-A73F72A73047}"/>
              </a:ext>
            </a:extLst>
          </p:cNvPr>
          <p:cNvSpPr/>
          <p:nvPr/>
        </p:nvSpPr>
        <p:spPr>
          <a:xfrm>
            <a:off x="5536867" y="2568535"/>
            <a:ext cx="1838527" cy="690664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Пользовательский контент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AEC8-2B3B-4F43-B347-17C1C40F01A1}"/>
              </a:ext>
            </a:extLst>
          </p:cNvPr>
          <p:cNvSpPr txBox="1"/>
          <p:nvPr/>
        </p:nvSpPr>
        <p:spPr>
          <a:xfrm>
            <a:off x="447473" y="1410027"/>
            <a:ext cx="42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Задача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558EC-252F-471E-8C2D-238D144A37AA}"/>
              </a:ext>
            </a:extLst>
          </p:cNvPr>
          <p:cNvSpPr txBox="1"/>
          <p:nvPr/>
        </p:nvSpPr>
        <p:spPr>
          <a:xfrm>
            <a:off x="6096000" y="1403743"/>
            <a:ext cx="42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Сервис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FA846BE-4BA0-4141-A1DC-43FC32E8689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flipH="1">
            <a:off x="5448302" y="3259199"/>
            <a:ext cx="1007829" cy="7646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522120D-3425-4B1D-BBC0-2810F912F3D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448302" y="4947211"/>
            <a:ext cx="822090" cy="4616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8913BE0-BB54-4AB2-89FC-F2F866DEC1C4}"/>
              </a:ext>
            </a:extLst>
          </p:cNvPr>
          <p:cNvCxnSpPr>
            <a:cxnSpLocks/>
            <a:stCxn id="21" idx="1"/>
            <a:endCxn id="24" idx="0"/>
          </p:cNvCxnSpPr>
          <p:nvPr/>
        </p:nvCxnSpPr>
        <p:spPr>
          <a:xfrm flipH="1">
            <a:off x="8688636" y="3264059"/>
            <a:ext cx="1032538" cy="3689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2C10711-0BC9-49D7-A8D6-1E451B15DF38}"/>
              </a:ext>
            </a:extLst>
          </p:cNvPr>
          <p:cNvCxnSpPr>
            <a:cxnSpLocks/>
            <a:stCxn id="10" idx="1"/>
            <a:endCxn id="24" idx="1"/>
          </p:cNvCxnSpPr>
          <p:nvPr/>
        </p:nvCxnSpPr>
        <p:spPr>
          <a:xfrm>
            <a:off x="6456131" y="3259199"/>
            <a:ext cx="1001956" cy="8355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C28C9F1-1BFE-4E03-9407-06D0F93B76B2}"/>
              </a:ext>
            </a:extLst>
          </p:cNvPr>
          <p:cNvSpPr/>
          <p:nvPr/>
        </p:nvSpPr>
        <p:spPr>
          <a:xfrm>
            <a:off x="7458087" y="3633054"/>
            <a:ext cx="2461097" cy="923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YOLOv4</a:t>
            </a:r>
          </a:p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Распознавание конкретного человека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3448274-C7ED-4179-B8DB-15CD0D86CBF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853034" y="4556384"/>
            <a:ext cx="1835602" cy="8353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противолежащие углы 20">
            <a:extLst>
              <a:ext uri="{FF2B5EF4-FFF2-40B4-BE49-F238E27FC236}">
                <a16:creationId xmlns:a16="http://schemas.microsoft.com/office/drawing/2014/main" id="{193794F2-C2DD-42F9-92FE-1C19FB3FF9B0}"/>
              </a:ext>
            </a:extLst>
          </p:cNvPr>
          <p:cNvSpPr/>
          <p:nvPr/>
        </p:nvSpPr>
        <p:spPr>
          <a:xfrm>
            <a:off x="8801910" y="2573395"/>
            <a:ext cx="1838527" cy="690664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Пользовательский 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Face ID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F42A34-FB93-4C3F-A58F-467B22080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97" y="1276210"/>
            <a:ext cx="945816" cy="13043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8693CB2-3819-4C73-BA3E-844A24FF9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953" y="2078156"/>
            <a:ext cx="916780" cy="1224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52C647-29F8-4E6B-977B-80910C233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6" b="4192"/>
          <a:stretch/>
        </p:blipFill>
        <p:spPr>
          <a:xfrm>
            <a:off x="8433668" y="4809206"/>
            <a:ext cx="3426596" cy="191230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5DEED08-511D-44B8-851B-A9121B89C4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2" t="7667" r="20991" b="9646"/>
          <a:stretch/>
        </p:blipFill>
        <p:spPr>
          <a:xfrm>
            <a:off x="753948" y="4485546"/>
            <a:ext cx="3157330" cy="21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9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60B1F-C05A-44BD-B52C-C3CEE4B6FA1A}"/>
              </a:ext>
            </a:extLst>
          </p:cNvPr>
          <p:cNvSpPr txBox="1"/>
          <p:nvPr/>
        </p:nvSpPr>
        <p:spPr>
          <a:xfrm>
            <a:off x="447473" y="359923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Схематичный алгоритм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63A739B-34A8-405D-AA12-CD0D0C9965FD}"/>
              </a:ext>
            </a:extLst>
          </p:cNvPr>
          <p:cNvSpPr/>
          <p:nvPr/>
        </p:nvSpPr>
        <p:spPr>
          <a:xfrm>
            <a:off x="875491" y="2346903"/>
            <a:ext cx="3004016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Обезличивание звука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82A8A30A-608D-42BB-A4FB-11E683DF02CA}"/>
              </a:ext>
            </a:extLst>
          </p:cNvPr>
          <p:cNvSpPr/>
          <p:nvPr/>
        </p:nvSpPr>
        <p:spPr>
          <a:xfrm>
            <a:off x="1478606" y="3728231"/>
            <a:ext cx="3004016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Обезличивание видео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6D1DDA79-DD1C-48D6-8729-5A3CFBD86566}"/>
              </a:ext>
            </a:extLst>
          </p:cNvPr>
          <p:cNvSpPr/>
          <p:nvPr/>
        </p:nvSpPr>
        <p:spPr>
          <a:xfrm>
            <a:off x="447473" y="1111490"/>
            <a:ext cx="3004018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Чтение пользовательского контента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18432A2-DBD0-4578-B341-321E72978C09}"/>
              </a:ext>
            </a:extLst>
          </p:cNvPr>
          <p:cNvSpPr/>
          <p:nvPr/>
        </p:nvSpPr>
        <p:spPr>
          <a:xfrm>
            <a:off x="4111559" y="2346903"/>
            <a:ext cx="3004016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  <a:latin typeface="Rostelecom Basis" panose="020B0503030604040103" pitchFamily="34" charset="0"/>
              </a:rPr>
              <a:t>audio.json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4A0FBDA5-5393-4584-89D3-9C8F510435BB}"/>
              </a:ext>
            </a:extLst>
          </p:cNvPr>
          <p:cNvSpPr/>
          <p:nvPr/>
        </p:nvSpPr>
        <p:spPr>
          <a:xfrm>
            <a:off x="4714675" y="3728231"/>
            <a:ext cx="3004016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  <a:latin typeface="Rostelecom Basis" panose="020B0503030604040103" pitchFamily="34" charset="0"/>
              </a:rPr>
              <a:t>video.json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2E84D90A-E161-4B8B-8B70-2F67010DE70F}"/>
              </a:ext>
            </a:extLst>
          </p:cNvPr>
          <p:cNvSpPr/>
          <p:nvPr/>
        </p:nvSpPr>
        <p:spPr>
          <a:xfrm>
            <a:off x="7347627" y="2346903"/>
            <a:ext cx="3004016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Video_rev1.mp4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BE4570F-F152-4DCF-BD72-BA16AD7F5B53}"/>
              </a:ext>
            </a:extLst>
          </p:cNvPr>
          <p:cNvSpPr/>
          <p:nvPr/>
        </p:nvSpPr>
        <p:spPr>
          <a:xfrm>
            <a:off x="7950743" y="3728231"/>
            <a:ext cx="3004016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Video_rev2.mp4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BC1BDE1-4C35-4965-B8D1-7F22D2E9DCCC}"/>
              </a:ext>
            </a:extLst>
          </p:cNvPr>
          <p:cNvCxnSpPr>
            <a:stCxn id="26" idx="2"/>
            <a:endCxn id="21" idx="0"/>
          </p:cNvCxnSpPr>
          <p:nvPr/>
        </p:nvCxnSpPr>
        <p:spPr>
          <a:xfrm flipH="1">
            <a:off x="2980614" y="3000983"/>
            <a:ext cx="5869021" cy="7272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E9ADE73-8761-4178-BED1-7E20C60A570A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3879507" y="2673943"/>
            <a:ext cx="2320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535F5880-DFAE-4E3F-B9A9-7179C9C1E459}"/>
              </a:ext>
            </a:extLst>
          </p:cNvPr>
          <p:cNvCxnSpPr>
            <a:cxnSpLocks/>
          </p:cNvCxnSpPr>
          <p:nvPr/>
        </p:nvCxnSpPr>
        <p:spPr>
          <a:xfrm>
            <a:off x="7115575" y="2673943"/>
            <a:ext cx="2320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514B701-6648-463A-8F58-628E2C4F4B80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1949482" y="1765570"/>
            <a:ext cx="428017" cy="5813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23E8A4-8252-43CC-A7D0-043107640A76}"/>
              </a:ext>
            </a:extLst>
          </p:cNvPr>
          <p:cNvCxnSpPr>
            <a:cxnSpLocks/>
          </p:cNvCxnSpPr>
          <p:nvPr/>
        </p:nvCxnSpPr>
        <p:spPr>
          <a:xfrm>
            <a:off x="4482622" y="4060593"/>
            <a:ext cx="2320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EC0FC93-2340-4495-A745-8FA26D2769CF}"/>
              </a:ext>
            </a:extLst>
          </p:cNvPr>
          <p:cNvCxnSpPr>
            <a:cxnSpLocks/>
          </p:cNvCxnSpPr>
          <p:nvPr/>
        </p:nvCxnSpPr>
        <p:spPr>
          <a:xfrm>
            <a:off x="7718691" y="4055271"/>
            <a:ext cx="2320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501F0346-ABA7-4DC2-885B-D000CCC3ECB1}"/>
              </a:ext>
            </a:extLst>
          </p:cNvPr>
          <p:cNvSpPr/>
          <p:nvPr/>
        </p:nvSpPr>
        <p:spPr>
          <a:xfrm>
            <a:off x="3879507" y="1111490"/>
            <a:ext cx="3004018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Вывод на 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UI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F57212B1-BE3F-4ED3-98AA-8B8C3280C090}"/>
              </a:ext>
            </a:extLst>
          </p:cNvPr>
          <p:cNvSpPr/>
          <p:nvPr/>
        </p:nvSpPr>
        <p:spPr>
          <a:xfrm>
            <a:off x="7950741" y="4636852"/>
            <a:ext cx="3004018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Вывод на 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UI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F19A030-367F-4E67-B91B-BC3E1B072C7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451491" y="1438530"/>
            <a:ext cx="42801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8E524F1-0614-4FCE-9969-F35A1069614D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 flipH="1">
            <a:off x="9452750" y="4382311"/>
            <a:ext cx="1" cy="2545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3D2C2E2E-2D68-40F8-876C-30F595F5E239}"/>
              </a:ext>
            </a:extLst>
          </p:cNvPr>
          <p:cNvSpPr/>
          <p:nvPr/>
        </p:nvSpPr>
        <p:spPr>
          <a:xfrm>
            <a:off x="7950741" y="5545472"/>
            <a:ext cx="3004018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Вывод на 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UI</a:t>
            </a:r>
            <a:endParaRPr lang="ru-RU" sz="14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8BEE74B-0815-4379-B5C4-F8F31DBB6481}"/>
              </a:ext>
            </a:extLst>
          </p:cNvPr>
          <p:cNvCxnSpPr>
            <a:cxnSpLocks/>
          </p:cNvCxnSpPr>
          <p:nvPr/>
        </p:nvCxnSpPr>
        <p:spPr>
          <a:xfrm flipH="1">
            <a:off x="9452749" y="5290931"/>
            <a:ext cx="1" cy="2545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7F208907-FDC4-422E-BA10-E0C3BEB9A35C}"/>
              </a:ext>
            </a:extLst>
          </p:cNvPr>
          <p:cNvSpPr/>
          <p:nvPr/>
        </p:nvSpPr>
        <p:spPr>
          <a:xfrm>
            <a:off x="1478604" y="4533900"/>
            <a:ext cx="3004018" cy="654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Загрузка </a:t>
            </a:r>
            <a:r>
              <a:rPr lang="en-US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Face ID </a:t>
            </a:r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536896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432</Words>
  <Application>Microsoft Office PowerPoint</Application>
  <PresentationFormat>Широкоэкранный</PresentationFormat>
  <Paragraphs>105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Rostelecom Basis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Бузинов Максим Сергеевич</dc:creator>
  <cp:lastModifiedBy>Бузинов Максим Сергеевич</cp:lastModifiedBy>
  <cp:revision>22</cp:revision>
  <dcterms:created xsi:type="dcterms:W3CDTF">2021-10-30T15:21:07Z</dcterms:created>
  <dcterms:modified xsi:type="dcterms:W3CDTF">2021-10-31T08:57:26Z</dcterms:modified>
</cp:coreProperties>
</file>