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1" r:id="rId25"/>
    <p:sldId id="282" r:id="rId26"/>
    <p:sldId id="280"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1A97-23A3-CE25-6B20-D85AFF560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772C27-7FDF-3A5A-9525-E6EB28E3D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5EE63-8C7D-B38E-AB03-3AD707FD094B}"/>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5" name="Footer Placeholder 4">
            <a:extLst>
              <a:ext uri="{FF2B5EF4-FFF2-40B4-BE49-F238E27FC236}">
                <a16:creationId xmlns:a16="http://schemas.microsoft.com/office/drawing/2014/main" id="{6A1627A6-9DDF-9A7C-3BAF-B4750521B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48CA1-0891-E9AB-4F79-8E1F2F252726}"/>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86892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48E2-4D8E-4791-EE05-438CD449B2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9DF05B-D1D6-D053-36A8-EEB5AB44E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9321F-2E17-8D1D-100B-9AF4C4A58ACC}"/>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5" name="Footer Placeholder 4">
            <a:extLst>
              <a:ext uri="{FF2B5EF4-FFF2-40B4-BE49-F238E27FC236}">
                <a16:creationId xmlns:a16="http://schemas.microsoft.com/office/drawing/2014/main" id="{19B133D0-0EFA-02EF-D7E8-932C7C2DA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12454-977C-AC92-D951-794AEFEBF1F4}"/>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48788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517C7-9574-E267-1004-EF0C98E153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7EBC83-8B23-D03A-F8DD-346823589D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788D0-71E8-821F-B03D-3D75BE3220F7}"/>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5" name="Footer Placeholder 4">
            <a:extLst>
              <a:ext uri="{FF2B5EF4-FFF2-40B4-BE49-F238E27FC236}">
                <a16:creationId xmlns:a16="http://schemas.microsoft.com/office/drawing/2014/main" id="{9F424457-2772-D11D-361C-A0D481E50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2DCFA-B633-A8C1-CD03-0D05DE6DA2BE}"/>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44400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A217-8F17-224A-799C-79250A8B26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9A9AC-420F-9A7D-EE17-C187AE630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64B85-9209-35EB-656B-7C8B56A243EF}"/>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5" name="Footer Placeholder 4">
            <a:extLst>
              <a:ext uri="{FF2B5EF4-FFF2-40B4-BE49-F238E27FC236}">
                <a16:creationId xmlns:a16="http://schemas.microsoft.com/office/drawing/2014/main" id="{FB5D707C-7BAC-BBFE-55C7-1ACAE1589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04B85-C215-0704-FD9A-7DBA86E2959E}"/>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96459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8ED9-5F82-FC4E-C35D-3983C1F98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9D6661-5867-71FA-4268-EE3D640D2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823D30-FC1F-464A-86CF-6DD4F331568A}"/>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5" name="Footer Placeholder 4">
            <a:extLst>
              <a:ext uri="{FF2B5EF4-FFF2-40B4-BE49-F238E27FC236}">
                <a16:creationId xmlns:a16="http://schemas.microsoft.com/office/drawing/2014/main" id="{EB0F2756-7F5C-6412-00BB-08D307E37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FE50D-4153-CBF2-EFBD-7491EBC4E587}"/>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338372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3E60-54D7-B4B1-4333-C1A84792B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576A5-21B2-0785-4480-C4A7FC2A5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229B69-5355-A657-F3BB-44EB71C40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07562D-E339-C9B6-4975-1BD41CC0CCD7}"/>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6" name="Footer Placeholder 5">
            <a:extLst>
              <a:ext uri="{FF2B5EF4-FFF2-40B4-BE49-F238E27FC236}">
                <a16:creationId xmlns:a16="http://schemas.microsoft.com/office/drawing/2014/main" id="{895F10E5-5D61-DBAC-5979-488AA42D4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CCD3C-B073-6913-89A2-94DAB0B94DAB}"/>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4063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45E3-F66E-DDAF-38DC-D2A4348A6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135381-D8D9-037E-1E16-A2D70E8AA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914BA-CE6C-6E17-D450-7AD82103A6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2E60A-5841-F9B1-EE7A-FF4949ED3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C4A455-1C38-20F8-FBDE-76E71679D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7528D-F990-1F8E-BB60-485700CB521C}"/>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8" name="Footer Placeholder 7">
            <a:extLst>
              <a:ext uri="{FF2B5EF4-FFF2-40B4-BE49-F238E27FC236}">
                <a16:creationId xmlns:a16="http://schemas.microsoft.com/office/drawing/2014/main" id="{B0E7D5E4-5E57-6333-1CEF-F08FA40A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86A328-344A-6742-5E57-EEA25646DAB6}"/>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58409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7E74-EA27-7973-5C8C-FB8A6CFD3A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3CB114-F0B5-C0E2-9D79-800170869BD6}"/>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4" name="Footer Placeholder 3">
            <a:extLst>
              <a:ext uri="{FF2B5EF4-FFF2-40B4-BE49-F238E27FC236}">
                <a16:creationId xmlns:a16="http://schemas.microsoft.com/office/drawing/2014/main" id="{AED403D6-FF94-760D-E26D-0425EFF499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CF38E8-66EA-6E79-94C4-D1357D1A9B33}"/>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88738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A09B6-12AA-33B0-9C05-7038EFB0238E}"/>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3" name="Footer Placeholder 2">
            <a:extLst>
              <a:ext uri="{FF2B5EF4-FFF2-40B4-BE49-F238E27FC236}">
                <a16:creationId xmlns:a16="http://schemas.microsoft.com/office/drawing/2014/main" id="{E6B6466E-B96A-7604-B921-E10BED0E1A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F68AC-B392-9576-0771-EBF91E847831}"/>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27370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D7B2-2CDA-E7DE-FB15-6923C3429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FFD4CD-DAAF-B62E-85A1-A1321D317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31AB4B-AD73-A9C4-13FE-45D075270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155DA-353A-0835-FA0B-CFFE8871C8BA}"/>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6" name="Footer Placeholder 5">
            <a:extLst>
              <a:ext uri="{FF2B5EF4-FFF2-40B4-BE49-F238E27FC236}">
                <a16:creationId xmlns:a16="http://schemas.microsoft.com/office/drawing/2014/main" id="{8B30B525-0F79-8EF4-3A5A-3EC1582B3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BA43E-89DC-2E2B-7D50-281966578803}"/>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385823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633F-19B9-2121-20DF-9E115A538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3E6C22-18AC-1376-AA16-AAB9EE288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A71C8-EDC9-2971-48BF-864768124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E47B3-3614-1456-DE94-4DFBB5B2A179}"/>
              </a:ext>
            </a:extLst>
          </p:cNvPr>
          <p:cNvSpPr>
            <a:spLocks noGrp="1"/>
          </p:cNvSpPr>
          <p:nvPr>
            <p:ph type="dt" sz="half" idx="10"/>
          </p:nvPr>
        </p:nvSpPr>
        <p:spPr/>
        <p:txBody>
          <a:bodyPr/>
          <a:lstStyle/>
          <a:p>
            <a:fld id="{5FB7F880-1F09-4D02-80D9-593737C95D55}" type="datetimeFigureOut">
              <a:rPr lang="en-US" smtClean="0"/>
              <a:t>1/21/2023</a:t>
            </a:fld>
            <a:endParaRPr lang="en-US"/>
          </a:p>
        </p:txBody>
      </p:sp>
      <p:sp>
        <p:nvSpPr>
          <p:cNvPr id="6" name="Footer Placeholder 5">
            <a:extLst>
              <a:ext uri="{FF2B5EF4-FFF2-40B4-BE49-F238E27FC236}">
                <a16:creationId xmlns:a16="http://schemas.microsoft.com/office/drawing/2014/main" id="{A082BA5F-3525-F5F7-D749-C88CCD42F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C3E4C-A31B-984F-CCFA-AC6D720AA4A2}"/>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31595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6FBC-CC64-F893-AE6A-42DD8F116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8040C-DADF-DA5C-5CA5-225B70FEB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0FBFF-C793-90AE-68BD-86B62EDB9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7F880-1F09-4D02-80D9-593737C95D55}" type="datetimeFigureOut">
              <a:rPr lang="en-US" smtClean="0"/>
              <a:t>1/21/2023</a:t>
            </a:fld>
            <a:endParaRPr lang="en-US"/>
          </a:p>
        </p:txBody>
      </p:sp>
      <p:sp>
        <p:nvSpPr>
          <p:cNvPr id="5" name="Footer Placeholder 4">
            <a:extLst>
              <a:ext uri="{FF2B5EF4-FFF2-40B4-BE49-F238E27FC236}">
                <a16:creationId xmlns:a16="http://schemas.microsoft.com/office/drawing/2014/main" id="{3B5350F8-AD42-E5BA-43C7-9065D998C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7C96F9-06D1-88EE-8F85-41B3392552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F8E46-41CD-45A3-95A9-506ABF457316}" type="slidenum">
              <a:rPr lang="en-US" smtClean="0"/>
              <a:t>‹#›</a:t>
            </a:fld>
            <a:endParaRPr lang="en-US"/>
          </a:p>
        </p:txBody>
      </p:sp>
    </p:spTree>
    <p:extLst>
      <p:ext uri="{BB962C8B-B14F-4D97-AF65-F5344CB8AC3E}">
        <p14:creationId xmlns:p14="http://schemas.microsoft.com/office/powerpoint/2010/main" val="3395547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2BF-F072-53B2-B8A1-1A7915FAFA5C}"/>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Housing Price Prediction Model</a:t>
            </a:r>
          </a:p>
        </p:txBody>
      </p:sp>
      <p:sp>
        <p:nvSpPr>
          <p:cNvPr id="3" name="Subtitle 2">
            <a:extLst>
              <a:ext uri="{FF2B5EF4-FFF2-40B4-BE49-F238E27FC236}">
                <a16:creationId xmlns:a16="http://schemas.microsoft.com/office/drawing/2014/main" id="{FE92247A-7E20-BD56-ECBB-4BE92F9D29DB}"/>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Submitted By- Rakesh Shinde</a:t>
            </a:r>
          </a:p>
        </p:txBody>
      </p:sp>
    </p:spTree>
    <p:extLst>
      <p:ext uri="{BB962C8B-B14F-4D97-AF65-F5344CB8AC3E}">
        <p14:creationId xmlns:p14="http://schemas.microsoft.com/office/powerpoint/2010/main" val="305546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Visualization</a:t>
            </a:r>
          </a:p>
        </p:txBody>
      </p:sp>
      <p:sp>
        <p:nvSpPr>
          <p:cNvPr id="13" name="TextBox 12">
            <a:extLst>
              <a:ext uri="{FF2B5EF4-FFF2-40B4-BE49-F238E27FC236}">
                <a16:creationId xmlns:a16="http://schemas.microsoft.com/office/drawing/2014/main" id="{A3C95F04-2292-3A67-2FCD-5B34B654F890}"/>
              </a:ext>
            </a:extLst>
          </p:cNvPr>
          <p:cNvSpPr txBox="1"/>
          <p:nvPr/>
        </p:nvSpPr>
        <p:spPr>
          <a:xfrm>
            <a:off x="838200" y="5148108"/>
            <a:ext cx="10866755" cy="878895"/>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Year of built is older, then Sale price is lower and for recent built price has increased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If year of Remodification is recent one then the price is on higher side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19939A80-576B-3F89-1B88-A7A8F57B7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37" y="1559972"/>
            <a:ext cx="49530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0201B35-522E-E174-71F4-145E63181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8005" y="1559972"/>
            <a:ext cx="4953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28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Visualization</a:t>
            </a:r>
          </a:p>
        </p:txBody>
      </p:sp>
      <p:sp>
        <p:nvSpPr>
          <p:cNvPr id="13" name="TextBox 12">
            <a:extLst>
              <a:ext uri="{FF2B5EF4-FFF2-40B4-BE49-F238E27FC236}">
                <a16:creationId xmlns:a16="http://schemas.microsoft.com/office/drawing/2014/main" id="{A3C95F04-2292-3A67-2FCD-5B34B654F890}"/>
              </a:ext>
            </a:extLst>
          </p:cNvPr>
          <p:cNvSpPr txBox="1"/>
          <p:nvPr/>
        </p:nvSpPr>
        <p:spPr>
          <a:xfrm>
            <a:off x="838200" y="5148108"/>
            <a:ext cx="10866755" cy="878895"/>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Masonry veneer area increases the Sale price has increased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Type 1 finished increases the Sale price has also increased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a:extLst>
              <a:ext uri="{FF2B5EF4-FFF2-40B4-BE49-F238E27FC236}">
                <a16:creationId xmlns:a16="http://schemas.microsoft.com/office/drawing/2014/main" id="{DD0237E6-1140-5E83-338A-8100F794C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241" y="1844327"/>
            <a:ext cx="49530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C37916A-567D-DDC8-CF94-B22F89E5A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844327"/>
            <a:ext cx="4953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25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Visualization</a:t>
            </a:r>
          </a:p>
        </p:txBody>
      </p:sp>
      <p:sp>
        <p:nvSpPr>
          <p:cNvPr id="13" name="TextBox 12">
            <a:extLst>
              <a:ext uri="{FF2B5EF4-FFF2-40B4-BE49-F238E27FC236}">
                <a16:creationId xmlns:a16="http://schemas.microsoft.com/office/drawing/2014/main" id="{A3C95F04-2292-3A67-2FCD-5B34B654F890}"/>
              </a:ext>
            </a:extLst>
          </p:cNvPr>
          <p:cNvSpPr txBox="1"/>
          <p:nvPr/>
        </p:nvSpPr>
        <p:spPr>
          <a:xfrm>
            <a:off x="838200" y="5148108"/>
            <a:ext cx="10866755" cy="878895"/>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 Total Basement Area Increases the Sales price has increased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 first Floor Area increased the Sale price have increased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F3FD04E7-B3B8-C3AA-6E9B-3C64CE937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19287"/>
            <a:ext cx="49530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21CE66F-292A-F734-7C07-17AB8C45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2" y="1919286"/>
            <a:ext cx="4953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34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Visualization</a:t>
            </a:r>
          </a:p>
        </p:txBody>
      </p:sp>
      <p:sp>
        <p:nvSpPr>
          <p:cNvPr id="13" name="TextBox 12">
            <a:extLst>
              <a:ext uri="{FF2B5EF4-FFF2-40B4-BE49-F238E27FC236}">
                <a16:creationId xmlns:a16="http://schemas.microsoft.com/office/drawing/2014/main" id="{A3C95F04-2292-3A67-2FCD-5B34B654F890}"/>
              </a:ext>
            </a:extLst>
          </p:cNvPr>
          <p:cNvSpPr txBox="1"/>
          <p:nvPr/>
        </p:nvSpPr>
        <p:spPr>
          <a:xfrm>
            <a:off x="838200" y="5148108"/>
            <a:ext cx="10866755" cy="878895"/>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 second Floor Area increased the Sale price have increased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Increase in trend for ground living area is seen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a:extLst>
              <a:ext uri="{FF2B5EF4-FFF2-40B4-BE49-F238E27FC236}">
                <a16:creationId xmlns:a16="http://schemas.microsoft.com/office/drawing/2014/main" id="{07138FE3-3F5C-FC23-6C6B-1CB30B238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4327"/>
            <a:ext cx="49530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6344E9D-346C-EE23-CDFF-D2A13F07E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577" y="1844327"/>
            <a:ext cx="4953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19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Visualization</a:t>
            </a:r>
          </a:p>
        </p:txBody>
      </p:sp>
      <p:sp>
        <p:nvSpPr>
          <p:cNvPr id="13" name="TextBox 12">
            <a:extLst>
              <a:ext uri="{FF2B5EF4-FFF2-40B4-BE49-F238E27FC236}">
                <a16:creationId xmlns:a16="http://schemas.microsoft.com/office/drawing/2014/main" id="{A3C95F04-2292-3A67-2FCD-5B34B654F890}"/>
              </a:ext>
            </a:extLst>
          </p:cNvPr>
          <p:cNvSpPr txBox="1"/>
          <p:nvPr/>
        </p:nvSpPr>
        <p:spPr>
          <a:xfrm>
            <a:off x="838200" y="5148108"/>
            <a:ext cx="10866755" cy="878895"/>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 the garage-built year is recent the sale price is higher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 Garage area increased the sale price has also increased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a:extLst>
              <a:ext uri="{FF2B5EF4-FFF2-40B4-BE49-F238E27FC236}">
                <a16:creationId xmlns:a16="http://schemas.microsoft.com/office/drawing/2014/main" id="{DDB82073-090D-F967-B72D-2D850576D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19287"/>
            <a:ext cx="49530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426D9F3-BE58-C732-AB3E-3776F593B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19287"/>
            <a:ext cx="4953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3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Correlation</a:t>
            </a:r>
          </a:p>
        </p:txBody>
      </p:sp>
      <p:pic>
        <p:nvPicPr>
          <p:cNvPr id="4" name="Picture 3">
            <a:extLst>
              <a:ext uri="{FF2B5EF4-FFF2-40B4-BE49-F238E27FC236}">
                <a16:creationId xmlns:a16="http://schemas.microsoft.com/office/drawing/2014/main" id="{0BB90204-A4BC-7782-4FB1-73D8089953A9}"/>
              </a:ext>
            </a:extLst>
          </p:cNvPr>
          <p:cNvPicPr>
            <a:picLocks noChangeAspect="1"/>
          </p:cNvPicPr>
          <p:nvPr/>
        </p:nvPicPr>
        <p:blipFill>
          <a:blip r:embed="rId2"/>
          <a:stretch>
            <a:fillRect/>
          </a:stretch>
        </p:blipFill>
        <p:spPr>
          <a:xfrm>
            <a:off x="0" y="1992969"/>
            <a:ext cx="12192000" cy="2872062"/>
          </a:xfrm>
          <a:prstGeom prst="rect">
            <a:avLst/>
          </a:prstGeom>
        </p:spPr>
      </p:pic>
    </p:spTree>
    <p:extLst>
      <p:ext uri="{BB962C8B-B14F-4D97-AF65-F5344CB8AC3E}">
        <p14:creationId xmlns:p14="http://schemas.microsoft.com/office/powerpoint/2010/main" val="200558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
            <a:ext cx="10515600" cy="704537"/>
          </a:xfrm>
        </p:spPr>
        <p:txBody>
          <a:bodyPr>
            <a:normAutofit/>
          </a:bodyPr>
          <a:lstStyle/>
          <a:p>
            <a:r>
              <a:rPr lang="en-US" b="1" dirty="0">
                <a:latin typeface="Times New Roman" panose="02020603050405020304" pitchFamily="18" charset="0"/>
                <a:cs typeface="Times New Roman" panose="02020603050405020304" pitchFamily="18" charset="0"/>
              </a:rPr>
              <a:t>Important Factors Affecting the sale price</a:t>
            </a:r>
          </a:p>
        </p:txBody>
      </p:sp>
      <p:sp>
        <p:nvSpPr>
          <p:cNvPr id="3" name="Content Placeholder 2">
            <a:extLst>
              <a:ext uri="{FF2B5EF4-FFF2-40B4-BE49-F238E27FC236}">
                <a16:creationId xmlns:a16="http://schemas.microsoft.com/office/drawing/2014/main" id="{27022C00-ACBF-E57E-17AA-31094A915E88}"/>
              </a:ext>
            </a:extLst>
          </p:cNvPr>
          <p:cNvSpPr>
            <a:spLocks noGrp="1"/>
          </p:cNvSpPr>
          <p:nvPr>
            <p:ph idx="1"/>
          </p:nvPr>
        </p:nvSpPr>
        <p:spPr>
          <a:xfrm>
            <a:off x="838200" y="704538"/>
            <a:ext cx="10515600" cy="6153462"/>
          </a:xfrm>
        </p:spPr>
        <p:txBody>
          <a:bodyPr>
            <a:normAutofit/>
          </a:bodyPr>
          <a:lstStyle/>
          <a:p>
            <a:pPr algn="just">
              <a:lnSpc>
                <a:spcPct val="125000"/>
              </a:lnSpc>
            </a:pPr>
            <a:r>
              <a:rPr lang="en-IN" sz="2000" dirty="0">
                <a:effectLst/>
                <a:latin typeface="Times New Roman" panose="02020603050405020304" pitchFamily="18" charset="0"/>
                <a:ea typeface="Calibri" panose="020F0502020204030204" pitchFamily="34" charset="0"/>
              </a:rPr>
              <a:t>The following factors are more important and positively correlated with the Sale Price (The </a:t>
            </a:r>
            <a:r>
              <a:rPr lang="en-IN" sz="2000" dirty="0" err="1">
                <a:effectLst/>
                <a:latin typeface="Times New Roman" panose="02020603050405020304" pitchFamily="18" charset="0"/>
                <a:ea typeface="Calibri" panose="020F0502020204030204" pitchFamily="34" charset="0"/>
              </a:rPr>
              <a:t>pearson</a:t>
            </a:r>
            <a:r>
              <a:rPr lang="en-IN" sz="2000" dirty="0">
                <a:effectLst/>
                <a:latin typeface="Times New Roman" panose="02020603050405020304" pitchFamily="18" charset="0"/>
                <a:ea typeface="Calibri" panose="020F0502020204030204" pitchFamily="34" charset="0"/>
              </a:rPr>
              <a:t> correlation coefficient is shown against every factor which is important the range is varying if the coefficient is between 0.8 to 0.6 then it is having strong relationship with target variable, and then if it is between 0.6 to 0.4 moderate correlation exits, and less than that up to 0.1 very low correlation is said to be exists.</a:t>
            </a:r>
            <a:endParaRPr lang="en-US" sz="3200" dirty="0"/>
          </a:p>
        </p:txBody>
      </p:sp>
      <p:sp>
        <p:nvSpPr>
          <p:cNvPr id="6" name="TextBox 5">
            <a:extLst>
              <a:ext uri="{FF2B5EF4-FFF2-40B4-BE49-F238E27FC236}">
                <a16:creationId xmlns:a16="http://schemas.microsoft.com/office/drawing/2014/main" id="{23382D43-D6E8-D354-3EAF-967D550E69C4}"/>
              </a:ext>
            </a:extLst>
          </p:cNvPr>
          <p:cNvSpPr txBox="1"/>
          <p:nvPr/>
        </p:nvSpPr>
        <p:spPr>
          <a:xfrm>
            <a:off x="947504" y="2655117"/>
            <a:ext cx="3309079" cy="4202882"/>
          </a:xfrm>
          <a:prstGeom prst="rect">
            <a:avLst/>
          </a:prstGeom>
          <a:noFill/>
        </p:spPr>
        <p:txBody>
          <a:bodyPr wrap="square">
            <a:spAutoFit/>
          </a:bodyPr>
          <a:lstStyle/>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OverallQual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0.789185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GrLivArea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0.707300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GarageCars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0.628329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0.619000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TotalBsmtSF</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0.595042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1stFlrSF         0.587642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FullBath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0.554988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TotRmsAbvGrd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0.528363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YearBuilt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0.514408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YearRemodAdd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0.507831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B8208F9-B639-7296-5144-91B0A09035CC}"/>
              </a:ext>
            </a:extLst>
          </p:cNvPr>
          <p:cNvSpPr txBox="1"/>
          <p:nvPr/>
        </p:nvSpPr>
        <p:spPr>
          <a:xfrm>
            <a:off x="4515788" y="2655117"/>
            <a:ext cx="3688830" cy="4202882"/>
          </a:xfrm>
          <a:prstGeom prst="rect">
            <a:avLst/>
          </a:prstGeom>
          <a:noFill/>
        </p:spPr>
        <p:txBody>
          <a:bodyPr wrap="square">
            <a:spAutoFit/>
          </a:bodyPr>
          <a:lstStyle/>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MasVnrArea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0.463626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Fireplaces       0.459611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GarageYrBlt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0.458007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Foundation       0.374169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BsmtFinSF1       0.362874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OpenPorchSF</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0.339500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2ndFlrSF         0.330386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LotFrontage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0.323779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WoodDeckSF</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0.315444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HalfBath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0.295592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9B974E1-6B8F-6E30-3607-FFB68514FD2F}"/>
              </a:ext>
            </a:extLst>
          </p:cNvPr>
          <p:cNvSpPr txBox="1"/>
          <p:nvPr/>
        </p:nvSpPr>
        <p:spPr>
          <a:xfrm>
            <a:off x="7664970" y="2689669"/>
            <a:ext cx="3688830" cy="2540888"/>
          </a:xfrm>
          <a:prstGeom prst="rect">
            <a:avLst/>
          </a:prstGeom>
          <a:noFill/>
        </p:spPr>
        <p:txBody>
          <a:bodyPr wrap="square">
            <a:spAutoFit/>
          </a:bodyPr>
          <a:lstStyle/>
          <a:p>
            <a:pPr marL="342900" marR="0" lvl="0" indent="-342900" algn="just" fontAlgn="base" latinLnBrk="1">
              <a:lnSpc>
                <a:spcPct val="150000"/>
              </a:lnSpc>
              <a:spcBef>
                <a:spcPts val="0"/>
              </a:spcBef>
              <a:spcAft>
                <a:spcPts val="0"/>
              </a:spcAft>
              <a:buFont typeface="+mj-lt"/>
              <a:buAutoNum type="arabicParenR" startAt="2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GarageType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-0.299470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2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HeatingQC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-0.406604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2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GarageFinish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-0.537121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2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KitchenQual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-0.592468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2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ExterQual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-0.624820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arenR" startAt="2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BsmtQual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-0.626850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360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Dropping the columns</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fontScale="92500"/>
          </a:bodyPr>
          <a:lstStyle/>
          <a:p>
            <a:pPr marL="457200" marR="0" lvl="1" indent="0" algn="just">
              <a:lnSpc>
                <a:spcPct val="15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From train database the following columns are dropped because of their very low correlation with the target variable and very high Null values present in the database</a:t>
            </a:r>
          </a:p>
          <a:p>
            <a:pPr marL="457200" marR="0" lvl="1" indent="0" algn="just">
              <a:lnSpc>
                <a:spcPct val="150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[,'Id','</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PoolQC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MiscFeature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'Alley', 'Fence',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FireplaceQu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MiscVal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PoolArea</a:t>
            </a:r>
            <a:r>
              <a:rPr lang="en-US" dirty="0">
                <a:effectLst/>
                <a:latin typeface="Times New Roman" panose="02020603050405020304" pitchFamily="18" charset="0"/>
                <a:ea typeface="Calibri" panose="020F0502020204030204" pitchFamily="34" charset="0"/>
                <a:cs typeface="Times New Roman" panose="02020603050405020304" pitchFamily="18" charset="0"/>
              </a:rPr>
              <a:t>', 'Condition2', 'Utilities', 'Exterior2nd',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GarageQual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MoSold</a:t>
            </a:r>
            <a:r>
              <a:rPr lang="en-US" dirty="0">
                <a:effectLst/>
                <a:latin typeface="Times New Roman" panose="02020603050405020304" pitchFamily="18" charset="0"/>
                <a:ea typeface="Calibri" panose="020F0502020204030204" pitchFamily="34" charset="0"/>
                <a:cs typeface="Times New Roman" panose="02020603050405020304" pitchFamily="18" charset="0"/>
              </a:rPr>
              <a:t>', '3SsnPorch',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BsmtCond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'Street', 'Condition2',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LandContour</a:t>
            </a:r>
            <a:r>
              <a:rPr lang="en-US" dirty="0">
                <a:effectLst/>
                <a:latin typeface="Times New Roman" panose="02020603050405020304" pitchFamily="18" charset="0"/>
                <a:ea typeface="Calibri" panose="020F0502020204030204" pitchFamily="34" charset="0"/>
                <a:cs typeface="Times New Roman" panose="02020603050405020304" pitchFamily="18" charset="0"/>
              </a:rPr>
              <a:t>', 'BsmtFinType2',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LandSlope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MasVnrType</a:t>
            </a:r>
            <a:r>
              <a:rPr lang="en-US" dirty="0">
                <a:effectLst/>
                <a:latin typeface="Times New Roman" panose="02020603050405020304" pitchFamily="18" charset="0"/>
                <a:ea typeface="Calibri" panose="020F0502020204030204" pitchFamily="34" charset="0"/>
                <a:cs typeface="Times New Roman" panose="02020603050405020304" pitchFamily="18" charset="0"/>
              </a:rPr>
              <a:t>', 'BsmtFinSF2',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BsmtHalfBath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MiscVal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LowQualFinSF</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YrSold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SaleType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LotConfig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MSSubClass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OverallCond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BldgType</a:t>
            </a:r>
            <a:r>
              <a:rPr lang="en-US" dirty="0">
                <a:effectLst/>
                <a:latin typeface="Times New Roman" panose="02020603050405020304" pitchFamily="18" charset="0"/>
                <a:ea typeface="Calibri" panose="020F0502020204030204" pitchFamily="34" charset="0"/>
                <a:cs typeface="Times New Roman" panose="02020603050405020304" pitchFamily="18" charset="0"/>
              </a:rPr>
              <a:t>', 'BsmtFinType1', 'Heating'] </a:t>
            </a:r>
          </a:p>
        </p:txBody>
      </p:sp>
    </p:spTree>
    <p:extLst>
      <p:ext uri="{BB962C8B-B14F-4D97-AF65-F5344CB8AC3E}">
        <p14:creationId xmlns:p14="http://schemas.microsoft.com/office/powerpoint/2010/main" val="2688708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Conversion of Categorical Data </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a:bodyPr>
          <a:lstStyle/>
          <a:p>
            <a:pPr marL="457200" marR="0" lvl="1" indent="0" algn="just">
              <a:lnSpc>
                <a:spcPct val="150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Categorical data is converted into codes by the Label Encoder</a:t>
            </a:r>
          </a:p>
        </p:txBody>
      </p:sp>
    </p:spTree>
    <p:extLst>
      <p:ext uri="{BB962C8B-B14F-4D97-AF65-F5344CB8AC3E}">
        <p14:creationId xmlns:p14="http://schemas.microsoft.com/office/powerpoint/2010/main" val="284289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
            <a:ext cx="10515600" cy="779488"/>
          </a:xfrm>
        </p:spPr>
        <p:txBody>
          <a:bodyPr/>
          <a:lstStyle/>
          <a:p>
            <a:r>
              <a:rPr lang="en-US" b="1" dirty="0">
                <a:latin typeface="Times New Roman" panose="02020603050405020304" pitchFamily="18" charset="0"/>
                <a:cs typeface="Times New Roman" panose="02020603050405020304" pitchFamily="18" charset="0"/>
              </a:rPr>
              <a:t>Skewness of the data</a:t>
            </a:r>
          </a:p>
        </p:txBody>
      </p:sp>
      <p:pic>
        <p:nvPicPr>
          <p:cNvPr id="6" name="Content Placeholder 5">
            <a:extLst>
              <a:ext uri="{FF2B5EF4-FFF2-40B4-BE49-F238E27FC236}">
                <a16:creationId xmlns:a16="http://schemas.microsoft.com/office/drawing/2014/main" id="{4859C064-D6E3-BCB6-5E88-ABF209F3634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85" y="944380"/>
            <a:ext cx="12131307" cy="5913619"/>
          </a:xfrm>
          <a:prstGeom prst="rect">
            <a:avLst/>
          </a:prstGeom>
          <a:noFill/>
          <a:ln>
            <a:noFill/>
          </a:ln>
        </p:spPr>
      </p:pic>
    </p:spTree>
    <p:extLst>
      <p:ext uri="{BB962C8B-B14F-4D97-AF65-F5344CB8AC3E}">
        <p14:creationId xmlns:p14="http://schemas.microsoft.com/office/powerpoint/2010/main" val="250425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a:bodyPr>
          <a:lstStyle/>
          <a:p>
            <a:pPr algn="just"/>
            <a:r>
              <a:rPr lang="en-US" sz="2400" dirty="0">
                <a:solidFill>
                  <a:srgbClr val="000000"/>
                </a:solidFill>
                <a:effectLst/>
                <a:latin typeface="Times New Roman" panose="02020603050405020304" pitchFamily="18" charset="0"/>
                <a:ea typeface="Calibri" panose="020F0502020204030204" pitchFamily="3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2400" dirty="0">
                <a:solidFill>
                  <a:srgbClr val="000000"/>
                </a:solidFill>
                <a:effectLst/>
                <a:latin typeface="Times New Roman" panose="02020603050405020304" pitchFamily="18" charset="0"/>
                <a:ea typeface="Calibri" panose="020F0502020204030204" pitchFamily="3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a:p>
            <a:pPr algn="just"/>
            <a:r>
              <a:rPr lang="en-US" sz="2400" dirty="0">
                <a:solidFill>
                  <a:srgbClr val="000000"/>
                </a:solidFill>
                <a:effectLst/>
                <a:latin typeface="Times New Roman" panose="02020603050405020304" pitchFamily="18" charset="0"/>
                <a:ea typeface="Calibri" panose="020F0502020204030204" pitchFamily="34" charset="0"/>
              </a:rPr>
              <a:t>Our problem is related to one such housing company. </a:t>
            </a:r>
          </a:p>
          <a:p>
            <a:endParaRPr lang="en-US" sz="3600" dirty="0"/>
          </a:p>
        </p:txBody>
      </p:sp>
    </p:spTree>
    <p:extLst>
      <p:ext uri="{BB962C8B-B14F-4D97-AF65-F5344CB8AC3E}">
        <p14:creationId xmlns:p14="http://schemas.microsoft.com/office/powerpoint/2010/main" val="93283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404736"/>
            <a:ext cx="10515600" cy="779488"/>
          </a:xfrm>
        </p:spPr>
        <p:txBody>
          <a:bodyPr/>
          <a:lstStyle/>
          <a:p>
            <a:r>
              <a:rPr lang="en-US" b="1" dirty="0">
                <a:latin typeface="Times New Roman" panose="02020603050405020304" pitchFamily="18" charset="0"/>
                <a:cs typeface="Times New Roman" panose="02020603050405020304" pitchFamily="18" charset="0"/>
              </a:rPr>
              <a:t>Skewness of the data</a:t>
            </a:r>
          </a:p>
        </p:txBody>
      </p:sp>
      <p:sp>
        <p:nvSpPr>
          <p:cNvPr id="4" name="Content Placeholder 3">
            <a:extLst>
              <a:ext uri="{FF2B5EF4-FFF2-40B4-BE49-F238E27FC236}">
                <a16:creationId xmlns:a16="http://schemas.microsoft.com/office/drawing/2014/main" id="{7522AB46-256A-9E87-E98A-D9B33807A70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From plotting the Distribution plot we can see that there are multiple columns are having the skewness and to be treated</a:t>
            </a:r>
          </a:p>
          <a:p>
            <a:r>
              <a:rPr lang="en-US" dirty="0">
                <a:latin typeface="Times New Roman" panose="02020603050405020304" pitchFamily="18" charset="0"/>
                <a:cs typeface="Times New Roman" panose="02020603050405020304" pitchFamily="18" charset="0"/>
              </a:rPr>
              <a:t>The Highly skewed columns are dropped and then some are treated with Power transform method</a:t>
            </a:r>
          </a:p>
          <a:p>
            <a:pPr marL="0" indent="0">
              <a:buNone/>
            </a:pPr>
            <a:endParaRPr lang="en-US" dirty="0"/>
          </a:p>
        </p:txBody>
      </p:sp>
    </p:spTree>
    <p:extLst>
      <p:ext uri="{BB962C8B-B14F-4D97-AF65-F5344CB8AC3E}">
        <p14:creationId xmlns:p14="http://schemas.microsoft.com/office/powerpoint/2010/main" val="1690584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404736"/>
            <a:ext cx="10515600" cy="779488"/>
          </a:xfrm>
        </p:spPr>
        <p:txBody>
          <a:bodyPr/>
          <a:lstStyle/>
          <a:p>
            <a:r>
              <a:rPr lang="en-US" b="1" dirty="0">
                <a:latin typeface="Times New Roman" panose="02020603050405020304" pitchFamily="18" charset="0"/>
                <a:cs typeface="Times New Roman" panose="02020603050405020304" pitchFamily="18" charset="0"/>
              </a:rPr>
              <a:t>Checking for Outliers</a:t>
            </a:r>
          </a:p>
        </p:txBody>
      </p:sp>
      <p:sp>
        <p:nvSpPr>
          <p:cNvPr id="4" name="Content Placeholder 3">
            <a:extLst>
              <a:ext uri="{FF2B5EF4-FFF2-40B4-BE49-F238E27FC236}">
                <a16:creationId xmlns:a16="http://schemas.microsoft.com/office/drawing/2014/main" id="{7522AB46-256A-9E87-E98A-D9B33807A70D}"/>
              </a:ext>
            </a:extLst>
          </p:cNvPr>
          <p:cNvSpPr>
            <a:spLocks noGrp="1"/>
          </p:cNvSpPr>
          <p:nvPr>
            <p:ph idx="1"/>
          </p:nvPr>
        </p:nvSpPr>
        <p:spPr/>
        <p:txBody>
          <a:bodyPr>
            <a:normAutofit fontScale="92500"/>
          </a:bodyPr>
          <a:lstStyle/>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outliers are checked with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zscore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it is observed that many continuous columns are having skewness and it is to detected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is observed that 39% data in outliers and cannot be removed it is mainly because of two reasons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data collection strategy is wrong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data is real and will add some important value to the 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Hence, I have decided to keep the outliers as I am not having the domain knowledge of real estate. To check whether outlier is really a outlier or some important data point.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2815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404736"/>
            <a:ext cx="10515600" cy="779488"/>
          </a:xfrm>
        </p:spPr>
        <p:txBody>
          <a:bodyPr/>
          <a:lstStyle/>
          <a:p>
            <a:r>
              <a:rPr lang="en-US" b="1" dirty="0">
                <a:latin typeface="Times New Roman" panose="02020603050405020304" pitchFamily="18" charset="0"/>
                <a:cs typeface="Times New Roman" panose="02020603050405020304" pitchFamily="18" charset="0"/>
              </a:rPr>
              <a:t> Training the Train dataset</a:t>
            </a:r>
          </a:p>
        </p:txBody>
      </p:sp>
      <p:sp>
        <p:nvSpPr>
          <p:cNvPr id="4" name="Content Placeholder 3">
            <a:extLst>
              <a:ext uri="{FF2B5EF4-FFF2-40B4-BE49-F238E27FC236}">
                <a16:creationId xmlns:a16="http://schemas.microsoft.com/office/drawing/2014/main" id="{7522AB46-256A-9E87-E98A-D9B33807A70D}"/>
              </a:ext>
            </a:extLst>
          </p:cNvPr>
          <p:cNvSpPr>
            <a:spLocks noGrp="1"/>
          </p:cNvSpPr>
          <p:nvPr>
            <p:ph idx="1"/>
          </p:nvPr>
        </p:nvSpPr>
        <p:spPr/>
        <p:txBody>
          <a:bodyPr>
            <a:normAutofit/>
          </a:bodyPr>
          <a:lstStyle/>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As the target variable is continuous this dataset will go with regression type of supervised learning approach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Best random state with Linear Regression is found out to be 94, following are the Algorithms are used and Cross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Scores are also evaluated.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400" dirty="0"/>
          </a:p>
        </p:txBody>
      </p:sp>
    </p:spTree>
    <p:extLst>
      <p:ext uri="{BB962C8B-B14F-4D97-AF65-F5344CB8AC3E}">
        <p14:creationId xmlns:p14="http://schemas.microsoft.com/office/powerpoint/2010/main" val="3335733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404736"/>
            <a:ext cx="10515600" cy="779488"/>
          </a:xfrm>
        </p:spPr>
        <p:txBody>
          <a:bodyPr/>
          <a:lstStyle/>
          <a:p>
            <a:r>
              <a:rPr lang="en-US" b="1" dirty="0">
                <a:latin typeface="Times New Roman" panose="02020603050405020304" pitchFamily="18" charset="0"/>
                <a:cs typeface="Times New Roman" panose="02020603050405020304" pitchFamily="18" charset="0"/>
              </a:rPr>
              <a:t> Results of various Algorithms</a:t>
            </a:r>
          </a:p>
        </p:txBody>
      </p:sp>
      <p:pic>
        <p:nvPicPr>
          <p:cNvPr id="6" name="Picture 5">
            <a:extLst>
              <a:ext uri="{FF2B5EF4-FFF2-40B4-BE49-F238E27FC236}">
                <a16:creationId xmlns:a16="http://schemas.microsoft.com/office/drawing/2014/main" id="{CFDEA019-30C1-F649-DE9F-0B5DFDC6FD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02" y="1510259"/>
            <a:ext cx="12123596" cy="3837482"/>
          </a:xfrm>
          <a:prstGeom prst="rect">
            <a:avLst/>
          </a:prstGeom>
          <a:noFill/>
          <a:ln>
            <a:noFill/>
          </a:ln>
        </p:spPr>
      </p:pic>
    </p:spTree>
    <p:extLst>
      <p:ext uri="{BB962C8B-B14F-4D97-AF65-F5344CB8AC3E}">
        <p14:creationId xmlns:p14="http://schemas.microsoft.com/office/powerpoint/2010/main" val="9788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Discussion on results of various algorithms</a:t>
            </a:r>
          </a:p>
        </p:txBody>
      </p:sp>
      <p:sp>
        <p:nvSpPr>
          <p:cNvPr id="5" name="Content Placeholder 4">
            <a:extLst>
              <a:ext uri="{FF2B5EF4-FFF2-40B4-BE49-F238E27FC236}">
                <a16:creationId xmlns:a16="http://schemas.microsoft.com/office/drawing/2014/main" id="{5183D44F-29DE-FFFD-FC1D-E987EB70104B}"/>
              </a:ext>
            </a:extLst>
          </p:cNvPr>
          <p:cNvSpPr>
            <a:spLocks noGrp="1"/>
          </p:cNvSpPr>
          <p:nvPr>
            <p:ph idx="1"/>
          </p:nvPr>
        </p:nvSpPr>
        <p:spPr/>
        <p:txBody>
          <a:bodyPr/>
          <a:lstStyle/>
          <a:p>
            <a:pPr marL="0" marR="0" algn="just">
              <a:lnSpc>
                <a:spcPct val="150000"/>
              </a:lnSpc>
              <a:spcBef>
                <a:spcPts val="0"/>
              </a:spcBef>
              <a:spcAft>
                <a:spcPts val="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I have tabulated the outcomes for all the algorithms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Gradient Boosting Regressor is giving a good training and testing accuracy with minimum difference in it, also we can see that the Root mean squared error is also less than the 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cross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score of for the Gradient Boosting Algorithm also supports the testing score that data is not overfitted.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2883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Hyperparameter Tuning</a:t>
            </a:r>
          </a:p>
        </p:txBody>
      </p:sp>
      <p:sp>
        <p:nvSpPr>
          <p:cNvPr id="5" name="Content Placeholder 4">
            <a:extLst>
              <a:ext uri="{FF2B5EF4-FFF2-40B4-BE49-F238E27FC236}">
                <a16:creationId xmlns:a16="http://schemas.microsoft.com/office/drawing/2014/main" id="{5183D44F-29DE-FFFD-FC1D-E987EB70104B}"/>
              </a:ext>
            </a:extLst>
          </p:cNvPr>
          <p:cNvSpPr>
            <a:spLocks noGrp="1"/>
          </p:cNvSpPr>
          <p:nvPr>
            <p:ph idx="1"/>
          </p:nvPr>
        </p:nvSpPr>
        <p:spPr/>
        <p:txBody>
          <a:bodyPr>
            <a:normAutofit/>
          </a:bodyPr>
          <a:lstStyle/>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Hyper parameter tuning is done on Gradient boosting to see the best optimal set of the parameters listed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{'criterion':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friedman_mse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learning_rate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0.1,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max_features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'log2',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max_leaf_nodes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10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n_estimators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200}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Testing score is observed to same as that earlier tabulation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205609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A7E65586-C8C5-83F5-9868-C44934D117FF}"/>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Following are the factors which are very important in descending order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TextBox 4">
            <a:extLst>
              <a:ext uri="{FF2B5EF4-FFF2-40B4-BE49-F238E27FC236}">
                <a16:creationId xmlns:a16="http://schemas.microsoft.com/office/drawing/2014/main" id="{1CF370B9-337E-5D5B-3A22-E70B39578724}"/>
              </a:ext>
            </a:extLst>
          </p:cNvPr>
          <p:cNvSpPr txBox="1"/>
          <p:nvPr/>
        </p:nvSpPr>
        <p:spPr>
          <a:xfrm>
            <a:off x="2412167" y="2289993"/>
            <a:ext cx="3683833" cy="4202882"/>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OverallQual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0.789185</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GrLivArea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0.707300</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GarageCars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0.628329</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0.619000</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TotalBsmtSF</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0.595042</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1stFlrSF 0.587642</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FullBath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0.554988</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TotRmsAbvGrd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0.528363</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YearBuilt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0.514408</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YearRemodAdd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0.507831</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448AFB7-923A-E43C-3A98-36C906ACD845}"/>
              </a:ext>
            </a:extLst>
          </p:cNvPr>
          <p:cNvSpPr txBox="1"/>
          <p:nvPr/>
        </p:nvSpPr>
        <p:spPr>
          <a:xfrm>
            <a:off x="7215267" y="2324650"/>
            <a:ext cx="3458980" cy="4202882"/>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eriod" startAt="11"/>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MasVnrArea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0.463626</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startAt="11"/>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Fireplaces 0.459611</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startAt="11"/>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GarageYrBlt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0.458007</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startAt="11"/>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Foundation 0.374169</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startAt="11"/>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BsmtFinSF1 0.362874</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startAt="11"/>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HeatingQC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-0.406604</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startAt="11"/>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GarageFinish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-0.537121</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startAt="11"/>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KitchenQual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-0.592468</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startAt="11"/>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ExterQual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-0.624820</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startAt="11"/>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BsmtQual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-0.626850</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62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A7E65586-C8C5-83F5-9868-C44934D117FF}"/>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Gradient Boosting Model is well predicting the Sale Price of the houses with 90.67% accuracy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It is well suited for the data</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the domain knowledge of the data </a:t>
            </a:r>
            <a:r>
              <a:rPr lang="en-US" sz="2400" dirty="0">
                <a:latin typeface="Times New Roman" panose="02020603050405020304" pitchFamily="18" charset="0"/>
                <a:ea typeface="Calibri" panose="020F0502020204030204" pitchFamily="34" charset="0"/>
                <a:cs typeface="Times New Roman" panose="02020603050405020304" pitchFamily="18" charset="0"/>
              </a:rPr>
              <a:t>is not there hence multiple columns are dropped.</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But </a:t>
            </a:r>
            <a:r>
              <a:rPr lang="en-US" sz="2400"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 is dropped on statistical evidences as that are not </a:t>
            </a:r>
            <a:r>
              <a:rPr lang="en-US" sz="2400" dirty="0">
                <a:latin typeface="Times New Roman" panose="02020603050405020304" pitchFamily="18" charset="0"/>
                <a:ea typeface="Calibri" panose="020F0502020204030204" pitchFamily="34" charset="0"/>
                <a:cs typeface="Times New Roman" panose="02020603050405020304" pitchFamily="18" charset="0"/>
              </a:rPr>
              <a:t>correlated, having very high null values and very high skewness</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test data is also </a:t>
            </a:r>
            <a:r>
              <a:rPr lang="en-US" sz="2400" dirty="0">
                <a:latin typeface="Times New Roman" panose="02020603050405020304" pitchFamily="18" charset="0"/>
                <a:ea typeface="Calibri" panose="020F0502020204030204" pitchFamily="34" charset="0"/>
                <a:cs typeface="Times New Roman" panose="02020603050405020304" pitchFamily="18" charset="0"/>
              </a:rPr>
              <a:t>went through same procedure as train data set has gone and predicted the sale price for the tests data.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7388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Calibri" panose="020F0502020204030204" pitchFamily="34" charset="0"/>
              </a:rPr>
              <a:t>A US-based housing company named </a:t>
            </a:r>
            <a:r>
              <a:rPr lang="en-US" sz="2000" b="1" dirty="0">
                <a:solidFill>
                  <a:srgbClr val="000000"/>
                </a:solidFill>
                <a:effectLst/>
                <a:latin typeface="Times New Roman" panose="02020603050405020304" pitchFamily="18" charset="0"/>
                <a:ea typeface="Calibri" panose="020F0502020204030204" pitchFamily="34" charset="0"/>
              </a:rPr>
              <a:t>Surprise Housing </a:t>
            </a:r>
            <a:r>
              <a:rPr lang="en-US" sz="2000" dirty="0">
                <a:solidFill>
                  <a:srgbClr val="000000"/>
                </a:solidFill>
                <a:effectLst/>
                <a:latin typeface="Times New Roman" panose="02020603050405020304" pitchFamily="18" charset="0"/>
                <a:ea typeface="Calibri" panose="020F0502020204030204" pitchFamily="34" charset="0"/>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Calibri" panose="020F0502020204030204"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marR="0" indent="0" algn="just">
              <a:lnSpc>
                <a:spcPct val="150000"/>
              </a:lnSpc>
              <a:spcBef>
                <a:spcPts val="0"/>
              </a:spcBef>
              <a:spcAft>
                <a:spcPts val="0"/>
              </a:spcAft>
              <a:buNone/>
            </a:pPr>
            <a:r>
              <a:rPr lang="en-US" sz="2000" dirty="0">
                <a:solidFill>
                  <a:srgbClr val="000000"/>
                </a:solidFill>
                <a:effectLst/>
                <a:latin typeface="Times New Roman" panose="02020603050405020304" pitchFamily="18" charset="0"/>
                <a:ea typeface="Calibri" panose="020F0502020204030204" pitchFamily="34" charset="0"/>
              </a:rPr>
              <a:t>• Which variables are important to predict the price of variable? </a:t>
            </a:r>
          </a:p>
          <a:p>
            <a:pPr marL="0" marR="0" indent="0" algn="just">
              <a:lnSpc>
                <a:spcPct val="150000"/>
              </a:lnSpc>
              <a:spcBef>
                <a:spcPts val="0"/>
              </a:spcBef>
              <a:spcAft>
                <a:spcPts val="0"/>
              </a:spcAft>
              <a:buNone/>
            </a:pPr>
            <a:r>
              <a:rPr lang="en-US" sz="2000" dirty="0">
                <a:solidFill>
                  <a:srgbClr val="000000"/>
                </a:solidFill>
                <a:effectLst/>
                <a:latin typeface="Times New Roman" panose="02020603050405020304" pitchFamily="18" charset="0"/>
                <a:ea typeface="Calibri" panose="020F0502020204030204" pitchFamily="34" charset="0"/>
              </a:rPr>
              <a:t>• How do these variables describe the price of the house? </a:t>
            </a:r>
          </a:p>
          <a:p>
            <a:endParaRPr lang="en-US" sz="3600" dirty="0"/>
          </a:p>
        </p:txBody>
      </p:sp>
    </p:spTree>
    <p:extLst>
      <p:ext uri="{BB962C8B-B14F-4D97-AF65-F5344CB8AC3E}">
        <p14:creationId xmlns:p14="http://schemas.microsoft.com/office/powerpoint/2010/main" val="327814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Business Goal</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a:bodyPr>
          <a:lstStyle/>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is required to model the price of houses with the available independent variables. </a:t>
            </a:r>
          </a:p>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model will then be used by the management to understand how exactly the prices vary with the variables. They can accordingly manipulate the strategy of the firm and concentrate on areas that will yield high returns. </a:t>
            </a:r>
          </a:p>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Further, the model will be a good way for the management to understand the pricing dynamics of a new market.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400" dirty="0"/>
          </a:p>
        </p:txBody>
      </p:sp>
    </p:spTree>
    <p:extLst>
      <p:ext uri="{BB962C8B-B14F-4D97-AF65-F5344CB8AC3E}">
        <p14:creationId xmlns:p14="http://schemas.microsoft.com/office/powerpoint/2010/main" val="255458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Understanding the Dataset </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lnSpcReduction="10000"/>
          </a:bodyPr>
          <a:lstStyle/>
          <a:p>
            <a:pPr marL="742950" marR="0" lvl="1" indent="-285750" algn="just">
              <a:lnSpc>
                <a:spcPct val="150000"/>
              </a:lnSpc>
              <a:spcBef>
                <a:spcPts val="0"/>
              </a:spcBef>
              <a:spcAft>
                <a:spcPts val="0"/>
              </a:spcAft>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Train Data set is having 1168 rows and 81 columns including the target column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Test Dataset is having 292 row and 80 columns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Checked data for null values present in multiple columns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 has to taken care for the either treating it and dropping the column.</a:t>
            </a:r>
          </a:p>
          <a:p>
            <a:pPr marL="742950" marR="0" lvl="1" indent="-28575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PoolQC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MiscFeature</a:t>
            </a:r>
            <a:r>
              <a:rPr lang="en-US" dirty="0">
                <a:latin typeface="Times New Roman" panose="02020603050405020304" pitchFamily="18" charset="0"/>
                <a:cs typeface="Times New Roman" panose="02020603050405020304" pitchFamily="18" charset="0"/>
              </a:rPr>
              <a:t>, Alley, Fence, </a:t>
            </a:r>
            <a:r>
              <a:rPr lang="en-US" dirty="0" err="1">
                <a:latin typeface="Times New Roman" panose="02020603050405020304" pitchFamily="18" charset="0"/>
                <a:cs typeface="Times New Roman" panose="02020603050405020304" pitchFamily="18" charset="0"/>
              </a:rPr>
              <a:t>FireplaceQu</a:t>
            </a:r>
            <a:r>
              <a:rPr lang="en-US" dirty="0">
                <a:latin typeface="Times New Roman" panose="02020603050405020304" pitchFamily="18" charset="0"/>
                <a:cs typeface="Times New Roman" panose="02020603050405020304" pitchFamily="18" charset="0"/>
              </a:rPr>
              <a:t> the Null values are either equal to 50% or more than that so we can think of dropping that columns</a:t>
            </a:r>
          </a:p>
        </p:txBody>
      </p:sp>
    </p:spTree>
    <p:extLst>
      <p:ext uri="{BB962C8B-B14F-4D97-AF65-F5344CB8AC3E}">
        <p14:creationId xmlns:p14="http://schemas.microsoft.com/office/powerpoint/2010/main" val="4240025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Filling null values</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a:bodyPr>
          <a:lstStyle/>
          <a:p>
            <a:pPr marL="742950" marR="0" lvl="1" indent="-28575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columns having less than 20% data as null are being filled by its mean and mode depending on the type of column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62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Describe Function</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a:bodyPr>
          <a:lstStyle/>
          <a:p>
            <a:pPr marL="457200" marR="0" lvl="1" indent="0" algn="just">
              <a:lnSpc>
                <a:spcPct val="150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MSSubClass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LotArea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OverallQual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OverallCond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BsmtFinSF1,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OpenPorchSF</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MoSold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are positively skewed as mean is more than median</a:t>
            </a:r>
          </a:p>
          <a:p>
            <a:pPr marL="457200" marR="0" lvl="1" indent="0" algn="just">
              <a:lnSpc>
                <a:spcPct val="150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LotFrantage</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normally distributed</a:t>
            </a:r>
          </a:p>
          <a:p>
            <a:pPr marL="457200" marR="0" lvl="1" indent="0" algn="just">
              <a:lnSpc>
                <a:spcPct val="150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3.	Rest is having some complex distribution can be seen from the Histogram</a:t>
            </a:r>
          </a:p>
        </p:txBody>
      </p:sp>
    </p:spTree>
    <p:extLst>
      <p:ext uri="{BB962C8B-B14F-4D97-AF65-F5344CB8AC3E}">
        <p14:creationId xmlns:p14="http://schemas.microsoft.com/office/powerpoint/2010/main" val="324768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Visualization</a:t>
            </a:r>
          </a:p>
        </p:txBody>
      </p:sp>
      <p:pic>
        <p:nvPicPr>
          <p:cNvPr id="10" name="Picture 9">
            <a:extLst>
              <a:ext uri="{FF2B5EF4-FFF2-40B4-BE49-F238E27FC236}">
                <a16:creationId xmlns:a16="http://schemas.microsoft.com/office/drawing/2014/main" id="{8D63B09F-C9E7-C92C-CF25-A8916346A4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935" y="1799813"/>
            <a:ext cx="5731510" cy="3498215"/>
          </a:xfrm>
          <a:prstGeom prst="rect">
            <a:avLst/>
          </a:prstGeom>
          <a:noFill/>
          <a:ln>
            <a:noFill/>
          </a:ln>
        </p:spPr>
      </p:pic>
      <p:pic>
        <p:nvPicPr>
          <p:cNvPr id="11" name="Picture 10">
            <a:extLst>
              <a:ext uri="{FF2B5EF4-FFF2-40B4-BE49-F238E27FC236}">
                <a16:creationId xmlns:a16="http://schemas.microsoft.com/office/drawing/2014/main" id="{8F25D1FE-6B2C-62C5-C2A1-2DDCE85623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3445" y="1799813"/>
            <a:ext cx="5731510" cy="3498215"/>
          </a:xfrm>
          <a:prstGeom prst="rect">
            <a:avLst/>
          </a:prstGeom>
          <a:noFill/>
          <a:ln>
            <a:noFill/>
          </a:ln>
        </p:spPr>
      </p:pic>
      <p:sp>
        <p:nvSpPr>
          <p:cNvPr id="13" name="TextBox 12">
            <a:extLst>
              <a:ext uri="{FF2B5EF4-FFF2-40B4-BE49-F238E27FC236}">
                <a16:creationId xmlns:a16="http://schemas.microsoft.com/office/drawing/2014/main" id="{A3C95F04-2292-3A67-2FCD-5B34B654F890}"/>
              </a:ext>
            </a:extLst>
          </p:cNvPr>
          <p:cNvSpPr txBox="1"/>
          <p:nvPr/>
        </p:nvSpPr>
        <p:spPr>
          <a:xfrm>
            <a:off x="838200" y="5148108"/>
            <a:ext cx="10866755" cy="878895"/>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LotFrontage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area has increased the Sale price is also increased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For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LotArea</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0 to 20000 the price might have increased because of other important factors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012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Visualization</a:t>
            </a:r>
          </a:p>
        </p:txBody>
      </p:sp>
      <p:sp>
        <p:nvSpPr>
          <p:cNvPr id="13" name="TextBox 12">
            <a:extLst>
              <a:ext uri="{FF2B5EF4-FFF2-40B4-BE49-F238E27FC236}">
                <a16:creationId xmlns:a16="http://schemas.microsoft.com/office/drawing/2014/main" id="{A3C95F04-2292-3A67-2FCD-5B34B654F890}"/>
              </a:ext>
            </a:extLst>
          </p:cNvPr>
          <p:cNvSpPr txBox="1"/>
          <p:nvPr/>
        </p:nvSpPr>
        <p:spPr>
          <a:xfrm>
            <a:off x="838200" y="5148108"/>
            <a:ext cx="10866755" cy="878895"/>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 Overall Quality increased the Sale price is also increased.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 Overall Condition is good the Sale price is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46460983-AD50-4612-F7BB-BB379718F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59972"/>
            <a:ext cx="49530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71A87A2-DA0E-AF56-0BBC-CAB22A400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577" y="1559971"/>
            <a:ext cx="4953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505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1422</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Symbol</vt:lpstr>
      <vt:lpstr>Times New Roman</vt:lpstr>
      <vt:lpstr>Office Theme</vt:lpstr>
      <vt:lpstr>Housing Price Prediction Model</vt:lpstr>
      <vt:lpstr>Introduction</vt:lpstr>
      <vt:lpstr>Problem Statement</vt:lpstr>
      <vt:lpstr>Business Goal</vt:lpstr>
      <vt:lpstr>Understanding the Dataset </vt:lpstr>
      <vt:lpstr>Filling null values</vt:lpstr>
      <vt:lpstr>Describe Function</vt:lpstr>
      <vt:lpstr>Visualization</vt:lpstr>
      <vt:lpstr>Visualization</vt:lpstr>
      <vt:lpstr>Visualization</vt:lpstr>
      <vt:lpstr>Visualization</vt:lpstr>
      <vt:lpstr>Visualization</vt:lpstr>
      <vt:lpstr>Visualization</vt:lpstr>
      <vt:lpstr>Visualization</vt:lpstr>
      <vt:lpstr>Correlation</vt:lpstr>
      <vt:lpstr>Important Factors Affecting the sale price</vt:lpstr>
      <vt:lpstr>Dropping the columns</vt:lpstr>
      <vt:lpstr>Conversion of Categorical Data </vt:lpstr>
      <vt:lpstr>Skewness of the data</vt:lpstr>
      <vt:lpstr>Skewness of the data</vt:lpstr>
      <vt:lpstr>Checking for Outliers</vt:lpstr>
      <vt:lpstr> Training the Train dataset</vt:lpstr>
      <vt:lpstr> Results of various Algorithms</vt:lpstr>
      <vt:lpstr> Discussion on results of various algorithms</vt:lpstr>
      <vt:lpstr> Hyperparameter Tuning</vt:lpstr>
      <vt:lpstr> Conclusion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29</cp:revision>
  <dcterms:created xsi:type="dcterms:W3CDTF">2023-01-21T04:22:27Z</dcterms:created>
  <dcterms:modified xsi:type="dcterms:W3CDTF">2023-01-21T06:23:46Z</dcterms:modified>
</cp:coreProperties>
</file>