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E75C7-8AF7-6EBE-FF58-5439971176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0F4D5C-732B-C016-9971-4180ABF07C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2A57E81-73F7-5147-0EA0-9CAD49FDACF3}"/>
              </a:ext>
            </a:extLst>
          </p:cNvPr>
          <p:cNvSpPr>
            <a:spLocks noGrp="1"/>
          </p:cNvSpPr>
          <p:nvPr>
            <p:ph type="dt" sz="half" idx="10"/>
          </p:nvPr>
        </p:nvSpPr>
        <p:spPr/>
        <p:txBody>
          <a:bodyPr/>
          <a:lstStyle/>
          <a:p>
            <a:fld id="{AAB689D3-E70E-4D00-9168-31443A6C135F}" type="datetimeFigureOut">
              <a:rPr lang="en-US" smtClean="0"/>
              <a:t>1/12/2023</a:t>
            </a:fld>
            <a:endParaRPr lang="en-US"/>
          </a:p>
        </p:txBody>
      </p:sp>
      <p:sp>
        <p:nvSpPr>
          <p:cNvPr id="5" name="Footer Placeholder 4">
            <a:extLst>
              <a:ext uri="{FF2B5EF4-FFF2-40B4-BE49-F238E27FC236}">
                <a16:creationId xmlns:a16="http://schemas.microsoft.com/office/drawing/2014/main" id="{477EA724-2706-F537-5AA0-4F77F4ECB7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0DBAC6-295A-BEA0-CB52-5CFF84D786A0}"/>
              </a:ext>
            </a:extLst>
          </p:cNvPr>
          <p:cNvSpPr>
            <a:spLocks noGrp="1"/>
          </p:cNvSpPr>
          <p:nvPr>
            <p:ph type="sldNum" sz="quarter" idx="12"/>
          </p:nvPr>
        </p:nvSpPr>
        <p:spPr/>
        <p:txBody>
          <a:bodyPr/>
          <a:lstStyle/>
          <a:p>
            <a:fld id="{C2F3CFC7-AD4A-415A-8C38-96DF1EC5600B}" type="slidenum">
              <a:rPr lang="en-US" smtClean="0"/>
              <a:t>‹#›</a:t>
            </a:fld>
            <a:endParaRPr lang="en-US"/>
          </a:p>
        </p:txBody>
      </p:sp>
    </p:spTree>
    <p:extLst>
      <p:ext uri="{BB962C8B-B14F-4D97-AF65-F5344CB8AC3E}">
        <p14:creationId xmlns:p14="http://schemas.microsoft.com/office/powerpoint/2010/main" val="1760734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1EDF3-7D55-EF2D-A1E9-916F82719C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3EF91AC-6D03-5B86-8431-99B81FF232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F52EC5-CEB4-CA4B-FDAC-44BCF4461888}"/>
              </a:ext>
            </a:extLst>
          </p:cNvPr>
          <p:cNvSpPr>
            <a:spLocks noGrp="1"/>
          </p:cNvSpPr>
          <p:nvPr>
            <p:ph type="dt" sz="half" idx="10"/>
          </p:nvPr>
        </p:nvSpPr>
        <p:spPr/>
        <p:txBody>
          <a:bodyPr/>
          <a:lstStyle/>
          <a:p>
            <a:fld id="{AAB689D3-E70E-4D00-9168-31443A6C135F}" type="datetimeFigureOut">
              <a:rPr lang="en-US" smtClean="0"/>
              <a:t>1/12/2023</a:t>
            </a:fld>
            <a:endParaRPr lang="en-US"/>
          </a:p>
        </p:txBody>
      </p:sp>
      <p:sp>
        <p:nvSpPr>
          <p:cNvPr id="5" name="Footer Placeholder 4">
            <a:extLst>
              <a:ext uri="{FF2B5EF4-FFF2-40B4-BE49-F238E27FC236}">
                <a16:creationId xmlns:a16="http://schemas.microsoft.com/office/drawing/2014/main" id="{6843D0A2-89DD-41E2-1874-09A29831A6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117AE4-C1E4-1020-2648-DC959FD6E0BE}"/>
              </a:ext>
            </a:extLst>
          </p:cNvPr>
          <p:cNvSpPr>
            <a:spLocks noGrp="1"/>
          </p:cNvSpPr>
          <p:nvPr>
            <p:ph type="sldNum" sz="quarter" idx="12"/>
          </p:nvPr>
        </p:nvSpPr>
        <p:spPr/>
        <p:txBody>
          <a:bodyPr/>
          <a:lstStyle/>
          <a:p>
            <a:fld id="{C2F3CFC7-AD4A-415A-8C38-96DF1EC5600B}" type="slidenum">
              <a:rPr lang="en-US" smtClean="0"/>
              <a:t>‹#›</a:t>
            </a:fld>
            <a:endParaRPr lang="en-US"/>
          </a:p>
        </p:txBody>
      </p:sp>
    </p:spTree>
    <p:extLst>
      <p:ext uri="{BB962C8B-B14F-4D97-AF65-F5344CB8AC3E}">
        <p14:creationId xmlns:p14="http://schemas.microsoft.com/office/powerpoint/2010/main" val="174665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EDD80B-811B-0F10-C846-118B6745C28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D41DB7-1E14-4608-47B8-94456A6BC2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BC049A-986D-5EEF-FD89-86E5A51652DD}"/>
              </a:ext>
            </a:extLst>
          </p:cNvPr>
          <p:cNvSpPr>
            <a:spLocks noGrp="1"/>
          </p:cNvSpPr>
          <p:nvPr>
            <p:ph type="dt" sz="half" idx="10"/>
          </p:nvPr>
        </p:nvSpPr>
        <p:spPr/>
        <p:txBody>
          <a:bodyPr/>
          <a:lstStyle/>
          <a:p>
            <a:fld id="{AAB689D3-E70E-4D00-9168-31443A6C135F}" type="datetimeFigureOut">
              <a:rPr lang="en-US" smtClean="0"/>
              <a:t>1/12/2023</a:t>
            </a:fld>
            <a:endParaRPr lang="en-US"/>
          </a:p>
        </p:txBody>
      </p:sp>
      <p:sp>
        <p:nvSpPr>
          <p:cNvPr id="5" name="Footer Placeholder 4">
            <a:extLst>
              <a:ext uri="{FF2B5EF4-FFF2-40B4-BE49-F238E27FC236}">
                <a16:creationId xmlns:a16="http://schemas.microsoft.com/office/drawing/2014/main" id="{5C31810A-7C8B-8374-9E10-C5D83ABFB8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5380DF-99BF-2DDB-2572-AB2434525B68}"/>
              </a:ext>
            </a:extLst>
          </p:cNvPr>
          <p:cNvSpPr>
            <a:spLocks noGrp="1"/>
          </p:cNvSpPr>
          <p:nvPr>
            <p:ph type="sldNum" sz="quarter" idx="12"/>
          </p:nvPr>
        </p:nvSpPr>
        <p:spPr/>
        <p:txBody>
          <a:bodyPr/>
          <a:lstStyle/>
          <a:p>
            <a:fld id="{C2F3CFC7-AD4A-415A-8C38-96DF1EC5600B}" type="slidenum">
              <a:rPr lang="en-US" smtClean="0"/>
              <a:t>‹#›</a:t>
            </a:fld>
            <a:endParaRPr lang="en-US"/>
          </a:p>
        </p:txBody>
      </p:sp>
    </p:spTree>
    <p:extLst>
      <p:ext uri="{BB962C8B-B14F-4D97-AF65-F5344CB8AC3E}">
        <p14:creationId xmlns:p14="http://schemas.microsoft.com/office/powerpoint/2010/main" val="3798524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BF681-D908-393A-935E-D18A83DBBD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A77170-9223-E3AF-E82A-6F70A5972A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DA5A74-8C83-7E22-E31C-261ECA551CF4}"/>
              </a:ext>
            </a:extLst>
          </p:cNvPr>
          <p:cNvSpPr>
            <a:spLocks noGrp="1"/>
          </p:cNvSpPr>
          <p:nvPr>
            <p:ph type="dt" sz="half" idx="10"/>
          </p:nvPr>
        </p:nvSpPr>
        <p:spPr/>
        <p:txBody>
          <a:bodyPr/>
          <a:lstStyle/>
          <a:p>
            <a:fld id="{AAB689D3-E70E-4D00-9168-31443A6C135F}" type="datetimeFigureOut">
              <a:rPr lang="en-US" smtClean="0"/>
              <a:t>1/12/2023</a:t>
            </a:fld>
            <a:endParaRPr lang="en-US"/>
          </a:p>
        </p:txBody>
      </p:sp>
      <p:sp>
        <p:nvSpPr>
          <p:cNvPr id="5" name="Footer Placeholder 4">
            <a:extLst>
              <a:ext uri="{FF2B5EF4-FFF2-40B4-BE49-F238E27FC236}">
                <a16:creationId xmlns:a16="http://schemas.microsoft.com/office/drawing/2014/main" id="{4F87DE2F-DA12-1BB4-A44B-4FAD6F31FF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EE6688-5972-D841-7B94-29CF20D40ADA}"/>
              </a:ext>
            </a:extLst>
          </p:cNvPr>
          <p:cNvSpPr>
            <a:spLocks noGrp="1"/>
          </p:cNvSpPr>
          <p:nvPr>
            <p:ph type="sldNum" sz="quarter" idx="12"/>
          </p:nvPr>
        </p:nvSpPr>
        <p:spPr/>
        <p:txBody>
          <a:bodyPr/>
          <a:lstStyle/>
          <a:p>
            <a:fld id="{C2F3CFC7-AD4A-415A-8C38-96DF1EC5600B}" type="slidenum">
              <a:rPr lang="en-US" smtClean="0"/>
              <a:t>‹#›</a:t>
            </a:fld>
            <a:endParaRPr lang="en-US"/>
          </a:p>
        </p:txBody>
      </p:sp>
    </p:spTree>
    <p:extLst>
      <p:ext uri="{BB962C8B-B14F-4D97-AF65-F5344CB8AC3E}">
        <p14:creationId xmlns:p14="http://schemas.microsoft.com/office/powerpoint/2010/main" val="2489839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8F19A-82F7-A55D-34BE-9339C990FC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0048963-72B0-3913-EBD9-6BFB85CB34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76A138-2FCD-B7BB-0175-343A80578832}"/>
              </a:ext>
            </a:extLst>
          </p:cNvPr>
          <p:cNvSpPr>
            <a:spLocks noGrp="1"/>
          </p:cNvSpPr>
          <p:nvPr>
            <p:ph type="dt" sz="half" idx="10"/>
          </p:nvPr>
        </p:nvSpPr>
        <p:spPr/>
        <p:txBody>
          <a:bodyPr/>
          <a:lstStyle/>
          <a:p>
            <a:fld id="{AAB689D3-E70E-4D00-9168-31443A6C135F}" type="datetimeFigureOut">
              <a:rPr lang="en-US" smtClean="0"/>
              <a:t>1/12/2023</a:t>
            </a:fld>
            <a:endParaRPr lang="en-US"/>
          </a:p>
        </p:txBody>
      </p:sp>
      <p:sp>
        <p:nvSpPr>
          <p:cNvPr id="5" name="Footer Placeholder 4">
            <a:extLst>
              <a:ext uri="{FF2B5EF4-FFF2-40B4-BE49-F238E27FC236}">
                <a16:creationId xmlns:a16="http://schemas.microsoft.com/office/drawing/2014/main" id="{D4AAD972-6A15-B93E-67E6-00A0A0327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9B96E2-3BD6-6AA2-1C18-2E0135C8312D}"/>
              </a:ext>
            </a:extLst>
          </p:cNvPr>
          <p:cNvSpPr>
            <a:spLocks noGrp="1"/>
          </p:cNvSpPr>
          <p:nvPr>
            <p:ph type="sldNum" sz="quarter" idx="12"/>
          </p:nvPr>
        </p:nvSpPr>
        <p:spPr/>
        <p:txBody>
          <a:bodyPr/>
          <a:lstStyle/>
          <a:p>
            <a:fld id="{C2F3CFC7-AD4A-415A-8C38-96DF1EC5600B}" type="slidenum">
              <a:rPr lang="en-US" smtClean="0"/>
              <a:t>‹#›</a:t>
            </a:fld>
            <a:endParaRPr lang="en-US"/>
          </a:p>
        </p:txBody>
      </p:sp>
    </p:spTree>
    <p:extLst>
      <p:ext uri="{BB962C8B-B14F-4D97-AF65-F5344CB8AC3E}">
        <p14:creationId xmlns:p14="http://schemas.microsoft.com/office/powerpoint/2010/main" val="3609173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39255-3AA3-10ED-A2C2-D05FDE9180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BF27DF-C90E-5071-83A8-0D8C3B7620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60F4279-17FA-30AA-A20F-F9BC2E3790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3FE7940-C9DD-E136-B7F1-85163028031A}"/>
              </a:ext>
            </a:extLst>
          </p:cNvPr>
          <p:cNvSpPr>
            <a:spLocks noGrp="1"/>
          </p:cNvSpPr>
          <p:nvPr>
            <p:ph type="dt" sz="half" idx="10"/>
          </p:nvPr>
        </p:nvSpPr>
        <p:spPr/>
        <p:txBody>
          <a:bodyPr/>
          <a:lstStyle/>
          <a:p>
            <a:fld id="{AAB689D3-E70E-4D00-9168-31443A6C135F}" type="datetimeFigureOut">
              <a:rPr lang="en-US" smtClean="0"/>
              <a:t>1/12/2023</a:t>
            </a:fld>
            <a:endParaRPr lang="en-US"/>
          </a:p>
        </p:txBody>
      </p:sp>
      <p:sp>
        <p:nvSpPr>
          <p:cNvPr id="6" name="Footer Placeholder 5">
            <a:extLst>
              <a:ext uri="{FF2B5EF4-FFF2-40B4-BE49-F238E27FC236}">
                <a16:creationId xmlns:a16="http://schemas.microsoft.com/office/drawing/2014/main" id="{EB644CA9-ADE5-0B1C-A5FD-17C6108CA3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BB7976-1C30-2975-DF86-786C1E8B0C9A}"/>
              </a:ext>
            </a:extLst>
          </p:cNvPr>
          <p:cNvSpPr>
            <a:spLocks noGrp="1"/>
          </p:cNvSpPr>
          <p:nvPr>
            <p:ph type="sldNum" sz="quarter" idx="12"/>
          </p:nvPr>
        </p:nvSpPr>
        <p:spPr/>
        <p:txBody>
          <a:bodyPr/>
          <a:lstStyle/>
          <a:p>
            <a:fld id="{C2F3CFC7-AD4A-415A-8C38-96DF1EC5600B}" type="slidenum">
              <a:rPr lang="en-US" smtClean="0"/>
              <a:t>‹#›</a:t>
            </a:fld>
            <a:endParaRPr lang="en-US"/>
          </a:p>
        </p:txBody>
      </p:sp>
    </p:spTree>
    <p:extLst>
      <p:ext uri="{BB962C8B-B14F-4D97-AF65-F5344CB8AC3E}">
        <p14:creationId xmlns:p14="http://schemas.microsoft.com/office/powerpoint/2010/main" val="738247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F6A31-80D7-0333-660B-C4F76761F94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A9257E-1B27-D2A2-93A8-DDE82E681F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B9543B-8897-507E-81A5-90DDB03C4F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693A98-9B6E-528D-DC99-00FFEFB687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2270ED-91F9-159B-AC27-F60913298E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F970C55-2D13-E222-47BA-65517D26B5FB}"/>
              </a:ext>
            </a:extLst>
          </p:cNvPr>
          <p:cNvSpPr>
            <a:spLocks noGrp="1"/>
          </p:cNvSpPr>
          <p:nvPr>
            <p:ph type="dt" sz="half" idx="10"/>
          </p:nvPr>
        </p:nvSpPr>
        <p:spPr/>
        <p:txBody>
          <a:bodyPr/>
          <a:lstStyle/>
          <a:p>
            <a:fld id="{AAB689D3-E70E-4D00-9168-31443A6C135F}" type="datetimeFigureOut">
              <a:rPr lang="en-US" smtClean="0"/>
              <a:t>1/12/2023</a:t>
            </a:fld>
            <a:endParaRPr lang="en-US"/>
          </a:p>
        </p:txBody>
      </p:sp>
      <p:sp>
        <p:nvSpPr>
          <p:cNvPr id="8" name="Footer Placeholder 7">
            <a:extLst>
              <a:ext uri="{FF2B5EF4-FFF2-40B4-BE49-F238E27FC236}">
                <a16:creationId xmlns:a16="http://schemas.microsoft.com/office/drawing/2014/main" id="{0638FD67-7161-BEFC-52D5-4ECAAD0443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ACD0D77-1E0F-A5FC-190A-B7C4A698E6D3}"/>
              </a:ext>
            </a:extLst>
          </p:cNvPr>
          <p:cNvSpPr>
            <a:spLocks noGrp="1"/>
          </p:cNvSpPr>
          <p:nvPr>
            <p:ph type="sldNum" sz="quarter" idx="12"/>
          </p:nvPr>
        </p:nvSpPr>
        <p:spPr/>
        <p:txBody>
          <a:bodyPr/>
          <a:lstStyle/>
          <a:p>
            <a:fld id="{C2F3CFC7-AD4A-415A-8C38-96DF1EC5600B}" type="slidenum">
              <a:rPr lang="en-US" smtClean="0"/>
              <a:t>‹#›</a:t>
            </a:fld>
            <a:endParaRPr lang="en-US"/>
          </a:p>
        </p:txBody>
      </p:sp>
    </p:spTree>
    <p:extLst>
      <p:ext uri="{BB962C8B-B14F-4D97-AF65-F5344CB8AC3E}">
        <p14:creationId xmlns:p14="http://schemas.microsoft.com/office/powerpoint/2010/main" val="2101810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4811C-C1BE-8D79-7E70-8A0B2E647F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3786AD6-00A7-1308-66EB-CDF6521861CC}"/>
              </a:ext>
            </a:extLst>
          </p:cNvPr>
          <p:cNvSpPr>
            <a:spLocks noGrp="1"/>
          </p:cNvSpPr>
          <p:nvPr>
            <p:ph type="dt" sz="half" idx="10"/>
          </p:nvPr>
        </p:nvSpPr>
        <p:spPr/>
        <p:txBody>
          <a:bodyPr/>
          <a:lstStyle/>
          <a:p>
            <a:fld id="{AAB689D3-E70E-4D00-9168-31443A6C135F}" type="datetimeFigureOut">
              <a:rPr lang="en-US" smtClean="0"/>
              <a:t>1/12/2023</a:t>
            </a:fld>
            <a:endParaRPr lang="en-US"/>
          </a:p>
        </p:txBody>
      </p:sp>
      <p:sp>
        <p:nvSpPr>
          <p:cNvPr id="4" name="Footer Placeholder 3">
            <a:extLst>
              <a:ext uri="{FF2B5EF4-FFF2-40B4-BE49-F238E27FC236}">
                <a16:creationId xmlns:a16="http://schemas.microsoft.com/office/drawing/2014/main" id="{940C9098-4BF7-FF69-DE73-807C909152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CF1909C-29E9-5C91-FD09-89C62F346876}"/>
              </a:ext>
            </a:extLst>
          </p:cNvPr>
          <p:cNvSpPr>
            <a:spLocks noGrp="1"/>
          </p:cNvSpPr>
          <p:nvPr>
            <p:ph type="sldNum" sz="quarter" idx="12"/>
          </p:nvPr>
        </p:nvSpPr>
        <p:spPr/>
        <p:txBody>
          <a:bodyPr/>
          <a:lstStyle/>
          <a:p>
            <a:fld id="{C2F3CFC7-AD4A-415A-8C38-96DF1EC5600B}" type="slidenum">
              <a:rPr lang="en-US" smtClean="0"/>
              <a:t>‹#›</a:t>
            </a:fld>
            <a:endParaRPr lang="en-US"/>
          </a:p>
        </p:txBody>
      </p:sp>
    </p:spTree>
    <p:extLst>
      <p:ext uri="{BB962C8B-B14F-4D97-AF65-F5344CB8AC3E}">
        <p14:creationId xmlns:p14="http://schemas.microsoft.com/office/powerpoint/2010/main" val="2059488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277585-3D50-EE75-A4C0-A6F95FCAFDCA}"/>
              </a:ext>
            </a:extLst>
          </p:cNvPr>
          <p:cNvSpPr>
            <a:spLocks noGrp="1"/>
          </p:cNvSpPr>
          <p:nvPr>
            <p:ph type="dt" sz="half" idx="10"/>
          </p:nvPr>
        </p:nvSpPr>
        <p:spPr/>
        <p:txBody>
          <a:bodyPr/>
          <a:lstStyle/>
          <a:p>
            <a:fld id="{AAB689D3-E70E-4D00-9168-31443A6C135F}" type="datetimeFigureOut">
              <a:rPr lang="en-US" smtClean="0"/>
              <a:t>1/12/2023</a:t>
            </a:fld>
            <a:endParaRPr lang="en-US"/>
          </a:p>
        </p:txBody>
      </p:sp>
      <p:sp>
        <p:nvSpPr>
          <p:cNvPr id="3" name="Footer Placeholder 2">
            <a:extLst>
              <a:ext uri="{FF2B5EF4-FFF2-40B4-BE49-F238E27FC236}">
                <a16:creationId xmlns:a16="http://schemas.microsoft.com/office/drawing/2014/main" id="{9B1B09BA-26A5-C3DB-598F-8853F0972C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2E7674-333F-3528-852A-4C6C487AE30F}"/>
              </a:ext>
            </a:extLst>
          </p:cNvPr>
          <p:cNvSpPr>
            <a:spLocks noGrp="1"/>
          </p:cNvSpPr>
          <p:nvPr>
            <p:ph type="sldNum" sz="quarter" idx="12"/>
          </p:nvPr>
        </p:nvSpPr>
        <p:spPr/>
        <p:txBody>
          <a:bodyPr/>
          <a:lstStyle/>
          <a:p>
            <a:fld id="{C2F3CFC7-AD4A-415A-8C38-96DF1EC5600B}" type="slidenum">
              <a:rPr lang="en-US" smtClean="0"/>
              <a:t>‹#›</a:t>
            </a:fld>
            <a:endParaRPr lang="en-US"/>
          </a:p>
        </p:txBody>
      </p:sp>
    </p:spTree>
    <p:extLst>
      <p:ext uri="{BB962C8B-B14F-4D97-AF65-F5344CB8AC3E}">
        <p14:creationId xmlns:p14="http://schemas.microsoft.com/office/powerpoint/2010/main" val="3352455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5BFCA-F397-E1F3-E920-E602C92CFB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48F657-672D-A1BC-7AD6-6D7249393B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8848885-6477-A326-4541-96B114F430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362F0C-202D-3496-74BF-5E2AE031A06B}"/>
              </a:ext>
            </a:extLst>
          </p:cNvPr>
          <p:cNvSpPr>
            <a:spLocks noGrp="1"/>
          </p:cNvSpPr>
          <p:nvPr>
            <p:ph type="dt" sz="half" idx="10"/>
          </p:nvPr>
        </p:nvSpPr>
        <p:spPr/>
        <p:txBody>
          <a:bodyPr/>
          <a:lstStyle/>
          <a:p>
            <a:fld id="{AAB689D3-E70E-4D00-9168-31443A6C135F}" type="datetimeFigureOut">
              <a:rPr lang="en-US" smtClean="0"/>
              <a:t>1/12/2023</a:t>
            </a:fld>
            <a:endParaRPr lang="en-US"/>
          </a:p>
        </p:txBody>
      </p:sp>
      <p:sp>
        <p:nvSpPr>
          <p:cNvPr id="6" name="Footer Placeholder 5">
            <a:extLst>
              <a:ext uri="{FF2B5EF4-FFF2-40B4-BE49-F238E27FC236}">
                <a16:creationId xmlns:a16="http://schemas.microsoft.com/office/drawing/2014/main" id="{CE045FCD-93E6-9BAB-800C-CA9EB5D7A1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A22A94-4AA9-D1D3-BAA5-7987307915A7}"/>
              </a:ext>
            </a:extLst>
          </p:cNvPr>
          <p:cNvSpPr>
            <a:spLocks noGrp="1"/>
          </p:cNvSpPr>
          <p:nvPr>
            <p:ph type="sldNum" sz="quarter" idx="12"/>
          </p:nvPr>
        </p:nvSpPr>
        <p:spPr/>
        <p:txBody>
          <a:bodyPr/>
          <a:lstStyle/>
          <a:p>
            <a:fld id="{C2F3CFC7-AD4A-415A-8C38-96DF1EC5600B}" type="slidenum">
              <a:rPr lang="en-US" smtClean="0"/>
              <a:t>‹#›</a:t>
            </a:fld>
            <a:endParaRPr lang="en-US"/>
          </a:p>
        </p:txBody>
      </p:sp>
    </p:spTree>
    <p:extLst>
      <p:ext uri="{BB962C8B-B14F-4D97-AF65-F5344CB8AC3E}">
        <p14:creationId xmlns:p14="http://schemas.microsoft.com/office/powerpoint/2010/main" val="3240078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DAEFF-2DEC-22B4-2C1F-66682C921C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7613E6-32C2-3381-8A08-FFDF496806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ABF4FE-2996-CF15-1A2B-2A36113B5B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A1E052-F829-E1BC-1E7D-1B406AD00AC4}"/>
              </a:ext>
            </a:extLst>
          </p:cNvPr>
          <p:cNvSpPr>
            <a:spLocks noGrp="1"/>
          </p:cNvSpPr>
          <p:nvPr>
            <p:ph type="dt" sz="half" idx="10"/>
          </p:nvPr>
        </p:nvSpPr>
        <p:spPr/>
        <p:txBody>
          <a:bodyPr/>
          <a:lstStyle/>
          <a:p>
            <a:fld id="{AAB689D3-E70E-4D00-9168-31443A6C135F}" type="datetimeFigureOut">
              <a:rPr lang="en-US" smtClean="0"/>
              <a:t>1/12/2023</a:t>
            </a:fld>
            <a:endParaRPr lang="en-US"/>
          </a:p>
        </p:txBody>
      </p:sp>
      <p:sp>
        <p:nvSpPr>
          <p:cNvPr id="6" name="Footer Placeholder 5">
            <a:extLst>
              <a:ext uri="{FF2B5EF4-FFF2-40B4-BE49-F238E27FC236}">
                <a16:creationId xmlns:a16="http://schemas.microsoft.com/office/drawing/2014/main" id="{1118533E-5C65-A11E-D427-1375246BE6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D61515-6889-C897-AF80-9D7A6F9300D6}"/>
              </a:ext>
            </a:extLst>
          </p:cNvPr>
          <p:cNvSpPr>
            <a:spLocks noGrp="1"/>
          </p:cNvSpPr>
          <p:nvPr>
            <p:ph type="sldNum" sz="quarter" idx="12"/>
          </p:nvPr>
        </p:nvSpPr>
        <p:spPr/>
        <p:txBody>
          <a:bodyPr/>
          <a:lstStyle/>
          <a:p>
            <a:fld id="{C2F3CFC7-AD4A-415A-8C38-96DF1EC5600B}" type="slidenum">
              <a:rPr lang="en-US" smtClean="0"/>
              <a:t>‹#›</a:t>
            </a:fld>
            <a:endParaRPr lang="en-US"/>
          </a:p>
        </p:txBody>
      </p:sp>
    </p:spTree>
    <p:extLst>
      <p:ext uri="{BB962C8B-B14F-4D97-AF65-F5344CB8AC3E}">
        <p14:creationId xmlns:p14="http://schemas.microsoft.com/office/powerpoint/2010/main" val="2073996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2B32C0-8A55-3F71-A56E-6D6F51B27F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CBE4F0-E288-0967-CFCE-CE88D55C81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47BD52-325E-BFD3-3491-B8B308DB1D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B689D3-E70E-4D00-9168-31443A6C135F}" type="datetimeFigureOut">
              <a:rPr lang="en-US" smtClean="0"/>
              <a:t>1/12/2023</a:t>
            </a:fld>
            <a:endParaRPr lang="en-US"/>
          </a:p>
        </p:txBody>
      </p:sp>
      <p:sp>
        <p:nvSpPr>
          <p:cNvPr id="5" name="Footer Placeholder 4">
            <a:extLst>
              <a:ext uri="{FF2B5EF4-FFF2-40B4-BE49-F238E27FC236}">
                <a16:creationId xmlns:a16="http://schemas.microsoft.com/office/drawing/2014/main" id="{09114410-2A0D-9390-776E-6FB86A581D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B5B0606-C713-08F9-3281-DE5845E8C4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F3CFC7-AD4A-415A-8C38-96DF1EC5600B}" type="slidenum">
              <a:rPr lang="en-US" smtClean="0"/>
              <a:t>‹#›</a:t>
            </a:fld>
            <a:endParaRPr lang="en-US"/>
          </a:p>
        </p:txBody>
      </p:sp>
    </p:spTree>
    <p:extLst>
      <p:ext uri="{BB962C8B-B14F-4D97-AF65-F5344CB8AC3E}">
        <p14:creationId xmlns:p14="http://schemas.microsoft.com/office/powerpoint/2010/main" val="840665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2302C-97F8-1B50-ACE1-2F2BCA0384A0}"/>
              </a:ext>
            </a:extLst>
          </p:cNvPr>
          <p:cNvSpPr>
            <a:spLocks noGrp="1"/>
          </p:cNvSpPr>
          <p:nvPr>
            <p:ph type="ctrTitle"/>
          </p:nvPr>
        </p:nvSpPr>
        <p:spPr/>
        <p:txBody>
          <a:bodyPr>
            <a:normAutofit/>
          </a:bodyPr>
          <a:lstStyle/>
          <a:p>
            <a:r>
              <a:rPr lang="en-IN" sz="4800" dirty="0">
                <a:effectLst/>
                <a:latin typeface="Times New Roman" panose="02020603050405020304" pitchFamily="18" charset="0"/>
                <a:ea typeface="Calibri" panose="020F0502020204030204" pitchFamily="34" charset="0"/>
                <a:cs typeface="Times New Roman" panose="02020603050405020304" pitchFamily="18" charset="0"/>
              </a:rPr>
              <a:t>E-retail factors for customer activation and retention - Analysis</a:t>
            </a:r>
            <a:endParaRPr lang="en-US" sz="16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E95AADA-D4C0-F9AB-EDE4-34E1B4BA3873}"/>
              </a:ext>
            </a:extLst>
          </p:cNvPr>
          <p:cNvSpPr>
            <a:spLocks noGrp="1"/>
          </p:cNvSpPr>
          <p:nvPr>
            <p:ph type="subTitle" idx="1"/>
          </p:nvPr>
        </p:nvSpPr>
        <p:spPr/>
        <p:txBody>
          <a:bodyPr/>
          <a:lstStyle/>
          <a:p>
            <a:r>
              <a:rPr lang="en-US" dirty="0"/>
              <a:t>By- Rakesh Shinde</a:t>
            </a:r>
          </a:p>
        </p:txBody>
      </p:sp>
    </p:spTree>
    <p:extLst>
      <p:ext uri="{BB962C8B-B14F-4D97-AF65-F5344CB8AC3E}">
        <p14:creationId xmlns:p14="http://schemas.microsoft.com/office/powerpoint/2010/main" val="2520816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7F3EC-96A3-E8A7-4471-ECF19EAD5F8C}"/>
              </a:ext>
            </a:extLst>
          </p:cNvPr>
          <p:cNvSpPr>
            <a:spLocks noGrp="1"/>
          </p:cNvSpPr>
          <p:nvPr>
            <p:ph type="title"/>
          </p:nvPr>
        </p:nvSpPr>
        <p:spPr>
          <a:xfrm>
            <a:off x="838200" y="127417"/>
            <a:ext cx="10515600" cy="742013"/>
          </a:xfrm>
        </p:spPr>
        <p:txBody>
          <a:bodyPr>
            <a:normAutofit fontScale="90000"/>
          </a:bodyPr>
          <a:lstStyle/>
          <a:p>
            <a:pPr>
              <a:lnSpc>
                <a:spcPct val="150000"/>
              </a:lnSpc>
            </a:pPr>
            <a:r>
              <a:rPr lang="en-US" dirty="0">
                <a:latin typeface="Times New Roman" panose="02020603050405020304" pitchFamily="18" charset="0"/>
                <a:cs typeface="Times New Roman" panose="02020603050405020304" pitchFamily="18" charset="0"/>
              </a:rPr>
              <a:t>Findings System Quality </a:t>
            </a:r>
          </a:p>
        </p:txBody>
      </p:sp>
      <p:sp>
        <p:nvSpPr>
          <p:cNvPr id="3" name="Content Placeholder 2">
            <a:extLst>
              <a:ext uri="{FF2B5EF4-FFF2-40B4-BE49-F238E27FC236}">
                <a16:creationId xmlns:a16="http://schemas.microsoft.com/office/drawing/2014/main" id="{52A1BBE7-9630-3C59-7422-08BB4417608A}"/>
              </a:ext>
            </a:extLst>
          </p:cNvPr>
          <p:cNvSpPr>
            <a:spLocks noGrp="1"/>
          </p:cNvSpPr>
          <p:nvPr>
            <p:ph idx="1"/>
          </p:nvPr>
        </p:nvSpPr>
        <p:spPr>
          <a:xfrm>
            <a:off x="838200" y="989352"/>
            <a:ext cx="10515600" cy="5741232"/>
          </a:xfrm>
        </p:spPr>
        <p:txBody>
          <a:bodyPr>
            <a:normAutofit fontScale="92500" lnSpcReduction="10000"/>
          </a:bodyPr>
          <a:lstStyle/>
          <a:p>
            <a:pPr marR="0" lvl="0" algn="just">
              <a:lnSpc>
                <a:spcPct val="150000"/>
              </a:lnSpc>
              <a:spcBef>
                <a:spcPts val="0"/>
              </a:spcBef>
              <a:spcAft>
                <a:spcPts val="0"/>
              </a:spcAft>
              <a:buFont typeface="Wingdings" panose="05000000000000000000" pitchFamily="2" charset="2"/>
              <a:buChar char="v"/>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Ease of navigation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971550" marR="0" indent="-285750" algn="just">
              <a:lnSpc>
                <a:spcPct val="150000"/>
              </a:lnSpc>
              <a:spcBef>
                <a:spcPts val="0"/>
              </a:spcBef>
              <a:spcAft>
                <a:spcPts val="0"/>
              </a:spcAft>
              <a:buFont typeface="Wingdings" panose="05000000000000000000" pitchFamily="2" charset="2"/>
              <a:buChar char="v"/>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Strongly Agree – 52.42%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971550" marR="0" indent="-285750" algn="just">
              <a:lnSpc>
                <a:spcPct val="150000"/>
              </a:lnSpc>
              <a:spcBef>
                <a:spcPts val="0"/>
              </a:spcBef>
              <a:spcAft>
                <a:spcPts val="0"/>
              </a:spcAft>
              <a:buFont typeface="Wingdings" panose="05000000000000000000" pitchFamily="2" charset="2"/>
              <a:buChar char="v"/>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Agree – 39.03%</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971550" marR="0" indent="-285750" algn="just">
              <a:lnSpc>
                <a:spcPct val="150000"/>
              </a:lnSpc>
              <a:spcBef>
                <a:spcPts val="0"/>
              </a:spcBef>
              <a:spcAft>
                <a:spcPts val="0"/>
              </a:spcAft>
              <a:buFont typeface="Wingdings" panose="05000000000000000000" pitchFamily="2" charset="2"/>
              <a:buChar char="v"/>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Strongly Disagree - 6.69%</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971550" marR="0" indent="-285750" algn="just">
              <a:lnSpc>
                <a:spcPct val="150000"/>
              </a:lnSpc>
              <a:spcBef>
                <a:spcPts val="0"/>
              </a:spcBef>
              <a:spcAft>
                <a:spcPts val="0"/>
              </a:spcAft>
              <a:buFont typeface="Wingdings" panose="05000000000000000000" pitchFamily="2" charset="2"/>
              <a:buChar char="v"/>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Disagree – 1.86%</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0"/>
              </a:spcAft>
              <a:buFont typeface="Wingdings" panose="05000000000000000000" pitchFamily="2" charset="2"/>
              <a:buChar char="v"/>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Loading and Proceeding speed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971550" marR="0" indent="-285750" algn="just">
              <a:lnSpc>
                <a:spcPct val="150000"/>
              </a:lnSpc>
              <a:spcBef>
                <a:spcPts val="0"/>
              </a:spcBef>
              <a:spcAft>
                <a:spcPts val="0"/>
              </a:spcAft>
              <a:buFont typeface="Wingdings" panose="05000000000000000000" pitchFamily="2" charset="2"/>
              <a:buChar char="v"/>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Strongly Agree – 42.75%</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971550" marR="0" indent="-285750" algn="just">
              <a:lnSpc>
                <a:spcPct val="150000"/>
              </a:lnSpc>
              <a:spcBef>
                <a:spcPts val="0"/>
              </a:spcBef>
              <a:spcAft>
                <a:spcPts val="0"/>
              </a:spcAft>
              <a:buFont typeface="Wingdings" panose="05000000000000000000" pitchFamily="2" charset="2"/>
              <a:buChar char="v"/>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Agree – 41.64%</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971550" marR="0" indent="-285750" algn="just">
              <a:lnSpc>
                <a:spcPct val="150000"/>
              </a:lnSpc>
              <a:spcBef>
                <a:spcPts val="0"/>
              </a:spcBef>
              <a:spcAft>
                <a:spcPts val="0"/>
              </a:spcAft>
              <a:buFont typeface="Wingdings" panose="05000000000000000000" pitchFamily="2" charset="2"/>
              <a:buChar char="v"/>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Strongly Disagree – 4.46%</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971550" marR="0" indent="-285750" algn="just">
              <a:lnSpc>
                <a:spcPct val="150000"/>
              </a:lnSpc>
              <a:spcBef>
                <a:spcPts val="0"/>
              </a:spcBef>
              <a:spcAft>
                <a:spcPts val="0"/>
              </a:spcAft>
              <a:buFont typeface="Wingdings" panose="05000000000000000000" pitchFamily="2" charset="2"/>
              <a:buChar char="v"/>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Disagree – 6.69%</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971550" marR="0" indent="-285750" algn="just">
              <a:lnSpc>
                <a:spcPct val="150000"/>
              </a:lnSpc>
              <a:spcBef>
                <a:spcPts val="0"/>
              </a:spcBef>
              <a:spcAft>
                <a:spcPts val="0"/>
              </a:spcAft>
              <a:buFont typeface="Wingdings" panose="05000000000000000000" pitchFamily="2" charset="2"/>
              <a:buChar char="v"/>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Indifferent – 4.46%</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0"/>
              </a:spcAft>
              <a:buFont typeface="Wingdings" panose="05000000000000000000" pitchFamily="2" charset="2"/>
              <a:buChar char="v"/>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User friendly Interface of the website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971550" marR="0" indent="-285750" algn="just">
              <a:lnSpc>
                <a:spcPct val="150000"/>
              </a:lnSpc>
              <a:spcBef>
                <a:spcPts val="0"/>
              </a:spcBef>
              <a:spcAft>
                <a:spcPts val="0"/>
              </a:spcAft>
              <a:buFont typeface="Wingdings" panose="05000000000000000000" pitchFamily="2" charset="2"/>
              <a:buChar char="v"/>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Strongly Agree – 70.26%</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971550" marR="0" indent="-285750" algn="just">
              <a:lnSpc>
                <a:spcPct val="150000"/>
              </a:lnSpc>
              <a:spcBef>
                <a:spcPts val="0"/>
              </a:spcBef>
              <a:spcAft>
                <a:spcPts val="0"/>
              </a:spcAft>
              <a:buFont typeface="Wingdings" panose="05000000000000000000" pitchFamily="2" charset="2"/>
              <a:buChar char="v"/>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Agree – 16.73%</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971550" marR="0" indent="-285750" algn="just">
              <a:lnSpc>
                <a:spcPct val="150000"/>
              </a:lnSpc>
              <a:spcBef>
                <a:spcPts val="0"/>
              </a:spcBef>
              <a:spcAft>
                <a:spcPts val="0"/>
              </a:spcAft>
              <a:buFont typeface="Wingdings" panose="05000000000000000000" pitchFamily="2" charset="2"/>
              <a:buChar char="v"/>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Strongly Disagree – 6.69%</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971550" marR="0" indent="-285750" algn="just">
              <a:lnSpc>
                <a:spcPct val="150000"/>
              </a:lnSpc>
              <a:spcBef>
                <a:spcPts val="0"/>
              </a:spcBef>
              <a:spcAft>
                <a:spcPts val="0"/>
              </a:spcAft>
              <a:buFont typeface="Wingdings" panose="05000000000000000000" pitchFamily="2" charset="2"/>
              <a:buChar char="v"/>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Disagree – 4.46%</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971550" marR="0" indent="-285750" algn="just">
              <a:lnSpc>
                <a:spcPct val="150000"/>
              </a:lnSpc>
              <a:spcBef>
                <a:spcPts val="0"/>
              </a:spcBef>
              <a:spcAft>
                <a:spcPts val="0"/>
              </a:spcAft>
              <a:buFont typeface="Wingdings" panose="05000000000000000000" pitchFamily="2" charset="2"/>
              <a:buChar char="v"/>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Indifferent – 1.86%</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0"/>
              </a:spcAft>
              <a:buFont typeface="Wingdings" panose="05000000000000000000" pitchFamily="2" charset="2"/>
              <a:buChar char="v"/>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Convenient Payment Options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971550" marR="0" indent="-285750" algn="just">
              <a:lnSpc>
                <a:spcPct val="150000"/>
              </a:lnSpc>
              <a:spcBef>
                <a:spcPts val="0"/>
              </a:spcBef>
              <a:spcAft>
                <a:spcPts val="0"/>
              </a:spcAft>
              <a:buFont typeface="Wingdings" panose="05000000000000000000" pitchFamily="2" charset="2"/>
              <a:buChar char="v"/>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Strongly Agree – 59.11%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971550" marR="0" indent="-285750" algn="just">
              <a:lnSpc>
                <a:spcPct val="150000"/>
              </a:lnSpc>
              <a:spcBef>
                <a:spcPts val="0"/>
              </a:spcBef>
              <a:spcAft>
                <a:spcPts val="0"/>
              </a:spcAft>
              <a:buFont typeface="Wingdings" panose="05000000000000000000" pitchFamily="2" charset="2"/>
              <a:buChar char="v"/>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Agree – 29.74%</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971550" marR="0" indent="-285750" algn="just">
              <a:lnSpc>
                <a:spcPct val="150000"/>
              </a:lnSpc>
              <a:spcBef>
                <a:spcPts val="0"/>
              </a:spcBef>
              <a:spcAft>
                <a:spcPts val="0"/>
              </a:spcAft>
              <a:buFont typeface="Wingdings" panose="05000000000000000000" pitchFamily="2" charset="2"/>
              <a:buChar char="v"/>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Disagree – 11.15%</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57150" marR="0" indent="-285750" algn="just">
              <a:lnSpc>
                <a:spcPct val="150000"/>
              </a:lnSpc>
              <a:spcBef>
                <a:spcPts val="0"/>
              </a:spcBef>
              <a:spcAft>
                <a:spcPts val="0"/>
              </a:spcAft>
              <a:buFont typeface="Wingdings" panose="05000000000000000000" pitchFamily="2" charset="2"/>
              <a:buChar char="v"/>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Conclusion: - </a:t>
            </a: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On an average 56.13% are strongly agreed, that ease of website navigation, loading and proceeding speed, user friendly interface and Convenient payment options are good</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43011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7F3EC-96A3-E8A7-4471-ECF19EAD5F8C}"/>
              </a:ext>
            </a:extLst>
          </p:cNvPr>
          <p:cNvSpPr>
            <a:spLocks noGrp="1"/>
          </p:cNvSpPr>
          <p:nvPr>
            <p:ph type="title"/>
          </p:nvPr>
        </p:nvSpPr>
        <p:spPr>
          <a:xfrm>
            <a:off x="838200" y="127417"/>
            <a:ext cx="10515600" cy="742013"/>
          </a:xfrm>
        </p:spPr>
        <p:txBody>
          <a:bodyPr>
            <a:normAutofit fontScale="90000"/>
          </a:bodyPr>
          <a:lstStyle/>
          <a:p>
            <a:pPr>
              <a:lnSpc>
                <a:spcPct val="150000"/>
              </a:lnSpc>
            </a:pPr>
            <a:r>
              <a:rPr lang="en-US" dirty="0">
                <a:latin typeface="Times New Roman" panose="02020603050405020304" pitchFamily="18" charset="0"/>
                <a:cs typeface="Times New Roman" panose="02020603050405020304" pitchFamily="18" charset="0"/>
              </a:rPr>
              <a:t>Findings of trust and net benefit</a:t>
            </a:r>
          </a:p>
        </p:txBody>
      </p:sp>
      <p:sp>
        <p:nvSpPr>
          <p:cNvPr id="3" name="Content Placeholder 2">
            <a:extLst>
              <a:ext uri="{FF2B5EF4-FFF2-40B4-BE49-F238E27FC236}">
                <a16:creationId xmlns:a16="http://schemas.microsoft.com/office/drawing/2014/main" id="{52A1BBE7-9630-3C59-7422-08BB4417608A}"/>
              </a:ext>
            </a:extLst>
          </p:cNvPr>
          <p:cNvSpPr>
            <a:spLocks noGrp="1"/>
          </p:cNvSpPr>
          <p:nvPr>
            <p:ph idx="1"/>
          </p:nvPr>
        </p:nvSpPr>
        <p:spPr>
          <a:xfrm>
            <a:off x="838200" y="989352"/>
            <a:ext cx="10515600" cy="5741232"/>
          </a:xfrm>
        </p:spPr>
        <p:txBody>
          <a:bodyPr>
            <a:normAutofit fontScale="92500"/>
          </a:bodyPr>
          <a:lstStyle/>
          <a:p>
            <a:pPr marR="0" lvl="0" algn="just">
              <a:lnSpc>
                <a:spcPct val="150000"/>
              </a:lnSpc>
              <a:spcBef>
                <a:spcPts val="0"/>
              </a:spcBef>
              <a:spcAft>
                <a:spcPts val="0"/>
              </a:spcAft>
              <a:buFont typeface="Wingdings" panose="05000000000000000000" pitchFamily="2" charset="2"/>
              <a:buChar char="v"/>
            </a:pP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Customers (52.41% + 31.97%) are trusts that online retail store will fulfill its part of the transaction at the stipulated time</a:t>
            </a:r>
            <a:endParaRPr lang="en-US" sz="2300" dirty="0">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0"/>
              </a:spcAft>
              <a:buFont typeface="Wingdings" panose="05000000000000000000" pitchFamily="2" charset="2"/>
              <a:buChar char="v"/>
            </a:pP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72.12% and 15.61% are agreeing that the online retailers showed empathy towards customer query.</a:t>
            </a: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0"/>
              </a:spcAft>
              <a:buFont typeface="Wingdings" panose="05000000000000000000" pitchFamily="2" charset="2"/>
              <a:buChar char="v"/>
            </a:pP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68.77%+21.56% thinks that online retailers are able to guarantee the privacy of the customer</a:t>
            </a: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0"/>
              </a:spcAft>
              <a:buFont typeface="Wingdings" panose="05000000000000000000" pitchFamily="2" charset="2"/>
              <a:buChar char="v"/>
            </a:pP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55.39%+34.95% customers thinks that the retailers are responsive via several communication channels (email, online rep, twitter, phone etc.) </a:t>
            </a: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v"/>
            </a:pPr>
            <a:r>
              <a:rPr lang="en-US" sz="2300" dirty="0">
                <a:effectLst/>
                <a:latin typeface="Times New Roman" panose="02020603050405020304" pitchFamily="18" charset="0"/>
                <a:ea typeface="Calibri" panose="020F0502020204030204" pitchFamily="34" charset="0"/>
              </a:rPr>
              <a:t>Around 39% of the customers are strongly agreed upon that they got monetary benefits and discounts on shopping, 32% of the agreed the same, around 11% disagree and 18.59% having indifferent feeling.</a:t>
            </a:r>
          </a:p>
          <a:p>
            <a:pPr marR="0" lvl="0" algn="just">
              <a:lnSpc>
                <a:spcPct val="150000"/>
              </a:lnSpc>
              <a:spcBef>
                <a:spcPts val="0"/>
              </a:spcBef>
              <a:spcAft>
                <a:spcPts val="0"/>
              </a:spcAft>
              <a:buFont typeface="Wingdings" panose="05000000000000000000" pitchFamily="2" charset="2"/>
              <a:buChar char="v"/>
            </a:pP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32% customers enjoy shopping very high, 22% moderately enjoys shopping, 28% are indifferent 18% do not enjoy.</a:t>
            </a: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v"/>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99939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7F3EC-96A3-E8A7-4471-ECF19EAD5F8C}"/>
              </a:ext>
            </a:extLst>
          </p:cNvPr>
          <p:cNvSpPr>
            <a:spLocks noGrp="1"/>
          </p:cNvSpPr>
          <p:nvPr>
            <p:ph type="title"/>
          </p:nvPr>
        </p:nvSpPr>
        <p:spPr>
          <a:xfrm>
            <a:off x="838200" y="127417"/>
            <a:ext cx="10515600" cy="742013"/>
          </a:xfrm>
        </p:spPr>
        <p:txBody>
          <a:bodyPr>
            <a:normAutofit fontScale="90000"/>
          </a:bodyPr>
          <a:lstStyle/>
          <a:p>
            <a:pPr>
              <a:lnSpc>
                <a:spcPct val="150000"/>
              </a:lnSpc>
            </a:pPr>
            <a:r>
              <a:rPr lang="en-US" dirty="0">
                <a:latin typeface="Times New Roman" panose="02020603050405020304" pitchFamily="18" charset="0"/>
                <a:cs typeface="Times New Roman" panose="02020603050405020304" pitchFamily="18" charset="0"/>
              </a:rPr>
              <a:t>Findings of Trust and Net Benefit</a:t>
            </a:r>
          </a:p>
        </p:txBody>
      </p:sp>
      <p:sp>
        <p:nvSpPr>
          <p:cNvPr id="3" name="Content Placeholder 2">
            <a:extLst>
              <a:ext uri="{FF2B5EF4-FFF2-40B4-BE49-F238E27FC236}">
                <a16:creationId xmlns:a16="http://schemas.microsoft.com/office/drawing/2014/main" id="{52A1BBE7-9630-3C59-7422-08BB4417608A}"/>
              </a:ext>
            </a:extLst>
          </p:cNvPr>
          <p:cNvSpPr>
            <a:spLocks noGrp="1"/>
          </p:cNvSpPr>
          <p:nvPr>
            <p:ph idx="1"/>
          </p:nvPr>
        </p:nvSpPr>
        <p:spPr>
          <a:xfrm>
            <a:off x="838200" y="989352"/>
            <a:ext cx="10515600" cy="5741232"/>
          </a:xfrm>
        </p:spPr>
        <p:txBody>
          <a:bodyPr>
            <a:normAutofit/>
          </a:bodyPr>
          <a:lstStyle/>
          <a:p>
            <a:pPr marR="0" lvl="0" algn="just">
              <a:lnSpc>
                <a:spcPct val="150000"/>
              </a:lnSpc>
              <a:spcBef>
                <a:spcPts val="0"/>
              </a:spcBef>
              <a:spcAft>
                <a:spcPts val="0"/>
              </a:spcAft>
              <a:buFont typeface="Wingdings" panose="05000000000000000000" pitchFamily="2" charset="2"/>
              <a:buChar char="v"/>
            </a:pP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54.28% and 29% feels that shopping online is convenient and flexible, 5% disagrees to it and 12.27% are indifferent </a:t>
            </a: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0"/>
              </a:spcAft>
              <a:buFont typeface="Wingdings" panose="05000000000000000000" pitchFamily="2" charset="2"/>
              <a:buChar char="v"/>
            </a:pP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73.81%+18.96% customers thinks that return and replacement policy of the e-tailer is important for purchase decision</a:t>
            </a: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0"/>
              </a:spcAft>
              <a:buFont typeface="Wingdings" panose="05000000000000000000" pitchFamily="2" charset="2"/>
              <a:buChar char="v"/>
            </a:pP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Gaining access to loyalty programs is a benefit of shopping online – 42.75% are strongly agreed, 23.79% are agreed and 23.79% are indifferent vote and about 10% are disagreed</a:t>
            </a: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v"/>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56231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7F3EC-96A3-E8A7-4471-ECF19EAD5F8C}"/>
              </a:ext>
            </a:extLst>
          </p:cNvPr>
          <p:cNvSpPr>
            <a:spLocks noGrp="1"/>
          </p:cNvSpPr>
          <p:nvPr>
            <p:ph type="title"/>
          </p:nvPr>
        </p:nvSpPr>
        <p:spPr>
          <a:xfrm>
            <a:off x="838200" y="127417"/>
            <a:ext cx="10515600" cy="1356609"/>
          </a:xfrm>
        </p:spPr>
        <p:txBody>
          <a:bodyPr>
            <a:normAutofit/>
          </a:bodyPr>
          <a:lstStyle/>
          <a:p>
            <a:pPr>
              <a:lnSpc>
                <a:spcPct val="150000"/>
              </a:lnSpc>
            </a:pPr>
            <a:r>
              <a:rPr lang="en-US" dirty="0">
                <a:latin typeface="Times New Roman" panose="02020603050405020304" pitchFamily="18" charset="0"/>
                <a:cs typeface="Times New Roman" panose="02020603050405020304" pitchFamily="18" charset="0"/>
              </a:rPr>
              <a:t>Findings for Customer Satisfaction</a:t>
            </a:r>
          </a:p>
        </p:txBody>
      </p:sp>
      <p:sp>
        <p:nvSpPr>
          <p:cNvPr id="3" name="Content Placeholder 2">
            <a:extLst>
              <a:ext uri="{FF2B5EF4-FFF2-40B4-BE49-F238E27FC236}">
                <a16:creationId xmlns:a16="http://schemas.microsoft.com/office/drawing/2014/main" id="{52A1BBE7-9630-3C59-7422-08BB4417608A}"/>
              </a:ext>
            </a:extLst>
          </p:cNvPr>
          <p:cNvSpPr>
            <a:spLocks noGrp="1"/>
          </p:cNvSpPr>
          <p:nvPr>
            <p:ph idx="1"/>
          </p:nvPr>
        </p:nvSpPr>
        <p:spPr>
          <a:xfrm>
            <a:off x="838200" y="1484026"/>
            <a:ext cx="10515600" cy="5246558"/>
          </a:xfrm>
        </p:spPr>
        <p:txBody>
          <a:bodyPr>
            <a:normAutofit/>
          </a:bodyPr>
          <a:lstStyle/>
          <a:p>
            <a:pPr marR="0" lvl="0" algn="just">
              <a:lnSpc>
                <a:spcPct val="150000"/>
              </a:lnSpc>
              <a:spcBef>
                <a:spcPts val="0"/>
              </a:spcBef>
              <a:spcAft>
                <a:spcPts val="0"/>
              </a:spcAft>
              <a:buFont typeface="Wingdings" panose="05000000000000000000" pitchFamily="2" charset="2"/>
              <a:buChar char="v"/>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Displaying quality Information on the website improves satisfaction of customers, 49.44%+29.74% agreed, 20.82 are disagree to it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0"/>
              </a:spcAft>
              <a:buFont typeface="Wingdings" panose="05000000000000000000" pitchFamily="2" charset="2"/>
              <a:buChar char="v"/>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Customers (65.06% +31.97%) thinks that the if the website or application on which they are shopping having maintained with good quality then they get satisfied with the shopping</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0"/>
              </a:spcAft>
              <a:buFont typeface="Wingdings" panose="05000000000000000000" pitchFamily="2" charset="2"/>
              <a:buChar char="v"/>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Around 80% customers thinks that Net Benefit derived from shopping online can lead to users’ satisfaction.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0"/>
              </a:spcAft>
              <a:buFont typeface="Wingdings" panose="05000000000000000000" pitchFamily="2" charset="2"/>
              <a:buChar char="v"/>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Trust is very important phenomenon on which satisfaction depends, around 89% customers agreed this statement.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0"/>
              </a:spcAft>
              <a:buFont typeface="Wingdings" panose="05000000000000000000" pitchFamily="2" charset="2"/>
              <a:buChar char="v"/>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About 76% customers like that website has offered a wide variety of listed product in several category.</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v"/>
            </a:pPr>
            <a:r>
              <a:rPr lang="en-US" sz="2000" dirty="0">
                <a:effectLst/>
                <a:latin typeface="Times New Roman" panose="02020603050405020304" pitchFamily="18" charset="0"/>
                <a:ea typeface="Calibri" panose="020F0502020204030204" pitchFamily="34" charset="0"/>
              </a:rPr>
              <a:t>50.19% strongly agreed that there should be provision of complete and relevant product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02201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7F3EC-96A3-E8A7-4471-ECF19EAD5F8C}"/>
              </a:ext>
            </a:extLst>
          </p:cNvPr>
          <p:cNvSpPr>
            <a:spLocks noGrp="1"/>
          </p:cNvSpPr>
          <p:nvPr>
            <p:ph type="title"/>
          </p:nvPr>
        </p:nvSpPr>
        <p:spPr>
          <a:xfrm>
            <a:off x="838200" y="127417"/>
            <a:ext cx="10515600" cy="1356609"/>
          </a:xfrm>
        </p:spPr>
        <p:txBody>
          <a:bodyPr>
            <a:normAutofit/>
          </a:bodyPr>
          <a:lstStyle/>
          <a:p>
            <a:pPr>
              <a:lnSpc>
                <a:spcPct val="150000"/>
              </a:lnSpc>
            </a:pPr>
            <a:r>
              <a:rPr lang="en-US" dirty="0">
                <a:latin typeface="Times New Roman" panose="02020603050405020304" pitchFamily="18" charset="0"/>
                <a:cs typeface="Times New Roman" panose="02020603050405020304" pitchFamily="18" charset="0"/>
              </a:rPr>
              <a:t>Findings for Customer Satisfaction</a:t>
            </a:r>
          </a:p>
        </p:txBody>
      </p:sp>
      <p:sp>
        <p:nvSpPr>
          <p:cNvPr id="3" name="Content Placeholder 2">
            <a:extLst>
              <a:ext uri="{FF2B5EF4-FFF2-40B4-BE49-F238E27FC236}">
                <a16:creationId xmlns:a16="http://schemas.microsoft.com/office/drawing/2014/main" id="{52A1BBE7-9630-3C59-7422-08BB4417608A}"/>
              </a:ext>
            </a:extLst>
          </p:cNvPr>
          <p:cNvSpPr>
            <a:spLocks noGrp="1"/>
          </p:cNvSpPr>
          <p:nvPr>
            <p:ph idx="1"/>
          </p:nvPr>
        </p:nvSpPr>
        <p:spPr>
          <a:xfrm>
            <a:off x="838200" y="1484026"/>
            <a:ext cx="10515600" cy="5246558"/>
          </a:xfrm>
        </p:spPr>
        <p:txBody>
          <a:bodyPr>
            <a:normAutofit/>
          </a:bodyPr>
          <a:lstStyle/>
          <a:p>
            <a:pPr marR="0" lvl="0" algn="just">
              <a:lnSpc>
                <a:spcPct val="150000"/>
              </a:lnSpc>
              <a:spcBef>
                <a:spcPts val="0"/>
              </a:spcBef>
              <a:spcAft>
                <a:spcPts val="0"/>
              </a:spcAft>
              <a:buFont typeface="Wingdings" panose="05000000000000000000" pitchFamily="2" charset="2"/>
              <a:buChar char="v"/>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55.02%+27.88% agreed that monetary benefits should be there, 11.52% disagreed to it.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0"/>
              </a:spcAft>
              <a:buFont typeface="Wingdings" panose="05000000000000000000" pitchFamily="2" charset="2"/>
              <a:buChar char="v"/>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Convenience of patronizing the online retailers means helpful but betraying the superiority, 20.07% are strongly agreed to sentence, 51.30% agreed and 28.62% are indifferent.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0"/>
              </a:spcAft>
              <a:buFont typeface="Wingdings" panose="05000000000000000000" pitchFamily="2" charset="2"/>
              <a:buChar char="v"/>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20.07% customers thinks that shopping online is adventures, 37.55 agreed to it, 22% are indifferent, 20% disagreed.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0"/>
              </a:spcAft>
              <a:buFont typeface="Wingdings" panose="05000000000000000000" pitchFamily="2" charset="2"/>
              <a:buChar char="v"/>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Shopping on favorite e-tailers enhances social status, 39.77 agreed this statement, 23.05% are against of it and 37.17 are indifferent.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0"/>
              </a:spcAft>
              <a:buFont typeface="Wingdings" panose="05000000000000000000" pitchFamily="2" charset="2"/>
              <a:buChar char="v"/>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24.16% customers feel gratification while shopping on their favorite e-tailer, while 23.42% agreed, 8.18 are disagreed to it and 37.55% are indifferent vote.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0"/>
              </a:spcAft>
              <a:buFont typeface="Wingdings" panose="05000000000000000000" pitchFamily="2" charset="2"/>
              <a:buChar char="v"/>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14.13%+32.71% agrees that the website helps them to fulfill certain roles in life, 24.17% disagreed to it and 32.71 are given vote as indifferent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0"/>
              </a:spcAft>
              <a:buFont typeface="Wingdings" panose="05000000000000000000" pitchFamily="2" charset="2"/>
              <a:buChar char="v"/>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30.48%+55.39% thinks that they get value for money spent, 14.39 are having indifferent opinion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0"/>
              </a:spcAft>
              <a:buFont typeface="Wingdings" panose="05000000000000000000" pitchFamily="2" charset="2"/>
              <a:buChar char="v"/>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48254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7F3EC-96A3-E8A7-4471-ECF19EAD5F8C}"/>
              </a:ext>
            </a:extLst>
          </p:cNvPr>
          <p:cNvSpPr>
            <a:spLocks noGrp="1"/>
          </p:cNvSpPr>
          <p:nvPr>
            <p:ph type="title"/>
          </p:nvPr>
        </p:nvSpPr>
        <p:spPr>
          <a:xfrm>
            <a:off x="838200" y="127418"/>
            <a:ext cx="10515600" cy="1041816"/>
          </a:xfrm>
        </p:spPr>
        <p:txBody>
          <a:bodyPr>
            <a:normAutofit fontScale="90000"/>
          </a:bodyPr>
          <a:lstStyle/>
          <a:p>
            <a:pPr>
              <a:lnSpc>
                <a:spcPct val="150000"/>
              </a:lnSpc>
            </a:pPr>
            <a:r>
              <a:rPr lang="en-US" dirty="0">
                <a:latin typeface="Times New Roman" panose="02020603050405020304" pitchFamily="18" charset="0"/>
                <a:cs typeface="Times New Roman" panose="02020603050405020304" pitchFamily="18" charset="0"/>
              </a:rPr>
              <a:t>Findings on Comparison between Online Retailers</a:t>
            </a:r>
          </a:p>
        </p:txBody>
      </p:sp>
      <p:sp>
        <p:nvSpPr>
          <p:cNvPr id="5" name="Rectangle 2">
            <a:extLst>
              <a:ext uri="{FF2B5EF4-FFF2-40B4-BE49-F238E27FC236}">
                <a16:creationId xmlns:a16="http://schemas.microsoft.com/office/drawing/2014/main" id="{FBFE5093-E5E4-4233-0042-54541A0B90FB}"/>
              </a:ext>
            </a:extLst>
          </p:cNvPr>
          <p:cNvSpPr>
            <a:spLocks noGrp="1" noChangeArrowheads="1"/>
          </p:cNvSpPr>
          <p:nvPr>
            <p:ph idx="1"/>
          </p:nvPr>
        </p:nvSpPr>
        <p:spPr bwMode="auto">
          <a:xfrm>
            <a:off x="698440" y="1482829"/>
            <a:ext cx="10515600" cy="517064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371168" tIns="0" rIns="0" bIns="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2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Amazon, Flipkart, Paytm, Myntra and Snapdeal are performing good for the following points in order given</a:t>
            </a:r>
          </a:p>
          <a:p>
            <a:pPr marL="1828800" marR="0" lvl="4" indent="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2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'Shopping on </a:t>
            </a:r>
            <a:r>
              <a:rPr kumimoji="0" lang="en-US" altLang="en-US" sz="24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Prefered</a:t>
            </a:r>
            <a:r>
              <a:rPr kumimoji="0" lang="en-US" altLang="en-US" sz="2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e-tailers’ </a:t>
            </a:r>
          </a:p>
          <a:p>
            <a:pPr marL="1828800" marR="0" lvl="4" indent="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2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'Gratification for e-tailers’</a:t>
            </a:r>
          </a:p>
          <a:p>
            <a:pPr marL="1828800" marR="0" lvl="4" indent="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2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'Shopping Helps’ </a:t>
            </a:r>
          </a:p>
          <a:p>
            <a:pPr marL="1828800" marR="0" lvl="4" indent="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2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'Value for Money’</a:t>
            </a:r>
          </a:p>
          <a:p>
            <a:pPr marL="1828800" marR="0" lvl="4" indent="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2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'Retailers Shopped’</a:t>
            </a:r>
          </a:p>
          <a:p>
            <a:pPr marL="1828800" marR="0" lvl="4" indent="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2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'Ease of Use </a:t>
            </a:r>
            <a:r>
              <a:rPr kumimoji="0" lang="en-US" altLang="en-US" sz="24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Wesite</a:t>
            </a:r>
            <a:r>
              <a:rPr kumimoji="0" lang="en-US" altLang="en-US" sz="2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1828800" marR="0" lvl="4" indent="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2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'Visuals on Webpage’</a:t>
            </a:r>
          </a:p>
          <a:p>
            <a:pPr marL="1828800" marR="0" lvl="4" indent="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2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'Product Variety’</a:t>
            </a:r>
          </a:p>
          <a:p>
            <a:pPr marL="1828800" marR="0" lvl="4" indent="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2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'Product Description’</a:t>
            </a:r>
          </a:p>
          <a:p>
            <a:pPr marL="1828800" marR="0" lvl="4" indent="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2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'Speed of Website’</a:t>
            </a:r>
          </a:p>
          <a:p>
            <a:pPr marL="1828800" marR="0" lvl="4" indent="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2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'Reliability’</a:t>
            </a:r>
          </a:p>
          <a:p>
            <a:pPr marL="1828800" marR="0" lvl="4" indent="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2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'Quickness’ </a:t>
            </a:r>
          </a:p>
        </p:txBody>
      </p:sp>
    </p:spTree>
    <p:extLst>
      <p:ext uri="{BB962C8B-B14F-4D97-AF65-F5344CB8AC3E}">
        <p14:creationId xmlns:p14="http://schemas.microsoft.com/office/powerpoint/2010/main" val="242755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7F3EC-96A3-E8A7-4471-ECF19EAD5F8C}"/>
              </a:ext>
            </a:extLst>
          </p:cNvPr>
          <p:cNvSpPr>
            <a:spLocks noGrp="1"/>
          </p:cNvSpPr>
          <p:nvPr>
            <p:ph type="title"/>
          </p:nvPr>
        </p:nvSpPr>
        <p:spPr>
          <a:xfrm>
            <a:off x="838200" y="127418"/>
            <a:ext cx="10515600" cy="846944"/>
          </a:xfrm>
        </p:spPr>
        <p:txBody>
          <a:bodyPr>
            <a:normAutofit fontScale="90000"/>
          </a:bodyPr>
          <a:lstStyle/>
          <a:p>
            <a:pPr>
              <a:lnSpc>
                <a:spcPct val="150000"/>
              </a:lnSpc>
            </a:pPr>
            <a:r>
              <a:rPr lang="en-US" dirty="0">
                <a:latin typeface="Times New Roman" panose="02020603050405020304" pitchFamily="18" charset="0"/>
                <a:cs typeface="Times New Roman" panose="02020603050405020304" pitchFamily="18" charset="0"/>
              </a:rPr>
              <a:t>Findings on Comparison between Online Retailers</a:t>
            </a:r>
          </a:p>
        </p:txBody>
      </p:sp>
      <p:sp>
        <p:nvSpPr>
          <p:cNvPr id="5" name="Rectangle 2">
            <a:extLst>
              <a:ext uri="{FF2B5EF4-FFF2-40B4-BE49-F238E27FC236}">
                <a16:creationId xmlns:a16="http://schemas.microsoft.com/office/drawing/2014/main" id="{FBFE5093-E5E4-4233-0042-54541A0B90FB}"/>
              </a:ext>
            </a:extLst>
          </p:cNvPr>
          <p:cNvSpPr>
            <a:spLocks noGrp="1" noChangeArrowheads="1"/>
          </p:cNvSpPr>
          <p:nvPr>
            <p:ph idx="1"/>
          </p:nvPr>
        </p:nvSpPr>
        <p:spPr bwMode="auto">
          <a:xfrm>
            <a:off x="149902" y="1522336"/>
            <a:ext cx="12121475" cy="517064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371168" tIns="0" rIns="0" bIns="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1828800" marR="0" lvl="4" indent="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28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'Availability of Payment Options’ </a:t>
            </a:r>
          </a:p>
          <a:p>
            <a:pPr marL="1828800" marR="0" lvl="4" indent="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28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'Speedy Order Delivery’</a:t>
            </a:r>
          </a:p>
          <a:p>
            <a:pPr marL="1828800" marR="0" lvl="4" indent="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28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'Privacy of Customer Info’ </a:t>
            </a:r>
          </a:p>
          <a:p>
            <a:pPr marL="1828800" marR="0" lvl="4" indent="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28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'Security of Customer Info’</a:t>
            </a:r>
          </a:p>
          <a:p>
            <a:pPr marL="1828800" marR="0" lvl="4" indent="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28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'Perceived Trustworthiness’</a:t>
            </a:r>
          </a:p>
          <a:p>
            <a:pPr marL="1828800" marR="0" lvl="4" indent="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28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'Online Assistance’</a:t>
            </a:r>
          </a:p>
          <a:p>
            <a:pPr marL="1828800" marR="0" lvl="4" indent="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28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'Longer Time for Login’ </a:t>
            </a:r>
          </a:p>
          <a:p>
            <a:pPr marL="1828800" marR="0" lvl="4" indent="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28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'Longer Time for Display Graphics’</a:t>
            </a:r>
          </a:p>
          <a:p>
            <a:pPr marL="1828800" marR="0" lvl="4" indent="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28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'Late Declaration of Price’ </a:t>
            </a:r>
          </a:p>
          <a:p>
            <a:pPr marL="1828800" marR="0" lvl="4" indent="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28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'Change in Website’</a:t>
            </a:r>
          </a:p>
          <a:p>
            <a:pPr marL="1828800" marR="0" lvl="4" indent="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28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'Website is Efficient’</a:t>
            </a:r>
          </a:p>
          <a:p>
            <a:pPr marL="1828800" marR="0" lvl="4" indent="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28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'Recommendation of e-tailer to a friend'</a:t>
            </a:r>
            <a:r>
              <a:rPr kumimoji="0" lang="en-US" altLang="en-US" sz="2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56780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7F3EC-96A3-E8A7-4471-ECF19EAD5F8C}"/>
              </a:ext>
            </a:extLst>
          </p:cNvPr>
          <p:cNvSpPr>
            <a:spLocks noGrp="1"/>
          </p:cNvSpPr>
          <p:nvPr>
            <p:ph type="title"/>
          </p:nvPr>
        </p:nvSpPr>
        <p:spPr>
          <a:xfrm>
            <a:off x="838200" y="127417"/>
            <a:ext cx="10515600" cy="1356609"/>
          </a:xfrm>
        </p:spPr>
        <p:txBody>
          <a:bodyPr>
            <a:normAutofit/>
          </a:bodyPr>
          <a:lstStyle/>
          <a:p>
            <a:pPr>
              <a:lnSpc>
                <a:spcPct val="150000"/>
              </a:lnSpc>
            </a:pPr>
            <a:r>
              <a:rPr lang="en-US"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52A1BBE7-9630-3C59-7422-08BB4417608A}"/>
              </a:ext>
            </a:extLst>
          </p:cNvPr>
          <p:cNvSpPr>
            <a:spLocks noGrp="1"/>
          </p:cNvSpPr>
          <p:nvPr>
            <p:ph idx="1"/>
          </p:nvPr>
        </p:nvSpPr>
        <p:spPr>
          <a:xfrm>
            <a:off x="838200" y="1484026"/>
            <a:ext cx="10659256" cy="5246558"/>
          </a:xfrm>
        </p:spPr>
        <p:txBody>
          <a:bodyPr>
            <a:normAutofit fontScale="92500" lnSpcReduction="10000"/>
          </a:bodyPr>
          <a:lstStyle/>
          <a:p>
            <a:pPr marL="342900" marR="0" lvl="0" indent="-342900" algn="just" fontAlgn="base" latinLnBrk="1">
              <a:lnSpc>
                <a:spcPct val="150000"/>
              </a:lnSpc>
              <a:spcBef>
                <a:spcPts val="0"/>
              </a:spcBef>
              <a:spcAft>
                <a:spcPts val="0"/>
              </a:spcAft>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Women are doing more shopping as compared to men as per the data analysis done.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latinLnBrk="1">
              <a:lnSpc>
                <a:spcPct val="150000"/>
              </a:lnSpc>
              <a:spcBef>
                <a:spcPts val="0"/>
              </a:spcBef>
              <a:spcAft>
                <a:spcPts val="0"/>
              </a:spcAft>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There is an increasing trend towards online shopping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latinLnBrk="1">
              <a:lnSpc>
                <a:spcPct val="150000"/>
              </a:lnSpc>
              <a:spcBef>
                <a:spcPts val="0"/>
              </a:spcBef>
              <a:spcAft>
                <a:spcPts val="0"/>
              </a:spcAft>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customer retention is also remarkably seen from this analysis as 40% of the customer are doing shopping online since more than 4 years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latinLnBrk="1">
              <a:lnSpc>
                <a:spcPct val="150000"/>
              </a:lnSpc>
              <a:spcBef>
                <a:spcPts val="0"/>
              </a:spcBef>
              <a:spcAft>
                <a:spcPts val="0"/>
              </a:spcAft>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Count of customers using smartphones (windows/android as OS) are more than the other type of device.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latinLnBrk="1">
              <a:lnSpc>
                <a:spcPct val="150000"/>
              </a:lnSpc>
              <a:spcBef>
                <a:spcPts val="0"/>
              </a:spcBef>
              <a:spcAft>
                <a:spcPts val="0"/>
              </a:spcAft>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frequency of shopping 10 times a year is at 42% but for 31-40 times is 38%.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latinLnBrk="1">
              <a:lnSpc>
                <a:spcPct val="150000"/>
              </a:lnSpc>
              <a:spcBef>
                <a:spcPts val="0"/>
              </a:spcBef>
              <a:spcAft>
                <a:spcPts val="0"/>
              </a:spcAft>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Since the more than 50% of the people are shopping with mobile as a device, hence the application/mobile graphic display of website should be taken care of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latinLnBrk="1">
              <a:lnSpc>
                <a:spcPct val="150000"/>
              </a:lnSpc>
              <a:spcBef>
                <a:spcPts val="0"/>
              </a:spcBef>
              <a:spcAft>
                <a:spcPts val="0"/>
              </a:spcAft>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Customer searched for e-tailer website first then 50% of them shifted to the application for succeeding logins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latinLnBrk="1">
              <a:lnSpc>
                <a:spcPct val="150000"/>
              </a:lnSpc>
              <a:spcBef>
                <a:spcPts val="0"/>
              </a:spcBef>
              <a:spcAft>
                <a:spcPts val="0"/>
              </a:spcAft>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From the data we can say on an average customer spends more than 10 min for e-shopping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latinLnBrk="1">
              <a:lnSpc>
                <a:spcPct val="150000"/>
              </a:lnSpc>
              <a:spcBef>
                <a:spcPts val="0"/>
              </a:spcBef>
              <a:spcAft>
                <a:spcPts val="0"/>
              </a:spcAft>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Customers uses the Debit/Credit cards for shopping as there are monetary benefits/ discounts offered by e-tailers are lucrative.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latinLnBrk="1">
              <a:lnSpc>
                <a:spcPct val="150000"/>
              </a:lnSpc>
              <a:spcBef>
                <a:spcPts val="0"/>
              </a:spcBef>
              <a:spcAft>
                <a:spcPts val="0"/>
              </a:spcAft>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Customers abandoning the purchase are 68% reason are better alternative, promo code not working, change of price and lack of trust. All these reasons have to be addressed properly to increase the sell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0"/>
              </a:spcAft>
              <a:buFont typeface="Wingdings" panose="05000000000000000000" pitchFamily="2" charset="2"/>
              <a:buChar char="v"/>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85419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7F3EC-96A3-E8A7-4471-ECF19EAD5F8C}"/>
              </a:ext>
            </a:extLst>
          </p:cNvPr>
          <p:cNvSpPr>
            <a:spLocks noGrp="1"/>
          </p:cNvSpPr>
          <p:nvPr>
            <p:ph type="title"/>
          </p:nvPr>
        </p:nvSpPr>
        <p:spPr>
          <a:xfrm>
            <a:off x="838200" y="127418"/>
            <a:ext cx="10515600" cy="906904"/>
          </a:xfrm>
        </p:spPr>
        <p:txBody>
          <a:bodyPr>
            <a:normAutofit fontScale="90000"/>
          </a:bodyPr>
          <a:lstStyle/>
          <a:p>
            <a:pPr>
              <a:lnSpc>
                <a:spcPct val="150000"/>
              </a:lnSpc>
            </a:pPr>
            <a:r>
              <a:rPr lang="en-US"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52A1BBE7-9630-3C59-7422-08BB4417608A}"/>
              </a:ext>
            </a:extLst>
          </p:cNvPr>
          <p:cNvSpPr>
            <a:spLocks noGrp="1"/>
          </p:cNvSpPr>
          <p:nvPr>
            <p:ph idx="1"/>
          </p:nvPr>
        </p:nvSpPr>
        <p:spPr>
          <a:xfrm>
            <a:off x="838200" y="1034322"/>
            <a:ext cx="10515600" cy="5696262"/>
          </a:xfrm>
        </p:spPr>
        <p:txBody>
          <a:bodyPr>
            <a:normAutofit lnSpcReduction="10000"/>
          </a:bodyPr>
          <a:lstStyle/>
          <a:p>
            <a:pPr marL="342900" marR="0" lvl="0" indent="-342900" algn="just" fontAlgn="base" latinLnBrk="1">
              <a:lnSpc>
                <a:spcPct val="150000"/>
              </a:lnSpc>
              <a:spcBef>
                <a:spcPts val="0"/>
              </a:spcBef>
              <a:spcAft>
                <a:spcPts val="0"/>
              </a:spcAft>
              <a:buFont typeface="+mj-lt"/>
              <a:buAutoNum type="arabicPeriod" startAt="1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70% to 80% customers want website/application to easy to understand, and thinks that similar products to be highlighted for comparison, and complete information of seller must be there for purchase decision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latinLnBrk="1">
              <a:lnSpc>
                <a:spcPct val="150000"/>
              </a:lnSpc>
              <a:spcBef>
                <a:spcPts val="0"/>
              </a:spcBef>
              <a:spcAft>
                <a:spcPts val="0"/>
              </a:spcAft>
              <a:buFont typeface="+mj-lt"/>
              <a:buAutoNum type="arabicPeriod" startAt="1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70% to 80% customers thinks that the application/website should be easy of navigation, high speed loading, user friendly interface and more payment options to be there.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latinLnBrk="1">
              <a:lnSpc>
                <a:spcPct val="150000"/>
              </a:lnSpc>
              <a:spcBef>
                <a:spcPts val="0"/>
              </a:spcBef>
              <a:spcAft>
                <a:spcPts val="0"/>
              </a:spcAft>
              <a:buFont typeface="+mj-lt"/>
              <a:buAutoNum type="arabicPeriod" startAt="1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Around 80% customers show trust on e-tailers for their availability through multiple channels for communication, they show empathy and guarantying privacy, and they got Monetary benefits too.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latinLnBrk="1">
              <a:lnSpc>
                <a:spcPct val="150000"/>
              </a:lnSpc>
              <a:spcBef>
                <a:spcPts val="0"/>
              </a:spcBef>
              <a:spcAft>
                <a:spcPts val="0"/>
              </a:spcAft>
              <a:buFont typeface="+mj-lt"/>
              <a:buAutoNum type="arabicPeriod" startAt="1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55% of customers enjoys shopping online, over 75% feels e-shopping is flexible, over 90% feels that the return/replacement policy is important.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latinLnBrk="1">
              <a:lnSpc>
                <a:spcPct val="150000"/>
              </a:lnSpc>
              <a:spcBef>
                <a:spcPts val="0"/>
              </a:spcBef>
              <a:spcAft>
                <a:spcPts val="0"/>
              </a:spcAft>
              <a:buFont typeface="+mj-lt"/>
              <a:buAutoNum type="arabicPeriod" startAt="1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75% customers want to be part of loyalty programmes to get extra benefits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latinLnBrk="1">
              <a:lnSpc>
                <a:spcPct val="150000"/>
              </a:lnSpc>
              <a:spcBef>
                <a:spcPts val="0"/>
              </a:spcBef>
              <a:spcAft>
                <a:spcPts val="0"/>
              </a:spcAft>
              <a:buFont typeface="+mj-lt"/>
              <a:buAutoNum type="arabicPeriod" startAt="1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Customer Satisfaction is depending upon following points value for money spent, benefits offered, wide variety of products, net benefit satisfaction, trust, speedy delivery</a:t>
            </a:r>
          </a:p>
          <a:p>
            <a:pPr marL="342900" marR="0" lvl="0" indent="-342900" algn="just" fontAlgn="base" latinLnBrk="1">
              <a:lnSpc>
                <a:spcPct val="150000"/>
              </a:lnSpc>
              <a:spcBef>
                <a:spcPts val="0"/>
              </a:spcBef>
              <a:spcAft>
                <a:spcPts val="0"/>
              </a:spcAft>
              <a:buFont typeface="+mj-lt"/>
              <a:buAutoNum type="arabicPeriod" startAt="1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The Amazon, Flipkart, Paytm, Myntra and Snapdeal are performing good.</a:t>
            </a:r>
          </a:p>
          <a:p>
            <a:pPr marL="342900" marR="0" lvl="0" indent="-342900" algn="just" fontAlgn="base" latinLnBrk="1">
              <a:lnSpc>
                <a:spcPct val="150000"/>
              </a:lnSpc>
              <a:spcBef>
                <a:spcPts val="0"/>
              </a:spcBef>
              <a:spcAft>
                <a:spcPts val="0"/>
              </a:spcAft>
              <a:buFont typeface="+mj-lt"/>
              <a:buAutoNum type="arabicPeriod" startAt="1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latin typeface="Times New Roman" panose="02020603050405020304" pitchFamily="18" charset="0"/>
                <a:ea typeface="Times New Roman" panose="02020603050405020304" pitchFamily="18" charset="0"/>
              </a:rPr>
              <a:t> Amazon and </a:t>
            </a:r>
            <a:r>
              <a:rPr lang="en-US" sz="1800" dirty="0">
                <a:solidFill>
                  <a:srgbClr val="000000"/>
                </a:solidFill>
                <a:latin typeface="Times New Roman" panose="02020603050405020304" pitchFamily="18" charset="0"/>
                <a:ea typeface="Times New Roman" panose="02020603050405020304" pitchFamily="18" charset="0"/>
              </a:rPr>
              <a:t>F</a:t>
            </a:r>
            <a:r>
              <a:rPr lang="en-US" sz="1800" dirty="0">
                <a:solidFill>
                  <a:srgbClr val="000000"/>
                </a:solidFill>
                <a:effectLst/>
                <a:latin typeface="Times New Roman" panose="02020603050405020304" pitchFamily="18" charset="0"/>
                <a:ea typeface="Times New Roman" panose="02020603050405020304" pitchFamily="18" charset="0"/>
              </a:rPr>
              <a:t>lipkart must keep doing or enhance the policies pertaining to customers whereas </a:t>
            </a:r>
            <a:r>
              <a:rPr lang="en-US" sz="1800" dirty="0">
                <a:solidFill>
                  <a:srgbClr val="000000"/>
                </a:solidFill>
                <a:latin typeface="Times New Roman" panose="02020603050405020304" pitchFamily="18" charset="0"/>
                <a:ea typeface="Times New Roman" panose="02020603050405020304" pitchFamily="18" charset="0"/>
              </a:rPr>
              <a:t>P</a:t>
            </a:r>
            <a:r>
              <a:rPr lang="en-US" sz="1800" dirty="0">
                <a:solidFill>
                  <a:srgbClr val="000000"/>
                </a:solidFill>
                <a:effectLst/>
                <a:latin typeface="Times New Roman" panose="02020603050405020304" pitchFamily="18" charset="0"/>
                <a:ea typeface="Times New Roman" panose="02020603050405020304" pitchFamily="18" charset="0"/>
              </a:rPr>
              <a:t>aytm</a:t>
            </a:r>
            <a:r>
              <a:rPr lang="en-US" sz="1800" dirty="0">
                <a:solidFill>
                  <a:srgbClr val="000000"/>
                </a:solidFill>
                <a:latin typeface="Times New Roman" panose="02020603050405020304" pitchFamily="18" charset="0"/>
                <a:ea typeface="Times New Roman" panose="02020603050405020304" pitchFamily="18" charset="0"/>
              </a:rPr>
              <a:t>, Myntra and Snapdeal have to rework on their business model</a:t>
            </a:r>
            <a:endParaRPr lang="en-US" sz="1800" dirty="0">
              <a:solidFill>
                <a:srgbClr val="000000"/>
              </a:solidFill>
              <a:effectLst/>
              <a:latin typeface="Times New Roman" panose="02020603050405020304" pitchFamily="18" charset="0"/>
              <a:ea typeface="Times New Roman" panose="02020603050405020304" pitchFamily="18" charset="0"/>
            </a:endParaRPr>
          </a:p>
          <a:p>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58232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7F3EC-96A3-E8A7-4471-ECF19EAD5F8C}"/>
              </a:ext>
            </a:extLst>
          </p:cNvPr>
          <p:cNvSpPr>
            <a:spLocks noGrp="1"/>
          </p:cNvSpPr>
          <p:nvPr>
            <p:ph type="title" idx="4294967295"/>
          </p:nvPr>
        </p:nvSpPr>
        <p:spPr>
          <a:xfrm>
            <a:off x="838200" y="3020102"/>
            <a:ext cx="10515600" cy="1357313"/>
          </a:xfrm>
        </p:spPr>
        <p:txBody>
          <a:bodyPr>
            <a:normAutofit/>
          </a:bodyPr>
          <a:lstStyle/>
          <a:p>
            <a:pPr algn="ctr">
              <a:lnSpc>
                <a:spcPct val="150000"/>
              </a:lnSpc>
            </a:pPr>
            <a:r>
              <a:rPr lang="en-US">
                <a:latin typeface="Times New Roman" panose="02020603050405020304" pitchFamily="18" charset="0"/>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566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7F3EC-96A3-E8A7-4471-ECF19EAD5F8C}"/>
              </a:ext>
            </a:extLst>
          </p:cNvPr>
          <p:cNvSpPr>
            <a:spLocks noGrp="1"/>
          </p:cNvSpPr>
          <p:nvPr>
            <p:ph type="title"/>
          </p:nvPr>
        </p:nvSpPr>
        <p:spPr/>
        <p:txBody>
          <a:bodyPr/>
          <a:lstStyle/>
          <a:p>
            <a:pPr>
              <a:lnSpc>
                <a:spcPct val="150000"/>
              </a:lnSpc>
            </a:pPr>
            <a:r>
              <a:rPr lang="en-US"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52A1BBE7-9630-3C59-7422-08BB4417608A}"/>
              </a:ext>
            </a:extLst>
          </p:cNvPr>
          <p:cNvSpPr>
            <a:spLocks noGrp="1"/>
          </p:cNvSpPr>
          <p:nvPr>
            <p:ph idx="1"/>
          </p:nvPr>
        </p:nvSpPr>
        <p:spPr/>
        <p:txBody>
          <a:bodyPr/>
          <a:lstStyle/>
          <a:p>
            <a:pPr>
              <a:lnSpc>
                <a:spcPct val="150000"/>
              </a:lnSpc>
            </a:pPr>
            <a:r>
              <a:rPr lang="en-IN" sz="1800"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Customer satisfaction has emerged as one of the most important factors that guarantee the success of online store; it has been posited as a key stimulant of purchase, repurchase intentions and customer loyalty</a:t>
            </a:r>
          </a:p>
          <a:p>
            <a:pPr marL="0" marR="0" algn="just">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Five major factors that contributed to the success of an e-commerce store have been identified as: </a:t>
            </a:r>
          </a:p>
          <a:p>
            <a:pPr marL="342900" marR="0" lvl="0" indent="-342900" algn="just">
              <a:lnSpc>
                <a:spcPct val="150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Service quality, </a:t>
            </a:r>
          </a:p>
          <a:p>
            <a:pPr marL="342900" marR="0" lvl="0" indent="-342900" algn="just">
              <a:lnSpc>
                <a:spcPct val="150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System quality, </a:t>
            </a:r>
          </a:p>
          <a:p>
            <a:pPr marL="342900" marR="0" lvl="0" indent="-342900" algn="just">
              <a:lnSpc>
                <a:spcPct val="150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Information quality, </a:t>
            </a:r>
          </a:p>
          <a:p>
            <a:pPr marL="342900" marR="0" lvl="0" indent="-342900" algn="just">
              <a:lnSpc>
                <a:spcPct val="150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Trust  </a:t>
            </a:r>
          </a:p>
          <a:p>
            <a:pPr marL="342900" marR="0" lvl="0" indent="-342900" algn="just">
              <a:lnSpc>
                <a:spcPct val="150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Net benefit</a:t>
            </a:r>
          </a:p>
          <a:p>
            <a:endParaRPr lang="en-US" dirty="0"/>
          </a:p>
        </p:txBody>
      </p:sp>
    </p:spTree>
    <p:extLst>
      <p:ext uri="{BB962C8B-B14F-4D97-AF65-F5344CB8AC3E}">
        <p14:creationId xmlns:p14="http://schemas.microsoft.com/office/powerpoint/2010/main" val="3487006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7F3EC-96A3-E8A7-4471-ECF19EAD5F8C}"/>
              </a:ext>
            </a:extLst>
          </p:cNvPr>
          <p:cNvSpPr>
            <a:spLocks noGrp="1"/>
          </p:cNvSpPr>
          <p:nvPr>
            <p:ph type="title"/>
          </p:nvPr>
        </p:nvSpPr>
        <p:spPr/>
        <p:txBody>
          <a:bodyPr/>
          <a:lstStyle/>
          <a:p>
            <a:pPr>
              <a:lnSpc>
                <a:spcPct val="150000"/>
              </a:lnSpc>
            </a:pPr>
            <a:r>
              <a:rPr lang="en-US" dirty="0">
                <a:latin typeface="Times New Roman" panose="02020603050405020304" pitchFamily="18" charset="0"/>
                <a:cs typeface="Times New Roman" panose="02020603050405020304" pitchFamily="18" charset="0"/>
              </a:rPr>
              <a:t>Understanding</a:t>
            </a:r>
          </a:p>
        </p:txBody>
      </p:sp>
      <p:sp>
        <p:nvSpPr>
          <p:cNvPr id="3" name="Content Placeholder 2">
            <a:extLst>
              <a:ext uri="{FF2B5EF4-FFF2-40B4-BE49-F238E27FC236}">
                <a16:creationId xmlns:a16="http://schemas.microsoft.com/office/drawing/2014/main" id="{52A1BBE7-9630-3C59-7422-08BB4417608A}"/>
              </a:ext>
            </a:extLst>
          </p:cNvPr>
          <p:cNvSpPr>
            <a:spLocks noGrp="1"/>
          </p:cNvSpPr>
          <p:nvPr>
            <p:ph idx="1"/>
          </p:nvPr>
        </p:nvSpPr>
        <p:spPr/>
        <p:txBody>
          <a:bodyPr>
            <a:normAutofit/>
          </a:bodyPr>
          <a:lstStyle/>
          <a:p>
            <a:pPr>
              <a:lnSpc>
                <a:spcPct val="150000"/>
              </a:lnSpc>
            </a:pPr>
            <a:r>
              <a:rPr lang="en-US" sz="1800"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The organization’s survival depends on the customers needs and how we are serving it.</a:t>
            </a:r>
          </a:p>
          <a:p>
            <a:pPr>
              <a:lnSpc>
                <a:spcPct val="150000"/>
              </a:lnSpc>
            </a:pPr>
            <a:r>
              <a:rPr lang="en-US" sz="1800"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Reliable customers are the most important customer. A reliable customer is one who buys repeatedly from the same e-tailers. Customers who are satisfied with the quality of their purchases from an e-tailer become reliable customers. Therefore customer satisfaction is essential.</a:t>
            </a:r>
          </a:p>
          <a:p>
            <a:pPr>
              <a:lnSpc>
                <a:spcPct val="150000"/>
              </a:lnSpc>
            </a:pPr>
            <a:r>
              <a:rPr lang="en-US" sz="1800"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Customer satisfaction is ensured by delivering high quality products within less time with all the services offered to him. Satisfaction implies continual improvement. Continual improvement is the only way to keep customers satisfied and loyal.</a:t>
            </a:r>
          </a:p>
          <a:p>
            <a:pPr>
              <a:lnSpc>
                <a:spcPct val="150000"/>
              </a:lnSpc>
            </a:pPr>
            <a:r>
              <a:rPr lang="en-US" sz="1800"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The key to establishing customer focus is putting employees in touch with customers and empowering those employees to act as necessary to satisfy the customers according to their need.</a:t>
            </a:r>
          </a:p>
          <a:p>
            <a:pPr marL="0" indent="0">
              <a:buNone/>
            </a:pPr>
            <a:endParaRPr lang="en-US" dirty="0"/>
          </a:p>
        </p:txBody>
      </p:sp>
    </p:spTree>
    <p:extLst>
      <p:ext uri="{BB962C8B-B14F-4D97-AF65-F5344CB8AC3E}">
        <p14:creationId xmlns:p14="http://schemas.microsoft.com/office/powerpoint/2010/main" val="3201786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FE5D8-AC86-F732-1ABE-00A22726F607}"/>
              </a:ext>
            </a:extLst>
          </p:cNvPr>
          <p:cNvSpPr>
            <a:spLocks noGrp="1"/>
          </p:cNvSpPr>
          <p:nvPr>
            <p:ph type="title"/>
          </p:nvPr>
        </p:nvSpPr>
        <p:spPr>
          <a:xfrm>
            <a:off x="838200" y="2766218"/>
            <a:ext cx="10515600" cy="1325563"/>
          </a:xfrm>
        </p:spPr>
        <p:txBody>
          <a:bodyPr/>
          <a:lstStyle/>
          <a:p>
            <a:pPr algn="ctr"/>
            <a:r>
              <a:rPr lang="en-US" dirty="0">
                <a:latin typeface="Times New Roman" panose="02020603050405020304" pitchFamily="18" charset="0"/>
                <a:cs typeface="Times New Roman" panose="02020603050405020304" pitchFamily="18" charset="0"/>
              </a:rPr>
              <a:t>Exploratory Data Analysis</a:t>
            </a:r>
            <a:endParaRPr lang="en-US" dirty="0"/>
          </a:p>
        </p:txBody>
      </p:sp>
    </p:spTree>
    <p:extLst>
      <p:ext uri="{BB962C8B-B14F-4D97-AF65-F5344CB8AC3E}">
        <p14:creationId xmlns:p14="http://schemas.microsoft.com/office/powerpoint/2010/main" val="573521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7F3EC-96A3-E8A7-4471-ECF19EAD5F8C}"/>
              </a:ext>
            </a:extLst>
          </p:cNvPr>
          <p:cNvSpPr>
            <a:spLocks noGrp="1"/>
          </p:cNvSpPr>
          <p:nvPr>
            <p:ph type="title"/>
          </p:nvPr>
        </p:nvSpPr>
        <p:spPr/>
        <p:txBody>
          <a:bodyPr/>
          <a:lstStyle/>
          <a:p>
            <a:pPr>
              <a:lnSpc>
                <a:spcPct val="150000"/>
              </a:lnSpc>
            </a:pPr>
            <a:r>
              <a:rPr lang="en-US" dirty="0">
                <a:latin typeface="Times New Roman" panose="02020603050405020304" pitchFamily="18" charset="0"/>
                <a:cs typeface="Times New Roman" panose="02020603050405020304" pitchFamily="18" charset="0"/>
              </a:rPr>
              <a:t>General Findings from data</a:t>
            </a:r>
          </a:p>
        </p:txBody>
      </p:sp>
      <p:sp>
        <p:nvSpPr>
          <p:cNvPr id="3" name="Content Placeholder 2">
            <a:extLst>
              <a:ext uri="{FF2B5EF4-FFF2-40B4-BE49-F238E27FC236}">
                <a16:creationId xmlns:a16="http://schemas.microsoft.com/office/drawing/2014/main" id="{52A1BBE7-9630-3C59-7422-08BB4417608A}"/>
              </a:ext>
            </a:extLst>
          </p:cNvPr>
          <p:cNvSpPr>
            <a:spLocks noGrp="1"/>
          </p:cNvSpPr>
          <p:nvPr>
            <p:ph idx="1"/>
          </p:nvPr>
        </p:nvSpPr>
        <p:spPr/>
        <p:txBody>
          <a:bodyPr>
            <a:normAutofit fontScale="92500" lnSpcReduction="20000"/>
          </a:bodyPr>
          <a:lstStyle/>
          <a:p>
            <a:pPr marR="0" lvl="0" algn="just">
              <a:lnSpc>
                <a:spcPct val="150000"/>
              </a:lnSpc>
              <a:spcBef>
                <a:spcPts val="0"/>
              </a:spcBef>
              <a:spcAft>
                <a:spcPts val="0"/>
              </a:spcAft>
              <a:buFont typeface="Wingdings" panose="05000000000000000000" pitchFamily="2" charset="2"/>
              <a:buChar char="v"/>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Female respondents (67.29%) are more than male respondents (32.71%), which can tell us that women are doing online shopping more than men.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Women need to be focused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0"/>
              </a:spcAft>
              <a:buFont typeface="Wingdings" panose="05000000000000000000" pitchFamily="2" charset="2"/>
              <a:buChar char="v"/>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30.11% buyers are having age group 31 to 40 years, followed by 21 to 30 years (29.37%) in which women are having more count than men.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Age group 21 and above need to focus according to their needs both for men and women.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0"/>
              </a:spcAft>
              <a:buFont typeface="Wingdings" panose="05000000000000000000" pitchFamily="2" charset="2"/>
              <a:buChar char="v"/>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According to the dataset the respondents are more from Delhi, Greater Noida, Noida, Bangalore, Karnal in descending order count.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So, according to their location the recommendations /suggestions of the products can be given.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0"/>
              </a:spcAft>
              <a:buFont typeface="Wingdings" panose="05000000000000000000" pitchFamily="2" charset="2"/>
              <a:buChar char="v"/>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According to data set the Greater Noida pin code location shows high counts (14.13%).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0"/>
              </a:spcAft>
              <a:buFont typeface="Wingdings" panose="05000000000000000000" pitchFamily="2" charset="2"/>
              <a:buChar char="v"/>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There are 36.43% people are 4 years and older doing e-shopping, followed by 24.16% 2-3years and least is 1-2 years with 5.95%.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It shows that People started trusting the Ecommerce websites preferably to shop the trend is increasing. In which the Women count is more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63833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7F3EC-96A3-E8A7-4471-ECF19EAD5F8C}"/>
              </a:ext>
            </a:extLst>
          </p:cNvPr>
          <p:cNvSpPr>
            <a:spLocks noGrp="1"/>
          </p:cNvSpPr>
          <p:nvPr>
            <p:ph type="title"/>
          </p:nvPr>
        </p:nvSpPr>
        <p:spPr/>
        <p:txBody>
          <a:bodyPr/>
          <a:lstStyle/>
          <a:p>
            <a:pPr>
              <a:lnSpc>
                <a:spcPct val="150000"/>
              </a:lnSpc>
            </a:pPr>
            <a:r>
              <a:rPr lang="en-US" dirty="0">
                <a:latin typeface="Times New Roman" panose="02020603050405020304" pitchFamily="18" charset="0"/>
                <a:cs typeface="Times New Roman" panose="02020603050405020304" pitchFamily="18" charset="0"/>
              </a:rPr>
              <a:t>General Findings from data</a:t>
            </a:r>
          </a:p>
        </p:txBody>
      </p:sp>
      <p:sp>
        <p:nvSpPr>
          <p:cNvPr id="3" name="Content Placeholder 2">
            <a:extLst>
              <a:ext uri="{FF2B5EF4-FFF2-40B4-BE49-F238E27FC236}">
                <a16:creationId xmlns:a16="http://schemas.microsoft.com/office/drawing/2014/main" id="{52A1BBE7-9630-3C59-7422-08BB4417608A}"/>
              </a:ext>
            </a:extLst>
          </p:cNvPr>
          <p:cNvSpPr>
            <a:spLocks noGrp="1"/>
          </p:cNvSpPr>
          <p:nvPr>
            <p:ph idx="1"/>
          </p:nvPr>
        </p:nvSpPr>
        <p:spPr/>
        <p:txBody>
          <a:bodyPr>
            <a:normAutofit fontScale="85000" lnSpcReduction="10000"/>
          </a:bodyPr>
          <a:lstStyle/>
          <a:p>
            <a:pPr marR="0" lvl="0" algn="just">
              <a:lnSpc>
                <a:spcPct val="150000"/>
              </a:lnSpc>
              <a:spcBef>
                <a:spcPts val="0"/>
              </a:spcBef>
              <a:spcAft>
                <a:spcPts val="0"/>
              </a:spcAft>
              <a:buFont typeface="Wingdings" panose="05000000000000000000" pitchFamily="2" charset="2"/>
              <a:buChar char="v"/>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last 1 year the shopping frequency is for less than 10 times is more (42.38%). And for 31 to 41 and above is 38.89% which is quite good.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Need to focus these category buyers and influence them to buy more by suggesting them the variety of range of products.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0"/>
              </a:spcAft>
              <a:buFont typeface="Wingdings" panose="05000000000000000000" pitchFamily="2" charset="2"/>
              <a:buChar char="v"/>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It is interesting to know that 70.26% people do shopping from mobile internet, followed by the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wifi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(28.25%) and very less 1.49% uses dial up connection.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Female percentage is 70% in accessing the ecommerce websites from mobile.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0"/>
              </a:spcAft>
              <a:buFont typeface="Wingdings" panose="05000000000000000000" pitchFamily="2" charset="2"/>
              <a:buChar char="v"/>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Smart phones are being used by 52.42% people majority are women in it, laptops are used as a device by 31.97%, and 11.15% are only using desktops.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The graphics/appearance and easiness of handling the website on mobile to be improved to attract the customers.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0"/>
              </a:spcAft>
              <a:buFont typeface="Wingdings" panose="05000000000000000000" pitchFamily="2" charset="2"/>
              <a:buChar char="v"/>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It can be seen that most of the people are not knowing the display size of their mobile have opted others (almost 50%) in which women are more in count.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The average size of mobile screen can be assumed as 5 inches and the graphics can be upgraded accordingly.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0"/>
              </a:spcAft>
              <a:buFont typeface="Wingdings" panose="05000000000000000000" pitchFamily="2" charset="2"/>
              <a:buChar char="v"/>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45.35% people uses windows/windows mobile as operating system, followed by the Android users at 31.60, and last in row is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ios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/mac with 23.05%.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2397502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7F3EC-96A3-E8A7-4471-ECF19EAD5F8C}"/>
              </a:ext>
            </a:extLst>
          </p:cNvPr>
          <p:cNvSpPr>
            <a:spLocks noGrp="1"/>
          </p:cNvSpPr>
          <p:nvPr>
            <p:ph type="title"/>
          </p:nvPr>
        </p:nvSpPr>
        <p:spPr/>
        <p:txBody>
          <a:bodyPr/>
          <a:lstStyle/>
          <a:p>
            <a:pPr>
              <a:lnSpc>
                <a:spcPct val="150000"/>
              </a:lnSpc>
            </a:pPr>
            <a:r>
              <a:rPr lang="en-US" dirty="0">
                <a:latin typeface="Times New Roman" panose="02020603050405020304" pitchFamily="18" charset="0"/>
                <a:cs typeface="Times New Roman" panose="02020603050405020304" pitchFamily="18" charset="0"/>
              </a:rPr>
              <a:t>General Findings from data</a:t>
            </a:r>
          </a:p>
        </p:txBody>
      </p:sp>
      <p:sp>
        <p:nvSpPr>
          <p:cNvPr id="3" name="Content Placeholder 2">
            <a:extLst>
              <a:ext uri="{FF2B5EF4-FFF2-40B4-BE49-F238E27FC236}">
                <a16:creationId xmlns:a16="http://schemas.microsoft.com/office/drawing/2014/main" id="{52A1BBE7-9630-3C59-7422-08BB4417608A}"/>
              </a:ext>
            </a:extLst>
          </p:cNvPr>
          <p:cNvSpPr>
            <a:spLocks noGrp="1"/>
          </p:cNvSpPr>
          <p:nvPr>
            <p:ph idx="1"/>
          </p:nvPr>
        </p:nvSpPr>
        <p:spPr/>
        <p:txBody>
          <a:bodyPr>
            <a:normAutofit/>
          </a:bodyPr>
          <a:lstStyle/>
          <a:p>
            <a:pPr marR="0" lvl="0" algn="just">
              <a:lnSpc>
                <a:spcPct val="150000"/>
              </a:lnSpc>
              <a:spcBef>
                <a:spcPts val="0"/>
              </a:spcBef>
              <a:spcAft>
                <a:spcPts val="0"/>
              </a:spcAft>
              <a:buFont typeface="Wingdings" panose="05000000000000000000" pitchFamily="2" charset="2"/>
              <a:buChar char="v"/>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80.30% people uses Chrome bowser to access the website and 14.87% safari and opera and Mozilla nearly 2% each.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So, the performance/compatibility with all browsers to be there but for chrome should be exceptionally great.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0"/>
              </a:spcAft>
              <a:buFont typeface="Wingdings" panose="05000000000000000000" pitchFamily="2" charset="2"/>
              <a:buChar char="v"/>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85.50% people have followed search engine to arrive for very first time on website, followed by content making and display advertising. New Customers are preferring to access the website from google itself.</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0"/>
              </a:spcAft>
              <a:buFont typeface="Wingdings" panose="05000000000000000000" pitchFamily="2" charset="2"/>
              <a:buChar char="v"/>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After 1</a:t>
            </a:r>
            <a:r>
              <a:rPr lang="en-US" sz="1800" baseline="30000" dirty="0">
                <a:effectLst/>
                <a:latin typeface="Times New Roman" panose="02020603050405020304" pitchFamily="18" charset="0"/>
                <a:ea typeface="Calibri" panose="020F0502020204030204" pitchFamily="34" charset="0"/>
                <a:cs typeface="Times New Roman" panose="02020603050405020304" pitchFamily="18" charset="0"/>
              </a:rPr>
              <a:t>st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visit people shifted the from search engine to mobile application (31.97%) still the search engine has almost equal share (32.34%) for the visit, then 26.02% have used direct URL.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Mobile Application and search engine both to be optimized for the performance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0"/>
              </a:spcAft>
              <a:buFont typeface="Wingdings" panose="05000000000000000000" pitchFamily="2" charset="2"/>
              <a:buChar char="v"/>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People spending more than 15 min are 45.72%, and that of 6 to 10 min are 26.39%, 11-15 min are 17.10%.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On an average more than 60% of people spends more than 11mins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37748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7F3EC-96A3-E8A7-4471-ECF19EAD5F8C}"/>
              </a:ext>
            </a:extLst>
          </p:cNvPr>
          <p:cNvSpPr>
            <a:spLocks noGrp="1"/>
          </p:cNvSpPr>
          <p:nvPr>
            <p:ph type="title"/>
          </p:nvPr>
        </p:nvSpPr>
        <p:spPr/>
        <p:txBody>
          <a:bodyPr/>
          <a:lstStyle/>
          <a:p>
            <a:pPr>
              <a:lnSpc>
                <a:spcPct val="150000"/>
              </a:lnSpc>
            </a:pPr>
            <a:r>
              <a:rPr lang="en-US" dirty="0">
                <a:latin typeface="Times New Roman" panose="02020603050405020304" pitchFamily="18" charset="0"/>
                <a:cs typeface="Times New Roman" panose="02020603050405020304" pitchFamily="18" charset="0"/>
              </a:rPr>
              <a:t>General Findings from data</a:t>
            </a:r>
          </a:p>
        </p:txBody>
      </p:sp>
      <p:sp>
        <p:nvSpPr>
          <p:cNvPr id="3" name="Content Placeholder 2">
            <a:extLst>
              <a:ext uri="{FF2B5EF4-FFF2-40B4-BE49-F238E27FC236}">
                <a16:creationId xmlns:a16="http://schemas.microsoft.com/office/drawing/2014/main" id="{52A1BBE7-9630-3C59-7422-08BB4417608A}"/>
              </a:ext>
            </a:extLst>
          </p:cNvPr>
          <p:cNvSpPr>
            <a:spLocks noGrp="1"/>
          </p:cNvSpPr>
          <p:nvPr>
            <p:ph idx="1"/>
          </p:nvPr>
        </p:nvSpPr>
        <p:spPr/>
        <p:txBody>
          <a:bodyPr>
            <a:normAutofit lnSpcReduction="10000"/>
          </a:bodyPr>
          <a:lstStyle/>
          <a:p>
            <a:pPr marR="0" lvl="0" algn="just">
              <a:lnSpc>
                <a:spcPct val="150000"/>
              </a:lnSpc>
              <a:spcBef>
                <a:spcPts val="0"/>
              </a:spcBef>
              <a:spcAft>
                <a:spcPts val="0"/>
              </a:spcAft>
              <a:buFont typeface="Wingdings" panose="05000000000000000000" pitchFamily="2" charset="2"/>
              <a:buChar char="v"/>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Debit and Credit cards are being used as a payment option are 55.02%, followed by cash on delivery 28.25% and 16.73% using e-wallets. </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More benefits/discounts to be offered on the debit and credit cards.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0"/>
              </a:spcAft>
              <a:buFont typeface="Wingdings" panose="05000000000000000000" pitchFamily="2" charset="2"/>
              <a:buChar char="v"/>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People abandoned the purchase from putting in into cart are 67.57% who abandon sometime and 	17.84% abandoning never. </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We have to focus on these category Customers only for purchase to convert them to never doing it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0"/>
              </a:spcAft>
              <a:buFont typeface="Wingdings" panose="05000000000000000000" pitchFamily="2" charset="2"/>
              <a:buChar char="v"/>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Investigating the cause of the abandoning because customers are as follows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R="0" lvl="1" algn="just">
              <a:lnSpc>
                <a:spcPct val="150000"/>
              </a:lnSpc>
              <a:spcBef>
                <a:spcPts val="0"/>
              </a:spcBef>
              <a:spcAft>
                <a:spcPts val="0"/>
              </a:spcAft>
              <a:buFont typeface="Wingdings" panose="05000000000000000000" pitchFamily="2" charset="2"/>
              <a:buChar char="v"/>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having better alternative option (49.44%).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R="0" lvl="1" algn="just">
              <a:lnSpc>
                <a:spcPct val="150000"/>
              </a:lnSpc>
              <a:spcBef>
                <a:spcPts val="0"/>
              </a:spcBef>
              <a:spcAft>
                <a:spcPts val="0"/>
              </a:spcAft>
              <a:buFont typeface="Wingdings" panose="05000000000000000000" pitchFamily="2" charset="2"/>
              <a:buChar char="v"/>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The promo code not applicable (20.07%)</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R="0" lvl="1" algn="just">
              <a:lnSpc>
                <a:spcPct val="150000"/>
              </a:lnSpc>
              <a:spcBef>
                <a:spcPts val="0"/>
              </a:spcBef>
              <a:spcAft>
                <a:spcPts val="0"/>
              </a:spcAft>
              <a:buFont typeface="Wingdings" panose="05000000000000000000" pitchFamily="2" charset="2"/>
              <a:buChar char="v"/>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Change in price 13.75%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R="0" lvl="1" algn="just">
              <a:lnSpc>
                <a:spcPct val="150000"/>
              </a:lnSpc>
              <a:spcBef>
                <a:spcPts val="0"/>
              </a:spcBef>
              <a:spcAft>
                <a:spcPts val="0"/>
              </a:spcAft>
              <a:buFont typeface="Wingdings" panose="05000000000000000000" pitchFamily="2" charset="2"/>
              <a:buChar char="v"/>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Lack of trust 11.32%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R="0" lvl="1" algn="just">
              <a:lnSpc>
                <a:spcPct val="150000"/>
              </a:lnSpc>
              <a:spcBef>
                <a:spcPts val="0"/>
              </a:spcBef>
              <a:spcAft>
                <a:spcPts val="0"/>
              </a:spcAft>
              <a:buFont typeface="Wingdings" panose="05000000000000000000" pitchFamily="2" charset="2"/>
              <a:buChar char="v"/>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No preferred mode of payment 5.20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50000"/>
              </a:lnSpc>
              <a:spcBef>
                <a:spcPts val="0"/>
              </a:spcBef>
              <a:spcAft>
                <a:spcPts val="0"/>
              </a:spcAft>
              <a:buFont typeface="Wingdings" panose="05000000000000000000" pitchFamily="2" charset="2"/>
              <a:buChar char="v"/>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All above issues need to addressed to increase the customer satisfaction and trust and to never abandoning attitude.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2214092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7F3EC-96A3-E8A7-4471-ECF19EAD5F8C}"/>
              </a:ext>
            </a:extLst>
          </p:cNvPr>
          <p:cNvSpPr>
            <a:spLocks noGrp="1"/>
          </p:cNvSpPr>
          <p:nvPr>
            <p:ph type="title"/>
          </p:nvPr>
        </p:nvSpPr>
        <p:spPr/>
        <p:txBody>
          <a:bodyPr/>
          <a:lstStyle/>
          <a:p>
            <a:pPr>
              <a:lnSpc>
                <a:spcPct val="150000"/>
              </a:lnSpc>
            </a:pPr>
            <a:r>
              <a:rPr lang="en-US" dirty="0">
                <a:latin typeface="Times New Roman" panose="02020603050405020304" pitchFamily="18" charset="0"/>
                <a:cs typeface="Times New Roman" panose="02020603050405020304" pitchFamily="18" charset="0"/>
              </a:rPr>
              <a:t>Findings Related to Information Quality </a:t>
            </a:r>
          </a:p>
        </p:txBody>
      </p:sp>
      <p:sp>
        <p:nvSpPr>
          <p:cNvPr id="3" name="Content Placeholder 2">
            <a:extLst>
              <a:ext uri="{FF2B5EF4-FFF2-40B4-BE49-F238E27FC236}">
                <a16:creationId xmlns:a16="http://schemas.microsoft.com/office/drawing/2014/main" id="{52A1BBE7-9630-3C59-7422-08BB4417608A}"/>
              </a:ext>
            </a:extLst>
          </p:cNvPr>
          <p:cNvSpPr>
            <a:spLocks noGrp="1"/>
          </p:cNvSpPr>
          <p:nvPr>
            <p:ph idx="1"/>
          </p:nvPr>
        </p:nvSpPr>
        <p:spPr/>
        <p:txBody>
          <a:bodyPr>
            <a:normAutofit/>
          </a:bodyPr>
          <a:lstStyle/>
          <a:p>
            <a:pPr marR="0" lvl="0" algn="just">
              <a:lnSpc>
                <a:spcPct val="150000"/>
              </a:lnSpc>
              <a:spcBef>
                <a:spcPts val="0"/>
              </a:spcBef>
              <a:spcAft>
                <a:spcPts val="0"/>
              </a:spcAft>
              <a:buFont typeface="Wingdings" panose="05000000000000000000" pitchFamily="2" charset="2"/>
              <a:buChar char="v"/>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content on the website must be easy to read and understand have replied, 60.97% Strongly Agreed, 29.74% Agreed, 6.69% Strongly Disagree, 2.60% are indifferent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0"/>
              </a:spcAft>
              <a:buFont typeface="Wingdings" panose="05000000000000000000" pitchFamily="2" charset="2"/>
              <a:buChar char="v"/>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Information on similar product to the one highlighted is important for product comparison, 43.14% Strongly Agreed, 34.20% Agreed, 15.99% Strongly Disagree, 6.69% are indifferent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0"/>
              </a:spcAft>
              <a:buFont typeface="Wingdings" panose="05000000000000000000" pitchFamily="2" charset="2"/>
              <a:buChar char="v"/>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Complete information on listed seller and product being offered is important for purchase decision, 32.34% Strongly Agreed, 37.55% Agreed, 12% Strongly Disagree, 19.33% are indifferent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0"/>
              </a:spcAft>
              <a:buFont typeface="Wingdings" panose="05000000000000000000" pitchFamily="2" charset="2"/>
              <a:buChar char="v"/>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All relevant information on listed products must be stated clearly, 39.78% Strongly Agreed, 49.07% Agreed, 12% Strongly Disagree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b="1" u="sng" dirty="0">
                <a:effectLst/>
                <a:latin typeface="Times New Roman" panose="02020603050405020304" pitchFamily="18" charset="0"/>
                <a:ea typeface="Calibri" panose="020F0502020204030204" pitchFamily="34" charset="0"/>
                <a:cs typeface="Times New Roman" panose="02020603050405020304" pitchFamily="18" charset="0"/>
              </a:rPr>
              <a:t>Conclusion: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Nearly</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50% and more people thinks that information provided about product is relevant and complete also similar products are highlighted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28354803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TotalTime>
  <Words>2341</Words>
  <Application>Microsoft Office PowerPoint</Application>
  <PresentationFormat>Widescreen</PresentationFormat>
  <Paragraphs>146</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Courier New</vt:lpstr>
      <vt:lpstr>Times New Roman</vt:lpstr>
      <vt:lpstr>Wingdings</vt:lpstr>
      <vt:lpstr>Office Theme</vt:lpstr>
      <vt:lpstr>E-retail factors for customer activation and retention - Analysis</vt:lpstr>
      <vt:lpstr>Introduction</vt:lpstr>
      <vt:lpstr>Understanding</vt:lpstr>
      <vt:lpstr>Exploratory Data Analysis</vt:lpstr>
      <vt:lpstr>General Findings from data</vt:lpstr>
      <vt:lpstr>General Findings from data</vt:lpstr>
      <vt:lpstr>General Findings from data</vt:lpstr>
      <vt:lpstr>General Findings from data</vt:lpstr>
      <vt:lpstr>Findings Related to Information Quality </vt:lpstr>
      <vt:lpstr>Findings System Quality </vt:lpstr>
      <vt:lpstr>Findings of trust and net benefit</vt:lpstr>
      <vt:lpstr>Findings of Trust and Net Benefit</vt:lpstr>
      <vt:lpstr>Findings for Customer Satisfaction</vt:lpstr>
      <vt:lpstr>Findings for Customer Satisfaction</vt:lpstr>
      <vt:lpstr>Findings on Comparison between Online Retailers</vt:lpstr>
      <vt:lpstr>Findings on Comparison between Online Retailers</vt:lpstr>
      <vt:lpstr>Conclusion</vt:lpstr>
      <vt:lpstr>Conclusion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E-retail factors for customer activation and retention</dc:title>
  <dc:creator>ADMIN</dc:creator>
  <cp:lastModifiedBy>ADMIN</cp:lastModifiedBy>
  <cp:revision>10</cp:revision>
  <dcterms:created xsi:type="dcterms:W3CDTF">2023-01-12T04:34:09Z</dcterms:created>
  <dcterms:modified xsi:type="dcterms:W3CDTF">2023-01-12T09:30:57Z</dcterms:modified>
</cp:coreProperties>
</file>