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4" r:id="rId5"/>
    <p:sldId id="285" r:id="rId6"/>
    <p:sldId id="261" r:id="rId7"/>
    <p:sldId id="286" r:id="rId8"/>
    <p:sldId id="263"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08" r:id="rId31"/>
    <p:sldId id="309" r:id="rId32"/>
    <p:sldId id="310" r:id="rId33"/>
    <p:sldId id="311" r:id="rId34"/>
    <p:sldId id="312" r:id="rId35"/>
    <p:sldId id="313" r:id="rId36"/>
    <p:sldId id="314" r:id="rId37"/>
    <p:sldId id="315" r:id="rId38"/>
    <p:sldId id="316" r:id="rId39"/>
    <p:sldId id="317" r:id="rId40"/>
    <p:sldId id="318" r:id="rId41"/>
    <p:sldId id="319" r:id="rId42"/>
    <p:sldId id="320" r:id="rId43"/>
    <p:sldId id="321" r:id="rId44"/>
    <p:sldId id="322" r:id="rId45"/>
    <p:sldId id="323" r:id="rId46"/>
    <p:sldId id="324" r:id="rId47"/>
    <p:sldId id="325" r:id="rId48"/>
    <p:sldId id="326" r:id="rId49"/>
    <p:sldId id="327" r:id="rId50"/>
    <p:sldId id="328" r:id="rId51"/>
    <p:sldId id="329" r:id="rId52"/>
    <p:sldId id="330" r:id="rId53"/>
    <p:sldId id="331" r:id="rId54"/>
    <p:sldId id="332" r:id="rId55"/>
    <p:sldId id="333" r:id="rId56"/>
    <p:sldId id="334" r:id="rId57"/>
    <p:sldId id="335" r:id="rId58"/>
    <p:sldId id="336" r:id="rId59"/>
    <p:sldId id="337" r:id="rId60"/>
    <p:sldId id="338" r:id="rId61"/>
    <p:sldId id="339" r:id="rId62"/>
    <p:sldId id="340" r:id="rId63"/>
    <p:sldId id="341" r:id="rId64"/>
    <p:sldId id="342" r:id="rId65"/>
    <p:sldId id="343" r:id="rId66"/>
    <p:sldId id="344" r:id="rId67"/>
    <p:sldId id="345" r:id="rId68"/>
    <p:sldId id="346" r:id="rId69"/>
    <p:sldId id="347" r:id="rId70"/>
    <p:sldId id="348" r:id="rId71"/>
    <p:sldId id="349" r:id="rId72"/>
    <p:sldId id="350" r:id="rId73"/>
    <p:sldId id="351" r:id="rId74"/>
    <p:sldId id="352" r:id="rId75"/>
    <p:sldId id="353" r:id="rId76"/>
    <p:sldId id="354" r:id="rId77"/>
    <p:sldId id="355" r:id="rId78"/>
    <p:sldId id="356" r:id="rId79"/>
    <p:sldId id="357" r:id="rId80"/>
    <p:sldId id="358" r:id="rId81"/>
    <p:sldId id="359" r:id="rId82"/>
    <p:sldId id="360" r:id="rId83"/>
    <p:sldId id="361" r:id="rId84"/>
    <p:sldId id="362" r:id="rId85"/>
    <p:sldId id="363" r:id="rId86"/>
    <p:sldId id="364" r:id="rId87"/>
    <p:sldId id="365" r:id="rId88"/>
    <p:sldId id="366" r:id="rId89"/>
    <p:sldId id="367" r:id="rId90"/>
    <p:sldId id="368" r:id="rId91"/>
    <p:sldId id="369" r:id="rId92"/>
    <p:sldId id="370" r:id="rId93"/>
    <p:sldId id="371" r:id="rId94"/>
    <p:sldId id="372" r:id="rId95"/>
    <p:sldId id="373" r:id="rId9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4660"/>
  </p:normalViewPr>
  <p:slideViewPr>
    <p:cSldViewPr snapToGrid="0">
      <p:cViewPr varScale="1">
        <p:scale>
          <a:sx n="64" d="100"/>
          <a:sy n="64" d="100"/>
        </p:scale>
        <p:origin x="8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71A97-23A3-CE25-6B20-D85AFF5604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772C27-7FDF-3A5A-9525-E6EB28E3D9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85EE63-8C7D-B38E-AB03-3AD707FD094B}"/>
              </a:ext>
            </a:extLst>
          </p:cNvPr>
          <p:cNvSpPr>
            <a:spLocks noGrp="1"/>
          </p:cNvSpPr>
          <p:nvPr>
            <p:ph type="dt" sz="half" idx="10"/>
          </p:nvPr>
        </p:nvSpPr>
        <p:spPr/>
        <p:txBody>
          <a:bodyPr/>
          <a:lstStyle/>
          <a:p>
            <a:fld id="{5FB7F880-1F09-4D02-80D9-593737C95D55}" type="datetimeFigureOut">
              <a:rPr lang="en-US" smtClean="0"/>
              <a:t>2/5/2023</a:t>
            </a:fld>
            <a:endParaRPr lang="en-US"/>
          </a:p>
        </p:txBody>
      </p:sp>
      <p:sp>
        <p:nvSpPr>
          <p:cNvPr id="5" name="Footer Placeholder 4">
            <a:extLst>
              <a:ext uri="{FF2B5EF4-FFF2-40B4-BE49-F238E27FC236}">
                <a16:creationId xmlns:a16="http://schemas.microsoft.com/office/drawing/2014/main" id="{6A1627A6-9DDF-9A7C-3BAF-B4750521BB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F48CA1-0891-E9AB-4F79-8E1F2F252726}"/>
              </a:ext>
            </a:extLst>
          </p:cNvPr>
          <p:cNvSpPr>
            <a:spLocks noGrp="1"/>
          </p:cNvSpPr>
          <p:nvPr>
            <p:ph type="sldNum" sz="quarter" idx="12"/>
          </p:nvPr>
        </p:nvSpPr>
        <p:spPr/>
        <p:txBody>
          <a:bodyPr/>
          <a:lstStyle/>
          <a:p>
            <a:fld id="{C19F8E46-41CD-45A3-95A9-506ABF457316}" type="slidenum">
              <a:rPr lang="en-US" smtClean="0"/>
              <a:t>‹#›</a:t>
            </a:fld>
            <a:endParaRPr lang="en-US"/>
          </a:p>
        </p:txBody>
      </p:sp>
    </p:spTree>
    <p:extLst>
      <p:ext uri="{BB962C8B-B14F-4D97-AF65-F5344CB8AC3E}">
        <p14:creationId xmlns:p14="http://schemas.microsoft.com/office/powerpoint/2010/main" val="868924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848E2-4D8E-4791-EE05-438CD449B2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9DF05B-D1D6-D053-36A8-EEB5AB44E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B9321F-2E17-8D1D-100B-9AF4C4A58ACC}"/>
              </a:ext>
            </a:extLst>
          </p:cNvPr>
          <p:cNvSpPr>
            <a:spLocks noGrp="1"/>
          </p:cNvSpPr>
          <p:nvPr>
            <p:ph type="dt" sz="half" idx="10"/>
          </p:nvPr>
        </p:nvSpPr>
        <p:spPr/>
        <p:txBody>
          <a:bodyPr/>
          <a:lstStyle/>
          <a:p>
            <a:fld id="{5FB7F880-1F09-4D02-80D9-593737C95D55}" type="datetimeFigureOut">
              <a:rPr lang="en-US" smtClean="0"/>
              <a:t>2/5/2023</a:t>
            </a:fld>
            <a:endParaRPr lang="en-US"/>
          </a:p>
        </p:txBody>
      </p:sp>
      <p:sp>
        <p:nvSpPr>
          <p:cNvPr id="5" name="Footer Placeholder 4">
            <a:extLst>
              <a:ext uri="{FF2B5EF4-FFF2-40B4-BE49-F238E27FC236}">
                <a16:creationId xmlns:a16="http://schemas.microsoft.com/office/drawing/2014/main" id="{19B133D0-0EFA-02EF-D7E8-932C7C2DA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012454-977C-AC92-D951-794AEFEBF1F4}"/>
              </a:ext>
            </a:extLst>
          </p:cNvPr>
          <p:cNvSpPr>
            <a:spLocks noGrp="1"/>
          </p:cNvSpPr>
          <p:nvPr>
            <p:ph type="sldNum" sz="quarter" idx="12"/>
          </p:nvPr>
        </p:nvSpPr>
        <p:spPr/>
        <p:txBody>
          <a:bodyPr/>
          <a:lstStyle/>
          <a:p>
            <a:fld id="{C19F8E46-41CD-45A3-95A9-506ABF457316}" type="slidenum">
              <a:rPr lang="en-US" smtClean="0"/>
              <a:t>‹#›</a:t>
            </a:fld>
            <a:endParaRPr lang="en-US"/>
          </a:p>
        </p:txBody>
      </p:sp>
    </p:spTree>
    <p:extLst>
      <p:ext uri="{BB962C8B-B14F-4D97-AF65-F5344CB8AC3E}">
        <p14:creationId xmlns:p14="http://schemas.microsoft.com/office/powerpoint/2010/main" val="1487888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7517C7-9574-E267-1004-EF0C98E153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7EBC83-8B23-D03A-F8DD-346823589D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A788D0-71E8-821F-B03D-3D75BE3220F7}"/>
              </a:ext>
            </a:extLst>
          </p:cNvPr>
          <p:cNvSpPr>
            <a:spLocks noGrp="1"/>
          </p:cNvSpPr>
          <p:nvPr>
            <p:ph type="dt" sz="half" idx="10"/>
          </p:nvPr>
        </p:nvSpPr>
        <p:spPr/>
        <p:txBody>
          <a:bodyPr/>
          <a:lstStyle/>
          <a:p>
            <a:fld id="{5FB7F880-1F09-4D02-80D9-593737C95D55}" type="datetimeFigureOut">
              <a:rPr lang="en-US" smtClean="0"/>
              <a:t>2/5/2023</a:t>
            </a:fld>
            <a:endParaRPr lang="en-US"/>
          </a:p>
        </p:txBody>
      </p:sp>
      <p:sp>
        <p:nvSpPr>
          <p:cNvPr id="5" name="Footer Placeholder 4">
            <a:extLst>
              <a:ext uri="{FF2B5EF4-FFF2-40B4-BE49-F238E27FC236}">
                <a16:creationId xmlns:a16="http://schemas.microsoft.com/office/drawing/2014/main" id="{9F424457-2772-D11D-361C-A0D481E504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32DCFA-B633-A8C1-CD03-0D05DE6DA2BE}"/>
              </a:ext>
            </a:extLst>
          </p:cNvPr>
          <p:cNvSpPr>
            <a:spLocks noGrp="1"/>
          </p:cNvSpPr>
          <p:nvPr>
            <p:ph type="sldNum" sz="quarter" idx="12"/>
          </p:nvPr>
        </p:nvSpPr>
        <p:spPr/>
        <p:txBody>
          <a:bodyPr/>
          <a:lstStyle/>
          <a:p>
            <a:fld id="{C19F8E46-41CD-45A3-95A9-506ABF457316}" type="slidenum">
              <a:rPr lang="en-US" smtClean="0"/>
              <a:t>‹#›</a:t>
            </a:fld>
            <a:endParaRPr lang="en-US"/>
          </a:p>
        </p:txBody>
      </p:sp>
    </p:spTree>
    <p:extLst>
      <p:ext uri="{BB962C8B-B14F-4D97-AF65-F5344CB8AC3E}">
        <p14:creationId xmlns:p14="http://schemas.microsoft.com/office/powerpoint/2010/main" val="444007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0A217-8F17-224A-799C-79250A8B26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69A9AC-420F-9A7D-EE17-C187AE630D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A64B85-9209-35EB-656B-7C8B56A243EF}"/>
              </a:ext>
            </a:extLst>
          </p:cNvPr>
          <p:cNvSpPr>
            <a:spLocks noGrp="1"/>
          </p:cNvSpPr>
          <p:nvPr>
            <p:ph type="dt" sz="half" idx="10"/>
          </p:nvPr>
        </p:nvSpPr>
        <p:spPr/>
        <p:txBody>
          <a:bodyPr/>
          <a:lstStyle/>
          <a:p>
            <a:fld id="{5FB7F880-1F09-4D02-80D9-593737C95D55}" type="datetimeFigureOut">
              <a:rPr lang="en-US" smtClean="0"/>
              <a:t>2/5/2023</a:t>
            </a:fld>
            <a:endParaRPr lang="en-US"/>
          </a:p>
        </p:txBody>
      </p:sp>
      <p:sp>
        <p:nvSpPr>
          <p:cNvPr id="5" name="Footer Placeholder 4">
            <a:extLst>
              <a:ext uri="{FF2B5EF4-FFF2-40B4-BE49-F238E27FC236}">
                <a16:creationId xmlns:a16="http://schemas.microsoft.com/office/drawing/2014/main" id="{FB5D707C-7BAC-BBFE-55C7-1ACAE1589A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304B85-C215-0704-FD9A-7DBA86E2959E}"/>
              </a:ext>
            </a:extLst>
          </p:cNvPr>
          <p:cNvSpPr>
            <a:spLocks noGrp="1"/>
          </p:cNvSpPr>
          <p:nvPr>
            <p:ph type="sldNum" sz="quarter" idx="12"/>
          </p:nvPr>
        </p:nvSpPr>
        <p:spPr/>
        <p:txBody>
          <a:bodyPr/>
          <a:lstStyle/>
          <a:p>
            <a:fld id="{C19F8E46-41CD-45A3-95A9-506ABF457316}" type="slidenum">
              <a:rPr lang="en-US" smtClean="0"/>
              <a:t>‹#›</a:t>
            </a:fld>
            <a:endParaRPr lang="en-US"/>
          </a:p>
        </p:txBody>
      </p:sp>
    </p:spTree>
    <p:extLst>
      <p:ext uri="{BB962C8B-B14F-4D97-AF65-F5344CB8AC3E}">
        <p14:creationId xmlns:p14="http://schemas.microsoft.com/office/powerpoint/2010/main" val="196459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48ED9-5F82-FC4E-C35D-3983C1F98A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9D6661-5867-71FA-4268-EE3D640D2E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823D30-FC1F-464A-86CF-6DD4F331568A}"/>
              </a:ext>
            </a:extLst>
          </p:cNvPr>
          <p:cNvSpPr>
            <a:spLocks noGrp="1"/>
          </p:cNvSpPr>
          <p:nvPr>
            <p:ph type="dt" sz="half" idx="10"/>
          </p:nvPr>
        </p:nvSpPr>
        <p:spPr/>
        <p:txBody>
          <a:bodyPr/>
          <a:lstStyle/>
          <a:p>
            <a:fld id="{5FB7F880-1F09-4D02-80D9-593737C95D55}" type="datetimeFigureOut">
              <a:rPr lang="en-US" smtClean="0"/>
              <a:t>2/5/2023</a:t>
            </a:fld>
            <a:endParaRPr lang="en-US"/>
          </a:p>
        </p:txBody>
      </p:sp>
      <p:sp>
        <p:nvSpPr>
          <p:cNvPr id="5" name="Footer Placeholder 4">
            <a:extLst>
              <a:ext uri="{FF2B5EF4-FFF2-40B4-BE49-F238E27FC236}">
                <a16:creationId xmlns:a16="http://schemas.microsoft.com/office/drawing/2014/main" id="{EB0F2756-7F5C-6412-00BB-08D307E378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3FE50D-4153-CBF2-EFBD-7491EBC4E587}"/>
              </a:ext>
            </a:extLst>
          </p:cNvPr>
          <p:cNvSpPr>
            <a:spLocks noGrp="1"/>
          </p:cNvSpPr>
          <p:nvPr>
            <p:ph type="sldNum" sz="quarter" idx="12"/>
          </p:nvPr>
        </p:nvSpPr>
        <p:spPr/>
        <p:txBody>
          <a:bodyPr/>
          <a:lstStyle/>
          <a:p>
            <a:fld id="{C19F8E46-41CD-45A3-95A9-506ABF457316}" type="slidenum">
              <a:rPr lang="en-US" smtClean="0"/>
              <a:t>‹#›</a:t>
            </a:fld>
            <a:endParaRPr lang="en-US"/>
          </a:p>
        </p:txBody>
      </p:sp>
    </p:spTree>
    <p:extLst>
      <p:ext uri="{BB962C8B-B14F-4D97-AF65-F5344CB8AC3E}">
        <p14:creationId xmlns:p14="http://schemas.microsoft.com/office/powerpoint/2010/main" val="3383720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23E60-54D7-B4B1-4333-C1A84792BC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9576A5-21B2-0785-4480-C4A7FC2A5A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229B69-5355-A657-F3BB-44EB71C40B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07562D-E339-C9B6-4975-1BD41CC0CCD7}"/>
              </a:ext>
            </a:extLst>
          </p:cNvPr>
          <p:cNvSpPr>
            <a:spLocks noGrp="1"/>
          </p:cNvSpPr>
          <p:nvPr>
            <p:ph type="dt" sz="half" idx="10"/>
          </p:nvPr>
        </p:nvSpPr>
        <p:spPr/>
        <p:txBody>
          <a:bodyPr/>
          <a:lstStyle/>
          <a:p>
            <a:fld id="{5FB7F880-1F09-4D02-80D9-593737C95D55}" type="datetimeFigureOut">
              <a:rPr lang="en-US" smtClean="0"/>
              <a:t>2/5/2023</a:t>
            </a:fld>
            <a:endParaRPr lang="en-US"/>
          </a:p>
        </p:txBody>
      </p:sp>
      <p:sp>
        <p:nvSpPr>
          <p:cNvPr id="6" name="Footer Placeholder 5">
            <a:extLst>
              <a:ext uri="{FF2B5EF4-FFF2-40B4-BE49-F238E27FC236}">
                <a16:creationId xmlns:a16="http://schemas.microsoft.com/office/drawing/2014/main" id="{895F10E5-5D61-DBAC-5979-488AA42D41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FCCD3C-B073-6913-89A2-94DAB0B94DAB}"/>
              </a:ext>
            </a:extLst>
          </p:cNvPr>
          <p:cNvSpPr>
            <a:spLocks noGrp="1"/>
          </p:cNvSpPr>
          <p:nvPr>
            <p:ph type="sldNum" sz="quarter" idx="12"/>
          </p:nvPr>
        </p:nvSpPr>
        <p:spPr/>
        <p:txBody>
          <a:bodyPr/>
          <a:lstStyle/>
          <a:p>
            <a:fld id="{C19F8E46-41CD-45A3-95A9-506ABF457316}" type="slidenum">
              <a:rPr lang="en-US" smtClean="0"/>
              <a:t>‹#›</a:t>
            </a:fld>
            <a:endParaRPr lang="en-US"/>
          </a:p>
        </p:txBody>
      </p:sp>
    </p:spTree>
    <p:extLst>
      <p:ext uri="{BB962C8B-B14F-4D97-AF65-F5344CB8AC3E}">
        <p14:creationId xmlns:p14="http://schemas.microsoft.com/office/powerpoint/2010/main" val="140637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345E3-F66E-DDAF-38DC-D2A4348A6C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135381-D8D9-037E-1E16-A2D70E8AA0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C914BA-CE6C-6E17-D450-7AD82103A6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52E60A-5841-F9B1-EE7A-FF4949ED30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C4A455-1C38-20F8-FBDE-76E71679D6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D7528D-F990-1F8E-BB60-485700CB521C}"/>
              </a:ext>
            </a:extLst>
          </p:cNvPr>
          <p:cNvSpPr>
            <a:spLocks noGrp="1"/>
          </p:cNvSpPr>
          <p:nvPr>
            <p:ph type="dt" sz="half" idx="10"/>
          </p:nvPr>
        </p:nvSpPr>
        <p:spPr/>
        <p:txBody>
          <a:bodyPr/>
          <a:lstStyle/>
          <a:p>
            <a:fld id="{5FB7F880-1F09-4D02-80D9-593737C95D55}" type="datetimeFigureOut">
              <a:rPr lang="en-US" smtClean="0"/>
              <a:t>2/5/2023</a:t>
            </a:fld>
            <a:endParaRPr lang="en-US"/>
          </a:p>
        </p:txBody>
      </p:sp>
      <p:sp>
        <p:nvSpPr>
          <p:cNvPr id="8" name="Footer Placeholder 7">
            <a:extLst>
              <a:ext uri="{FF2B5EF4-FFF2-40B4-BE49-F238E27FC236}">
                <a16:creationId xmlns:a16="http://schemas.microsoft.com/office/drawing/2014/main" id="{B0E7D5E4-5E57-6333-1CEF-F08FA40ABB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86A328-344A-6742-5E57-EEA25646DAB6}"/>
              </a:ext>
            </a:extLst>
          </p:cNvPr>
          <p:cNvSpPr>
            <a:spLocks noGrp="1"/>
          </p:cNvSpPr>
          <p:nvPr>
            <p:ph type="sldNum" sz="quarter" idx="12"/>
          </p:nvPr>
        </p:nvSpPr>
        <p:spPr/>
        <p:txBody>
          <a:bodyPr/>
          <a:lstStyle/>
          <a:p>
            <a:fld id="{C19F8E46-41CD-45A3-95A9-506ABF457316}" type="slidenum">
              <a:rPr lang="en-US" smtClean="0"/>
              <a:t>‹#›</a:t>
            </a:fld>
            <a:endParaRPr lang="en-US"/>
          </a:p>
        </p:txBody>
      </p:sp>
    </p:spTree>
    <p:extLst>
      <p:ext uri="{BB962C8B-B14F-4D97-AF65-F5344CB8AC3E}">
        <p14:creationId xmlns:p14="http://schemas.microsoft.com/office/powerpoint/2010/main" val="1584090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67E74-EA27-7973-5C8C-FB8A6CFD3A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3CB114-F0B5-C0E2-9D79-800170869BD6}"/>
              </a:ext>
            </a:extLst>
          </p:cNvPr>
          <p:cNvSpPr>
            <a:spLocks noGrp="1"/>
          </p:cNvSpPr>
          <p:nvPr>
            <p:ph type="dt" sz="half" idx="10"/>
          </p:nvPr>
        </p:nvSpPr>
        <p:spPr/>
        <p:txBody>
          <a:bodyPr/>
          <a:lstStyle/>
          <a:p>
            <a:fld id="{5FB7F880-1F09-4D02-80D9-593737C95D55}" type="datetimeFigureOut">
              <a:rPr lang="en-US" smtClean="0"/>
              <a:t>2/5/2023</a:t>
            </a:fld>
            <a:endParaRPr lang="en-US"/>
          </a:p>
        </p:txBody>
      </p:sp>
      <p:sp>
        <p:nvSpPr>
          <p:cNvPr id="4" name="Footer Placeholder 3">
            <a:extLst>
              <a:ext uri="{FF2B5EF4-FFF2-40B4-BE49-F238E27FC236}">
                <a16:creationId xmlns:a16="http://schemas.microsoft.com/office/drawing/2014/main" id="{AED403D6-FF94-760D-E26D-0425EFF499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CF38E8-66EA-6E79-94C4-D1357D1A9B33}"/>
              </a:ext>
            </a:extLst>
          </p:cNvPr>
          <p:cNvSpPr>
            <a:spLocks noGrp="1"/>
          </p:cNvSpPr>
          <p:nvPr>
            <p:ph type="sldNum" sz="quarter" idx="12"/>
          </p:nvPr>
        </p:nvSpPr>
        <p:spPr/>
        <p:txBody>
          <a:bodyPr/>
          <a:lstStyle/>
          <a:p>
            <a:fld id="{C19F8E46-41CD-45A3-95A9-506ABF457316}" type="slidenum">
              <a:rPr lang="en-US" smtClean="0"/>
              <a:t>‹#›</a:t>
            </a:fld>
            <a:endParaRPr lang="en-US"/>
          </a:p>
        </p:txBody>
      </p:sp>
    </p:spTree>
    <p:extLst>
      <p:ext uri="{BB962C8B-B14F-4D97-AF65-F5344CB8AC3E}">
        <p14:creationId xmlns:p14="http://schemas.microsoft.com/office/powerpoint/2010/main" val="887381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BA09B6-12AA-33B0-9C05-7038EFB0238E}"/>
              </a:ext>
            </a:extLst>
          </p:cNvPr>
          <p:cNvSpPr>
            <a:spLocks noGrp="1"/>
          </p:cNvSpPr>
          <p:nvPr>
            <p:ph type="dt" sz="half" idx="10"/>
          </p:nvPr>
        </p:nvSpPr>
        <p:spPr/>
        <p:txBody>
          <a:bodyPr/>
          <a:lstStyle/>
          <a:p>
            <a:fld id="{5FB7F880-1F09-4D02-80D9-593737C95D55}" type="datetimeFigureOut">
              <a:rPr lang="en-US" smtClean="0"/>
              <a:t>2/5/2023</a:t>
            </a:fld>
            <a:endParaRPr lang="en-US"/>
          </a:p>
        </p:txBody>
      </p:sp>
      <p:sp>
        <p:nvSpPr>
          <p:cNvPr id="3" name="Footer Placeholder 2">
            <a:extLst>
              <a:ext uri="{FF2B5EF4-FFF2-40B4-BE49-F238E27FC236}">
                <a16:creationId xmlns:a16="http://schemas.microsoft.com/office/drawing/2014/main" id="{E6B6466E-B96A-7604-B921-E10BED0E1A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CF68AC-B392-9576-0771-EBF91E847831}"/>
              </a:ext>
            </a:extLst>
          </p:cNvPr>
          <p:cNvSpPr>
            <a:spLocks noGrp="1"/>
          </p:cNvSpPr>
          <p:nvPr>
            <p:ph type="sldNum" sz="quarter" idx="12"/>
          </p:nvPr>
        </p:nvSpPr>
        <p:spPr/>
        <p:txBody>
          <a:bodyPr/>
          <a:lstStyle/>
          <a:p>
            <a:fld id="{C19F8E46-41CD-45A3-95A9-506ABF457316}" type="slidenum">
              <a:rPr lang="en-US" smtClean="0"/>
              <a:t>‹#›</a:t>
            </a:fld>
            <a:endParaRPr lang="en-US"/>
          </a:p>
        </p:txBody>
      </p:sp>
    </p:spTree>
    <p:extLst>
      <p:ext uri="{BB962C8B-B14F-4D97-AF65-F5344CB8AC3E}">
        <p14:creationId xmlns:p14="http://schemas.microsoft.com/office/powerpoint/2010/main" val="273703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0D7B2-2CDA-E7DE-FB15-6923C3429D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FFD4CD-DAAF-B62E-85A1-A1321D317D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31AB4B-AD73-A9C4-13FE-45D0752708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D155DA-353A-0835-FA0B-CFFE8871C8BA}"/>
              </a:ext>
            </a:extLst>
          </p:cNvPr>
          <p:cNvSpPr>
            <a:spLocks noGrp="1"/>
          </p:cNvSpPr>
          <p:nvPr>
            <p:ph type="dt" sz="half" idx="10"/>
          </p:nvPr>
        </p:nvSpPr>
        <p:spPr/>
        <p:txBody>
          <a:bodyPr/>
          <a:lstStyle/>
          <a:p>
            <a:fld id="{5FB7F880-1F09-4D02-80D9-593737C95D55}" type="datetimeFigureOut">
              <a:rPr lang="en-US" smtClean="0"/>
              <a:t>2/5/2023</a:t>
            </a:fld>
            <a:endParaRPr lang="en-US"/>
          </a:p>
        </p:txBody>
      </p:sp>
      <p:sp>
        <p:nvSpPr>
          <p:cNvPr id="6" name="Footer Placeholder 5">
            <a:extLst>
              <a:ext uri="{FF2B5EF4-FFF2-40B4-BE49-F238E27FC236}">
                <a16:creationId xmlns:a16="http://schemas.microsoft.com/office/drawing/2014/main" id="{8B30B525-0F79-8EF4-3A5A-3EC1582B34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2BA43E-89DC-2E2B-7D50-281966578803}"/>
              </a:ext>
            </a:extLst>
          </p:cNvPr>
          <p:cNvSpPr>
            <a:spLocks noGrp="1"/>
          </p:cNvSpPr>
          <p:nvPr>
            <p:ph type="sldNum" sz="quarter" idx="12"/>
          </p:nvPr>
        </p:nvSpPr>
        <p:spPr/>
        <p:txBody>
          <a:bodyPr/>
          <a:lstStyle/>
          <a:p>
            <a:fld id="{C19F8E46-41CD-45A3-95A9-506ABF457316}" type="slidenum">
              <a:rPr lang="en-US" smtClean="0"/>
              <a:t>‹#›</a:t>
            </a:fld>
            <a:endParaRPr lang="en-US"/>
          </a:p>
        </p:txBody>
      </p:sp>
    </p:spTree>
    <p:extLst>
      <p:ext uri="{BB962C8B-B14F-4D97-AF65-F5344CB8AC3E}">
        <p14:creationId xmlns:p14="http://schemas.microsoft.com/office/powerpoint/2010/main" val="3858238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5633F-19B9-2121-20DF-9E115A5383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3E6C22-18AC-1376-AA16-AAB9EE2886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9A71C8-EDC9-2971-48BF-864768124B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7E47B3-3614-1456-DE94-4DFBB5B2A179}"/>
              </a:ext>
            </a:extLst>
          </p:cNvPr>
          <p:cNvSpPr>
            <a:spLocks noGrp="1"/>
          </p:cNvSpPr>
          <p:nvPr>
            <p:ph type="dt" sz="half" idx="10"/>
          </p:nvPr>
        </p:nvSpPr>
        <p:spPr/>
        <p:txBody>
          <a:bodyPr/>
          <a:lstStyle/>
          <a:p>
            <a:fld id="{5FB7F880-1F09-4D02-80D9-593737C95D55}" type="datetimeFigureOut">
              <a:rPr lang="en-US" smtClean="0"/>
              <a:t>2/5/2023</a:t>
            </a:fld>
            <a:endParaRPr lang="en-US"/>
          </a:p>
        </p:txBody>
      </p:sp>
      <p:sp>
        <p:nvSpPr>
          <p:cNvPr id="6" name="Footer Placeholder 5">
            <a:extLst>
              <a:ext uri="{FF2B5EF4-FFF2-40B4-BE49-F238E27FC236}">
                <a16:creationId xmlns:a16="http://schemas.microsoft.com/office/drawing/2014/main" id="{A082BA5F-3525-F5F7-D749-C88CCD42FA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6C3E4C-A31B-984F-CCFA-AC6D720AA4A2}"/>
              </a:ext>
            </a:extLst>
          </p:cNvPr>
          <p:cNvSpPr>
            <a:spLocks noGrp="1"/>
          </p:cNvSpPr>
          <p:nvPr>
            <p:ph type="sldNum" sz="quarter" idx="12"/>
          </p:nvPr>
        </p:nvSpPr>
        <p:spPr/>
        <p:txBody>
          <a:bodyPr/>
          <a:lstStyle/>
          <a:p>
            <a:fld id="{C19F8E46-41CD-45A3-95A9-506ABF457316}" type="slidenum">
              <a:rPr lang="en-US" smtClean="0"/>
              <a:t>‹#›</a:t>
            </a:fld>
            <a:endParaRPr lang="en-US"/>
          </a:p>
        </p:txBody>
      </p:sp>
    </p:spTree>
    <p:extLst>
      <p:ext uri="{BB962C8B-B14F-4D97-AF65-F5344CB8AC3E}">
        <p14:creationId xmlns:p14="http://schemas.microsoft.com/office/powerpoint/2010/main" val="1315951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366FBC-CC64-F893-AE6A-42DD8F1166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28040C-DADF-DA5C-5CA5-225B70FEB9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F0FBFF-C793-90AE-68BD-86B62EDB9F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7F880-1F09-4D02-80D9-593737C95D55}" type="datetimeFigureOut">
              <a:rPr lang="en-US" smtClean="0"/>
              <a:t>2/5/2023</a:t>
            </a:fld>
            <a:endParaRPr lang="en-US"/>
          </a:p>
        </p:txBody>
      </p:sp>
      <p:sp>
        <p:nvSpPr>
          <p:cNvPr id="5" name="Footer Placeholder 4">
            <a:extLst>
              <a:ext uri="{FF2B5EF4-FFF2-40B4-BE49-F238E27FC236}">
                <a16:creationId xmlns:a16="http://schemas.microsoft.com/office/drawing/2014/main" id="{3B5350F8-AD42-E5BA-43C7-9065D998CC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7C96F9-06D1-88EE-8F85-41B3392552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9F8E46-41CD-45A3-95A9-506ABF457316}" type="slidenum">
              <a:rPr lang="en-US" smtClean="0"/>
              <a:t>‹#›</a:t>
            </a:fld>
            <a:endParaRPr lang="en-US"/>
          </a:p>
        </p:txBody>
      </p:sp>
    </p:spTree>
    <p:extLst>
      <p:ext uri="{BB962C8B-B14F-4D97-AF65-F5344CB8AC3E}">
        <p14:creationId xmlns:p14="http://schemas.microsoft.com/office/powerpoint/2010/main" val="3395547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CA2BF-F072-53B2-B8A1-1A7915FAFA5C}"/>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Cause of Death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Data Analysis</a:t>
            </a:r>
          </a:p>
        </p:txBody>
      </p:sp>
      <p:sp>
        <p:nvSpPr>
          <p:cNvPr id="3" name="Subtitle 2">
            <a:extLst>
              <a:ext uri="{FF2B5EF4-FFF2-40B4-BE49-F238E27FC236}">
                <a16:creationId xmlns:a16="http://schemas.microsoft.com/office/drawing/2014/main" id="{FE92247A-7E20-BD56-ECBB-4BE92F9D29DB}"/>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Submitted By- Rakesh Shinde</a:t>
            </a:r>
          </a:p>
        </p:txBody>
      </p:sp>
    </p:spTree>
    <p:extLst>
      <p:ext uri="{BB962C8B-B14F-4D97-AF65-F5344CB8AC3E}">
        <p14:creationId xmlns:p14="http://schemas.microsoft.com/office/powerpoint/2010/main" val="3055467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Top 10 Countries with death Counter due to Parkinson's Disease</a:t>
            </a:r>
          </a:p>
        </p:txBody>
      </p:sp>
      <p:pic>
        <p:nvPicPr>
          <p:cNvPr id="3" name="Picture 2">
            <a:extLst>
              <a:ext uri="{FF2B5EF4-FFF2-40B4-BE49-F238E27FC236}">
                <a16:creationId xmlns:a16="http://schemas.microsoft.com/office/drawing/2014/main" id="{CB24FB4C-4A3A-617C-FCDF-748ECA8AA5D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49401" y="1946274"/>
            <a:ext cx="9493198" cy="4911726"/>
          </a:xfrm>
          <a:prstGeom prst="rect">
            <a:avLst/>
          </a:prstGeom>
          <a:noFill/>
          <a:ln>
            <a:noFill/>
          </a:ln>
        </p:spPr>
      </p:pic>
    </p:spTree>
    <p:extLst>
      <p:ext uri="{BB962C8B-B14F-4D97-AF65-F5344CB8AC3E}">
        <p14:creationId xmlns:p14="http://schemas.microsoft.com/office/powerpoint/2010/main" val="3267757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Top 10 Countries with death Counter due to Nutritional Deficiencies</a:t>
            </a:r>
          </a:p>
        </p:txBody>
      </p:sp>
      <p:pic>
        <p:nvPicPr>
          <p:cNvPr id="4" name="Picture 3">
            <a:extLst>
              <a:ext uri="{FF2B5EF4-FFF2-40B4-BE49-F238E27FC236}">
                <a16:creationId xmlns:a16="http://schemas.microsoft.com/office/drawing/2014/main" id="{AC9F17F0-3F0E-EE8E-C0BA-9289EE551E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87685" y="1946274"/>
            <a:ext cx="9493199" cy="4911726"/>
          </a:xfrm>
          <a:prstGeom prst="rect">
            <a:avLst/>
          </a:prstGeom>
          <a:noFill/>
          <a:ln>
            <a:noFill/>
          </a:ln>
        </p:spPr>
      </p:pic>
    </p:spTree>
    <p:extLst>
      <p:ext uri="{BB962C8B-B14F-4D97-AF65-F5344CB8AC3E}">
        <p14:creationId xmlns:p14="http://schemas.microsoft.com/office/powerpoint/2010/main" val="3842363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Top 10 Countries with death Counter due to Malaria</a:t>
            </a:r>
          </a:p>
        </p:txBody>
      </p:sp>
      <p:pic>
        <p:nvPicPr>
          <p:cNvPr id="3" name="Picture 2">
            <a:extLst>
              <a:ext uri="{FF2B5EF4-FFF2-40B4-BE49-F238E27FC236}">
                <a16:creationId xmlns:a16="http://schemas.microsoft.com/office/drawing/2014/main" id="{8C1BA7DD-29E3-FCAC-1B4E-1976F6AA036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11668" y="1738067"/>
            <a:ext cx="9561132" cy="4991364"/>
          </a:xfrm>
          <a:prstGeom prst="rect">
            <a:avLst/>
          </a:prstGeom>
          <a:noFill/>
          <a:ln>
            <a:noFill/>
          </a:ln>
        </p:spPr>
      </p:pic>
    </p:spTree>
    <p:extLst>
      <p:ext uri="{BB962C8B-B14F-4D97-AF65-F5344CB8AC3E}">
        <p14:creationId xmlns:p14="http://schemas.microsoft.com/office/powerpoint/2010/main" val="3690876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Top 10 Countries with death Counter due to Drowning</a:t>
            </a:r>
          </a:p>
        </p:txBody>
      </p:sp>
      <p:pic>
        <p:nvPicPr>
          <p:cNvPr id="4" name="Picture 3">
            <a:extLst>
              <a:ext uri="{FF2B5EF4-FFF2-40B4-BE49-F238E27FC236}">
                <a16:creationId xmlns:a16="http://schemas.microsoft.com/office/drawing/2014/main" id="{099FF94B-BA2E-2BA4-A5AF-394B585A7C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81327" y="1875833"/>
            <a:ext cx="9629345" cy="4982167"/>
          </a:xfrm>
          <a:prstGeom prst="rect">
            <a:avLst/>
          </a:prstGeom>
          <a:noFill/>
          <a:ln>
            <a:noFill/>
          </a:ln>
        </p:spPr>
      </p:pic>
    </p:spTree>
    <p:extLst>
      <p:ext uri="{BB962C8B-B14F-4D97-AF65-F5344CB8AC3E}">
        <p14:creationId xmlns:p14="http://schemas.microsoft.com/office/powerpoint/2010/main" val="3539317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Top 10 Countries with death Counter due to Interpersonal Violence</a:t>
            </a:r>
          </a:p>
        </p:txBody>
      </p:sp>
      <p:pic>
        <p:nvPicPr>
          <p:cNvPr id="3" name="Picture 2">
            <a:extLst>
              <a:ext uri="{FF2B5EF4-FFF2-40B4-BE49-F238E27FC236}">
                <a16:creationId xmlns:a16="http://schemas.microsoft.com/office/drawing/2014/main" id="{10DF89DA-6B3A-5270-6749-333EA0D61A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2703" y="1737059"/>
            <a:ext cx="9686593" cy="4986030"/>
          </a:xfrm>
          <a:prstGeom prst="rect">
            <a:avLst/>
          </a:prstGeom>
          <a:noFill/>
          <a:ln>
            <a:noFill/>
          </a:ln>
        </p:spPr>
      </p:pic>
    </p:spTree>
    <p:extLst>
      <p:ext uri="{BB962C8B-B14F-4D97-AF65-F5344CB8AC3E}">
        <p14:creationId xmlns:p14="http://schemas.microsoft.com/office/powerpoint/2010/main" val="3668380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Top 10 Countries with death Counter due to Maternal Disorders</a:t>
            </a:r>
          </a:p>
        </p:txBody>
      </p:sp>
      <p:pic>
        <p:nvPicPr>
          <p:cNvPr id="4" name="Picture 3">
            <a:extLst>
              <a:ext uri="{FF2B5EF4-FFF2-40B4-BE49-F238E27FC236}">
                <a16:creationId xmlns:a16="http://schemas.microsoft.com/office/drawing/2014/main" id="{ED75AF3C-990A-87B6-C34A-EC59475FEA7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8842" y="1559972"/>
            <a:ext cx="9674316" cy="5005435"/>
          </a:xfrm>
          <a:prstGeom prst="rect">
            <a:avLst/>
          </a:prstGeom>
          <a:noFill/>
          <a:ln>
            <a:noFill/>
          </a:ln>
        </p:spPr>
      </p:pic>
    </p:spTree>
    <p:extLst>
      <p:ext uri="{BB962C8B-B14F-4D97-AF65-F5344CB8AC3E}">
        <p14:creationId xmlns:p14="http://schemas.microsoft.com/office/powerpoint/2010/main" val="1719052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Top 10 Countries with death Counter due to HIV/AIDS</a:t>
            </a:r>
          </a:p>
        </p:txBody>
      </p:sp>
      <p:pic>
        <p:nvPicPr>
          <p:cNvPr id="3" name="Picture 2">
            <a:extLst>
              <a:ext uri="{FF2B5EF4-FFF2-40B4-BE49-F238E27FC236}">
                <a16:creationId xmlns:a16="http://schemas.microsoft.com/office/drawing/2014/main" id="{52B18A02-6CB5-8FD4-C498-8052808A67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9136" y="1559972"/>
            <a:ext cx="9953727" cy="5196317"/>
          </a:xfrm>
          <a:prstGeom prst="rect">
            <a:avLst/>
          </a:prstGeom>
          <a:noFill/>
          <a:ln>
            <a:noFill/>
          </a:ln>
        </p:spPr>
      </p:pic>
    </p:spTree>
    <p:extLst>
      <p:ext uri="{BB962C8B-B14F-4D97-AF65-F5344CB8AC3E}">
        <p14:creationId xmlns:p14="http://schemas.microsoft.com/office/powerpoint/2010/main" val="3944520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Top 10 Countries with death Counter due to Drug Use Disorders</a:t>
            </a:r>
          </a:p>
        </p:txBody>
      </p:sp>
      <p:pic>
        <p:nvPicPr>
          <p:cNvPr id="4" name="Picture 3">
            <a:extLst>
              <a:ext uri="{FF2B5EF4-FFF2-40B4-BE49-F238E27FC236}">
                <a16:creationId xmlns:a16="http://schemas.microsoft.com/office/drawing/2014/main" id="{81CFA336-AB25-FF78-FF9E-F3ECB58092A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64444" y="1815522"/>
            <a:ext cx="9663111" cy="4907567"/>
          </a:xfrm>
          <a:prstGeom prst="rect">
            <a:avLst/>
          </a:prstGeom>
          <a:noFill/>
          <a:ln>
            <a:noFill/>
          </a:ln>
        </p:spPr>
      </p:pic>
    </p:spTree>
    <p:extLst>
      <p:ext uri="{BB962C8B-B14F-4D97-AF65-F5344CB8AC3E}">
        <p14:creationId xmlns:p14="http://schemas.microsoft.com/office/powerpoint/2010/main" val="1846431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Top 10 Countries with death Counter due to Tuberculosis</a:t>
            </a:r>
          </a:p>
        </p:txBody>
      </p:sp>
      <p:pic>
        <p:nvPicPr>
          <p:cNvPr id="3" name="Picture 2">
            <a:extLst>
              <a:ext uri="{FF2B5EF4-FFF2-40B4-BE49-F238E27FC236}">
                <a16:creationId xmlns:a16="http://schemas.microsoft.com/office/drawing/2014/main" id="{87A99FD4-D25B-66B1-B1DB-1503C8260EA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6386" y="1559972"/>
            <a:ext cx="9679228" cy="5007976"/>
          </a:xfrm>
          <a:prstGeom prst="rect">
            <a:avLst/>
          </a:prstGeom>
          <a:noFill/>
          <a:ln>
            <a:noFill/>
          </a:ln>
        </p:spPr>
      </p:pic>
    </p:spTree>
    <p:extLst>
      <p:ext uri="{BB962C8B-B14F-4D97-AF65-F5344CB8AC3E}">
        <p14:creationId xmlns:p14="http://schemas.microsoft.com/office/powerpoint/2010/main" val="1774971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Top 10 Countries with death Counter due to Cardiovascular Diseases</a:t>
            </a:r>
          </a:p>
        </p:txBody>
      </p:sp>
      <p:pic>
        <p:nvPicPr>
          <p:cNvPr id="4" name="Picture 3">
            <a:extLst>
              <a:ext uri="{FF2B5EF4-FFF2-40B4-BE49-F238E27FC236}">
                <a16:creationId xmlns:a16="http://schemas.microsoft.com/office/drawing/2014/main" id="{CF2E6078-C126-9BBE-1C18-D11F19496E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705" y="1729582"/>
            <a:ext cx="9651262" cy="4993507"/>
          </a:xfrm>
          <a:prstGeom prst="rect">
            <a:avLst/>
          </a:prstGeom>
          <a:noFill/>
          <a:ln>
            <a:noFill/>
          </a:ln>
        </p:spPr>
      </p:pic>
    </p:spTree>
    <p:extLst>
      <p:ext uri="{BB962C8B-B14F-4D97-AF65-F5344CB8AC3E}">
        <p14:creationId xmlns:p14="http://schemas.microsoft.com/office/powerpoint/2010/main" val="3981329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365126"/>
            <a:ext cx="10515600" cy="684186"/>
          </a:xfrm>
        </p:spPr>
        <p:txBody>
          <a:bodyPr>
            <a:normAutofit fontScale="90000"/>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FB1F8DE-4F55-DB3E-5E66-9F183B63D8AA}"/>
              </a:ext>
            </a:extLst>
          </p:cNvPr>
          <p:cNvSpPr>
            <a:spLocks noGrp="1"/>
          </p:cNvSpPr>
          <p:nvPr>
            <p:ph idx="1"/>
          </p:nvPr>
        </p:nvSpPr>
        <p:spPr>
          <a:xfrm>
            <a:off x="838200" y="1049312"/>
            <a:ext cx="10515600" cy="5808688"/>
          </a:xfrm>
        </p:spPr>
        <p:txBody>
          <a:bodyPr>
            <a:normAutofit fontScale="92500"/>
          </a:bodyPr>
          <a:lstStyle/>
          <a:p>
            <a:pPr marL="0" marR="0" indent="0" algn="just">
              <a:lnSpc>
                <a:spcPct val="150000"/>
              </a:lnSpc>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rPr>
              <a:t>A straightforward way to assess the health status of a population is to focus on mortality – or concepts like child mortality or life expectancy, which are based on mortality estimates. A focus on mortality, however, does not take into account that the burden of diseases is not only that they kill people, but that they cause suffering to people who live with them. Assessing health outcomes by both mortality and morbidity (the prevalent diseases) provides a more encompassing view on health outcomes. This is the topic of this entry. The sum of mortality and morbidity is referred to as the ‘burden of disease’ and can be measured by a metric called ‘Disability Adjusted Life Years‘(DALYs). DALYs are measuring lost health and are a standardized metric that allow for direct comparisons of disease burdens of different diseases across countries, between different populations, and over time. Conceptually, one DALY is the equivalent of losing one year in good health because of either premature death or disease or disability. One DALY represents one lost year of healthy life. The first ‘Global Burden of Disease’ (GBD) was GBD 1990 and the DALY metric was prominently featured in the World Bank’s 1993 World Development Report. Today it is published by both the researchers at the Institute of Health Metrics and Evaluation (IHME) and the ‘Disease Burden Unit’ at the World Health Organization (WHO), which was created in 1998. The IHME continues the work that was started in the early 1990s and publishes the Global Burden of Disease study.</a:t>
            </a:r>
          </a:p>
        </p:txBody>
      </p:sp>
    </p:spTree>
    <p:extLst>
      <p:ext uri="{BB962C8B-B14F-4D97-AF65-F5344CB8AC3E}">
        <p14:creationId xmlns:p14="http://schemas.microsoft.com/office/powerpoint/2010/main" val="932839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Top 10 Countries with death Counter due to Lower Respiratory Infections</a:t>
            </a:r>
          </a:p>
        </p:txBody>
      </p:sp>
      <p:pic>
        <p:nvPicPr>
          <p:cNvPr id="3" name="Picture 2">
            <a:extLst>
              <a:ext uri="{FF2B5EF4-FFF2-40B4-BE49-F238E27FC236}">
                <a16:creationId xmlns:a16="http://schemas.microsoft.com/office/drawing/2014/main" id="{76EC777C-9897-827C-0555-634D160CA13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66603" y="1742912"/>
            <a:ext cx="9458794" cy="4893925"/>
          </a:xfrm>
          <a:prstGeom prst="rect">
            <a:avLst/>
          </a:prstGeom>
          <a:noFill/>
          <a:ln>
            <a:noFill/>
          </a:ln>
        </p:spPr>
      </p:pic>
    </p:spTree>
    <p:extLst>
      <p:ext uri="{BB962C8B-B14F-4D97-AF65-F5344CB8AC3E}">
        <p14:creationId xmlns:p14="http://schemas.microsoft.com/office/powerpoint/2010/main" val="168541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Top 10 Countries with death Counter due to Neonatal Disorders</a:t>
            </a:r>
          </a:p>
        </p:txBody>
      </p:sp>
      <p:pic>
        <p:nvPicPr>
          <p:cNvPr id="4" name="Picture 3">
            <a:extLst>
              <a:ext uri="{FF2B5EF4-FFF2-40B4-BE49-F238E27FC236}">
                <a16:creationId xmlns:a16="http://schemas.microsoft.com/office/drawing/2014/main" id="{0B650C1D-46A3-9F4F-7B77-86EE4E18F61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76037" y="1761080"/>
            <a:ext cx="9639925" cy="4962009"/>
          </a:xfrm>
          <a:prstGeom prst="rect">
            <a:avLst/>
          </a:prstGeom>
          <a:noFill/>
          <a:ln>
            <a:noFill/>
          </a:ln>
        </p:spPr>
      </p:pic>
    </p:spTree>
    <p:extLst>
      <p:ext uri="{BB962C8B-B14F-4D97-AF65-F5344CB8AC3E}">
        <p14:creationId xmlns:p14="http://schemas.microsoft.com/office/powerpoint/2010/main" val="2312327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Top 10 Countries with death Counter due to Alcohol Use Disorders</a:t>
            </a:r>
          </a:p>
        </p:txBody>
      </p:sp>
      <p:pic>
        <p:nvPicPr>
          <p:cNvPr id="3" name="Picture 2">
            <a:extLst>
              <a:ext uri="{FF2B5EF4-FFF2-40B4-BE49-F238E27FC236}">
                <a16:creationId xmlns:a16="http://schemas.microsoft.com/office/drawing/2014/main" id="{D44B02B0-7D4F-1FEE-E3D2-5FF5A2FCB8C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5785" y="1559972"/>
            <a:ext cx="9902063" cy="5123270"/>
          </a:xfrm>
          <a:prstGeom prst="rect">
            <a:avLst/>
          </a:prstGeom>
          <a:noFill/>
          <a:ln>
            <a:noFill/>
          </a:ln>
        </p:spPr>
      </p:pic>
    </p:spTree>
    <p:extLst>
      <p:ext uri="{BB962C8B-B14F-4D97-AF65-F5344CB8AC3E}">
        <p14:creationId xmlns:p14="http://schemas.microsoft.com/office/powerpoint/2010/main" val="1284308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Top 10 Countries with death Counter due to Self-harm</a:t>
            </a:r>
          </a:p>
        </p:txBody>
      </p:sp>
      <p:pic>
        <p:nvPicPr>
          <p:cNvPr id="4" name="Picture 3">
            <a:extLst>
              <a:ext uri="{FF2B5EF4-FFF2-40B4-BE49-F238E27FC236}">
                <a16:creationId xmlns:a16="http://schemas.microsoft.com/office/drawing/2014/main" id="{B5A24F06-0FCF-311C-97E8-8008CCD98F6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44959" y="1793054"/>
            <a:ext cx="9702081" cy="5064946"/>
          </a:xfrm>
          <a:prstGeom prst="rect">
            <a:avLst/>
          </a:prstGeom>
          <a:noFill/>
          <a:ln>
            <a:noFill/>
          </a:ln>
        </p:spPr>
      </p:pic>
    </p:spTree>
    <p:extLst>
      <p:ext uri="{BB962C8B-B14F-4D97-AF65-F5344CB8AC3E}">
        <p14:creationId xmlns:p14="http://schemas.microsoft.com/office/powerpoint/2010/main" val="4059524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Top 10 Countries with death Counter due to Exposure to Forces of Nature</a:t>
            </a:r>
          </a:p>
        </p:txBody>
      </p:sp>
      <p:pic>
        <p:nvPicPr>
          <p:cNvPr id="3" name="Picture 2">
            <a:extLst>
              <a:ext uri="{FF2B5EF4-FFF2-40B4-BE49-F238E27FC236}">
                <a16:creationId xmlns:a16="http://schemas.microsoft.com/office/drawing/2014/main" id="{D10CB773-4CA6-245E-52C1-17D8735DA38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87232" y="1973579"/>
            <a:ext cx="9617536" cy="4884421"/>
          </a:xfrm>
          <a:prstGeom prst="rect">
            <a:avLst/>
          </a:prstGeom>
          <a:noFill/>
          <a:ln>
            <a:noFill/>
          </a:ln>
        </p:spPr>
      </p:pic>
    </p:spTree>
    <p:extLst>
      <p:ext uri="{BB962C8B-B14F-4D97-AF65-F5344CB8AC3E}">
        <p14:creationId xmlns:p14="http://schemas.microsoft.com/office/powerpoint/2010/main" val="2965242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Top 10 Countries with death Counter due to Diarrheal Diseases</a:t>
            </a:r>
          </a:p>
        </p:txBody>
      </p:sp>
      <p:pic>
        <p:nvPicPr>
          <p:cNvPr id="4" name="Picture 3">
            <a:extLst>
              <a:ext uri="{FF2B5EF4-FFF2-40B4-BE49-F238E27FC236}">
                <a16:creationId xmlns:a16="http://schemas.microsoft.com/office/drawing/2014/main" id="{3AF7B09F-E48C-C0A5-C38B-AFB84FB9A9A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49401" y="1946275"/>
            <a:ext cx="9493198" cy="4911725"/>
          </a:xfrm>
          <a:prstGeom prst="rect">
            <a:avLst/>
          </a:prstGeom>
          <a:noFill/>
          <a:ln>
            <a:noFill/>
          </a:ln>
        </p:spPr>
      </p:pic>
    </p:spTree>
    <p:extLst>
      <p:ext uri="{BB962C8B-B14F-4D97-AF65-F5344CB8AC3E}">
        <p14:creationId xmlns:p14="http://schemas.microsoft.com/office/powerpoint/2010/main" val="28632124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Top 10 Countries with death Counter due to Environmental Heat and Cold Exposure</a:t>
            </a:r>
          </a:p>
        </p:txBody>
      </p:sp>
      <p:pic>
        <p:nvPicPr>
          <p:cNvPr id="3" name="Picture 2">
            <a:extLst>
              <a:ext uri="{FF2B5EF4-FFF2-40B4-BE49-F238E27FC236}">
                <a16:creationId xmlns:a16="http://schemas.microsoft.com/office/drawing/2014/main" id="{2ED3AFCD-A6A5-5EA6-1E70-C6EB498738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1021" y="1652394"/>
            <a:ext cx="10249957" cy="5205606"/>
          </a:xfrm>
          <a:prstGeom prst="rect">
            <a:avLst/>
          </a:prstGeom>
          <a:noFill/>
          <a:ln>
            <a:noFill/>
          </a:ln>
        </p:spPr>
      </p:pic>
    </p:spTree>
    <p:extLst>
      <p:ext uri="{BB962C8B-B14F-4D97-AF65-F5344CB8AC3E}">
        <p14:creationId xmlns:p14="http://schemas.microsoft.com/office/powerpoint/2010/main" val="4245864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Top 10 Countries with death Counter due to Neoplasms</a:t>
            </a:r>
          </a:p>
        </p:txBody>
      </p:sp>
      <p:pic>
        <p:nvPicPr>
          <p:cNvPr id="4" name="Picture 3">
            <a:extLst>
              <a:ext uri="{FF2B5EF4-FFF2-40B4-BE49-F238E27FC236}">
                <a16:creationId xmlns:a16="http://schemas.microsoft.com/office/drawing/2014/main" id="{B47A0E90-C846-9174-B45B-A157FF0CC9E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10312" y="1861288"/>
            <a:ext cx="9571376" cy="4996712"/>
          </a:xfrm>
          <a:prstGeom prst="rect">
            <a:avLst/>
          </a:prstGeom>
          <a:noFill/>
          <a:ln>
            <a:noFill/>
          </a:ln>
        </p:spPr>
      </p:pic>
    </p:spTree>
    <p:extLst>
      <p:ext uri="{BB962C8B-B14F-4D97-AF65-F5344CB8AC3E}">
        <p14:creationId xmlns:p14="http://schemas.microsoft.com/office/powerpoint/2010/main" val="19609558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Top 10 Countries with death Counter due to Conflict and Terrorism</a:t>
            </a:r>
          </a:p>
        </p:txBody>
      </p:sp>
      <p:pic>
        <p:nvPicPr>
          <p:cNvPr id="3" name="Picture 2">
            <a:extLst>
              <a:ext uri="{FF2B5EF4-FFF2-40B4-BE49-F238E27FC236}">
                <a16:creationId xmlns:a16="http://schemas.microsoft.com/office/drawing/2014/main" id="{F0BD3461-CEAF-D5D6-4A16-042F2B3E977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32849" y="1681856"/>
            <a:ext cx="9959872" cy="5058283"/>
          </a:xfrm>
          <a:prstGeom prst="rect">
            <a:avLst/>
          </a:prstGeom>
          <a:noFill/>
          <a:ln>
            <a:noFill/>
          </a:ln>
        </p:spPr>
      </p:pic>
    </p:spTree>
    <p:extLst>
      <p:ext uri="{BB962C8B-B14F-4D97-AF65-F5344CB8AC3E}">
        <p14:creationId xmlns:p14="http://schemas.microsoft.com/office/powerpoint/2010/main" val="606434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Top 10 Countries with death Counter due to Diabetes Mellitus</a:t>
            </a:r>
          </a:p>
        </p:txBody>
      </p:sp>
      <p:pic>
        <p:nvPicPr>
          <p:cNvPr id="6" name="Picture 5">
            <a:extLst>
              <a:ext uri="{FF2B5EF4-FFF2-40B4-BE49-F238E27FC236}">
                <a16:creationId xmlns:a16="http://schemas.microsoft.com/office/drawing/2014/main" id="{AEC8E81E-B228-6CBC-99DC-F78886DE8A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54617" y="1877045"/>
            <a:ext cx="9282766" cy="4846044"/>
          </a:xfrm>
          <a:prstGeom prst="rect">
            <a:avLst/>
          </a:prstGeom>
          <a:noFill/>
          <a:ln>
            <a:noFill/>
          </a:ln>
        </p:spPr>
      </p:pic>
    </p:spTree>
    <p:extLst>
      <p:ext uri="{BB962C8B-B14F-4D97-AF65-F5344CB8AC3E}">
        <p14:creationId xmlns:p14="http://schemas.microsoft.com/office/powerpoint/2010/main" val="2013966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B1F8DE-4F55-DB3E-5E66-9F183B63D8AA}"/>
              </a:ext>
            </a:extLst>
          </p:cNvPr>
          <p:cNvSpPr>
            <a:spLocks noGrp="1"/>
          </p:cNvSpPr>
          <p:nvPr>
            <p:ph idx="1"/>
          </p:nvPr>
        </p:nvSpPr>
        <p:spPr/>
        <p:txBody>
          <a:bodyPr>
            <a:normAutofit lnSpcReduction="10000"/>
          </a:bodyPr>
          <a:lstStyle/>
          <a:p>
            <a:pPr marL="0" marR="0" indent="0" algn="just">
              <a:lnSpc>
                <a:spcPct val="150000"/>
              </a:lnSpc>
              <a:spcBef>
                <a:spcPts val="0"/>
              </a:spcBef>
              <a:spcAft>
                <a:spcPts val="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01. Country/Territory - Name of the Country/Territory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02. Code - Country/Territory Code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03. Year - Year of the Incident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04. Meningitis - No. of People died from Meningitis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05. Alzheimer's Disease and Other Dementias - No. of People died from Alzheimer's Disease and Other                	Dementias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06. Parkinson's Disease - No. of People died from Parkinson's Disease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07. Nutritional Deficiencies - No. of People died from Nutritional Deficiencies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08. Malaria - No. of People died from Malaria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09. Drowning - No. of People died from Drowning</a:t>
            </a:r>
          </a:p>
          <a:p>
            <a:pPr marL="0" indent="0" algn="just">
              <a:lnSpc>
                <a:spcPct val="150000"/>
              </a:lnSpc>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10. Interpersonal Violence - No. of People died from Interpersonal Violence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3600" dirty="0"/>
          </a:p>
        </p:txBody>
      </p:sp>
      <p:sp>
        <p:nvSpPr>
          <p:cNvPr id="5" name="Title 4">
            <a:extLst>
              <a:ext uri="{FF2B5EF4-FFF2-40B4-BE49-F238E27FC236}">
                <a16:creationId xmlns:a16="http://schemas.microsoft.com/office/drawing/2014/main" id="{74D4C8D1-353F-3990-9164-88C838DF232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Understanding the Dataset</a:t>
            </a:r>
          </a:p>
        </p:txBody>
      </p:sp>
    </p:spTree>
    <p:extLst>
      <p:ext uri="{BB962C8B-B14F-4D97-AF65-F5344CB8AC3E}">
        <p14:creationId xmlns:p14="http://schemas.microsoft.com/office/powerpoint/2010/main" val="3278140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Top 10 Countries with death Counter due to Chronic Kidney Disease</a:t>
            </a:r>
          </a:p>
        </p:txBody>
      </p:sp>
      <p:pic>
        <p:nvPicPr>
          <p:cNvPr id="3" name="Picture 2">
            <a:extLst>
              <a:ext uri="{FF2B5EF4-FFF2-40B4-BE49-F238E27FC236}">
                <a16:creationId xmlns:a16="http://schemas.microsoft.com/office/drawing/2014/main" id="{DE4533C3-8E6D-52A9-5A1C-17B39AB97D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84763" y="1699702"/>
            <a:ext cx="9622473" cy="5023387"/>
          </a:xfrm>
          <a:prstGeom prst="rect">
            <a:avLst/>
          </a:prstGeom>
          <a:noFill/>
          <a:ln>
            <a:noFill/>
          </a:ln>
        </p:spPr>
      </p:pic>
    </p:spTree>
    <p:extLst>
      <p:ext uri="{BB962C8B-B14F-4D97-AF65-F5344CB8AC3E}">
        <p14:creationId xmlns:p14="http://schemas.microsoft.com/office/powerpoint/2010/main" val="2637721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Top 10 Countries with death Counter due to Poisonings</a:t>
            </a:r>
          </a:p>
        </p:txBody>
      </p:sp>
      <p:pic>
        <p:nvPicPr>
          <p:cNvPr id="4" name="Picture 3">
            <a:extLst>
              <a:ext uri="{FF2B5EF4-FFF2-40B4-BE49-F238E27FC236}">
                <a16:creationId xmlns:a16="http://schemas.microsoft.com/office/drawing/2014/main" id="{C9D001C4-1FBE-53D6-1E62-D1F2797FDF7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39173" y="1789853"/>
            <a:ext cx="9713653" cy="4933236"/>
          </a:xfrm>
          <a:prstGeom prst="rect">
            <a:avLst/>
          </a:prstGeom>
          <a:noFill/>
          <a:ln>
            <a:noFill/>
          </a:ln>
        </p:spPr>
      </p:pic>
    </p:spTree>
    <p:extLst>
      <p:ext uri="{BB962C8B-B14F-4D97-AF65-F5344CB8AC3E}">
        <p14:creationId xmlns:p14="http://schemas.microsoft.com/office/powerpoint/2010/main" val="32601127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Top 10 Countries with death Counter due to Protein-Energy Malnutrition</a:t>
            </a:r>
          </a:p>
        </p:txBody>
      </p:sp>
      <p:pic>
        <p:nvPicPr>
          <p:cNvPr id="3" name="Picture 2">
            <a:extLst>
              <a:ext uri="{FF2B5EF4-FFF2-40B4-BE49-F238E27FC236}">
                <a16:creationId xmlns:a16="http://schemas.microsoft.com/office/drawing/2014/main" id="{0F5305EA-D004-14B1-2FB6-F17071253A4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00789" y="1761060"/>
            <a:ext cx="9590422" cy="4962029"/>
          </a:xfrm>
          <a:prstGeom prst="rect">
            <a:avLst/>
          </a:prstGeom>
          <a:noFill/>
          <a:ln>
            <a:noFill/>
          </a:ln>
        </p:spPr>
      </p:pic>
    </p:spTree>
    <p:extLst>
      <p:ext uri="{BB962C8B-B14F-4D97-AF65-F5344CB8AC3E}">
        <p14:creationId xmlns:p14="http://schemas.microsoft.com/office/powerpoint/2010/main" val="22514242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Top 10 Countries with death Counter due to Road Injuries</a:t>
            </a:r>
          </a:p>
        </p:txBody>
      </p:sp>
      <p:pic>
        <p:nvPicPr>
          <p:cNvPr id="4" name="Picture 3">
            <a:extLst>
              <a:ext uri="{FF2B5EF4-FFF2-40B4-BE49-F238E27FC236}">
                <a16:creationId xmlns:a16="http://schemas.microsoft.com/office/drawing/2014/main" id="{B296E220-08A9-69C2-A3AA-D6047247D1B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27599" y="1848835"/>
            <a:ext cx="9336802" cy="4874254"/>
          </a:xfrm>
          <a:prstGeom prst="rect">
            <a:avLst/>
          </a:prstGeom>
          <a:noFill/>
          <a:ln>
            <a:noFill/>
          </a:ln>
        </p:spPr>
      </p:pic>
    </p:spTree>
    <p:extLst>
      <p:ext uri="{BB962C8B-B14F-4D97-AF65-F5344CB8AC3E}">
        <p14:creationId xmlns:p14="http://schemas.microsoft.com/office/powerpoint/2010/main" val="1598537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fontScale="90000"/>
          </a:bodyPr>
          <a:lstStyle/>
          <a:p>
            <a:r>
              <a:rPr lang="en-US" b="1" dirty="0">
                <a:latin typeface="Times New Roman" panose="02020603050405020304" pitchFamily="18" charset="0"/>
                <a:cs typeface="Times New Roman" panose="02020603050405020304" pitchFamily="18" charset="0"/>
              </a:rPr>
              <a:t>Top 10 Countries with death Counter due to Cirrhosis and Other Chronic Liver Diseases</a:t>
            </a:r>
          </a:p>
        </p:txBody>
      </p:sp>
      <p:pic>
        <p:nvPicPr>
          <p:cNvPr id="5" name="Picture 4">
            <a:extLst>
              <a:ext uri="{FF2B5EF4-FFF2-40B4-BE49-F238E27FC236}">
                <a16:creationId xmlns:a16="http://schemas.microsoft.com/office/drawing/2014/main" id="{0F625379-8423-54F2-73C0-210DE8F56EB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36659" y="1545066"/>
            <a:ext cx="9918682" cy="5178023"/>
          </a:xfrm>
          <a:prstGeom prst="rect">
            <a:avLst/>
          </a:prstGeom>
          <a:noFill/>
          <a:ln>
            <a:noFill/>
          </a:ln>
        </p:spPr>
      </p:pic>
    </p:spTree>
    <p:extLst>
      <p:ext uri="{BB962C8B-B14F-4D97-AF65-F5344CB8AC3E}">
        <p14:creationId xmlns:p14="http://schemas.microsoft.com/office/powerpoint/2010/main" val="1233662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Top 10 Countries with death Counter due to Digestive Diseases</a:t>
            </a:r>
          </a:p>
        </p:txBody>
      </p:sp>
      <p:pic>
        <p:nvPicPr>
          <p:cNvPr id="3" name="Picture 2">
            <a:extLst>
              <a:ext uri="{FF2B5EF4-FFF2-40B4-BE49-F238E27FC236}">
                <a16:creationId xmlns:a16="http://schemas.microsoft.com/office/drawing/2014/main" id="{20079F64-296A-7433-68A5-C3638298C6C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4307" y="1712961"/>
            <a:ext cx="9683386" cy="5010128"/>
          </a:xfrm>
          <a:prstGeom prst="rect">
            <a:avLst/>
          </a:prstGeom>
          <a:noFill/>
          <a:ln>
            <a:noFill/>
          </a:ln>
        </p:spPr>
      </p:pic>
    </p:spTree>
    <p:extLst>
      <p:ext uri="{BB962C8B-B14F-4D97-AF65-F5344CB8AC3E}">
        <p14:creationId xmlns:p14="http://schemas.microsoft.com/office/powerpoint/2010/main" val="3475321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Top 10 Countries with death Counter due to Fire, Heat, and Hot Substances</a:t>
            </a:r>
          </a:p>
        </p:txBody>
      </p:sp>
      <p:pic>
        <p:nvPicPr>
          <p:cNvPr id="4" name="Picture 3">
            <a:extLst>
              <a:ext uri="{FF2B5EF4-FFF2-40B4-BE49-F238E27FC236}">
                <a16:creationId xmlns:a16="http://schemas.microsoft.com/office/drawing/2014/main" id="{7D4BF87C-06CB-8B0A-8231-03A9FAE8323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01990" y="1748727"/>
            <a:ext cx="9588019" cy="4869431"/>
          </a:xfrm>
          <a:prstGeom prst="rect">
            <a:avLst/>
          </a:prstGeom>
          <a:noFill/>
          <a:ln>
            <a:noFill/>
          </a:ln>
        </p:spPr>
      </p:pic>
    </p:spTree>
    <p:extLst>
      <p:ext uri="{BB962C8B-B14F-4D97-AF65-F5344CB8AC3E}">
        <p14:creationId xmlns:p14="http://schemas.microsoft.com/office/powerpoint/2010/main" val="19415860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Top 10 Countries with death Counter due to Acute Hepatitis</a:t>
            </a:r>
          </a:p>
        </p:txBody>
      </p:sp>
      <p:pic>
        <p:nvPicPr>
          <p:cNvPr id="3" name="Picture 2">
            <a:extLst>
              <a:ext uri="{FF2B5EF4-FFF2-40B4-BE49-F238E27FC236}">
                <a16:creationId xmlns:a16="http://schemas.microsoft.com/office/drawing/2014/main" id="{D4428215-3E23-39D9-6E17-B97D98C7B6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24806" y="1889391"/>
            <a:ext cx="9342388" cy="4833698"/>
          </a:xfrm>
          <a:prstGeom prst="rect">
            <a:avLst/>
          </a:prstGeom>
          <a:noFill/>
          <a:ln>
            <a:noFill/>
          </a:ln>
        </p:spPr>
      </p:pic>
    </p:spTree>
    <p:extLst>
      <p:ext uri="{BB962C8B-B14F-4D97-AF65-F5344CB8AC3E}">
        <p14:creationId xmlns:p14="http://schemas.microsoft.com/office/powerpoint/2010/main" val="6170943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9ED77E-C3B2-99F5-D2B2-C7C0E35199B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Findings:</a:t>
            </a:r>
          </a:p>
        </p:txBody>
      </p:sp>
      <p:sp>
        <p:nvSpPr>
          <p:cNvPr id="5" name="Content Placeholder 4">
            <a:extLst>
              <a:ext uri="{FF2B5EF4-FFF2-40B4-BE49-F238E27FC236}">
                <a16:creationId xmlns:a16="http://schemas.microsoft.com/office/drawing/2014/main" id="{C8426C70-26F6-2184-DFE1-0CD38267EE20}"/>
              </a:ext>
            </a:extLst>
          </p:cNvPr>
          <p:cNvSpPr>
            <a:spLocks noGrp="1"/>
          </p:cNvSpPr>
          <p:nvPr>
            <p:ph idx="1"/>
          </p:nvPr>
        </p:nvSpPr>
        <p:spPr/>
        <p:txBody>
          <a:bodyPr>
            <a:normAutofit fontScale="85000" lnSpcReduction="10000"/>
          </a:bodyPr>
          <a:lstStyle/>
          <a:p>
            <a:pPr marL="342900" marR="0" lvl="0" indent="-342900" algn="just">
              <a:lnSpc>
                <a:spcPct val="150000"/>
              </a:lnSpc>
              <a:spcBef>
                <a:spcPts val="0"/>
              </a:spcBef>
              <a:spcAft>
                <a:spcPts val="0"/>
              </a:spcAft>
              <a:buFont typeface="+mj-lt"/>
              <a:buAutoNum type="arabicPeriod"/>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China and India are leading in death counts in millions for maximum no. of diseases followed by USA, Russia. </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As we can conclude that these countries are more populated and hence death counts are more</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We also can also say that there will be more pressure on the health care system of these countries</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There is one notable thing in the death counts from conflict/terrorism is that in Rwanda in these 30 years more than 5 lacs, followed by countries like Syria, Iraq, Afghanistan for terrorism. </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5891699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World Death toll from 1990 to 2019 (for 30 years)</a:t>
            </a:r>
          </a:p>
        </p:txBody>
      </p:sp>
      <p:pic>
        <p:nvPicPr>
          <p:cNvPr id="4" name="Picture 3">
            <a:extLst>
              <a:ext uri="{FF2B5EF4-FFF2-40B4-BE49-F238E27FC236}">
                <a16:creationId xmlns:a16="http://schemas.microsoft.com/office/drawing/2014/main" id="{1C87160F-149D-5198-6AFF-9D136C52539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3803" y="1471794"/>
            <a:ext cx="8544393" cy="4460578"/>
          </a:xfrm>
          <a:prstGeom prst="rect">
            <a:avLst/>
          </a:prstGeom>
          <a:noFill/>
          <a:ln>
            <a:noFill/>
          </a:ln>
        </p:spPr>
      </p:pic>
      <p:sp>
        <p:nvSpPr>
          <p:cNvPr id="6" name="TextBox 5">
            <a:extLst>
              <a:ext uri="{FF2B5EF4-FFF2-40B4-BE49-F238E27FC236}">
                <a16:creationId xmlns:a16="http://schemas.microsoft.com/office/drawing/2014/main" id="{0C6C69FC-6B92-3578-38DC-513FA3A8517D}"/>
              </a:ext>
            </a:extLst>
          </p:cNvPr>
          <p:cNvSpPr txBox="1"/>
          <p:nvPr/>
        </p:nvSpPr>
        <p:spPr>
          <a:xfrm>
            <a:off x="447207" y="5844194"/>
            <a:ext cx="11752288" cy="878895"/>
          </a:xfrm>
          <a:prstGeom prst="rect">
            <a:avLst/>
          </a:prstGeom>
          <a:noFill/>
        </p:spPr>
        <p:txBody>
          <a:bodyPr wrap="square">
            <a:spAutoFit/>
          </a:bodyPr>
          <a:lstStyle/>
          <a:p>
            <a:pPr marL="0" marR="0" algn="just">
              <a:lnSpc>
                <a:spcPct val="150000"/>
              </a:lnSpc>
              <a:spcBef>
                <a:spcPts val="0"/>
              </a:spcBef>
              <a:spcAft>
                <a:spcPts val="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Findings: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 can see that the death count is increasing as the year by year proportional to the increase in population count.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05661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B1F8DE-4F55-DB3E-5E66-9F183B63D8AA}"/>
              </a:ext>
            </a:extLst>
          </p:cNvPr>
          <p:cNvSpPr>
            <a:spLocks noGrp="1"/>
          </p:cNvSpPr>
          <p:nvPr>
            <p:ph idx="1"/>
          </p:nvPr>
        </p:nvSpPr>
        <p:spPr/>
        <p:txBody>
          <a:bodyPr>
            <a:normAutofit fontScale="92500" lnSpcReduction="10000"/>
          </a:bodyPr>
          <a:lstStyle/>
          <a:p>
            <a:pPr marL="0" marR="0" indent="0" algn="just">
              <a:lnSpc>
                <a:spcPct val="150000"/>
              </a:lnSpc>
              <a:spcBef>
                <a:spcPts val="0"/>
              </a:spcBef>
              <a:spcAft>
                <a:spcPts val="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11. Maternal Disorders - No. of People died from Maternal Disorders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12. Drug Use Disorders - No. of People died from Drug Use Disorders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13. Tuberculosis - No. of People died from Tuberculosis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14. Cardiovascular Diseases - No. of People died from Cardiovascular Diseases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15. Lower Respiratory Infections - No. of People died from Lower Respiratory Infections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16. Neonatal Disorders - No. of People died from Neonatal Disorders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17. Alcohol Use Disorders - No. of People died from Alcohol Use Disorders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18. Self-harm - No. of People died from Self-harm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19. Exposure to Forces of Nature - No. of People died from Exposure to Forces of Nature</a:t>
            </a:r>
          </a:p>
          <a:p>
            <a:pPr marL="0" marR="0" indent="0" algn="just">
              <a:lnSpc>
                <a:spcPct val="150000"/>
              </a:lnSpc>
              <a:spcBef>
                <a:spcPts val="0"/>
              </a:spcBef>
              <a:spcAft>
                <a:spcPts val="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20. Diarrheal Diseases - No. of People died from Diarrheal Diseases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21. Environmental Heat and Cold Exposure - No. of People died from Environmental Heat and Cold Exposure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3600" dirty="0"/>
          </a:p>
        </p:txBody>
      </p:sp>
      <p:sp>
        <p:nvSpPr>
          <p:cNvPr id="5" name="Title 4">
            <a:extLst>
              <a:ext uri="{FF2B5EF4-FFF2-40B4-BE49-F238E27FC236}">
                <a16:creationId xmlns:a16="http://schemas.microsoft.com/office/drawing/2014/main" id="{74D4C8D1-353F-3990-9164-88C838DF232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Understanding the Dataset</a:t>
            </a:r>
          </a:p>
        </p:txBody>
      </p:sp>
    </p:spTree>
    <p:extLst>
      <p:ext uri="{BB962C8B-B14F-4D97-AF65-F5344CB8AC3E}">
        <p14:creationId xmlns:p14="http://schemas.microsoft.com/office/powerpoint/2010/main" val="41396396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Death Counts over 30 years due to Meningitis</a:t>
            </a:r>
          </a:p>
        </p:txBody>
      </p:sp>
      <p:pic>
        <p:nvPicPr>
          <p:cNvPr id="3" name="Picture 2">
            <a:extLst>
              <a:ext uri="{FF2B5EF4-FFF2-40B4-BE49-F238E27FC236}">
                <a16:creationId xmlns:a16="http://schemas.microsoft.com/office/drawing/2014/main" id="{2AB5D17B-59A9-8849-C5B5-800B9B92C7B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6484" y="1807437"/>
            <a:ext cx="9679031" cy="4915652"/>
          </a:xfrm>
          <a:prstGeom prst="rect">
            <a:avLst/>
          </a:prstGeom>
          <a:noFill/>
          <a:ln>
            <a:noFill/>
          </a:ln>
        </p:spPr>
      </p:pic>
    </p:spTree>
    <p:extLst>
      <p:ext uri="{BB962C8B-B14F-4D97-AF65-F5344CB8AC3E}">
        <p14:creationId xmlns:p14="http://schemas.microsoft.com/office/powerpoint/2010/main" val="26362531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Death Counts over 30 years due to Alzheimer's Disease and Other Dementias</a:t>
            </a:r>
          </a:p>
        </p:txBody>
      </p:sp>
      <p:pic>
        <p:nvPicPr>
          <p:cNvPr id="4" name="Picture 3">
            <a:extLst>
              <a:ext uri="{FF2B5EF4-FFF2-40B4-BE49-F238E27FC236}">
                <a16:creationId xmlns:a16="http://schemas.microsoft.com/office/drawing/2014/main" id="{FAE5A7E4-1074-E539-888F-DCFB827D5DF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19134" y="1826302"/>
            <a:ext cx="9725074" cy="5031697"/>
          </a:xfrm>
          <a:prstGeom prst="rect">
            <a:avLst/>
          </a:prstGeom>
          <a:noFill/>
          <a:ln>
            <a:noFill/>
          </a:ln>
        </p:spPr>
      </p:pic>
    </p:spTree>
    <p:extLst>
      <p:ext uri="{BB962C8B-B14F-4D97-AF65-F5344CB8AC3E}">
        <p14:creationId xmlns:p14="http://schemas.microsoft.com/office/powerpoint/2010/main" val="10329997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Death Counts over 30 years due to Parkinson's Disease</a:t>
            </a:r>
          </a:p>
        </p:txBody>
      </p:sp>
      <p:pic>
        <p:nvPicPr>
          <p:cNvPr id="3" name="Picture 2">
            <a:extLst>
              <a:ext uri="{FF2B5EF4-FFF2-40B4-BE49-F238E27FC236}">
                <a16:creationId xmlns:a16="http://schemas.microsoft.com/office/drawing/2014/main" id="{3218F59C-821C-7114-2B42-DABF8EDE2F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96060" y="1746061"/>
            <a:ext cx="9799880" cy="4977028"/>
          </a:xfrm>
          <a:prstGeom prst="rect">
            <a:avLst/>
          </a:prstGeom>
          <a:noFill/>
          <a:ln>
            <a:noFill/>
          </a:ln>
        </p:spPr>
      </p:pic>
    </p:spTree>
    <p:extLst>
      <p:ext uri="{BB962C8B-B14F-4D97-AF65-F5344CB8AC3E}">
        <p14:creationId xmlns:p14="http://schemas.microsoft.com/office/powerpoint/2010/main" val="26048627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Death Counts over 30 years due to Nutritional Deficiencies</a:t>
            </a:r>
          </a:p>
        </p:txBody>
      </p:sp>
      <p:pic>
        <p:nvPicPr>
          <p:cNvPr id="4" name="Picture 3">
            <a:extLst>
              <a:ext uri="{FF2B5EF4-FFF2-40B4-BE49-F238E27FC236}">
                <a16:creationId xmlns:a16="http://schemas.microsoft.com/office/drawing/2014/main" id="{4B5971F1-AFEF-B0CF-A73E-832A64FEA07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01046" y="1954273"/>
            <a:ext cx="9389907" cy="4768816"/>
          </a:xfrm>
          <a:prstGeom prst="rect">
            <a:avLst/>
          </a:prstGeom>
          <a:noFill/>
          <a:ln>
            <a:noFill/>
          </a:ln>
        </p:spPr>
      </p:pic>
    </p:spTree>
    <p:extLst>
      <p:ext uri="{BB962C8B-B14F-4D97-AF65-F5344CB8AC3E}">
        <p14:creationId xmlns:p14="http://schemas.microsoft.com/office/powerpoint/2010/main" val="11356613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Death Counts over 30 years due to Malaria</a:t>
            </a:r>
          </a:p>
        </p:txBody>
      </p:sp>
      <p:pic>
        <p:nvPicPr>
          <p:cNvPr id="3" name="Picture 2">
            <a:extLst>
              <a:ext uri="{FF2B5EF4-FFF2-40B4-BE49-F238E27FC236}">
                <a16:creationId xmlns:a16="http://schemas.microsoft.com/office/drawing/2014/main" id="{1445AC8A-3B3E-57C4-3F50-36F13F7AD59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6382" y="1891411"/>
            <a:ext cx="9599235" cy="4966589"/>
          </a:xfrm>
          <a:prstGeom prst="rect">
            <a:avLst/>
          </a:prstGeom>
          <a:noFill/>
          <a:ln>
            <a:noFill/>
          </a:ln>
        </p:spPr>
      </p:pic>
    </p:spTree>
    <p:extLst>
      <p:ext uri="{BB962C8B-B14F-4D97-AF65-F5344CB8AC3E}">
        <p14:creationId xmlns:p14="http://schemas.microsoft.com/office/powerpoint/2010/main" val="4234700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Death Counts over 30 years due to Drowning</a:t>
            </a:r>
          </a:p>
        </p:txBody>
      </p:sp>
      <p:pic>
        <p:nvPicPr>
          <p:cNvPr id="4" name="Picture 3">
            <a:extLst>
              <a:ext uri="{FF2B5EF4-FFF2-40B4-BE49-F238E27FC236}">
                <a16:creationId xmlns:a16="http://schemas.microsoft.com/office/drawing/2014/main" id="{10656B92-CAEF-1923-E8B9-92DA2ABE847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2239" y="1992338"/>
            <a:ext cx="9580599" cy="4865662"/>
          </a:xfrm>
          <a:prstGeom prst="rect">
            <a:avLst/>
          </a:prstGeom>
          <a:noFill/>
          <a:ln>
            <a:noFill/>
          </a:ln>
        </p:spPr>
      </p:pic>
    </p:spTree>
    <p:extLst>
      <p:ext uri="{BB962C8B-B14F-4D97-AF65-F5344CB8AC3E}">
        <p14:creationId xmlns:p14="http://schemas.microsoft.com/office/powerpoint/2010/main" val="23646225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Death Counts over 30 years due to Interpersonal Violence</a:t>
            </a:r>
          </a:p>
        </p:txBody>
      </p:sp>
      <p:pic>
        <p:nvPicPr>
          <p:cNvPr id="3" name="Picture 2">
            <a:extLst>
              <a:ext uri="{FF2B5EF4-FFF2-40B4-BE49-F238E27FC236}">
                <a16:creationId xmlns:a16="http://schemas.microsoft.com/office/drawing/2014/main" id="{EF2CDCD0-4002-AF7C-98C9-9D751AACA7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20054" y="1973580"/>
            <a:ext cx="9351891" cy="4749509"/>
          </a:xfrm>
          <a:prstGeom prst="rect">
            <a:avLst/>
          </a:prstGeom>
          <a:noFill/>
          <a:ln>
            <a:noFill/>
          </a:ln>
        </p:spPr>
      </p:pic>
    </p:spTree>
    <p:extLst>
      <p:ext uri="{BB962C8B-B14F-4D97-AF65-F5344CB8AC3E}">
        <p14:creationId xmlns:p14="http://schemas.microsoft.com/office/powerpoint/2010/main" val="6676762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Death Counts over 30 years due to Maternal Disorders</a:t>
            </a:r>
          </a:p>
        </p:txBody>
      </p:sp>
      <p:pic>
        <p:nvPicPr>
          <p:cNvPr id="4" name="Picture 3">
            <a:extLst>
              <a:ext uri="{FF2B5EF4-FFF2-40B4-BE49-F238E27FC236}">
                <a16:creationId xmlns:a16="http://schemas.microsoft.com/office/drawing/2014/main" id="{E3A0D8F7-93AE-3054-3061-5CDCFC993EC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87232" y="1973579"/>
            <a:ext cx="9617536" cy="4884421"/>
          </a:xfrm>
          <a:prstGeom prst="rect">
            <a:avLst/>
          </a:prstGeom>
          <a:noFill/>
          <a:ln>
            <a:noFill/>
          </a:ln>
        </p:spPr>
      </p:pic>
    </p:spTree>
    <p:extLst>
      <p:ext uri="{BB962C8B-B14F-4D97-AF65-F5344CB8AC3E}">
        <p14:creationId xmlns:p14="http://schemas.microsoft.com/office/powerpoint/2010/main" val="25217214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Death Counts over 30 years due to HIV/AIDS</a:t>
            </a:r>
          </a:p>
        </p:txBody>
      </p:sp>
      <p:pic>
        <p:nvPicPr>
          <p:cNvPr id="3" name="Picture 2">
            <a:extLst>
              <a:ext uri="{FF2B5EF4-FFF2-40B4-BE49-F238E27FC236}">
                <a16:creationId xmlns:a16="http://schemas.microsoft.com/office/drawing/2014/main" id="{5CB80427-0166-51D4-BA2F-1D83326299D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26566" y="1948010"/>
            <a:ext cx="9538867" cy="4909990"/>
          </a:xfrm>
          <a:prstGeom prst="rect">
            <a:avLst/>
          </a:prstGeom>
          <a:noFill/>
          <a:ln>
            <a:noFill/>
          </a:ln>
        </p:spPr>
      </p:pic>
    </p:spTree>
    <p:extLst>
      <p:ext uri="{BB962C8B-B14F-4D97-AF65-F5344CB8AC3E}">
        <p14:creationId xmlns:p14="http://schemas.microsoft.com/office/powerpoint/2010/main" val="26151971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Death Counts over 30 years due to Drug Use Disorders</a:t>
            </a:r>
          </a:p>
        </p:txBody>
      </p:sp>
      <p:pic>
        <p:nvPicPr>
          <p:cNvPr id="4" name="Picture 3">
            <a:extLst>
              <a:ext uri="{FF2B5EF4-FFF2-40B4-BE49-F238E27FC236}">
                <a16:creationId xmlns:a16="http://schemas.microsoft.com/office/drawing/2014/main" id="{8D349FDA-2E4B-20B0-532D-B3B2A1000A5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87232" y="1973579"/>
            <a:ext cx="9617536" cy="4884421"/>
          </a:xfrm>
          <a:prstGeom prst="rect">
            <a:avLst/>
          </a:prstGeom>
          <a:noFill/>
          <a:ln>
            <a:noFill/>
          </a:ln>
        </p:spPr>
      </p:pic>
    </p:spTree>
    <p:extLst>
      <p:ext uri="{BB962C8B-B14F-4D97-AF65-F5344CB8AC3E}">
        <p14:creationId xmlns:p14="http://schemas.microsoft.com/office/powerpoint/2010/main" val="1687255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B1F8DE-4F55-DB3E-5E66-9F183B63D8AA}"/>
              </a:ext>
            </a:extLst>
          </p:cNvPr>
          <p:cNvSpPr>
            <a:spLocks noGrp="1"/>
          </p:cNvSpPr>
          <p:nvPr>
            <p:ph idx="1"/>
          </p:nvPr>
        </p:nvSpPr>
        <p:spPr/>
        <p:txBody>
          <a:bodyPr>
            <a:normAutofit fontScale="92500" lnSpcReduction="10000"/>
          </a:bodyPr>
          <a:lstStyle/>
          <a:p>
            <a:pPr marL="0" marR="0" indent="0" algn="just">
              <a:lnSpc>
                <a:spcPct val="150000"/>
              </a:lnSpc>
              <a:spcBef>
                <a:spcPts val="0"/>
              </a:spcBef>
              <a:spcAft>
                <a:spcPts val="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22. Neoplasms - No. of People died from Neoplasms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23. Conflict and Terrorism - No. of People died from Conflict and Terrorism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24. Diabetes Mellitus - No. of People died from Diabetes Mellitus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25. Chronic Kidney Disease - No. of People died from Chronic Kidney Disease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26. Poisonings - No. of People died from Poisoning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27. Protein-Energy Malnutrition - No. of People died from Protein-Energy Malnutrition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28. Chronic Respiratory Diseases - No. of People died from Chronic Respiratory Diseases</a:t>
            </a:r>
          </a:p>
          <a:p>
            <a:pPr marL="0" marR="0" indent="0" algn="just">
              <a:lnSpc>
                <a:spcPct val="150000"/>
              </a:lnSpc>
              <a:spcBef>
                <a:spcPts val="0"/>
              </a:spcBef>
              <a:spcAft>
                <a:spcPts val="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29. Cirrhosis and Other Chronic Liver Diseases - No. of People died from Cirrhosis and Other Chronic Liver Diseases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30. Digestive Diseases - No. of People died from Digestive Diseases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31. Fire, Heat, and Hot Substances - No. of People died from Fire or Heat or any Hot Substances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32. Acute Hepatitis - No. of People died from Acute Hepatitis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3600" dirty="0"/>
          </a:p>
        </p:txBody>
      </p:sp>
      <p:sp>
        <p:nvSpPr>
          <p:cNvPr id="5" name="Title 4">
            <a:extLst>
              <a:ext uri="{FF2B5EF4-FFF2-40B4-BE49-F238E27FC236}">
                <a16:creationId xmlns:a16="http://schemas.microsoft.com/office/drawing/2014/main" id="{74D4C8D1-353F-3990-9164-88C838DF232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Understanding the Dataset</a:t>
            </a:r>
          </a:p>
        </p:txBody>
      </p:sp>
    </p:spTree>
    <p:extLst>
      <p:ext uri="{BB962C8B-B14F-4D97-AF65-F5344CB8AC3E}">
        <p14:creationId xmlns:p14="http://schemas.microsoft.com/office/powerpoint/2010/main" val="37551179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Death Counts over 30 years due to Tuberculosis</a:t>
            </a:r>
          </a:p>
        </p:txBody>
      </p:sp>
      <p:pic>
        <p:nvPicPr>
          <p:cNvPr id="3" name="Picture 2">
            <a:extLst>
              <a:ext uri="{FF2B5EF4-FFF2-40B4-BE49-F238E27FC236}">
                <a16:creationId xmlns:a16="http://schemas.microsoft.com/office/drawing/2014/main" id="{CD0482E5-99C9-7C19-E46B-16D5D73A29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29800" y="1951338"/>
            <a:ext cx="9532400" cy="4906662"/>
          </a:xfrm>
          <a:prstGeom prst="rect">
            <a:avLst/>
          </a:prstGeom>
          <a:noFill/>
          <a:ln>
            <a:noFill/>
          </a:ln>
        </p:spPr>
      </p:pic>
    </p:spTree>
    <p:extLst>
      <p:ext uri="{BB962C8B-B14F-4D97-AF65-F5344CB8AC3E}">
        <p14:creationId xmlns:p14="http://schemas.microsoft.com/office/powerpoint/2010/main" val="33338322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Death Counts over 30 years due to Cardiovascular Diseases</a:t>
            </a:r>
          </a:p>
        </p:txBody>
      </p:sp>
      <p:pic>
        <p:nvPicPr>
          <p:cNvPr id="4" name="Picture 3">
            <a:extLst>
              <a:ext uri="{FF2B5EF4-FFF2-40B4-BE49-F238E27FC236}">
                <a16:creationId xmlns:a16="http://schemas.microsoft.com/office/drawing/2014/main" id="{10ED690A-8AE4-B96E-A078-618F5DA27F4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91477" y="1879922"/>
            <a:ext cx="9409045" cy="4843167"/>
          </a:xfrm>
          <a:prstGeom prst="rect">
            <a:avLst/>
          </a:prstGeom>
          <a:noFill/>
          <a:ln>
            <a:noFill/>
          </a:ln>
        </p:spPr>
      </p:pic>
    </p:spTree>
    <p:extLst>
      <p:ext uri="{BB962C8B-B14F-4D97-AF65-F5344CB8AC3E}">
        <p14:creationId xmlns:p14="http://schemas.microsoft.com/office/powerpoint/2010/main" val="12661545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Death Counts over 30 years due to Lower Respiratory Infections</a:t>
            </a:r>
          </a:p>
        </p:txBody>
      </p:sp>
      <p:pic>
        <p:nvPicPr>
          <p:cNvPr id="6" name="Picture 5">
            <a:extLst>
              <a:ext uri="{FF2B5EF4-FFF2-40B4-BE49-F238E27FC236}">
                <a16:creationId xmlns:a16="http://schemas.microsoft.com/office/drawing/2014/main" id="{9515A9A5-6073-AD76-020A-DE11C8EA714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7326" y="1757477"/>
            <a:ext cx="9597348" cy="4965612"/>
          </a:xfrm>
          <a:prstGeom prst="rect">
            <a:avLst/>
          </a:prstGeom>
          <a:noFill/>
          <a:ln>
            <a:noFill/>
          </a:ln>
        </p:spPr>
      </p:pic>
    </p:spTree>
    <p:extLst>
      <p:ext uri="{BB962C8B-B14F-4D97-AF65-F5344CB8AC3E}">
        <p14:creationId xmlns:p14="http://schemas.microsoft.com/office/powerpoint/2010/main" val="9279500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Death Counts over 30 years due to Neonatal Disorders</a:t>
            </a:r>
          </a:p>
        </p:txBody>
      </p:sp>
      <p:pic>
        <p:nvPicPr>
          <p:cNvPr id="3" name="Picture 2">
            <a:extLst>
              <a:ext uri="{FF2B5EF4-FFF2-40B4-BE49-F238E27FC236}">
                <a16:creationId xmlns:a16="http://schemas.microsoft.com/office/drawing/2014/main" id="{410C0F97-BB28-5618-6082-E6597543224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57286" y="1819523"/>
            <a:ext cx="9477427" cy="4903566"/>
          </a:xfrm>
          <a:prstGeom prst="rect">
            <a:avLst/>
          </a:prstGeom>
          <a:noFill/>
          <a:ln>
            <a:noFill/>
          </a:ln>
        </p:spPr>
      </p:pic>
    </p:spTree>
    <p:extLst>
      <p:ext uri="{BB962C8B-B14F-4D97-AF65-F5344CB8AC3E}">
        <p14:creationId xmlns:p14="http://schemas.microsoft.com/office/powerpoint/2010/main" val="33967596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Death Counts over 30 years due to Alcohol Use Disorders</a:t>
            </a:r>
          </a:p>
        </p:txBody>
      </p:sp>
      <p:pic>
        <p:nvPicPr>
          <p:cNvPr id="4" name="Picture 3">
            <a:extLst>
              <a:ext uri="{FF2B5EF4-FFF2-40B4-BE49-F238E27FC236}">
                <a16:creationId xmlns:a16="http://schemas.microsoft.com/office/drawing/2014/main" id="{BB331419-5BAF-C5F9-375A-AD9C9727242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0788" y="1720392"/>
            <a:ext cx="9850424" cy="5002697"/>
          </a:xfrm>
          <a:prstGeom prst="rect">
            <a:avLst/>
          </a:prstGeom>
          <a:noFill/>
          <a:ln>
            <a:noFill/>
          </a:ln>
        </p:spPr>
      </p:pic>
    </p:spTree>
    <p:extLst>
      <p:ext uri="{BB962C8B-B14F-4D97-AF65-F5344CB8AC3E}">
        <p14:creationId xmlns:p14="http://schemas.microsoft.com/office/powerpoint/2010/main" val="39728790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Death Counts over 30 years due to Self-harm</a:t>
            </a:r>
          </a:p>
        </p:txBody>
      </p:sp>
      <p:pic>
        <p:nvPicPr>
          <p:cNvPr id="3" name="Picture 2">
            <a:extLst>
              <a:ext uri="{FF2B5EF4-FFF2-40B4-BE49-F238E27FC236}">
                <a16:creationId xmlns:a16="http://schemas.microsoft.com/office/drawing/2014/main" id="{DD76AD51-2F3E-6C53-1B2C-EF9D6A1434B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0219" y="1742995"/>
            <a:ext cx="10071561" cy="5115005"/>
          </a:xfrm>
          <a:prstGeom prst="rect">
            <a:avLst/>
          </a:prstGeom>
          <a:noFill/>
          <a:ln>
            <a:noFill/>
          </a:ln>
        </p:spPr>
      </p:pic>
    </p:spTree>
    <p:extLst>
      <p:ext uri="{BB962C8B-B14F-4D97-AF65-F5344CB8AC3E}">
        <p14:creationId xmlns:p14="http://schemas.microsoft.com/office/powerpoint/2010/main" val="2856362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Death Counts over 30 years due to Exposure to Forces of Nature</a:t>
            </a:r>
          </a:p>
        </p:txBody>
      </p:sp>
      <p:pic>
        <p:nvPicPr>
          <p:cNvPr id="4" name="Picture 3">
            <a:extLst>
              <a:ext uri="{FF2B5EF4-FFF2-40B4-BE49-F238E27FC236}">
                <a16:creationId xmlns:a16="http://schemas.microsoft.com/office/drawing/2014/main" id="{E035AF7D-862D-37FE-D9EB-6C8D760FCA2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16213" y="2003016"/>
            <a:ext cx="9559574" cy="4854984"/>
          </a:xfrm>
          <a:prstGeom prst="rect">
            <a:avLst/>
          </a:prstGeom>
          <a:noFill/>
          <a:ln>
            <a:noFill/>
          </a:ln>
        </p:spPr>
      </p:pic>
    </p:spTree>
    <p:extLst>
      <p:ext uri="{BB962C8B-B14F-4D97-AF65-F5344CB8AC3E}">
        <p14:creationId xmlns:p14="http://schemas.microsoft.com/office/powerpoint/2010/main" val="7654145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Death Counts over 30 years due to Diarrheal Diseases</a:t>
            </a:r>
          </a:p>
        </p:txBody>
      </p:sp>
      <p:pic>
        <p:nvPicPr>
          <p:cNvPr id="3" name="Picture 2">
            <a:extLst>
              <a:ext uri="{FF2B5EF4-FFF2-40B4-BE49-F238E27FC236}">
                <a16:creationId xmlns:a16="http://schemas.microsoft.com/office/drawing/2014/main" id="{723575D4-5620-30F0-2100-7838C432FD7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29258" y="1925431"/>
            <a:ext cx="9533484" cy="4932569"/>
          </a:xfrm>
          <a:prstGeom prst="rect">
            <a:avLst/>
          </a:prstGeom>
          <a:noFill/>
          <a:ln>
            <a:noFill/>
          </a:ln>
        </p:spPr>
      </p:pic>
    </p:spTree>
    <p:extLst>
      <p:ext uri="{BB962C8B-B14F-4D97-AF65-F5344CB8AC3E}">
        <p14:creationId xmlns:p14="http://schemas.microsoft.com/office/powerpoint/2010/main" val="37389610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Death Counts over 30 years due to Environmental Heat and Cold Exposure</a:t>
            </a:r>
          </a:p>
        </p:txBody>
      </p:sp>
      <p:pic>
        <p:nvPicPr>
          <p:cNvPr id="4" name="Picture 3">
            <a:extLst>
              <a:ext uri="{FF2B5EF4-FFF2-40B4-BE49-F238E27FC236}">
                <a16:creationId xmlns:a16="http://schemas.microsoft.com/office/drawing/2014/main" id="{EF231A2D-7B3D-EF33-7E13-535C088125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18545" y="1948209"/>
            <a:ext cx="9354909" cy="4774880"/>
          </a:xfrm>
          <a:prstGeom prst="rect">
            <a:avLst/>
          </a:prstGeom>
          <a:noFill/>
          <a:ln>
            <a:noFill/>
          </a:ln>
        </p:spPr>
      </p:pic>
    </p:spTree>
    <p:extLst>
      <p:ext uri="{BB962C8B-B14F-4D97-AF65-F5344CB8AC3E}">
        <p14:creationId xmlns:p14="http://schemas.microsoft.com/office/powerpoint/2010/main" val="21856450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Death Counts over 30 years due to Neoplasms</a:t>
            </a:r>
          </a:p>
        </p:txBody>
      </p:sp>
      <p:pic>
        <p:nvPicPr>
          <p:cNvPr id="3" name="Picture 2">
            <a:extLst>
              <a:ext uri="{FF2B5EF4-FFF2-40B4-BE49-F238E27FC236}">
                <a16:creationId xmlns:a16="http://schemas.microsoft.com/office/drawing/2014/main" id="{1BD699C8-FC45-7DE8-0FA1-AEB5300F7B6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65789" y="1828321"/>
            <a:ext cx="9460422" cy="4894768"/>
          </a:xfrm>
          <a:prstGeom prst="rect">
            <a:avLst/>
          </a:prstGeom>
          <a:noFill/>
          <a:ln>
            <a:noFill/>
          </a:ln>
        </p:spPr>
      </p:pic>
    </p:spTree>
    <p:extLst>
      <p:ext uri="{BB962C8B-B14F-4D97-AF65-F5344CB8AC3E}">
        <p14:creationId xmlns:p14="http://schemas.microsoft.com/office/powerpoint/2010/main" val="1948959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Filling null values</a:t>
            </a:r>
          </a:p>
        </p:txBody>
      </p:sp>
      <p:sp>
        <p:nvSpPr>
          <p:cNvPr id="3" name="Content Placeholder 2">
            <a:extLst>
              <a:ext uri="{FF2B5EF4-FFF2-40B4-BE49-F238E27FC236}">
                <a16:creationId xmlns:a16="http://schemas.microsoft.com/office/drawing/2014/main" id="{0FB1F8DE-4F55-DB3E-5E66-9F183B63D8AA}"/>
              </a:ext>
            </a:extLst>
          </p:cNvPr>
          <p:cNvSpPr>
            <a:spLocks noGrp="1"/>
          </p:cNvSpPr>
          <p:nvPr>
            <p:ph idx="1"/>
          </p:nvPr>
        </p:nvSpPr>
        <p:spPr/>
        <p:txBody>
          <a:bodyPr>
            <a:normAutofit/>
          </a:bodyPr>
          <a:lstStyle/>
          <a:p>
            <a:pPr marL="742950" marR="0" lvl="1" indent="-285750" algn="just">
              <a:lnSpc>
                <a:spcPct val="150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No null values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26219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Death Counts over 30 years due to Conflict and Terrorism</a:t>
            </a:r>
          </a:p>
        </p:txBody>
      </p:sp>
      <p:pic>
        <p:nvPicPr>
          <p:cNvPr id="4" name="Picture 3">
            <a:extLst>
              <a:ext uri="{FF2B5EF4-FFF2-40B4-BE49-F238E27FC236}">
                <a16:creationId xmlns:a16="http://schemas.microsoft.com/office/drawing/2014/main" id="{C6CCDDCD-D296-26DA-0921-5C4C564737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24879" y="1775334"/>
            <a:ext cx="9742242" cy="4947755"/>
          </a:xfrm>
          <a:prstGeom prst="rect">
            <a:avLst/>
          </a:prstGeom>
          <a:noFill/>
          <a:ln>
            <a:noFill/>
          </a:ln>
        </p:spPr>
      </p:pic>
    </p:spTree>
    <p:extLst>
      <p:ext uri="{BB962C8B-B14F-4D97-AF65-F5344CB8AC3E}">
        <p14:creationId xmlns:p14="http://schemas.microsoft.com/office/powerpoint/2010/main" val="3314455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Death Counts over 30 years due to Diabetes Mellitus</a:t>
            </a:r>
          </a:p>
        </p:txBody>
      </p:sp>
      <p:pic>
        <p:nvPicPr>
          <p:cNvPr id="3" name="Picture 2">
            <a:extLst>
              <a:ext uri="{FF2B5EF4-FFF2-40B4-BE49-F238E27FC236}">
                <a16:creationId xmlns:a16="http://schemas.microsoft.com/office/drawing/2014/main" id="{1F6DA460-D940-A988-E0CE-2EA198199ED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03373" y="1763735"/>
            <a:ext cx="9585253" cy="4959354"/>
          </a:xfrm>
          <a:prstGeom prst="rect">
            <a:avLst/>
          </a:prstGeom>
          <a:noFill/>
          <a:ln>
            <a:noFill/>
          </a:ln>
        </p:spPr>
      </p:pic>
    </p:spTree>
    <p:extLst>
      <p:ext uri="{BB962C8B-B14F-4D97-AF65-F5344CB8AC3E}">
        <p14:creationId xmlns:p14="http://schemas.microsoft.com/office/powerpoint/2010/main" val="9393379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Death Counts over 30 years due to Chronic Kidney Disease</a:t>
            </a:r>
          </a:p>
        </p:txBody>
      </p:sp>
      <p:pic>
        <p:nvPicPr>
          <p:cNvPr id="4" name="Picture 3">
            <a:extLst>
              <a:ext uri="{FF2B5EF4-FFF2-40B4-BE49-F238E27FC236}">
                <a16:creationId xmlns:a16="http://schemas.microsoft.com/office/drawing/2014/main" id="{AA7B560E-C7A2-AF4B-2C77-07C1531B4B3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24326" y="1816849"/>
            <a:ext cx="9743347" cy="5041151"/>
          </a:xfrm>
          <a:prstGeom prst="rect">
            <a:avLst/>
          </a:prstGeom>
          <a:noFill/>
          <a:ln>
            <a:noFill/>
          </a:ln>
        </p:spPr>
      </p:pic>
    </p:spTree>
    <p:extLst>
      <p:ext uri="{BB962C8B-B14F-4D97-AF65-F5344CB8AC3E}">
        <p14:creationId xmlns:p14="http://schemas.microsoft.com/office/powerpoint/2010/main" val="4264976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Death Counts over 30 years due to Poisonings</a:t>
            </a:r>
          </a:p>
        </p:txBody>
      </p:sp>
      <p:pic>
        <p:nvPicPr>
          <p:cNvPr id="3" name="Picture 2">
            <a:extLst>
              <a:ext uri="{FF2B5EF4-FFF2-40B4-BE49-F238E27FC236}">
                <a16:creationId xmlns:a16="http://schemas.microsoft.com/office/drawing/2014/main" id="{8A4F1C7B-520B-1EB8-CBCE-B23E58EB84A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0824" y="1736162"/>
            <a:ext cx="9770351" cy="4986927"/>
          </a:xfrm>
          <a:prstGeom prst="rect">
            <a:avLst/>
          </a:prstGeom>
          <a:noFill/>
          <a:ln>
            <a:noFill/>
          </a:ln>
        </p:spPr>
      </p:pic>
    </p:spTree>
    <p:extLst>
      <p:ext uri="{BB962C8B-B14F-4D97-AF65-F5344CB8AC3E}">
        <p14:creationId xmlns:p14="http://schemas.microsoft.com/office/powerpoint/2010/main" val="32384974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Death Counts over 30 years due to Protein-Energy Malnutrition</a:t>
            </a:r>
          </a:p>
        </p:txBody>
      </p:sp>
      <p:pic>
        <p:nvPicPr>
          <p:cNvPr id="4" name="Picture 3">
            <a:extLst>
              <a:ext uri="{FF2B5EF4-FFF2-40B4-BE49-F238E27FC236}">
                <a16:creationId xmlns:a16="http://schemas.microsoft.com/office/drawing/2014/main" id="{FC33A622-B882-DBA4-EE88-39E1A07F613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24173" y="1876190"/>
            <a:ext cx="9543654" cy="4846899"/>
          </a:xfrm>
          <a:prstGeom prst="rect">
            <a:avLst/>
          </a:prstGeom>
          <a:noFill/>
          <a:ln>
            <a:noFill/>
          </a:ln>
        </p:spPr>
      </p:pic>
    </p:spTree>
    <p:extLst>
      <p:ext uri="{BB962C8B-B14F-4D97-AF65-F5344CB8AC3E}">
        <p14:creationId xmlns:p14="http://schemas.microsoft.com/office/powerpoint/2010/main" val="37749693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Death Counts over 30 years due to Road Injuries</a:t>
            </a:r>
          </a:p>
        </p:txBody>
      </p:sp>
      <p:pic>
        <p:nvPicPr>
          <p:cNvPr id="3" name="Picture 2">
            <a:extLst>
              <a:ext uri="{FF2B5EF4-FFF2-40B4-BE49-F238E27FC236}">
                <a16:creationId xmlns:a16="http://schemas.microsoft.com/office/drawing/2014/main" id="{230CCF37-EA3A-3E10-0D20-41F0F964CBB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48827" y="1707291"/>
            <a:ext cx="9694345" cy="5015798"/>
          </a:xfrm>
          <a:prstGeom prst="rect">
            <a:avLst/>
          </a:prstGeom>
          <a:noFill/>
          <a:ln>
            <a:noFill/>
          </a:ln>
        </p:spPr>
      </p:pic>
    </p:spTree>
    <p:extLst>
      <p:ext uri="{BB962C8B-B14F-4D97-AF65-F5344CB8AC3E}">
        <p14:creationId xmlns:p14="http://schemas.microsoft.com/office/powerpoint/2010/main" val="9909231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Death Counts over 30 years due to Chronic Respiratory Diseases</a:t>
            </a:r>
          </a:p>
        </p:txBody>
      </p:sp>
      <p:pic>
        <p:nvPicPr>
          <p:cNvPr id="4" name="Picture 3">
            <a:extLst>
              <a:ext uri="{FF2B5EF4-FFF2-40B4-BE49-F238E27FC236}">
                <a16:creationId xmlns:a16="http://schemas.microsoft.com/office/drawing/2014/main" id="{F2E9239E-427F-3CE1-5EF9-2BA8F2B91CC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61758" y="1824150"/>
            <a:ext cx="9468484" cy="4898939"/>
          </a:xfrm>
          <a:prstGeom prst="rect">
            <a:avLst/>
          </a:prstGeom>
          <a:noFill/>
          <a:ln>
            <a:noFill/>
          </a:ln>
        </p:spPr>
      </p:pic>
    </p:spTree>
    <p:extLst>
      <p:ext uri="{BB962C8B-B14F-4D97-AF65-F5344CB8AC3E}">
        <p14:creationId xmlns:p14="http://schemas.microsoft.com/office/powerpoint/2010/main" val="34932712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fontScale="90000"/>
          </a:bodyPr>
          <a:lstStyle/>
          <a:p>
            <a:r>
              <a:rPr lang="en-US" b="1" dirty="0">
                <a:latin typeface="Times New Roman" panose="02020603050405020304" pitchFamily="18" charset="0"/>
                <a:cs typeface="Times New Roman" panose="02020603050405020304" pitchFamily="18" charset="0"/>
              </a:rPr>
              <a:t>Death Counts over 30 years due to Cirrhosis and Other Chronic Liver Diseases</a:t>
            </a:r>
          </a:p>
        </p:txBody>
      </p:sp>
      <p:pic>
        <p:nvPicPr>
          <p:cNvPr id="3" name="Picture 2">
            <a:extLst>
              <a:ext uri="{FF2B5EF4-FFF2-40B4-BE49-F238E27FC236}">
                <a16:creationId xmlns:a16="http://schemas.microsoft.com/office/drawing/2014/main" id="{44492AC3-D773-6665-DEDE-DA8BE0E45B6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06461" y="1511254"/>
            <a:ext cx="9979078" cy="5163117"/>
          </a:xfrm>
          <a:prstGeom prst="rect">
            <a:avLst/>
          </a:prstGeom>
          <a:noFill/>
          <a:ln>
            <a:noFill/>
          </a:ln>
        </p:spPr>
      </p:pic>
    </p:spTree>
    <p:extLst>
      <p:ext uri="{BB962C8B-B14F-4D97-AF65-F5344CB8AC3E}">
        <p14:creationId xmlns:p14="http://schemas.microsoft.com/office/powerpoint/2010/main" val="16627658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Death Counts over 30 years due to Digestive Diseases</a:t>
            </a:r>
          </a:p>
        </p:txBody>
      </p:sp>
      <p:pic>
        <p:nvPicPr>
          <p:cNvPr id="4" name="Picture 3">
            <a:extLst>
              <a:ext uri="{FF2B5EF4-FFF2-40B4-BE49-F238E27FC236}">
                <a16:creationId xmlns:a16="http://schemas.microsoft.com/office/drawing/2014/main" id="{3FBC2CDC-287D-5212-8FC9-1AAA7ACEFCB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96713" y="1860322"/>
            <a:ext cx="9398573" cy="4862767"/>
          </a:xfrm>
          <a:prstGeom prst="rect">
            <a:avLst/>
          </a:prstGeom>
          <a:noFill/>
          <a:ln>
            <a:noFill/>
          </a:ln>
        </p:spPr>
      </p:pic>
    </p:spTree>
    <p:extLst>
      <p:ext uri="{BB962C8B-B14F-4D97-AF65-F5344CB8AC3E}">
        <p14:creationId xmlns:p14="http://schemas.microsoft.com/office/powerpoint/2010/main" val="14060423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Death Counts over 30 years due to Fire, Heat, and Hot Substances</a:t>
            </a:r>
          </a:p>
        </p:txBody>
      </p:sp>
      <p:pic>
        <p:nvPicPr>
          <p:cNvPr id="3" name="Picture 2">
            <a:extLst>
              <a:ext uri="{FF2B5EF4-FFF2-40B4-BE49-F238E27FC236}">
                <a16:creationId xmlns:a16="http://schemas.microsoft.com/office/drawing/2014/main" id="{0A7DD720-37C3-46CB-9B4B-C7D17D1CDAF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83038" y="2070892"/>
            <a:ext cx="9425923" cy="4787108"/>
          </a:xfrm>
          <a:prstGeom prst="rect">
            <a:avLst/>
          </a:prstGeom>
          <a:noFill/>
          <a:ln>
            <a:noFill/>
          </a:ln>
        </p:spPr>
      </p:pic>
    </p:spTree>
    <p:extLst>
      <p:ext uri="{BB962C8B-B14F-4D97-AF65-F5344CB8AC3E}">
        <p14:creationId xmlns:p14="http://schemas.microsoft.com/office/powerpoint/2010/main" val="2183956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795A4-1903-C5E6-F9A6-F1F13FF0ADB3}"/>
              </a:ext>
            </a:extLst>
          </p:cNvPr>
          <p:cNvSpPr>
            <a:spLocks noGrp="1"/>
          </p:cNvSpPr>
          <p:nvPr>
            <p:ph type="title"/>
          </p:nvPr>
        </p:nvSpPr>
        <p:spPr>
          <a:xfrm>
            <a:off x="658318" y="1933732"/>
            <a:ext cx="10515600" cy="2428406"/>
          </a:xfrm>
        </p:spPr>
        <p:txBody>
          <a:bodyPr>
            <a:normAutofit/>
          </a:bodyPr>
          <a:lstStyle/>
          <a:p>
            <a:pPr algn="ctr"/>
            <a:r>
              <a:rPr lang="en-US" sz="6600" b="1" dirty="0">
                <a:latin typeface="Times New Roman" panose="02020603050405020304" pitchFamily="18" charset="0"/>
                <a:cs typeface="Times New Roman" panose="02020603050405020304" pitchFamily="18" charset="0"/>
              </a:rPr>
              <a:t>Top 10 Death toll in world according to Causes</a:t>
            </a:r>
          </a:p>
        </p:txBody>
      </p:sp>
    </p:spTree>
    <p:extLst>
      <p:ext uri="{BB962C8B-B14F-4D97-AF65-F5344CB8AC3E}">
        <p14:creationId xmlns:p14="http://schemas.microsoft.com/office/powerpoint/2010/main" val="5037467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Death Counts over 30 years due to Acute Hepatitis</a:t>
            </a:r>
          </a:p>
        </p:txBody>
      </p:sp>
      <p:pic>
        <p:nvPicPr>
          <p:cNvPr id="4" name="Picture 3">
            <a:extLst>
              <a:ext uri="{FF2B5EF4-FFF2-40B4-BE49-F238E27FC236}">
                <a16:creationId xmlns:a16="http://schemas.microsoft.com/office/drawing/2014/main" id="{7F847A6D-E0DD-BC94-FACA-3D1459625C0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20053" y="2100000"/>
            <a:ext cx="9351893" cy="4749510"/>
          </a:xfrm>
          <a:prstGeom prst="rect">
            <a:avLst/>
          </a:prstGeom>
          <a:noFill/>
          <a:ln>
            <a:noFill/>
          </a:ln>
        </p:spPr>
      </p:pic>
    </p:spTree>
    <p:extLst>
      <p:ext uri="{BB962C8B-B14F-4D97-AF65-F5344CB8AC3E}">
        <p14:creationId xmlns:p14="http://schemas.microsoft.com/office/powerpoint/2010/main" val="22663377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9ED77E-C3B2-99F5-D2B2-C7C0E35199B2}"/>
              </a:ext>
            </a:extLst>
          </p:cNvPr>
          <p:cNvSpPr>
            <a:spLocks noGrp="1"/>
          </p:cNvSpPr>
          <p:nvPr>
            <p:ph type="title"/>
          </p:nvPr>
        </p:nvSpPr>
        <p:spPr/>
        <p:txBody>
          <a:bodyPr>
            <a:normAutofit fontScale="90000"/>
          </a:bodyPr>
          <a:lstStyle/>
          <a:p>
            <a:pPr>
              <a:lnSpc>
                <a:spcPct val="100000"/>
              </a:lnSpc>
            </a:pPr>
            <a:r>
              <a:rPr lang="en-US" b="1" dirty="0">
                <a:latin typeface="Times New Roman" panose="02020603050405020304" pitchFamily="18" charset="0"/>
                <a:cs typeface="Times New Roman" panose="02020603050405020304" pitchFamily="18" charset="0"/>
              </a:rPr>
              <a:t>Findings:</a:t>
            </a:r>
            <a:br>
              <a:rPr lang="en-US" b="1" dirty="0">
                <a:latin typeface="Times New Roman" panose="02020603050405020304" pitchFamily="18" charset="0"/>
                <a:cs typeface="Times New Roman" panose="02020603050405020304" pitchFamily="18" charset="0"/>
              </a:rPr>
            </a:br>
            <a:r>
              <a:rPr lang="en-IN" sz="2800" i="1" dirty="0">
                <a:effectLst/>
                <a:latin typeface="Times New Roman" panose="02020603050405020304" pitchFamily="18" charset="0"/>
                <a:ea typeface="Calibri" panose="020F0502020204030204" pitchFamily="34" charset="0"/>
                <a:cs typeface="Times New Roman" panose="02020603050405020304" pitchFamily="18" charset="0"/>
              </a:rPr>
              <a:t>Following diseases shows increasing death counts over 30 year (1990-2019)</a:t>
            </a:r>
            <a:endParaRPr lang="en-US"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8426C70-26F6-2184-DFE1-0CD38267EE20}"/>
              </a:ext>
            </a:extLst>
          </p:cNvPr>
          <p:cNvSpPr>
            <a:spLocks noGrp="1"/>
          </p:cNvSpPr>
          <p:nvPr>
            <p:ph idx="1"/>
          </p:nvPr>
        </p:nvSpPr>
        <p:spPr/>
        <p:txBody>
          <a:bodyPr>
            <a:normAutofit/>
          </a:bodyPr>
          <a:lstStyle/>
          <a:p>
            <a:pPr marL="342900" marR="0" lvl="0" indent="-342900" fontAlgn="base" latinLnBrk="1">
              <a:lnSpc>
                <a:spcPct val="150000"/>
              </a:lnSpc>
              <a:spcBef>
                <a:spcPts val="0"/>
              </a:spcBef>
              <a:spcAft>
                <a:spcPts val="0"/>
              </a:spcAft>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Alzheimer's Disease and Other Dementias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latinLnBrk="1">
              <a:lnSpc>
                <a:spcPct val="150000"/>
              </a:lnSpc>
              <a:spcBef>
                <a:spcPts val="0"/>
              </a:spcBef>
              <a:spcAft>
                <a:spcPts val="0"/>
              </a:spcAft>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Parkinson's Disease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latinLnBrk="1">
              <a:lnSpc>
                <a:spcPct val="150000"/>
              </a:lnSpc>
              <a:spcBef>
                <a:spcPts val="0"/>
              </a:spcBef>
              <a:spcAft>
                <a:spcPts val="0"/>
              </a:spcAft>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Drug Use Disorders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latinLnBrk="1">
              <a:lnSpc>
                <a:spcPct val="150000"/>
              </a:lnSpc>
              <a:spcBef>
                <a:spcPts val="0"/>
              </a:spcBef>
              <a:spcAft>
                <a:spcPts val="0"/>
              </a:spcAft>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Cardiovascular Diseases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latinLnBrk="1">
              <a:lnSpc>
                <a:spcPct val="150000"/>
              </a:lnSpc>
              <a:spcBef>
                <a:spcPts val="0"/>
              </a:spcBef>
              <a:spcAft>
                <a:spcPts val="0"/>
              </a:spcAft>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Neoplasms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latinLnBrk="1">
              <a:lnSpc>
                <a:spcPct val="150000"/>
              </a:lnSpc>
              <a:spcBef>
                <a:spcPts val="0"/>
              </a:spcBef>
              <a:spcAft>
                <a:spcPts val="0"/>
              </a:spcAft>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Diabetes Mellitus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latinLnBrk="1">
              <a:lnSpc>
                <a:spcPct val="150000"/>
              </a:lnSpc>
              <a:spcBef>
                <a:spcPts val="0"/>
              </a:spcBef>
              <a:spcAft>
                <a:spcPts val="0"/>
              </a:spcAft>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Chronic Kidney Disease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latinLnBrk="1">
              <a:lnSpc>
                <a:spcPct val="150000"/>
              </a:lnSpc>
              <a:spcBef>
                <a:spcPts val="0"/>
              </a:spcBef>
              <a:spcAft>
                <a:spcPts val="0"/>
              </a:spcAft>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Chronic Respiratory Diseases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latinLnBrk="1">
              <a:lnSpc>
                <a:spcPct val="150000"/>
              </a:lnSpc>
              <a:spcBef>
                <a:spcPts val="0"/>
              </a:spcBef>
              <a:spcAft>
                <a:spcPts val="0"/>
              </a:spcAft>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Cirrhosis and Other Chronic Liver Diseases</a:t>
            </a:r>
          </a:p>
        </p:txBody>
      </p:sp>
    </p:spTree>
    <p:extLst>
      <p:ext uri="{BB962C8B-B14F-4D97-AF65-F5344CB8AC3E}">
        <p14:creationId xmlns:p14="http://schemas.microsoft.com/office/powerpoint/2010/main" val="32059218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9ED77E-C3B2-99F5-D2B2-C7C0E35199B2}"/>
              </a:ext>
            </a:extLst>
          </p:cNvPr>
          <p:cNvSpPr>
            <a:spLocks noGrp="1"/>
          </p:cNvSpPr>
          <p:nvPr>
            <p:ph type="title"/>
          </p:nvPr>
        </p:nvSpPr>
        <p:spPr/>
        <p:txBody>
          <a:bodyPr>
            <a:normAutofit fontScale="90000"/>
          </a:bodyPr>
          <a:lstStyle/>
          <a:p>
            <a:pPr>
              <a:lnSpc>
                <a:spcPct val="100000"/>
              </a:lnSpc>
            </a:pPr>
            <a:r>
              <a:rPr lang="en-US" b="1" dirty="0">
                <a:latin typeface="Times New Roman" panose="02020603050405020304" pitchFamily="18" charset="0"/>
                <a:cs typeface="Times New Roman" panose="02020603050405020304" pitchFamily="18" charset="0"/>
              </a:rPr>
              <a:t>Findings:</a:t>
            </a:r>
            <a:br>
              <a:rPr lang="en-US" b="1" dirty="0">
                <a:latin typeface="Times New Roman" panose="02020603050405020304" pitchFamily="18" charset="0"/>
                <a:cs typeface="Times New Roman" panose="02020603050405020304" pitchFamily="18" charset="0"/>
              </a:rPr>
            </a:b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Following diseases shows decreasing death counts over 30 year (1990-2019)</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89798A-2E12-0C13-9081-F47727C0D5A1}"/>
              </a:ext>
            </a:extLst>
          </p:cNvPr>
          <p:cNvSpPr>
            <a:spLocks noGrp="1"/>
          </p:cNvSpPr>
          <p:nvPr>
            <p:ph idx="1"/>
          </p:nvPr>
        </p:nvSpPr>
        <p:spPr>
          <a:xfrm>
            <a:off x="838200" y="1825625"/>
            <a:ext cx="10515600" cy="4667250"/>
          </a:xfrm>
        </p:spPr>
        <p:txBody>
          <a:bodyPr>
            <a:normAutofit fontScale="92500" lnSpcReduction="10000"/>
          </a:bodyPr>
          <a:lstStyle/>
          <a:p>
            <a:pPr marL="342900" marR="0" lvl="0" indent="-342900" fontAlgn="base" latinLnBrk="1">
              <a:lnSpc>
                <a:spcPct val="150000"/>
              </a:lnSpc>
              <a:spcBef>
                <a:spcPts val="0"/>
              </a:spcBef>
              <a:spcAft>
                <a:spcPts val="0"/>
              </a:spcAft>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Meningitis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latinLnBrk="1">
              <a:lnSpc>
                <a:spcPct val="150000"/>
              </a:lnSpc>
              <a:spcBef>
                <a:spcPts val="0"/>
              </a:spcBef>
              <a:spcAft>
                <a:spcPts val="0"/>
              </a:spcAft>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Nutritional Deficiencies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latinLnBrk="1">
              <a:lnSpc>
                <a:spcPct val="150000"/>
              </a:lnSpc>
              <a:spcBef>
                <a:spcPts val="0"/>
              </a:spcBef>
              <a:spcAft>
                <a:spcPts val="0"/>
              </a:spcAft>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Malaria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latinLnBrk="1">
              <a:lnSpc>
                <a:spcPct val="150000"/>
              </a:lnSpc>
              <a:spcBef>
                <a:spcPts val="0"/>
              </a:spcBef>
              <a:spcAft>
                <a:spcPts val="0"/>
              </a:spcAft>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Drowning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latinLnBrk="1">
              <a:lnSpc>
                <a:spcPct val="150000"/>
              </a:lnSpc>
              <a:spcBef>
                <a:spcPts val="0"/>
              </a:spcBef>
              <a:spcAft>
                <a:spcPts val="0"/>
              </a:spcAft>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Maternal Disorders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latinLnBrk="1">
              <a:lnSpc>
                <a:spcPct val="150000"/>
              </a:lnSpc>
              <a:spcBef>
                <a:spcPts val="0"/>
              </a:spcBef>
              <a:spcAft>
                <a:spcPts val="0"/>
              </a:spcAft>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Tuberculosis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latinLnBrk="1">
              <a:lnSpc>
                <a:spcPct val="150000"/>
              </a:lnSpc>
              <a:spcBef>
                <a:spcPts val="0"/>
              </a:spcBef>
              <a:spcAft>
                <a:spcPts val="0"/>
              </a:spcAft>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Lower Respiratory Infections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latinLnBrk="1">
              <a:lnSpc>
                <a:spcPct val="150000"/>
              </a:lnSpc>
              <a:spcBef>
                <a:spcPts val="0"/>
              </a:spcBef>
              <a:spcAft>
                <a:spcPts val="0"/>
              </a:spcAft>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Neonatal Disorders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latinLnBrk="1">
              <a:lnSpc>
                <a:spcPct val="150000"/>
              </a:lnSpc>
              <a:spcBef>
                <a:spcPts val="0"/>
              </a:spcBef>
              <a:spcAft>
                <a:spcPts val="0"/>
              </a:spcAft>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Diarrheal Diseases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latinLnBrk="1">
              <a:lnSpc>
                <a:spcPct val="150000"/>
              </a:lnSpc>
              <a:spcBef>
                <a:spcPts val="0"/>
              </a:spcBef>
              <a:spcAft>
                <a:spcPts val="0"/>
              </a:spcAft>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Poisonings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latinLnBrk="1">
              <a:lnSpc>
                <a:spcPct val="150000"/>
              </a:lnSpc>
              <a:spcBef>
                <a:spcPts val="0"/>
              </a:spcBef>
              <a:spcAft>
                <a:spcPts val="0"/>
              </a:spcAft>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Protein-Energy Malnutrition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latinLnBrk="1">
              <a:lnSpc>
                <a:spcPct val="150000"/>
              </a:lnSpc>
              <a:spcBef>
                <a:spcPts val="0"/>
              </a:spcBef>
              <a:spcAft>
                <a:spcPts val="0"/>
              </a:spcAft>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Acute Hepatitis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018330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9ED77E-C3B2-99F5-D2B2-C7C0E35199B2}"/>
              </a:ext>
            </a:extLst>
          </p:cNvPr>
          <p:cNvSpPr>
            <a:spLocks noGrp="1"/>
          </p:cNvSpPr>
          <p:nvPr>
            <p:ph type="title"/>
          </p:nvPr>
        </p:nvSpPr>
        <p:spPr/>
        <p:txBody>
          <a:bodyPr>
            <a:normAutofit fontScale="90000"/>
          </a:bodyPr>
          <a:lstStyle/>
          <a:p>
            <a:pPr>
              <a:lnSpc>
                <a:spcPct val="100000"/>
              </a:lnSpc>
            </a:pPr>
            <a:r>
              <a:rPr lang="en-US" b="1" dirty="0">
                <a:latin typeface="Times New Roman" panose="02020603050405020304" pitchFamily="18" charset="0"/>
                <a:cs typeface="Times New Roman" panose="02020603050405020304" pitchFamily="18" charset="0"/>
              </a:rPr>
              <a:t>Findings:</a:t>
            </a:r>
            <a:br>
              <a:rPr lang="en-US" b="1" dirty="0">
                <a:latin typeface="Times New Roman" panose="02020603050405020304" pitchFamily="18" charset="0"/>
                <a:cs typeface="Times New Roman" panose="02020603050405020304" pitchFamily="18" charset="0"/>
              </a:rPr>
            </a:b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Following diseases shows almost same (with very little variation) death toll over 30 years</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89798A-2E12-0C13-9081-F47727C0D5A1}"/>
              </a:ext>
            </a:extLst>
          </p:cNvPr>
          <p:cNvSpPr>
            <a:spLocks noGrp="1"/>
          </p:cNvSpPr>
          <p:nvPr>
            <p:ph idx="1"/>
          </p:nvPr>
        </p:nvSpPr>
        <p:spPr>
          <a:xfrm>
            <a:off x="838200" y="1825625"/>
            <a:ext cx="10515600" cy="4667250"/>
          </a:xfrm>
        </p:spPr>
        <p:txBody>
          <a:bodyPr>
            <a:normAutofit/>
          </a:bodyPr>
          <a:lstStyle/>
          <a:p>
            <a:pPr marL="342900" marR="0" lvl="0" indent="-342900" fontAlgn="base" latinLnBrk="1">
              <a:lnSpc>
                <a:spcPct val="150000"/>
              </a:lnSpc>
              <a:spcBef>
                <a:spcPts val="0"/>
              </a:spcBef>
              <a:spcAft>
                <a:spcPts val="0"/>
              </a:spcAft>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Interpersonal Violence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latinLnBrk="1">
              <a:lnSpc>
                <a:spcPct val="150000"/>
              </a:lnSpc>
              <a:spcBef>
                <a:spcPts val="0"/>
              </a:spcBef>
              <a:spcAft>
                <a:spcPts val="0"/>
              </a:spcAft>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Alcohol Use Disorders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latinLnBrk="1">
              <a:lnSpc>
                <a:spcPct val="150000"/>
              </a:lnSpc>
              <a:spcBef>
                <a:spcPts val="0"/>
              </a:spcBef>
              <a:spcAft>
                <a:spcPts val="0"/>
              </a:spcAft>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Self-harm</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latinLnBrk="1">
              <a:lnSpc>
                <a:spcPct val="150000"/>
              </a:lnSpc>
              <a:spcBef>
                <a:spcPts val="0"/>
              </a:spcBef>
              <a:spcAft>
                <a:spcPts val="0"/>
              </a:spcAft>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Fire, Heat, and Hot Substances</a:t>
            </a:r>
          </a:p>
          <a:p>
            <a:pPr marL="342900" indent="-342900" fontAlgn="base" latinLnBrk="1">
              <a:lnSpc>
                <a:spcPct val="150000"/>
              </a:lnSpc>
              <a:spcBef>
                <a:spcPts val="0"/>
              </a:spcBef>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effectLst/>
                <a:latin typeface="Times New Roman" panose="02020603050405020304" pitchFamily="18" charset="0"/>
                <a:ea typeface="Times New Roman" panose="02020603050405020304" pitchFamily="18" charset="0"/>
              </a:rPr>
              <a:t>Road Injuries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fontAlgn="base" latinLnBrk="1">
              <a:lnSpc>
                <a:spcPct val="15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34633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9ED77E-C3B2-99F5-D2B2-C7C0E35199B2}"/>
              </a:ext>
            </a:extLst>
          </p:cNvPr>
          <p:cNvSpPr>
            <a:spLocks noGrp="1"/>
          </p:cNvSpPr>
          <p:nvPr>
            <p:ph type="title"/>
          </p:nvPr>
        </p:nvSpPr>
        <p:spPr/>
        <p:txBody>
          <a:bodyPr>
            <a:normAutofit/>
          </a:bodyPr>
          <a:lstStyle/>
          <a:p>
            <a:pPr>
              <a:lnSpc>
                <a:spcPct val="100000"/>
              </a:lnSpc>
            </a:pPr>
            <a:r>
              <a:rPr lang="en-US" b="1" dirty="0">
                <a:latin typeface="Times New Roman" panose="02020603050405020304" pitchFamily="18" charset="0"/>
                <a:cs typeface="Times New Roman" panose="02020603050405020304" pitchFamily="18" charset="0"/>
              </a:rPr>
              <a:t>Findings:</a:t>
            </a:r>
          </a:p>
        </p:txBody>
      </p:sp>
      <p:sp>
        <p:nvSpPr>
          <p:cNvPr id="5" name="Content Placeholder 4">
            <a:extLst>
              <a:ext uri="{FF2B5EF4-FFF2-40B4-BE49-F238E27FC236}">
                <a16:creationId xmlns:a16="http://schemas.microsoft.com/office/drawing/2014/main" id="{C71E00F0-1C00-75C6-123F-24813BB2AC39}"/>
              </a:ext>
            </a:extLst>
          </p:cNvPr>
          <p:cNvSpPr>
            <a:spLocks noGrp="1"/>
          </p:cNvSpPr>
          <p:nvPr>
            <p:ph idx="1"/>
          </p:nvPr>
        </p:nvSpPr>
        <p:spPr/>
        <p:txBody>
          <a:bodyPr>
            <a:normAutofit/>
          </a:bodyPr>
          <a:lstStyle/>
          <a:p>
            <a:pPr marL="342900" marR="0" lvl="0" indent="-342900" algn="just" fontAlgn="base" latinLnBrk="1">
              <a:lnSpc>
                <a:spcPct val="150000"/>
              </a:lnSpc>
              <a:spcBef>
                <a:spcPts val="0"/>
              </a:spcBef>
              <a:spcAft>
                <a:spcPts val="0"/>
              </a:spcAft>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no. of deaths due to HIV/AIDS were increasing up to 2003 then the downfall is observed till </a:t>
            </a:r>
          </a:p>
          <a:p>
            <a:pPr marL="0" marR="0" lvl="0" indent="0" algn="just" fontAlgn="base" latinLnBrk="1">
              <a:lnSpc>
                <a:spcPct val="15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2019</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no. of deaths due to Exposure to Forces of Nature (natural calamities like earthquakes, </a:t>
            </a:r>
          </a:p>
          <a:p>
            <a:pPr marL="0" marR="0" lvl="0" indent="0" algn="just" fontAlgn="base" latinLnBrk="1">
              <a:lnSpc>
                <a:spcPct val="15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volcanic eruptions, avalanches, storms, lightning strikes, and floods) are observed high in year </a:t>
            </a:r>
          </a:p>
          <a:p>
            <a:pPr marL="0" marR="0" lvl="0" indent="0" algn="just" fontAlgn="base" latinLnBrk="1">
              <a:lnSpc>
                <a:spcPct val="15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1991, 2004, 2008 and 2010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trend of no. of deaths caused due to Environmental Heat and Cold Exposure (may be due to  change in climate) is decreasing from 2005</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the year 1994 sudden surge of death count is observed more than 1 million later on, it came to know that t is because of genocide happened in Rwanda by searching on web</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87522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Top 50 death toll Countries in the World</a:t>
            </a:r>
          </a:p>
        </p:txBody>
      </p:sp>
      <p:pic>
        <p:nvPicPr>
          <p:cNvPr id="3" name="Picture 2">
            <a:extLst>
              <a:ext uri="{FF2B5EF4-FFF2-40B4-BE49-F238E27FC236}">
                <a16:creationId xmlns:a16="http://schemas.microsoft.com/office/drawing/2014/main" id="{12D1C6C5-D80B-353E-977E-1E180393BB0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43528" y="1472647"/>
            <a:ext cx="7704944" cy="5237074"/>
          </a:xfrm>
          <a:prstGeom prst="rect">
            <a:avLst/>
          </a:prstGeom>
          <a:noFill/>
          <a:ln>
            <a:noFill/>
          </a:ln>
        </p:spPr>
      </p:pic>
    </p:spTree>
    <p:extLst>
      <p:ext uri="{BB962C8B-B14F-4D97-AF65-F5344CB8AC3E}">
        <p14:creationId xmlns:p14="http://schemas.microsoft.com/office/powerpoint/2010/main" val="17135787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Top 50 death toll Countries in the World</a:t>
            </a:r>
          </a:p>
        </p:txBody>
      </p:sp>
      <p:pic>
        <p:nvPicPr>
          <p:cNvPr id="3" name="Picture 2">
            <a:extLst>
              <a:ext uri="{FF2B5EF4-FFF2-40B4-BE49-F238E27FC236}">
                <a16:creationId xmlns:a16="http://schemas.microsoft.com/office/drawing/2014/main" id="{7568AAEF-92DA-84E3-DA87-D8847C1A0BF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8603" y="1438538"/>
            <a:ext cx="7774793" cy="5284551"/>
          </a:xfrm>
          <a:prstGeom prst="rect">
            <a:avLst/>
          </a:prstGeom>
          <a:noFill/>
          <a:ln>
            <a:noFill/>
          </a:ln>
        </p:spPr>
      </p:pic>
    </p:spTree>
    <p:extLst>
      <p:ext uri="{BB962C8B-B14F-4D97-AF65-F5344CB8AC3E}">
        <p14:creationId xmlns:p14="http://schemas.microsoft.com/office/powerpoint/2010/main" val="25071078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Top 50 death toll Countries in the World</a:t>
            </a:r>
          </a:p>
        </p:txBody>
      </p:sp>
      <p:pic>
        <p:nvPicPr>
          <p:cNvPr id="3" name="Picture 2">
            <a:extLst>
              <a:ext uri="{FF2B5EF4-FFF2-40B4-BE49-F238E27FC236}">
                <a16:creationId xmlns:a16="http://schemas.microsoft.com/office/drawing/2014/main" id="{65AA9009-AA96-E7D8-40D9-41EAA6BD374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79218" y="1398592"/>
            <a:ext cx="7833564" cy="5324497"/>
          </a:xfrm>
          <a:prstGeom prst="rect">
            <a:avLst/>
          </a:prstGeom>
          <a:noFill/>
          <a:ln>
            <a:noFill/>
          </a:ln>
        </p:spPr>
      </p:pic>
    </p:spTree>
    <p:extLst>
      <p:ext uri="{BB962C8B-B14F-4D97-AF65-F5344CB8AC3E}">
        <p14:creationId xmlns:p14="http://schemas.microsoft.com/office/powerpoint/2010/main" val="25935868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Top 50 death toll Countries in the World</a:t>
            </a:r>
          </a:p>
        </p:txBody>
      </p:sp>
      <p:pic>
        <p:nvPicPr>
          <p:cNvPr id="3" name="Picture 2">
            <a:extLst>
              <a:ext uri="{FF2B5EF4-FFF2-40B4-BE49-F238E27FC236}">
                <a16:creationId xmlns:a16="http://schemas.microsoft.com/office/drawing/2014/main" id="{C892689D-FCDA-D413-A45B-EA089ADC64E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22473" y="1395595"/>
            <a:ext cx="7747054" cy="5327494"/>
          </a:xfrm>
          <a:prstGeom prst="rect">
            <a:avLst/>
          </a:prstGeom>
          <a:noFill/>
          <a:ln>
            <a:noFill/>
          </a:ln>
        </p:spPr>
      </p:pic>
    </p:spTree>
    <p:extLst>
      <p:ext uri="{BB962C8B-B14F-4D97-AF65-F5344CB8AC3E}">
        <p14:creationId xmlns:p14="http://schemas.microsoft.com/office/powerpoint/2010/main" val="42743430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Top 50 death toll Countries in the World</a:t>
            </a:r>
          </a:p>
        </p:txBody>
      </p:sp>
      <p:pic>
        <p:nvPicPr>
          <p:cNvPr id="3" name="Picture 2">
            <a:extLst>
              <a:ext uri="{FF2B5EF4-FFF2-40B4-BE49-F238E27FC236}">
                <a16:creationId xmlns:a16="http://schemas.microsoft.com/office/drawing/2014/main" id="{417F96DB-76D8-E570-D46A-F526059704C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29391" y="1540021"/>
            <a:ext cx="7733218" cy="5317979"/>
          </a:xfrm>
          <a:prstGeom prst="rect">
            <a:avLst/>
          </a:prstGeom>
          <a:noFill/>
          <a:ln>
            <a:noFill/>
          </a:ln>
        </p:spPr>
      </p:pic>
    </p:spTree>
    <p:extLst>
      <p:ext uri="{BB962C8B-B14F-4D97-AF65-F5344CB8AC3E}">
        <p14:creationId xmlns:p14="http://schemas.microsoft.com/office/powerpoint/2010/main" val="1534869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a:bodyPr>
          <a:lstStyle/>
          <a:p>
            <a:r>
              <a:rPr lang="en-US" b="1" dirty="0">
                <a:latin typeface="Times New Roman" panose="02020603050405020304" pitchFamily="18" charset="0"/>
                <a:cs typeface="Times New Roman" panose="02020603050405020304" pitchFamily="18" charset="0"/>
              </a:rPr>
              <a:t>Top 10 Countries with death Counter due to Meningitis</a:t>
            </a:r>
          </a:p>
        </p:txBody>
      </p:sp>
      <p:pic>
        <p:nvPicPr>
          <p:cNvPr id="3" name="Picture 2">
            <a:extLst>
              <a:ext uri="{FF2B5EF4-FFF2-40B4-BE49-F238E27FC236}">
                <a16:creationId xmlns:a16="http://schemas.microsoft.com/office/drawing/2014/main" id="{562BBB38-FCD3-7150-055B-331632651EE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8299" y="1354289"/>
            <a:ext cx="10044659" cy="5170340"/>
          </a:xfrm>
          <a:prstGeom prst="rect">
            <a:avLst/>
          </a:prstGeom>
          <a:noFill/>
          <a:ln>
            <a:noFill/>
          </a:ln>
        </p:spPr>
      </p:pic>
    </p:spTree>
    <p:extLst>
      <p:ext uri="{BB962C8B-B14F-4D97-AF65-F5344CB8AC3E}">
        <p14:creationId xmlns:p14="http://schemas.microsoft.com/office/powerpoint/2010/main" val="391012812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9ED77E-C3B2-99F5-D2B2-C7C0E35199B2}"/>
              </a:ext>
            </a:extLst>
          </p:cNvPr>
          <p:cNvSpPr>
            <a:spLocks noGrp="1"/>
          </p:cNvSpPr>
          <p:nvPr>
            <p:ph type="title"/>
          </p:nvPr>
        </p:nvSpPr>
        <p:spPr/>
        <p:txBody>
          <a:bodyPr>
            <a:normAutofit/>
          </a:bodyPr>
          <a:lstStyle/>
          <a:p>
            <a:pPr>
              <a:lnSpc>
                <a:spcPct val="100000"/>
              </a:lnSpc>
            </a:pPr>
            <a:r>
              <a:rPr lang="en-US" b="1" dirty="0">
                <a:latin typeface="Times New Roman" panose="02020603050405020304" pitchFamily="18" charset="0"/>
                <a:cs typeface="Times New Roman" panose="02020603050405020304" pitchFamily="18" charset="0"/>
              </a:rPr>
              <a:t>Findings:</a:t>
            </a:r>
          </a:p>
        </p:txBody>
      </p:sp>
      <p:sp>
        <p:nvSpPr>
          <p:cNvPr id="5" name="Content Placeholder 4">
            <a:extLst>
              <a:ext uri="{FF2B5EF4-FFF2-40B4-BE49-F238E27FC236}">
                <a16:creationId xmlns:a16="http://schemas.microsoft.com/office/drawing/2014/main" id="{C71E00F0-1C00-75C6-123F-24813BB2AC39}"/>
              </a:ext>
            </a:extLst>
          </p:cNvPr>
          <p:cNvSpPr>
            <a:spLocks noGrp="1"/>
          </p:cNvSpPr>
          <p:nvPr>
            <p:ph idx="1"/>
          </p:nvPr>
        </p:nvSpPr>
        <p:spPr/>
        <p:txBody>
          <a:bodyPr>
            <a:normAutofit/>
          </a:bodyPr>
          <a:lstStyle/>
          <a:p>
            <a:pPr marL="342900" marR="0" lvl="0" indent="-342900" algn="just">
              <a:lnSpc>
                <a:spcPct val="150000"/>
              </a:lnSpc>
              <a:spcBef>
                <a:spcPts val="0"/>
              </a:spcBef>
              <a:spcAft>
                <a:spcPts val="0"/>
              </a:spcAft>
              <a:buFont typeface="+mj-lt"/>
              <a:buAutoNum type="arabi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China is ahead of all with more than 250 million of death count followed by India being second with more than 200 million.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USA is having death count 0.55 million being in third position, followed by Russia, Indonesia, Nigeria, Pakistan, Brazil, Japan, Germany.</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It is seen that the death toll is proportional to the population.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607300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26C9FA-3057-08C9-9047-9E33EF0ACEA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24827" y="253313"/>
            <a:ext cx="8170359" cy="6239562"/>
          </a:xfrm>
          <a:prstGeom prst="rect">
            <a:avLst/>
          </a:prstGeom>
          <a:noFill/>
          <a:ln>
            <a:noFill/>
          </a:ln>
        </p:spPr>
      </p:pic>
      <p:sp>
        <p:nvSpPr>
          <p:cNvPr id="4" name="Title 1">
            <a:extLst>
              <a:ext uri="{FF2B5EF4-FFF2-40B4-BE49-F238E27FC236}">
                <a16:creationId xmlns:a16="http://schemas.microsoft.com/office/drawing/2014/main" id="{1D69F9A4-6FA3-B0B3-5E04-98075FF45490}"/>
              </a:ext>
            </a:extLst>
          </p:cNvPr>
          <p:cNvSpPr txBox="1">
            <a:spLocks/>
          </p:cNvSpPr>
          <p:nvPr/>
        </p:nvSpPr>
        <p:spPr>
          <a:xfrm>
            <a:off x="496814" y="552501"/>
            <a:ext cx="2998034" cy="2438036"/>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 Death due to various causes in World</a:t>
            </a:r>
          </a:p>
        </p:txBody>
      </p:sp>
    </p:spTree>
    <p:extLst>
      <p:ext uri="{BB962C8B-B14F-4D97-AF65-F5344CB8AC3E}">
        <p14:creationId xmlns:p14="http://schemas.microsoft.com/office/powerpoint/2010/main" val="342887744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E0B06-B892-5190-644C-EB157E0B4C30}"/>
              </a:ext>
            </a:extLst>
          </p:cNvPr>
          <p:cNvSpPr>
            <a:spLocks noGrp="1"/>
          </p:cNvSpPr>
          <p:nvPr>
            <p:ph type="title"/>
          </p:nvPr>
        </p:nvSpPr>
        <p:spPr>
          <a:xfrm>
            <a:off x="389744" y="365126"/>
            <a:ext cx="2998034" cy="2438036"/>
          </a:xfrm>
        </p:spPr>
        <p:txBody>
          <a:bodyPr>
            <a:normAutofit fontScale="90000"/>
          </a:bodyPr>
          <a:lstStyle/>
          <a:p>
            <a:r>
              <a:rPr lang="en-US" dirty="0">
                <a:latin typeface="Times New Roman" panose="02020603050405020304" pitchFamily="18" charset="0"/>
                <a:cs typeface="Times New Roman" panose="02020603050405020304" pitchFamily="18" charset="0"/>
              </a:rPr>
              <a:t>Death due to various causes in World</a:t>
            </a:r>
          </a:p>
        </p:txBody>
      </p:sp>
      <p:pic>
        <p:nvPicPr>
          <p:cNvPr id="4" name="Picture 3">
            <a:extLst>
              <a:ext uri="{FF2B5EF4-FFF2-40B4-BE49-F238E27FC236}">
                <a16:creationId xmlns:a16="http://schemas.microsoft.com/office/drawing/2014/main" id="{34D1EB7E-FC53-E0E5-FC07-83B02D64A1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87778" y="0"/>
            <a:ext cx="8652545" cy="6858000"/>
          </a:xfrm>
          <a:prstGeom prst="rect">
            <a:avLst/>
          </a:prstGeom>
          <a:noFill/>
          <a:ln>
            <a:noFill/>
          </a:ln>
        </p:spPr>
      </p:pic>
    </p:spTree>
    <p:extLst>
      <p:ext uri="{BB962C8B-B14F-4D97-AF65-F5344CB8AC3E}">
        <p14:creationId xmlns:p14="http://schemas.microsoft.com/office/powerpoint/2010/main" val="7049342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9ED77E-C3B2-99F5-D2B2-C7C0E35199B2}"/>
              </a:ext>
            </a:extLst>
          </p:cNvPr>
          <p:cNvSpPr>
            <a:spLocks noGrp="1"/>
          </p:cNvSpPr>
          <p:nvPr>
            <p:ph type="title"/>
          </p:nvPr>
        </p:nvSpPr>
        <p:spPr/>
        <p:txBody>
          <a:bodyPr>
            <a:normAutofit/>
          </a:bodyPr>
          <a:lstStyle/>
          <a:p>
            <a:pPr>
              <a:lnSpc>
                <a:spcPct val="100000"/>
              </a:lnSpc>
            </a:pPr>
            <a:r>
              <a:rPr lang="en-US" b="1" dirty="0">
                <a:latin typeface="Times New Roman" panose="02020603050405020304" pitchFamily="18" charset="0"/>
                <a:cs typeface="Times New Roman" panose="02020603050405020304" pitchFamily="18" charset="0"/>
              </a:rPr>
              <a:t>Findings:</a:t>
            </a:r>
          </a:p>
        </p:txBody>
      </p:sp>
      <p:sp>
        <p:nvSpPr>
          <p:cNvPr id="5" name="Content Placeholder 4">
            <a:extLst>
              <a:ext uri="{FF2B5EF4-FFF2-40B4-BE49-F238E27FC236}">
                <a16:creationId xmlns:a16="http://schemas.microsoft.com/office/drawing/2014/main" id="{C71E00F0-1C00-75C6-123F-24813BB2AC39}"/>
              </a:ext>
            </a:extLst>
          </p:cNvPr>
          <p:cNvSpPr>
            <a:spLocks noGrp="1"/>
          </p:cNvSpPr>
          <p:nvPr>
            <p:ph idx="1"/>
          </p:nvPr>
        </p:nvSpPr>
        <p:spPr/>
        <p:txBody>
          <a:bodyPr>
            <a:normAutofit fontScale="92500" lnSpcReduction="10000"/>
          </a:bodyPr>
          <a:lstStyle/>
          <a:p>
            <a:pPr marL="342900" marR="0" lvl="0" indent="-342900" algn="just">
              <a:lnSpc>
                <a:spcPct val="150000"/>
              </a:lnSpc>
              <a:spcBef>
                <a:spcPts val="0"/>
              </a:spcBef>
              <a:spcAft>
                <a:spcPts val="0"/>
              </a:spcAft>
              <a:buFont typeface="+mj-lt"/>
              <a:buAutoNum type="arabicPeriod"/>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Cardiovascular Diseases have more no. of deaths more than 400 million, 30.50% of total deaths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Neoplasms have deaths 234 million, 15.65% of total deaths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Chronic Respiratory Diseases about 110 million, 7.13% of total death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Lower Respiratory Infections 90 million, 5.71% of total deaths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Neonatal Disorder death toll is about 85 million, 5.24% of total deaths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Diarrheal and Digestive Diseases have 70 million death tolls, 4.51%, 4.47% of total deaths respectively.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Tuberculosis with 3.12% of total deaths with 35million death toll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663904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79476-0540-C434-162A-FE305FC5A21A}"/>
              </a:ext>
            </a:extLst>
          </p:cNvPr>
          <p:cNvSpPr>
            <a:spLocks noGrp="1"/>
          </p:cNvSpPr>
          <p:nvPr>
            <p:ph type="title"/>
          </p:nvPr>
        </p:nvSpPr>
        <p:spPr/>
        <p:txBody>
          <a:bodyPr>
            <a:normAutofit/>
          </a:bodyPr>
          <a:lstStyle/>
          <a:p>
            <a:br>
              <a:rPr lang="en-US" dirty="0"/>
            </a:br>
            <a:endParaRPr lang="en-US" dirty="0"/>
          </a:p>
        </p:txBody>
      </p:sp>
      <p:sp>
        <p:nvSpPr>
          <p:cNvPr id="4" name="TextBox 3">
            <a:extLst>
              <a:ext uri="{FF2B5EF4-FFF2-40B4-BE49-F238E27FC236}">
                <a16:creationId xmlns:a16="http://schemas.microsoft.com/office/drawing/2014/main" id="{352FEEFB-A002-B5B6-A8C9-3D2BDE5E4995}"/>
              </a:ext>
            </a:extLst>
          </p:cNvPr>
          <p:cNvSpPr txBox="1"/>
          <p:nvPr/>
        </p:nvSpPr>
        <p:spPr>
          <a:xfrm>
            <a:off x="1274164" y="2421448"/>
            <a:ext cx="10238282" cy="2015103"/>
          </a:xfrm>
          <a:prstGeom prst="rect">
            <a:avLst/>
          </a:prstGeom>
          <a:noFill/>
        </p:spPr>
        <p:txBody>
          <a:bodyPr wrap="square">
            <a:spAutoFit/>
          </a:bodyPr>
          <a:lstStyle/>
          <a:p>
            <a:pPr marL="0" marR="0" algn="ctr">
              <a:lnSpc>
                <a:spcPct val="150000"/>
              </a:lnSpc>
              <a:spcBef>
                <a:spcPts val="0"/>
              </a:spcBef>
              <a:spcAft>
                <a:spcPts val="0"/>
              </a:spcAft>
            </a:pPr>
            <a:r>
              <a:rPr lang="en-IN" sz="44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Top 10 death toll countries with Top 10 death causes</a:t>
            </a:r>
            <a:endParaRPr lang="en-US" sz="40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9089001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BCB1FA-30E9-BA2B-9F90-6D5F019DA9C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2021" y="2254431"/>
            <a:ext cx="10470720" cy="4182023"/>
          </a:xfrm>
          <a:prstGeom prst="rect">
            <a:avLst/>
          </a:prstGeom>
          <a:noFill/>
          <a:ln>
            <a:noFill/>
          </a:ln>
        </p:spPr>
      </p:pic>
      <p:sp>
        <p:nvSpPr>
          <p:cNvPr id="5" name="Title 4">
            <a:extLst>
              <a:ext uri="{FF2B5EF4-FFF2-40B4-BE49-F238E27FC236}">
                <a16:creationId xmlns:a16="http://schemas.microsoft.com/office/drawing/2014/main" id="{0940DAD9-26BB-8561-7187-F986EC7178BC}"/>
              </a:ext>
            </a:extLst>
          </p:cNvPr>
          <p:cNvSpPr>
            <a:spLocks noGrp="1"/>
          </p:cNvSpPr>
          <p:nvPr>
            <p:ph type="title"/>
          </p:nvPr>
        </p:nvSpPr>
        <p:spPr/>
        <p:txBody>
          <a:bodyPr/>
          <a:lstStyle/>
          <a:p>
            <a:r>
              <a:rPr lang="en-IN" sz="44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Top 10 death causes in China</a:t>
            </a:r>
            <a:endParaRPr lang="en-US" dirty="0"/>
          </a:p>
        </p:txBody>
      </p:sp>
    </p:spTree>
    <p:extLst>
      <p:ext uri="{BB962C8B-B14F-4D97-AF65-F5344CB8AC3E}">
        <p14:creationId xmlns:p14="http://schemas.microsoft.com/office/powerpoint/2010/main" val="21494372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40DAD9-26BB-8561-7187-F986EC7178BC}"/>
              </a:ext>
            </a:extLst>
          </p:cNvPr>
          <p:cNvSpPr>
            <a:spLocks noGrp="1"/>
          </p:cNvSpPr>
          <p:nvPr>
            <p:ph type="title"/>
          </p:nvPr>
        </p:nvSpPr>
        <p:spPr/>
        <p:txBody>
          <a:bodyPr/>
          <a:lstStyle/>
          <a:p>
            <a:r>
              <a:rPr lang="en-IN" sz="44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Top 10 death causes in India</a:t>
            </a:r>
            <a:endParaRPr lang="en-US" dirty="0"/>
          </a:p>
        </p:txBody>
      </p:sp>
      <p:pic>
        <p:nvPicPr>
          <p:cNvPr id="2" name="Picture 1">
            <a:extLst>
              <a:ext uri="{FF2B5EF4-FFF2-40B4-BE49-F238E27FC236}">
                <a16:creationId xmlns:a16="http://schemas.microsoft.com/office/drawing/2014/main" id="{DC20D8C9-3099-ED49-CF3C-8F8B2719B40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84615" y="2175759"/>
            <a:ext cx="9822769" cy="4678493"/>
          </a:xfrm>
          <a:prstGeom prst="rect">
            <a:avLst/>
          </a:prstGeom>
          <a:noFill/>
          <a:ln>
            <a:noFill/>
          </a:ln>
        </p:spPr>
      </p:pic>
    </p:spTree>
    <p:extLst>
      <p:ext uri="{BB962C8B-B14F-4D97-AF65-F5344CB8AC3E}">
        <p14:creationId xmlns:p14="http://schemas.microsoft.com/office/powerpoint/2010/main" val="392223457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40DAD9-26BB-8561-7187-F986EC7178BC}"/>
              </a:ext>
            </a:extLst>
          </p:cNvPr>
          <p:cNvSpPr>
            <a:spLocks noGrp="1"/>
          </p:cNvSpPr>
          <p:nvPr>
            <p:ph type="title"/>
          </p:nvPr>
        </p:nvSpPr>
        <p:spPr/>
        <p:txBody>
          <a:bodyPr/>
          <a:lstStyle/>
          <a:p>
            <a:r>
              <a:rPr lang="en-IN" sz="44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Top 10 death causes in USA</a:t>
            </a:r>
            <a:endParaRPr lang="en-US" dirty="0"/>
          </a:p>
        </p:txBody>
      </p:sp>
      <p:pic>
        <p:nvPicPr>
          <p:cNvPr id="3" name="Picture 2">
            <a:extLst>
              <a:ext uri="{FF2B5EF4-FFF2-40B4-BE49-F238E27FC236}">
                <a16:creationId xmlns:a16="http://schemas.microsoft.com/office/drawing/2014/main" id="{F0A777C6-6B8A-1DE2-C978-B45A9764BE5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59108" y="2182738"/>
            <a:ext cx="9473784" cy="4512275"/>
          </a:xfrm>
          <a:prstGeom prst="rect">
            <a:avLst/>
          </a:prstGeom>
          <a:noFill/>
          <a:ln>
            <a:noFill/>
          </a:ln>
        </p:spPr>
      </p:pic>
    </p:spTree>
    <p:extLst>
      <p:ext uri="{BB962C8B-B14F-4D97-AF65-F5344CB8AC3E}">
        <p14:creationId xmlns:p14="http://schemas.microsoft.com/office/powerpoint/2010/main" val="274066115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40DAD9-26BB-8561-7187-F986EC7178BC}"/>
              </a:ext>
            </a:extLst>
          </p:cNvPr>
          <p:cNvSpPr>
            <a:spLocks noGrp="1"/>
          </p:cNvSpPr>
          <p:nvPr>
            <p:ph type="title"/>
          </p:nvPr>
        </p:nvSpPr>
        <p:spPr/>
        <p:txBody>
          <a:bodyPr/>
          <a:lstStyle/>
          <a:p>
            <a:r>
              <a:rPr lang="en-IN" sz="44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Top 10 death causes in Russia</a:t>
            </a:r>
            <a:endParaRPr lang="en-US" dirty="0"/>
          </a:p>
        </p:txBody>
      </p:sp>
      <p:pic>
        <p:nvPicPr>
          <p:cNvPr id="2" name="Picture 1">
            <a:extLst>
              <a:ext uri="{FF2B5EF4-FFF2-40B4-BE49-F238E27FC236}">
                <a16:creationId xmlns:a16="http://schemas.microsoft.com/office/drawing/2014/main" id="{F16C241B-4A58-55FF-6712-40C3DA4FB06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75870" y="2245015"/>
            <a:ext cx="9640259" cy="4591566"/>
          </a:xfrm>
          <a:prstGeom prst="rect">
            <a:avLst/>
          </a:prstGeom>
          <a:noFill/>
          <a:ln>
            <a:noFill/>
          </a:ln>
        </p:spPr>
      </p:pic>
    </p:spTree>
    <p:extLst>
      <p:ext uri="{BB962C8B-B14F-4D97-AF65-F5344CB8AC3E}">
        <p14:creationId xmlns:p14="http://schemas.microsoft.com/office/powerpoint/2010/main" val="125416894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40DAD9-26BB-8561-7187-F986EC7178BC}"/>
              </a:ext>
            </a:extLst>
          </p:cNvPr>
          <p:cNvSpPr>
            <a:spLocks noGrp="1"/>
          </p:cNvSpPr>
          <p:nvPr>
            <p:ph type="title"/>
          </p:nvPr>
        </p:nvSpPr>
        <p:spPr/>
        <p:txBody>
          <a:bodyPr/>
          <a:lstStyle/>
          <a:p>
            <a:r>
              <a:rPr lang="en-IN" sz="44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Top 10 death causes in Indonesia</a:t>
            </a:r>
            <a:endParaRPr lang="en-US" dirty="0"/>
          </a:p>
        </p:txBody>
      </p:sp>
      <p:pic>
        <p:nvPicPr>
          <p:cNvPr id="3" name="Picture 2">
            <a:extLst>
              <a:ext uri="{FF2B5EF4-FFF2-40B4-BE49-F238E27FC236}">
                <a16:creationId xmlns:a16="http://schemas.microsoft.com/office/drawing/2014/main" id="{69E8A4BF-31AA-4E0E-6AA2-A2D7FBFBF7F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6874" y="2153080"/>
            <a:ext cx="9878252" cy="4704920"/>
          </a:xfrm>
          <a:prstGeom prst="rect">
            <a:avLst/>
          </a:prstGeom>
          <a:noFill/>
          <a:ln>
            <a:noFill/>
          </a:ln>
        </p:spPr>
      </p:pic>
    </p:spTree>
    <p:extLst>
      <p:ext uri="{BB962C8B-B14F-4D97-AF65-F5344CB8AC3E}">
        <p14:creationId xmlns:p14="http://schemas.microsoft.com/office/powerpoint/2010/main" val="3428395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38F-46C9-44BE-605D-E28B87BDC43B}"/>
              </a:ext>
            </a:extLst>
          </p:cNvPr>
          <p:cNvSpPr>
            <a:spLocks noGrp="1"/>
          </p:cNvSpPr>
          <p:nvPr>
            <p:ph type="title"/>
          </p:nvPr>
        </p:nvSpPr>
        <p:spPr>
          <a:xfrm>
            <a:off x="838200" y="134911"/>
            <a:ext cx="10515600" cy="1425061"/>
          </a:xfrm>
        </p:spPr>
        <p:txBody>
          <a:bodyPr>
            <a:normAutofit fontScale="90000"/>
          </a:bodyPr>
          <a:lstStyle/>
          <a:p>
            <a:r>
              <a:rPr lang="en-US" b="1" dirty="0">
                <a:latin typeface="Times New Roman" panose="02020603050405020304" pitchFamily="18" charset="0"/>
                <a:cs typeface="Times New Roman" panose="02020603050405020304" pitchFamily="18" charset="0"/>
              </a:rPr>
              <a:t>Top 10 Countries with death Counter due to Alzheimer's Disease and Other Dementias</a:t>
            </a:r>
          </a:p>
        </p:txBody>
      </p:sp>
      <p:pic>
        <p:nvPicPr>
          <p:cNvPr id="4" name="Picture 3">
            <a:extLst>
              <a:ext uri="{FF2B5EF4-FFF2-40B4-BE49-F238E27FC236}">
                <a16:creationId xmlns:a16="http://schemas.microsoft.com/office/drawing/2014/main" id="{8A3615C0-D481-9007-ADDC-C1C97291BBB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4186" y="1583427"/>
            <a:ext cx="10103628" cy="5274573"/>
          </a:xfrm>
          <a:prstGeom prst="rect">
            <a:avLst/>
          </a:prstGeom>
          <a:noFill/>
          <a:ln>
            <a:noFill/>
          </a:ln>
        </p:spPr>
      </p:pic>
    </p:spTree>
    <p:extLst>
      <p:ext uri="{BB962C8B-B14F-4D97-AF65-F5344CB8AC3E}">
        <p14:creationId xmlns:p14="http://schemas.microsoft.com/office/powerpoint/2010/main" val="48019345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40DAD9-26BB-8561-7187-F986EC7178BC}"/>
              </a:ext>
            </a:extLst>
          </p:cNvPr>
          <p:cNvSpPr>
            <a:spLocks noGrp="1"/>
          </p:cNvSpPr>
          <p:nvPr>
            <p:ph type="title"/>
          </p:nvPr>
        </p:nvSpPr>
        <p:spPr/>
        <p:txBody>
          <a:bodyPr/>
          <a:lstStyle/>
          <a:p>
            <a:r>
              <a:rPr lang="en-IN" sz="44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Top 10 death causes in Nigeria</a:t>
            </a:r>
            <a:endParaRPr lang="en-US" dirty="0"/>
          </a:p>
        </p:txBody>
      </p:sp>
      <p:pic>
        <p:nvPicPr>
          <p:cNvPr id="2" name="Picture 1">
            <a:extLst>
              <a:ext uri="{FF2B5EF4-FFF2-40B4-BE49-F238E27FC236}">
                <a16:creationId xmlns:a16="http://schemas.microsoft.com/office/drawing/2014/main" id="{50113FBB-8B6E-7403-C137-6E6C5A3FDB7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3428" y="2064066"/>
            <a:ext cx="10065143" cy="4793934"/>
          </a:xfrm>
          <a:prstGeom prst="rect">
            <a:avLst/>
          </a:prstGeom>
          <a:noFill/>
          <a:ln>
            <a:noFill/>
          </a:ln>
        </p:spPr>
      </p:pic>
    </p:spTree>
    <p:extLst>
      <p:ext uri="{BB962C8B-B14F-4D97-AF65-F5344CB8AC3E}">
        <p14:creationId xmlns:p14="http://schemas.microsoft.com/office/powerpoint/2010/main" val="169980905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40DAD9-26BB-8561-7187-F986EC7178BC}"/>
              </a:ext>
            </a:extLst>
          </p:cNvPr>
          <p:cNvSpPr>
            <a:spLocks noGrp="1"/>
          </p:cNvSpPr>
          <p:nvPr>
            <p:ph type="title"/>
          </p:nvPr>
        </p:nvSpPr>
        <p:spPr/>
        <p:txBody>
          <a:bodyPr/>
          <a:lstStyle/>
          <a:p>
            <a:r>
              <a:rPr lang="en-IN" sz="44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Top 10 death causes in Pakistan</a:t>
            </a:r>
            <a:endParaRPr lang="en-US" dirty="0"/>
          </a:p>
        </p:txBody>
      </p:sp>
      <p:pic>
        <p:nvPicPr>
          <p:cNvPr id="3" name="Picture 2">
            <a:extLst>
              <a:ext uri="{FF2B5EF4-FFF2-40B4-BE49-F238E27FC236}">
                <a16:creationId xmlns:a16="http://schemas.microsoft.com/office/drawing/2014/main" id="{4301E8AC-E45F-3C8B-094B-0289FAD1989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98857" y="2185054"/>
            <a:ext cx="9794286" cy="4664928"/>
          </a:xfrm>
          <a:prstGeom prst="rect">
            <a:avLst/>
          </a:prstGeom>
          <a:noFill/>
          <a:ln>
            <a:noFill/>
          </a:ln>
        </p:spPr>
      </p:pic>
    </p:spTree>
    <p:extLst>
      <p:ext uri="{BB962C8B-B14F-4D97-AF65-F5344CB8AC3E}">
        <p14:creationId xmlns:p14="http://schemas.microsoft.com/office/powerpoint/2010/main" val="91881895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40DAD9-26BB-8561-7187-F986EC7178BC}"/>
              </a:ext>
            </a:extLst>
          </p:cNvPr>
          <p:cNvSpPr>
            <a:spLocks noGrp="1"/>
          </p:cNvSpPr>
          <p:nvPr>
            <p:ph type="title"/>
          </p:nvPr>
        </p:nvSpPr>
        <p:spPr/>
        <p:txBody>
          <a:bodyPr/>
          <a:lstStyle/>
          <a:p>
            <a:r>
              <a:rPr lang="en-IN" sz="44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Top 10 death causes in Brazil</a:t>
            </a:r>
            <a:endParaRPr lang="en-US" dirty="0"/>
          </a:p>
        </p:txBody>
      </p:sp>
      <p:pic>
        <p:nvPicPr>
          <p:cNvPr id="2" name="Picture 1">
            <a:extLst>
              <a:ext uri="{FF2B5EF4-FFF2-40B4-BE49-F238E27FC236}">
                <a16:creationId xmlns:a16="http://schemas.microsoft.com/office/drawing/2014/main" id="{06DA48CC-C511-DE64-BD1B-6ADD9D641F9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3050" y="2064067"/>
            <a:ext cx="9644898" cy="4593775"/>
          </a:xfrm>
          <a:prstGeom prst="rect">
            <a:avLst/>
          </a:prstGeom>
          <a:noFill/>
          <a:ln>
            <a:noFill/>
          </a:ln>
        </p:spPr>
      </p:pic>
    </p:spTree>
    <p:extLst>
      <p:ext uri="{BB962C8B-B14F-4D97-AF65-F5344CB8AC3E}">
        <p14:creationId xmlns:p14="http://schemas.microsoft.com/office/powerpoint/2010/main" val="232190661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40DAD9-26BB-8561-7187-F986EC7178BC}"/>
              </a:ext>
            </a:extLst>
          </p:cNvPr>
          <p:cNvSpPr>
            <a:spLocks noGrp="1"/>
          </p:cNvSpPr>
          <p:nvPr>
            <p:ph type="title"/>
          </p:nvPr>
        </p:nvSpPr>
        <p:spPr/>
        <p:txBody>
          <a:bodyPr/>
          <a:lstStyle/>
          <a:p>
            <a:r>
              <a:rPr lang="en-IN" sz="44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Top 10 death causes in Japan</a:t>
            </a:r>
            <a:endParaRPr lang="en-US" dirty="0"/>
          </a:p>
        </p:txBody>
      </p:sp>
      <p:pic>
        <p:nvPicPr>
          <p:cNvPr id="3" name="Picture 2">
            <a:extLst>
              <a:ext uri="{FF2B5EF4-FFF2-40B4-BE49-F238E27FC236}">
                <a16:creationId xmlns:a16="http://schemas.microsoft.com/office/drawing/2014/main" id="{16C342C7-8A47-AC19-13B5-7F0DCB28649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6729" y="2064066"/>
            <a:ext cx="9298542" cy="4428809"/>
          </a:xfrm>
          <a:prstGeom prst="rect">
            <a:avLst/>
          </a:prstGeom>
          <a:noFill/>
          <a:ln>
            <a:noFill/>
          </a:ln>
        </p:spPr>
      </p:pic>
    </p:spTree>
    <p:extLst>
      <p:ext uri="{BB962C8B-B14F-4D97-AF65-F5344CB8AC3E}">
        <p14:creationId xmlns:p14="http://schemas.microsoft.com/office/powerpoint/2010/main" val="2650966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40DAD9-26BB-8561-7187-F986EC7178BC}"/>
              </a:ext>
            </a:extLst>
          </p:cNvPr>
          <p:cNvSpPr>
            <a:spLocks noGrp="1"/>
          </p:cNvSpPr>
          <p:nvPr>
            <p:ph type="title"/>
          </p:nvPr>
        </p:nvSpPr>
        <p:spPr/>
        <p:txBody>
          <a:bodyPr/>
          <a:lstStyle/>
          <a:p>
            <a:r>
              <a:rPr lang="en-IN" sz="44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Top 10 death causes in Germany</a:t>
            </a:r>
            <a:endParaRPr lang="en-US" dirty="0"/>
          </a:p>
        </p:txBody>
      </p:sp>
      <p:pic>
        <p:nvPicPr>
          <p:cNvPr id="2" name="Picture 1">
            <a:extLst>
              <a:ext uri="{FF2B5EF4-FFF2-40B4-BE49-F238E27FC236}">
                <a16:creationId xmlns:a16="http://schemas.microsoft.com/office/drawing/2014/main" id="{2E18FB15-98ED-8B4C-0A27-691A5446B60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46682" y="1959246"/>
            <a:ext cx="9698636" cy="4619370"/>
          </a:xfrm>
          <a:prstGeom prst="rect">
            <a:avLst/>
          </a:prstGeom>
          <a:noFill/>
          <a:ln>
            <a:noFill/>
          </a:ln>
        </p:spPr>
      </p:pic>
    </p:spTree>
    <p:extLst>
      <p:ext uri="{BB962C8B-B14F-4D97-AF65-F5344CB8AC3E}">
        <p14:creationId xmlns:p14="http://schemas.microsoft.com/office/powerpoint/2010/main" val="218255614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9ED77E-C3B2-99F5-D2B2-C7C0E35199B2}"/>
              </a:ext>
            </a:extLst>
          </p:cNvPr>
          <p:cNvSpPr>
            <a:spLocks noGrp="1"/>
          </p:cNvSpPr>
          <p:nvPr>
            <p:ph type="title"/>
          </p:nvPr>
        </p:nvSpPr>
        <p:spPr/>
        <p:txBody>
          <a:bodyPr>
            <a:normAutofit/>
          </a:bodyPr>
          <a:lstStyle/>
          <a:p>
            <a:pPr>
              <a:lnSpc>
                <a:spcPct val="100000"/>
              </a:lnSpc>
            </a:pPr>
            <a:r>
              <a:rPr lang="en-US" b="1" dirty="0">
                <a:latin typeface="Times New Roman" panose="02020603050405020304" pitchFamily="18" charset="0"/>
                <a:cs typeface="Times New Roman" panose="02020603050405020304" pitchFamily="18" charset="0"/>
              </a:rPr>
              <a:t>Findings:</a:t>
            </a:r>
          </a:p>
        </p:txBody>
      </p:sp>
      <p:sp>
        <p:nvSpPr>
          <p:cNvPr id="5" name="Content Placeholder 4">
            <a:extLst>
              <a:ext uri="{FF2B5EF4-FFF2-40B4-BE49-F238E27FC236}">
                <a16:creationId xmlns:a16="http://schemas.microsoft.com/office/drawing/2014/main" id="{C71E00F0-1C00-75C6-123F-24813BB2AC39}"/>
              </a:ext>
            </a:extLst>
          </p:cNvPr>
          <p:cNvSpPr>
            <a:spLocks noGrp="1"/>
          </p:cNvSpPr>
          <p:nvPr>
            <p:ph idx="1"/>
          </p:nvPr>
        </p:nvSpPr>
        <p:spPr/>
        <p:txBody>
          <a:bodyPr>
            <a:normAutofit/>
          </a:bodyPr>
          <a:lstStyle/>
          <a:p>
            <a:pPr marL="342900" marR="0" lvl="0" indent="-342900" algn="just">
              <a:lnSpc>
                <a:spcPct val="150000"/>
              </a:lnSpc>
              <a:spcBef>
                <a:spcPts val="0"/>
              </a:spcBef>
              <a:spcAft>
                <a:spcPts val="0"/>
              </a:spcAft>
              <a:buFont typeface="+mj-lt"/>
              <a:buAutoNum type="arabicPeriod"/>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Cardiovascular Diseases are at top for death toll in all the top 10 countries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Diarrheal Diseases being the second one except China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Chronic Respiratory Diseases becomes the third and Neoplasms and neonatal becomes fourth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a:lnSpc>
                <a:spcPct val="150000"/>
              </a:lnSpc>
              <a:spcBef>
                <a:spcPts val="0"/>
              </a:spcBef>
              <a:spcAft>
                <a:spcPts val="0"/>
              </a:spcAft>
              <a:buNone/>
            </a:pP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24731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2083</Words>
  <Application>Microsoft Office PowerPoint</Application>
  <PresentationFormat>Widescreen</PresentationFormat>
  <Paragraphs>183</Paragraphs>
  <Slides>95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95</vt:i4>
      </vt:variant>
    </vt:vector>
  </HeadingPairs>
  <TitlesOfParts>
    <vt:vector size="102" baseType="lpstr">
      <vt:lpstr>Arial</vt:lpstr>
      <vt:lpstr>Calibri</vt:lpstr>
      <vt:lpstr>Calibri Light</vt:lpstr>
      <vt:lpstr>Symbol</vt:lpstr>
      <vt:lpstr>Times New Roman</vt:lpstr>
      <vt:lpstr>Wingdings</vt:lpstr>
      <vt:lpstr>Office Theme</vt:lpstr>
      <vt:lpstr>Cause of Death  Data Analysis</vt:lpstr>
      <vt:lpstr>Introduction</vt:lpstr>
      <vt:lpstr>Understanding the Dataset</vt:lpstr>
      <vt:lpstr>Understanding the Dataset</vt:lpstr>
      <vt:lpstr>Understanding the Dataset</vt:lpstr>
      <vt:lpstr>Filling null values</vt:lpstr>
      <vt:lpstr>Top 10 Death toll in world according to Causes</vt:lpstr>
      <vt:lpstr>Top 10 Countries with death Counter due to Meningitis</vt:lpstr>
      <vt:lpstr>Top 10 Countries with death Counter due to Alzheimer's Disease and Other Dementias</vt:lpstr>
      <vt:lpstr>Top 10 Countries with death Counter due to Parkinson's Disease</vt:lpstr>
      <vt:lpstr>Top 10 Countries with death Counter due to Nutritional Deficiencies</vt:lpstr>
      <vt:lpstr>Top 10 Countries with death Counter due to Malaria</vt:lpstr>
      <vt:lpstr>Top 10 Countries with death Counter due to Drowning</vt:lpstr>
      <vt:lpstr>Top 10 Countries with death Counter due to Interpersonal Violence</vt:lpstr>
      <vt:lpstr>Top 10 Countries with death Counter due to Maternal Disorders</vt:lpstr>
      <vt:lpstr>Top 10 Countries with death Counter due to HIV/AIDS</vt:lpstr>
      <vt:lpstr>Top 10 Countries with death Counter due to Drug Use Disorders</vt:lpstr>
      <vt:lpstr>Top 10 Countries with death Counter due to Tuberculosis</vt:lpstr>
      <vt:lpstr>Top 10 Countries with death Counter due to Cardiovascular Diseases</vt:lpstr>
      <vt:lpstr>Top 10 Countries with death Counter due to Lower Respiratory Infections</vt:lpstr>
      <vt:lpstr>Top 10 Countries with death Counter due to Neonatal Disorders</vt:lpstr>
      <vt:lpstr>Top 10 Countries with death Counter due to Alcohol Use Disorders</vt:lpstr>
      <vt:lpstr>Top 10 Countries with death Counter due to Self-harm</vt:lpstr>
      <vt:lpstr>Top 10 Countries with death Counter due to Exposure to Forces of Nature</vt:lpstr>
      <vt:lpstr>Top 10 Countries with death Counter due to Diarrheal Diseases</vt:lpstr>
      <vt:lpstr>Top 10 Countries with death Counter due to Environmental Heat and Cold Exposure</vt:lpstr>
      <vt:lpstr>Top 10 Countries with death Counter due to Neoplasms</vt:lpstr>
      <vt:lpstr>Top 10 Countries with death Counter due to Conflict and Terrorism</vt:lpstr>
      <vt:lpstr>Top 10 Countries with death Counter due to Diabetes Mellitus</vt:lpstr>
      <vt:lpstr>Top 10 Countries with death Counter due to Chronic Kidney Disease</vt:lpstr>
      <vt:lpstr>Top 10 Countries with death Counter due to Poisonings</vt:lpstr>
      <vt:lpstr>Top 10 Countries with death Counter due to Protein-Energy Malnutrition</vt:lpstr>
      <vt:lpstr>Top 10 Countries with death Counter due to Road Injuries</vt:lpstr>
      <vt:lpstr>Top 10 Countries with death Counter due to Cirrhosis and Other Chronic Liver Diseases</vt:lpstr>
      <vt:lpstr>Top 10 Countries with death Counter due to Digestive Diseases</vt:lpstr>
      <vt:lpstr>Top 10 Countries with death Counter due to Fire, Heat, and Hot Substances</vt:lpstr>
      <vt:lpstr>Top 10 Countries with death Counter due to Acute Hepatitis</vt:lpstr>
      <vt:lpstr>Findings:</vt:lpstr>
      <vt:lpstr>World Death toll from 1990 to 2019 (for 30 years)</vt:lpstr>
      <vt:lpstr>Death Counts over 30 years due to Meningitis</vt:lpstr>
      <vt:lpstr>Death Counts over 30 years due to Alzheimer's Disease and Other Dementias</vt:lpstr>
      <vt:lpstr>Death Counts over 30 years due to Parkinson's Disease</vt:lpstr>
      <vt:lpstr>Death Counts over 30 years due to Nutritional Deficiencies</vt:lpstr>
      <vt:lpstr>Death Counts over 30 years due to Malaria</vt:lpstr>
      <vt:lpstr>Death Counts over 30 years due to Drowning</vt:lpstr>
      <vt:lpstr>Death Counts over 30 years due to Interpersonal Violence</vt:lpstr>
      <vt:lpstr>Death Counts over 30 years due to Maternal Disorders</vt:lpstr>
      <vt:lpstr>Death Counts over 30 years due to HIV/AIDS</vt:lpstr>
      <vt:lpstr>Death Counts over 30 years due to Drug Use Disorders</vt:lpstr>
      <vt:lpstr>Death Counts over 30 years due to Tuberculosis</vt:lpstr>
      <vt:lpstr>Death Counts over 30 years due to Cardiovascular Diseases</vt:lpstr>
      <vt:lpstr>Death Counts over 30 years due to Lower Respiratory Infections</vt:lpstr>
      <vt:lpstr>Death Counts over 30 years due to Neonatal Disorders</vt:lpstr>
      <vt:lpstr>Death Counts over 30 years due to Alcohol Use Disorders</vt:lpstr>
      <vt:lpstr>Death Counts over 30 years due to Self-harm</vt:lpstr>
      <vt:lpstr>Death Counts over 30 years due to Exposure to Forces of Nature</vt:lpstr>
      <vt:lpstr>Death Counts over 30 years due to Diarrheal Diseases</vt:lpstr>
      <vt:lpstr>Death Counts over 30 years due to Environmental Heat and Cold Exposure</vt:lpstr>
      <vt:lpstr>Death Counts over 30 years due to Neoplasms</vt:lpstr>
      <vt:lpstr>Death Counts over 30 years due to Conflict and Terrorism</vt:lpstr>
      <vt:lpstr>Death Counts over 30 years due to Diabetes Mellitus</vt:lpstr>
      <vt:lpstr>Death Counts over 30 years due to Chronic Kidney Disease</vt:lpstr>
      <vt:lpstr>Death Counts over 30 years due to Poisonings</vt:lpstr>
      <vt:lpstr>Death Counts over 30 years due to Protein-Energy Malnutrition</vt:lpstr>
      <vt:lpstr>Death Counts over 30 years due to Road Injuries</vt:lpstr>
      <vt:lpstr>Death Counts over 30 years due to Chronic Respiratory Diseases</vt:lpstr>
      <vt:lpstr>Death Counts over 30 years due to Cirrhosis and Other Chronic Liver Diseases</vt:lpstr>
      <vt:lpstr>Death Counts over 30 years due to Digestive Diseases</vt:lpstr>
      <vt:lpstr>Death Counts over 30 years due to Fire, Heat, and Hot Substances</vt:lpstr>
      <vt:lpstr>Death Counts over 30 years due to Acute Hepatitis</vt:lpstr>
      <vt:lpstr>Findings: Following diseases shows increasing death counts over 30 year (1990-2019)</vt:lpstr>
      <vt:lpstr>Findings: Following diseases shows decreasing death counts over 30 year (1990-2019)</vt:lpstr>
      <vt:lpstr>Findings: Following diseases shows almost same (with very little variation) death toll over 30 years</vt:lpstr>
      <vt:lpstr>Findings:</vt:lpstr>
      <vt:lpstr>Top 50 death toll Countries in the World</vt:lpstr>
      <vt:lpstr>Top 50 death toll Countries in the World</vt:lpstr>
      <vt:lpstr>Top 50 death toll Countries in the World</vt:lpstr>
      <vt:lpstr>Top 50 death toll Countries in the World</vt:lpstr>
      <vt:lpstr>Top 50 death toll Countries in the World</vt:lpstr>
      <vt:lpstr>Findings:</vt:lpstr>
      <vt:lpstr>PowerPoint Presentation</vt:lpstr>
      <vt:lpstr>Death due to various causes in World</vt:lpstr>
      <vt:lpstr>Findings:</vt:lpstr>
      <vt:lpstr> </vt:lpstr>
      <vt:lpstr>Top 10 death causes in China</vt:lpstr>
      <vt:lpstr>Top 10 death causes in India</vt:lpstr>
      <vt:lpstr>Top 10 death causes in USA</vt:lpstr>
      <vt:lpstr>Top 10 death causes in Russia</vt:lpstr>
      <vt:lpstr>Top 10 death causes in Indonesia</vt:lpstr>
      <vt:lpstr>Top 10 death causes in Nigeria</vt:lpstr>
      <vt:lpstr>Top 10 death causes in Pakistan</vt:lpstr>
      <vt:lpstr>Top 10 death causes in Brazil</vt:lpstr>
      <vt:lpstr>Top 10 death causes in Japan</vt:lpstr>
      <vt:lpstr>Top 10 death causes in Germany</vt:lpstr>
      <vt:lpstr>Findings: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130</cp:revision>
  <dcterms:created xsi:type="dcterms:W3CDTF">2023-01-21T04:22:27Z</dcterms:created>
  <dcterms:modified xsi:type="dcterms:W3CDTF">2023-02-05T15:29:57Z</dcterms:modified>
</cp:coreProperties>
</file>