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30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985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03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94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338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381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1008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72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014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044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88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A60D-A770-4E9B-B96F-D6AB91561324}" type="datetimeFigureOut">
              <a:rPr lang="pl-PL" smtClean="0"/>
              <a:t>2015-06-16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FAAB-7AAE-4D1D-9E0E-7D22890216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4825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/>
              <a:t>System wizualizacji danych medycznych DICOM z możliwością dostępu zdalnego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37397" y="5812976"/>
            <a:ext cx="9144000" cy="492290"/>
          </a:xfrm>
        </p:spPr>
        <p:txBody>
          <a:bodyPr>
            <a:normAutofit/>
          </a:bodyPr>
          <a:lstStyle/>
          <a:p>
            <a:r>
              <a:rPr lang="pl-PL" dirty="0"/>
              <a:t>Promotor: dr inż. Paweł Turcza</a:t>
            </a:r>
          </a:p>
        </p:txBody>
      </p:sp>
    </p:spTree>
    <p:extLst>
      <p:ext uri="{BB962C8B-B14F-4D97-AF65-F5344CB8AC3E}">
        <p14:creationId xmlns:p14="http://schemas.microsoft.com/office/powerpoint/2010/main" val="396597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DICOM - wprowadzenie</a:t>
            </a:r>
            <a:endParaRPr lang="pl-PL" b="1" dirty="0"/>
          </a:p>
        </p:txBody>
      </p:sp>
      <p:pic>
        <p:nvPicPr>
          <p:cNvPr id="1026" name="Picture 2" descr="3D MRI image DCM renderer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360" y="1690688"/>
            <a:ext cx="7067867" cy="442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rostokąt 4"/>
          <p:cNvSpPr/>
          <p:nvPr/>
        </p:nvSpPr>
        <p:spPr>
          <a:xfrm>
            <a:off x="160020" y="1690688"/>
            <a:ext cx="43205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1" dirty="0" smtClean="0"/>
              <a:t>DICOM</a:t>
            </a:r>
            <a:r>
              <a:rPr lang="pl-PL" dirty="0" smtClean="0"/>
              <a:t>, </a:t>
            </a:r>
            <a:r>
              <a:rPr lang="pl-PL" i="1" dirty="0" smtClean="0"/>
              <a:t>Digital </a:t>
            </a:r>
            <a:r>
              <a:rPr lang="pl-PL" i="1" dirty="0" err="1" smtClean="0"/>
              <a:t>Imaging</a:t>
            </a:r>
            <a:r>
              <a:rPr lang="pl-PL" i="1" dirty="0" smtClean="0"/>
              <a:t> and Communications in </a:t>
            </a:r>
            <a:r>
              <a:rPr lang="pl-PL" i="1" dirty="0" err="1" smtClean="0"/>
              <a:t>Medicine</a:t>
            </a:r>
            <a:r>
              <a:rPr lang="pl-PL" dirty="0" smtClean="0"/>
              <a:t> (Obrazowanie Cyfrowe i Wymiana Obrazów w Medycynie). </a:t>
            </a:r>
            <a:r>
              <a:rPr lang="pl-PL" dirty="0"/>
              <a:t>norma </a:t>
            </a:r>
            <a:r>
              <a:rPr lang="pl-PL" dirty="0" smtClean="0"/>
              <a:t>dla </a:t>
            </a:r>
            <a:r>
              <a:rPr lang="pl-PL" dirty="0"/>
              <a:t>potrzeb ujednolicenia wymiany i interpretacji danych medycznych reprezentujących lub związanych z </a:t>
            </a:r>
            <a:r>
              <a:rPr lang="pl-PL" dirty="0" smtClean="0"/>
              <a:t>obrazami diagnostycznymi</a:t>
            </a:r>
            <a:r>
              <a:rPr lang="pl-PL" dirty="0"/>
              <a:t> w medycynie.</a:t>
            </a:r>
            <a:endParaRPr lang="pl-PL" dirty="0" smtClean="0"/>
          </a:p>
          <a:p>
            <a:pPr algn="just"/>
            <a:endParaRPr lang="pl-PL" dirty="0" smtClean="0"/>
          </a:p>
          <a:p>
            <a:pPr algn="just"/>
            <a:r>
              <a:rPr lang="pl-PL" dirty="0" smtClean="0"/>
              <a:t>DICOM </a:t>
            </a:r>
            <a:r>
              <a:rPr lang="pl-PL" dirty="0"/>
              <a:t>różni się od innych, formatów danych tym, że składa się z różnych zbiorów. Przykładowo plik z RTG klatki piersiowej składa się nie tylko z samego obrazu, ale wewnątrz pliku zawiera również unikalny identyfikator pacjenta. Dane te są ze sobą powiązane, nie mogą zostać rozdzielone omyłkowo.</a:t>
            </a:r>
          </a:p>
        </p:txBody>
      </p:sp>
    </p:spTree>
    <p:extLst>
      <p:ext uri="{BB962C8B-B14F-4D97-AF65-F5344CB8AC3E}">
        <p14:creationId xmlns:p14="http://schemas.microsoft.com/office/powerpoint/2010/main" val="217182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pl-PL" b="1" dirty="0" smtClean="0"/>
              <a:t>DICOM </a:t>
            </a:r>
            <a:r>
              <a:rPr lang="pl-PL" b="1" dirty="0" smtClean="0"/>
              <a:t>- historia</a:t>
            </a:r>
            <a:endParaRPr lang="pl-PL" b="1" dirty="0"/>
          </a:p>
        </p:txBody>
      </p:sp>
      <p:sp>
        <p:nvSpPr>
          <p:cNvPr id="5" name="Prostokąt 4"/>
          <p:cNvSpPr/>
          <p:nvPr/>
        </p:nvSpPr>
        <p:spPr>
          <a:xfrm>
            <a:off x="838199" y="1690688"/>
            <a:ext cx="10980761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Potrzeba stworzenia jednolitego standardu opisu danych</a:t>
            </a:r>
            <a:endParaRPr lang="pl-PL" b="0" i="0" dirty="0" smtClean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Utworzenie komitetu </a:t>
            </a:r>
            <a:r>
              <a:rPr lang="en-US" dirty="0"/>
              <a:t>ACR (American College of Radiology) </a:t>
            </a:r>
            <a:r>
              <a:rPr lang="en-US" dirty="0" err="1"/>
              <a:t>i</a:t>
            </a:r>
            <a:r>
              <a:rPr lang="en-US" dirty="0"/>
              <a:t> NEMA (National Electrical Manufacturers Association</a:t>
            </a:r>
            <a:r>
              <a:rPr lang="en-US" dirty="0" smtClean="0"/>
              <a:t>)</a:t>
            </a:r>
            <a:r>
              <a:rPr lang="pl-PL" dirty="0" smtClean="0"/>
              <a:t> rok 1983</a:t>
            </a:r>
            <a:endParaRPr lang="pl-PL" b="0" i="0" dirty="0" smtClean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dirty="0"/>
              <a:t>ACR-NEMA Standard </a:t>
            </a:r>
            <a:r>
              <a:rPr lang="pl-PL" dirty="0" err="1"/>
              <a:t>Publication</a:t>
            </a:r>
            <a:r>
              <a:rPr lang="pl-PL" dirty="0"/>
              <a:t> No. </a:t>
            </a:r>
            <a:r>
              <a:rPr lang="pl-PL" dirty="0" smtClean="0"/>
              <a:t>300-1985</a:t>
            </a:r>
            <a:endParaRPr lang="pl-PL" b="0" i="0" dirty="0" smtClean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dirty="0"/>
              <a:t>ACR-NEMA Standard </a:t>
            </a:r>
            <a:r>
              <a:rPr lang="pl-PL" dirty="0" err="1"/>
              <a:t>Publication</a:t>
            </a:r>
            <a:r>
              <a:rPr lang="pl-PL" dirty="0"/>
              <a:t> No. </a:t>
            </a:r>
            <a:r>
              <a:rPr lang="pl-PL" dirty="0" smtClean="0"/>
              <a:t>300-1988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Prezentacja standardu 2.0 w roku 1990</a:t>
            </a:r>
          </a:p>
          <a:p>
            <a:pPr lvl="0">
              <a:spcBef>
                <a:spcPts val="600"/>
              </a:spcBef>
            </a:pPr>
            <a:r>
              <a:rPr lang="pl-PL" dirty="0" smtClean="0"/>
              <a:t> - </a:t>
            </a:r>
            <a:r>
              <a:rPr lang="pl-PL" dirty="0" err="1" smtClean="0"/>
              <a:t>DeJarnette</a:t>
            </a:r>
            <a:r>
              <a:rPr lang="pl-PL" dirty="0" smtClean="0"/>
              <a:t> </a:t>
            </a:r>
            <a:r>
              <a:rPr lang="pl-PL" dirty="0" err="1"/>
              <a:t>Research</a:t>
            </a:r>
            <a:r>
              <a:rPr lang="pl-PL" dirty="0"/>
              <a:t> Systems,</a:t>
            </a:r>
          </a:p>
          <a:p>
            <a:pPr lvl="0">
              <a:spcBef>
                <a:spcPts val="600"/>
              </a:spcBef>
            </a:pPr>
            <a:r>
              <a:rPr lang="pl-PL" dirty="0" smtClean="0"/>
              <a:t>-  General </a:t>
            </a:r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Medical</a:t>
            </a:r>
            <a:r>
              <a:rPr lang="pl-PL" dirty="0"/>
              <a:t> Systems,</a:t>
            </a:r>
          </a:p>
          <a:p>
            <a:pPr lvl="0">
              <a:spcBef>
                <a:spcPts val="600"/>
              </a:spcBef>
            </a:pPr>
            <a:r>
              <a:rPr lang="pl-PL" dirty="0" smtClean="0"/>
              <a:t>- </a:t>
            </a:r>
            <a:r>
              <a:rPr lang="pl-PL" dirty="0" err="1" smtClean="0"/>
              <a:t>Merge</a:t>
            </a:r>
            <a:r>
              <a:rPr lang="pl-PL" dirty="0" smtClean="0"/>
              <a:t> </a:t>
            </a:r>
            <a:r>
              <a:rPr lang="pl-PL" dirty="0"/>
              <a:t>Technologies,</a:t>
            </a:r>
          </a:p>
          <a:p>
            <a:pPr lvl="0">
              <a:spcBef>
                <a:spcPts val="600"/>
              </a:spcBef>
            </a:pPr>
            <a:r>
              <a:rPr lang="pl-PL" dirty="0" smtClean="0"/>
              <a:t>- Siemens </a:t>
            </a:r>
            <a:r>
              <a:rPr lang="pl-PL" dirty="0" err="1"/>
              <a:t>Medical</a:t>
            </a:r>
            <a:r>
              <a:rPr lang="pl-PL" dirty="0"/>
              <a:t> Systems,</a:t>
            </a:r>
          </a:p>
          <a:p>
            <a:pPr lvl="0">
              <a:spcBef>
                <a:spcPts val="600"/>
              </a:spcBef>
            </a:pPr>
            <a:r>
              <a:rPr lang="pl-PL" dirty="0" smtClean="0"/>
              <a:t>- </a:t>
            </a:r>
            <a:r>
              <a:rPr lang="pl-PL" dirty="0" err="1" smtClean="0"/>
              <a:t>Vortech</a:t>
            </a:r>
            <a:r>
              <a:rPr lang="pl-PL" dirty="0"/>
              <a:t>,</a:t>
            </a:r>
          </a:p>
          <a:p>
            <a:pPr marL="285750" lvl="0" indent="-285750">
              <a:spcBef>
                <a:spcPts val="600"/>
              </a:spcBef>
              <a:buFontTx/>
              <a:buChar char="-"/>
            </a:pPr>
            <a:r>
              <a:rPr lang="pl-PL" dirty="0" smtClean="0"/>
              <a:t>3M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dirty="0" smtClean="0"/>
              <a:t>Wdrożenie standardu ACR-NEMA w armii amerykańskiej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dirty="0" smtClean="0"/>
              <a:t>Wersja 3.0 </a:t>
            </a:r>
            <a:r>
              <a:rPr lang="pl-PL" dirty="0"/>
              <a:t>ACR-NEMA </a:t>
            </a:r>
            <a:r>
              <a:rPr lang="pl-PL" dirty="0" smtClean="0"/>
              <a:t> 1993 – przemianowanie nazwy standardu na DICOM</a:t>
            </a:r>
            <a:endParaRPr lang="pl-PL" dirty="0"/>
          </a:p>
          <a:p>
            <a:pPr marL="285750" lvl="0" indent="-285750">
              <a:buFontTx/>
              <a:buChar char="-"/>
            </a:pPr>
            <a:endParaRPr lang="pl-PL" dirty="0"/>
          </a:p>
          <a:p>
            <a:pPr lvl="0"/>
            <a:endParaRPr lang="pl-PL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250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DICOM - zastosowanie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1800" dirty="0"/>
          </a:p>
          <a:p>
            <a:pPr marL="0" indent="0">
              <a:buNone/>
            </a:pPr>
            <a:endParaRPr lang="pl-PL" sz="18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14066" y="1672273"/>
            <a:ext cx="111638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l-PL" dirty="0" smtClean="0"/>
              <a:t>DICOM </a:t>
            </a:r>
            <a:r>
              <a:rPr lang="pl-PL" dirty="0"/>
              <a:t>znajduje zastosowanie głównie w przetwarzaniu </a:t>
            </a:r>
            <a:r>
              <a:rPr lang="pl-PL" dirty="0" smtClean="0"/>
              <a:t>obrazów: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 tomografii komputerowej (TK/CT</a:t>
            </a:r>
            <a:r>
              <a:rPr lang="pl-PL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 tomografii rezonansu magnetycznego (MRI</a:t>
            </a:r>
            <a:r>
              <a:rPr lang="pl-PL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 smtClean="0"/>
              <a:t> pozytonowej </a:t>
            </a:r>
            <a:r>
              <a:rPr lang="pl-PL" dirty="0"/>
              <a:t>tomografii emisyjnej (PET</a:t>
            </a:r>
            <a:r>
              <a:rPr lang="pl-PL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 cyfrowej angiografii </a:t>
            </a:r>
            <a:r>
              <a:rPr lang="pl-PL" dirty="0" err="1"/>
              <a:t>subtrakcyjnej</a:t>
            </a:r>
            <a:r>
              <a:rPr lang="pl-PL" dirty="0"/>
              <a:t> (DSA</a:t>
            </a:r>
            <a:r>
              <a:rPr lang="pl-PL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 cyfrowej radiografii konwencjonalnej (CR</a:t>
            </a:r>
            <a:r>
              <a:rPr lang="pl-PL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 radiografii cyfrowej (DR</a:t>
            </a:r>
            <a:r>
              <a:rPr lang="pl-PL" dirty="0" smtClean="0"/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dirty="0"/>
              <a:t> </a:t>
            </a:r>
            <a:r>
              <a:rPr lang="pl-PL" dirty="0" smtClean="0"/>
              <a:t>inne technologie </a:t>
            </a:r>
            <a:r>
              <a:rPr lang="pl-PL" dirty="0"/>
              <a:t>cyfrowe badań o </a:t>
            </a:r>
            <a:r>
              <a:rPr lang="pl-PL" dirty="0" smtClean="0"/>
              <a:t>wysokiej</a:t>
            </a:r>
          </a:p>
          <a:p>
            <a:r>
              <a:rPr lang="pl-PL" dirty="0" smtClean="0"/>
              <a:t>      rozdzielczości </a:t>
            </a:r>
            <a:r>
              <a:rPr lang="pl-PL" dirty="0"/>
              <a:t>obrazu.</a:t>
            </a:r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747" y="1690688"/>
            <a:ext cx="30956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30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8200" y="189954"/>
            <a:ext cx="10515600" cy="1325563"/>
          </a:xfrm>
        </p:spPr>
        <p:txBody>
          <a:bodyPr/>
          <a:lstStyle/>
          <a:p>
            <a:r>
              <a:rPr lang="pl-PL" b="1" dirty="0" smtClean="0"/>
              <a:t>Struktura obiektu w standardzie DICOM</a:t>
            </a:r>
            <a:endParaRPr lang="pl-PL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3040380"/>
            <a:ext cx="2219325" cy="3276600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838200" y="1515517"/>
            <a:ext cx="94640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Dane zawarte w każdym pliku DICOM podzielone są na dwie części: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część zawierającą informacje o pliku (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Dicom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-Meta-Information-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),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dane jednego obiektu Service-Object 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Pair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Dicom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-Data-Set).</a:t>
            </a:r>
            <a:endParaRPr lang="pl-PL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4206240" y="29429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Data Element - podstawowa jednostka, służy do opisu atrybutów, składa się z:</a:t>
            </a:r>
            <a:endParaRPr lang="pl-PL" dirty="0"/>
          </a:p>
        </p:txBody>
      </p:sp>
      <p:sp>
        <p:nvSpPr>
          <p:cNvPr id="8" name="Prostokąt 7"/>
          <p:cNvSpPr/>
          <p:nvPr/>
        </p:nvSpPr>
        <p:spPr>
          <a:xfrm>
            <a:off x="4206240" y="398439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Data Element Tag - unikalny identyfikator, złożony z dwóch liczb: grupy i elementu grupy,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Value 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Representation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- typ danych umożliwiający poprawną interpretację,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Value </a:t>
            </a:r>
            <a:r>
              <a:rPr lang="pl-PL" b="0" i="0" dirty="0" err="1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- rozmiar elementu,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l-PL" b="0" i="0" dirty="0" smtClean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Value Field (opcjonalne) - pole z właściwymi danymi.</a:t>
            </a:r>
            <a:endParaRPr lang="pl-PL" b="0" i="0" dirty="0">
              <a:solidFill>
                <a:srgbClr val="25252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1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/>
              <a:t>System wizualizacji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 smtClean="0"/>
              <a:t>System wizualizacji będzie się składał z serwera oraz tabletu(tabletów) z dostępem zdalnym.</a:t>
            </a:r>
          </a:p>
        </p:txBody>
      </p:sp>
      <p:pic>
        <p:nvPicPr>
          <p:cNvPr id="4098" name="Picture 2" descr="http://www.kozak.pl/galerie/s/serwer-hewlett-packardn_217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815" y="3093720"/>
            <a:ext cx="1902713" cy="251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doxz7msmg7sxx.cloudfront.net/media/wysiwyg/cms-plus/main-image/black_1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74" y="2861953"/>
            <a:ext cx="1842764" cy="10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doxz7msmg7sxx.cloudfront.net/media/wysiwyg/cms-plus/main-image/black_1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74" y="4299354"/>
            <a:ext cx="1842764" cy="10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doxz7msmg7sxx.cloudfront.net/media/wysiwyg/cms-plus/main-image/black_1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899" y="3610586"/>
            <a:ext cx="1842764" cy="103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www.mycenter.pl/temp/fckeditor/image/wifi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282" y="3694348"/>
            <a:ext cx="747138" cy="747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upload.wikimedia.org/wikipedia/commons/thumb/d/da/Bluetooth.svg/2000px-Bluetooth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8393" y="3797527"/>
            <a:ext cx="434494" cy="66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48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Aplikacja po stronie serwera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2625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Zadania: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/>
              <a:t>operację </a:t>
            </a:r>
            <a:r>
              <a:rPr lang="pl-PL" dirty="0" smtClean="0"/>
              <a:t>wizualizacji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l-PL" dirty="0" smtClean="0"/>
              <a:t>świadczenie usług bazo-</a:t>
            </a:r>
            <a:r>
              <a:rPr lang="pl-PL" dirty="0" err="1" smtClean="0"/>
              <a:t>danowych</a:t>
            </a:r>
            <a:endParaRPr lang="pl-PL" dirty="0" smtClean="0"/>
          </a:p>
          <a:p>
            <a:pPr>
              <a:buFont typeface="Wingdings" panose="05000000000000000000" pitchFamily="2" charset="2"/>
              <a:buChar char="§"/>
            </a:pPr>
            <a:endParaRPr lang="pl-PL" dirty="0"/>
          </a:p>
          <a:p>
            <a:pPr marL="0" indent="0" algn="just">
              <a:buNone/>
            </a:pPr>
            <a:r>
              <a:rPr lang="pl-PL" dirty="0" smtClean="0"/>
              <a:t>Aplikacja napisana będzie w języku C++, z wykorzystaniem przetwarzania współbieżnego. Operacje wizualizacji w postaci renderingu powierzchni będzie zrealizowana z użyciem biblioteki VTK. Aplikacja będzie działać pod kontrolą systemu </a:t>
            </a:r>
            <a:r>
              <a:rPr lang="pl-PL" dirty="0"/>
              <a:t>L</a:t>
            </a:r>
            <a:r>
              <a:rPr lang="pl-PL" dirty="0" smtClean="0"/>
              <a:t>inux (</a:t>
            </a:r>
            <a:r>
              <a:rPr lang="pl-PL" dirty="0" err="1" smtClean="0"/>
              <a:t>Centos</a:t>
            </a:r>
            <a:r>
              <a:rPr lang="pl-PL" dirty="0" smtClean="0"/>
              <a:t> bądź Fedora).</a:t>
            </a:r>
            <a:endParaRPr lang="pl-PL" dirty="0"/>
          </a:p>
        </p:txBody>
      </p:sp>
      <p:pic>
        <p:nvPicPr>
          <p:cNvPr id="5124" name="Picture 4" descr="https://isocpp.org/images/uploads/logo-s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175" y="1785938"/>
            <a:ext cx="34290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29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b="1" dirty="0" smtClean="0"/>
              <a:t>Aplikacja po stronie klienta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2625" y="17827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 smtClean="0"/>
              <a:t>Na urządzeniu mobilnym (tablet) prezentowany będzie wynik wizualizacji.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pl-PL" dirty="0" smtClean="0"/>
              <a:t>Aplikacja będzie napisana w języku JAVA z wykorzystaniem </a:t>
            </a:r>
            <a:r>
              <a:rPr lang="pl-PL" dirty="0"/>
              <a:t>Android </a:t>
            </a:r>
            <a:r>
              <a:rPr lang="pl-PL" dirty="0" smtClean="0"/>
              <a:t>SDK. Aplikacja będzie działać pod kontrolą systemu Android.</a:t>
            </a: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6150" name="Picture 6" descr="http://www.javaguru.co/wp-content/uploads/2015/02/jav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2990849"/>
            <a:ext cx="27305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encrypted-tbn2.gstatic.com/images?q=tbn:ANd9GcR5pXc5fgFzkvlsJl_ay5FpxmlC7FoPpSbKMAMH04D3lSXIq_C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838449"/>
            <a:ext cx="19431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3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434120" y="2967335"/>
            <a:ext cx="53237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Dziękuję za uwagę</a:t>
            </a:r>
            <a:endParaRPr lang="pl-P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804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310</Words>
  <Application>Microsoft Office PowerPoint</Application>
  <PresentationFormat>Panoramiczny</PresentationFormat>
  <Paragraphs>57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Motyw pakietu Office</vt:lpstr>
      <vt:lpstr>System wizualizacji danych medycznych DICOM z możliwością dostępu zdalnego</vt:lpstr>
      <vt:lpstr>DICOM - wprowadzenie</vt:lpstr>
      <vt:lpstr>DICOM - historia</vt:lpstr>
      <vt:lpstr>DICOM - zastosowanie</vt:lpstr>
      <vt:lpstr>Struktura obiektu w standardzie DICOM</vt:lpstr>
      <vt:lpstr>System wizualizacji </vt:lpstr>
      <vt:lpstr>Aplikacja po stronie serwera</vt:lpstr>
      <vt:lpstr>Aplikacja po stronie klienta</vt:lpstr>
      <vt:lpstr>Prezentacja programu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wizualizacji danych medycznych DICOM z możliwością dostępu zdalnego</dc:title>
  <dc:creator>Rafal</dc:creator>
  <cp:lastModifiedBy>Rafal</cp:lastModifiedBy>
  <cp:revision>22</cp:revision>
  <dcterms:created xsi:type="dcterms:W3CDTF">2015-04-14T18:23:34Z</dcterms:created>
  <dcterms:modified xsi:type="dcterms:W3CDTF">2015-06-16T20:49:16Z</dcterms:modified>
</cp:coreProperties>
</file>