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726" r:id="rId2"/>
    <p:sldMasterId id="2147483738" r:id="rId3"/>
    <p:sldMasterId id="2147483750" r:id="rId4"/>
  </p:sldMasterIdLst>
  <p:notesMasterIdLst>
    <p:notesMasterId r:id="rId73"/>
  </p:notesMasterIdLst>
  <p:sldIdLst>
    <p:sldId id="512"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7" r:id="rId20"/>
    <p:sldId id="528" r:id="rId21"/>
    <p:sldId id="529" r:id="rId22"/>
    <p:sldId id="508" r:id="rId23"/>
    <p:sldId id="509" r:id="rId24"/>
    <p:sldId id="510" r:id="rId25"/>
    <p:sldId id="511" r:id="rId26"/>
    <p:sldId id="454" r:id="rId27"/>
    <p:sldId id="398" r:id="rId28"/>
    <p:sldId id="399" r:id="rId29"/>
    <p:sldId id="400" r:id="rId30"/>
    <p:sldId id="474" r:id="rId31"/>
    <p:sldId id="475" r:id="rId32"/>
    <p:sldId id="476" r:id="rId33"/>
    <p:sldId id="477" r:id="rId34"/>
    <p:sldId id="478" r:id="rId35"/>
    <p:sldId id="479" r:id="rId36"/>
    <p:sldId id="480" r:id="rId37"/>
    <p:sldId id="481" r:id="rId38"/>
    <p:sldId id="482" r:id="rId39"/>
    <p:sldId id="483" r:id="rId40"/>
    <p:sldId id="484" r:id="rId41"/>
    <p:sldId id="485" r:id="rId42"/>
    <p:sldId id="486" r:id="rId43"/>
    <p:sldId id="487" r:id="rId44"/>
    <p:sldId id="488" r:id="rId45"/>
    <p:sldId id="489" r:id="rId46"/>
    <p:sldId id="491" r:id="rId47"/>
    <p:sldId id="350" r:id="rId48"/>
    <p:sldId id="351" r:id="rId49"/>
    <p:sldId id="345" r:id="rId50"/>
    <p:sldId id="415" r:id="rId51"/>
    <p:sldId id="490" r:id="rId52"/>
    <p:sldId id="451" r:id="rId53"/>
    <p:sldId id="452" r:id="rId54"/>
    <p:sldId id="457" r:id="rId55"/>
    <p:sldId id="458" r:id="rId56"/>
    <p:sldId id="459" r:id="rId57"/>
    <p:sldId id="460" r:id="rId58"/>
    <p:sldId id="461" r:id="rId59"/>
    <p:sldId id="462" r:id="rId60"/>
    <p:sldId id="463" r:id="rId61"/>
    <p:sldId id="464" r:id="rId62"/>
    <p:sldId id="465" r:id="rId63"/>
    <p:sldId id="466" r:id="rId64"/>
    <p:sldId id="467" r:id="rId65"/>
    <p:sldId id="468" r:id="rId66"/>
    <p:sldId id="469" r:id="rId67"/>
    <p:sldId id="470" r:id="rId68"/>
    <p:sldId id="471" r:id="rId69"/>
    <p:sldId id="472" r:id="rId70"/>
    <p:sldId id="473" r:id="rId71"/>
    <p:sldId id="341"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96" d="100"/>
          <a:sy n="96" d="100"/>
        </p:scale>
        <p:origin x="63"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2E1FE-F8FE-4378-B116-C1C1B34CECAB}" type="datetimeFigureOut">
              <a:rPr lang="zh-CN" altLang="en-US" smtClean="0"/>
              <a:t>2016/7/1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07519-EAAE-4936-ACB4-CB3F254D65B7}" type="slidenum">
              <a:rPr lang="zh-CN" altLang="en-US" smtClean="0"/>
              <a:t>‹#›</a:t>
            </a:fld>
            <a:endParaRPr lang="zh-CN" altLang="en-US"/>
          </a:p>
        </p:txBody>
      </p:sp>
    </p:spTree>
    <p:extLst>
      <p:ext uri="{BB962C8B-B14F-4D97-AF65-F5344CB8AC3E}">
        <p14:creationId xmlns:p14="http://schemas.microsoft.com/office/powerpoint/2010/main" val="1955431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47E9D15-0B22-4A7B-829E-B44971538939}" type="slidenum">
              <a:rPr kumimoji="0" lang="zh-CN" altLang="en-US" sz="1200" b="0" i="0" u="none" strike="noStrike" kern="1200" cap="none" spc="0" normalizeH="0" baseline="0" noProof="0">
                <a:ln>
                  <a:noFill/>
                </a:ln>
                <a:solidFill>
                  <a:prstClr val="black"/>
                </a:solidFill>
                <a:effectLst/>
                <a:uLnTx/>
                <a:uFillTx/>
                <a:latin typeface="Verdana" panose="020B0604030504040204" pitchFamily="34" charset="0"/>
                <a:ea typeface="Arial Unicode MS" panose="020B0604020202020204" pitchFamily="34" charset="-122"/>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Verdana" panose="020B0604030504040204" pitchFamily="34" charset="0"/>
              <a:ea typeface="Arial Unicode MS" panose="020B0604020202020204" pitchFamily="34" charset="-122"/>
            </a:endParaRPr>
          </a:p>
        </p:txBody>
      </p:sp>
    </p:spTree>
    <p:extLst>
      <p:ext uri="{BB962C8B-B14F-4D97-AF65-F5344CB8AC3E}">
        <p14:creationId xmlns:p14="http://schemas.microsoft.com/office/powerpoint/2010/main" val="1138635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fld id="{0C3F81BE-E8CC-4C86-BDCE-1E2826A8278D}" type="slidenum">
              <a:rPr lang="zh-CN" altLang="en-US" sz="1200">
                <a:solidFill>
                  <a:prstClr val="black"/>
                </a:solidFill>
              </a:rPr>
              <a:pPr/>
              <a:t>68</a:t>
            </a:fld>
            <a:endParaRPr lang="en-US" altLang="zh-CN" sz="1200">
              <a:solidFill>
                <a:prstClr val="black"/>
              </a:solidFill>
            </a:endParaRPr>
          </a:p>
        </p:txBody>
      </p:sp>
    </p:spTree>
    <p:extLst>
      <p:ext uri="{BB962C8B-B14F-4D97-AF65-F5344CB8AC3E}">
        <p14:creationId xmlns:p14="http://schemas.microsoft.com/office/powerpoint/2010/main" val="1229897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5D8E752-E13F-4185-9A35-2CEF46E12E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30140715"/>
      </p:ext>
    </p:extLst>
  </p:cSld>
  <p:clrMapOvr>
    <a:masterClrMapping/>
  </p:clrMapOvr>
  <p:transition spd="slow">
    <p:push/>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1CABA69-BF1D-4A35-ABC4-10D75E50346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532265"/>
      </p:ext>
    </p:extLst>
  </p:cSld>
  <p:clrMapOvr>
    <a:masterClrMapping/>
  </p:clrMapOvr>
  <p:transition spd="slow">
    <p:push/>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770000-4A20-477D-A2BE-0F6583B4EA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63049565"/>
      </p:ext>
    </p:extLst>
  </p:cSld>
  <p:clrMapOvr>
    <a:masterClrMapping/>
  </p:clrMapOvr>
  <p:transition spd="slow">
    <p:push/>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5D8E752-E13F-4185-9A35-2CEF46E12E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55798353"/>
      </p:ext>
    </p:extLst>
  </p:cSld>
  <p:clrMapOvr>
    <a:masterClrMapping/>
  </p:clrMapOvr>
  <p:transition spd="slow">
    <p:push/>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1"/>
          <p:cNvSpPr/>
          <p:nvPr userDrawn="1"/>
        </p:nvSpPr>
        <p:spPr>
          <a:xfrm>
            <a:off x="3656489" y="6324601"/>
            <a:ext cx="8535511"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5" name="矩形 23"/>
          <p:cNvSpPr/>
          <p:nvPr userDrawn="1"/>
        </p:nvSpPr>
        <p:spPr>
          <a:xfrm>
            <a:off x="0" y="6324601"/>
            <a:ext cx="312302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6" name="TextBox 6"/>
          <p:cNvSpPr txBox="1">
            <a:spLocks noChangeArrowheads="1"/>
          </p:cNvSpPr>
          <p:nvPr userDrawn="1"/>
        </p:nvSpPr>
        <p:spPr bwMode="auto">
          <a:xfrm>
            <a:off x="3175414" y="6302376"/>
            <a:ext cx="49536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eaLnBrk="0" fontAlgn="base" hangingPunct="0">
              <a:spcBef>
                <a:spcPct val="0"/>
              </a:spcBef>
              <a:spcAft>
                <a:spcPct val="0"/>
              </a:spcAft>
              <a:defRPr/>
            </a:pPr>
            <a:fld id="{8C6764D8-2231-4273-A09F-876991EF42B3}" type="slidenum">
              <a:rPr lang="en-US" altLang="zh-CN" sz="1400" smtClean="0">
                <a:solidFill>
                  <a:srgbClr val="000000"/>
                </a:solidFill>
              </a:rPr>
              <a:pPr eaLnBrk="0" fontAlgn="base" hangingPunct="0">
                <a:spcBef>
                  <a:spcPct val="0"/>
                </a:spcBef>
                <a:spcAft>
                  <a:spcPct val="0"/>
                </a:spcAft>
                <a:defRPr/>
              </a:pPr>
              <a:t>‹#›</a:t>
            </a:fld>
            <a:endParaRPr lang="zh-CN" altLang="en-US" sz="1400" dirty="0" smtClean="0">
              <a:solidFill>
                <a:srgbClr val="000000"/>
              </a:solidFill>
            </a:endParaRPr>
          </a:p>
        </p:txBody>
      </p:sp>
      <p:sp>
        <p:nvSpPr>
          <p:cNvPr id="7" name="文本框 24"/>
          <p:cNvSpPr txBox="1">
            <a:spLocks noChangeArrowheads="1"/>
          </p:cNvSpPr>
          <p:nvPr userDrawn="1"/>
        </p:nvSpPr>
        <p:spPr bwMode="auto">
          <a:xfrm>
            <a:off x="833547" y="561976"/>
            <a:ext cx="129398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eaLnBrk="0" fontAlgn="base" hangingPunct="0">
              <a:spcBef>
                <a:spcPct val="0"/>
              </a:spcBef>
              <a:spcAft>
                <a:spcPct val="0"/>
              </a:spcAft>
              <a:defRPr/>
            </a:pPr>
            <a:r>
              <a:rPr lang="zh-CN" altLang="en-US" sz="2400" smtClean="0">
                <a:solidFill>
                  <a:srgbClr val="FFFFFF"/>
                </a:solidFill>
                <a:latin typeface="Arial" charset="0"/>
                <a:ea typeface="微软雅黑" pitchFamily="34" charset="-122"/>
              </a:rPr>
              <a:t>目录页</a:t>
            </a:r>
          </a:p>
        </p:txBody>
      </p:sp>
      <p:cxnSp>
        <p:nvCxnSpPr>
          <p:cNvPr id="8" name="直接连接符 7"/>
          <p:cNvCxnSpPr/>
          <p:nvPr userDrawn="1"/>
        </p:nvCxnSpPr>
        <p:spPr>
          <a:xfrm>
            <a:off x="1" y="1066800"/>
            <a:ext cx="12192000"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276226"/>
            <a:ext cx="10667802"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10" name="矩形 9"/>
          <p:cNvSpPr/>
          <p:nvPr userDrawn="1"/>
        </p:nvSpPr>
        <p:spPr>
          <a:xfrm>
            <a:off x="914519" y="0"/>
            <a:ext cx="1919538"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eaLnBrk="0" hangingPunct="0">
              <a:lnSpc>
                <a:spcPct val="120000"/>
              </a:lnSpc>
              <a:defRPr/>
            </a:pPr>
            <a:endParaRPr lang="zh-CN" altLang="en-US" sz="1800" b="1" kern="0">
              <a:solidFill>
                <a:srgbClr val="F9F9F9"/>
              </a:solidFill>
              <a:latin typeface="微软雅黑" pitchFamily="34" charset="-122"/>
              <a:ea typeface="微软雅黑" pitchFamily="34" charset="-122"/>
              <a:cs typeface="Arial Unicode MS" panose="020B0604020202020204" pitchFamily="34" charset="-122"/>
            </a:endParaRPr>
          </a:p>
        </p:txBody>
      </p:sp>
      <p:cxnSp>
        <p:nvCxnSpPr>
          <p:cNvPr id="11" name="直接连接符 10"/>
          <p:cNvCxnSpPr/>
          <p:nvPr userDrawn="1"/>
        </p:nvCxnSpPr>
        <p:spPr>
          <a:xfrm>
            <a:off x="914519" y="1066800"/>
            <a:ext cx="1919538"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rot="5400000" flipH="1" flipV="1">
            <a:off x="381120" y="533401"/>
            <a:ext cx="10668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6214" y="527844"/>
            <a:ext cx="1066800" cy="11113"/>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31437" y="304801"/>
            <a:ext cx="96056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cxnSp>
        <p:nvCxnSpPr>
          <p:cNvPr id="15" name="直接连接符 14"/>
          <p:cNvCxnSpPr/>
          <p:nvPr userDrawn="1"/>
        </p:nvCxnSpPr>
        <p:spPr>
          <a:xfrm>
            <a:off x="1219359" y="504825"/>
            <a:ext cx="1297157"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extLst/>
          </a:blip>
          <a:stretch>
            <a:fillRect/>
          </a:stretch>
        </p:blipFill>
        <p:spPr>
          <a:xfrm>
            <a:off x="10755389" y="220800"/>
            <a:ext cx="388851"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3723172" y="6305550"/>
            <a:ext cx="473533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sz="1400" dirty="0" smtClean="0">
                <a:solidFill>
                  <a:srgbClr val="FFFFFF"/>
                </a:solidFill>
                <a:latin typeface="微软雅黑" pitchFamily="34" charset="-122"/>
                <a:ea typeface="微软雅黑" pitchFamily="34" charset="-122"/>
              </a:rPr>
              <a:t>算法设计与分析（实验班） </a:t>
            </a:r>
            <a:r>
              <a:rPr lang="en-US" altLang="zh-CN" sz="1400" dirty="0" smtClean="0">
                <a:solidFill>
                  <a:srgbClr val="FFFFFF"/>
                </a:solidFill>
                <a:latin typeface="微软雅黑" pitchFamily="34" charset="-122"/>
                <a:ea typeface="微软雅黑" pitchFamily="34" charset="-122"/>
              </a:rPr>
              <a:t>· </a:t>
            </a:r>
            <a:r>
              <a:rPr lang="zh-CN" altLang="en-US" sz="1400" dirty="0" smtClean="0">
                <a:solidFill>
                  <a:srgbClr val="FFFFFF"/>
                </a:solidFill>
                <a:latin typeface="微软雅黑" pitchFamily="34" charset="-122"/>
                <a:ea typeface="微软雅黑" pitchFamily="34" charset="-122"/>
              </a:rPr>
              <a:t>北京大学 李煜东</a:t>
            </a:r>
            <a:r>
              <a:rPr lang="en-US" altLang="zh-CN" sz="1400" dirty="0" smtClean="0">
                <a:solidFill>
                  <a:srgbClr val="FFFFFF"/>
                </a:solidFill>
                <a:latin typeface="微软雅黑" pitchFamily="34" charset="-122"/>
                <a:ea typeface="微软雅黑" pitchFamily="34" charset="-122"/>
              </a:rPr>
              <a:t>×</a:t>
            </a:r>
            <a:r>
              <a:rPr lang="zh-CN" altLang="en-US" sz="1400" dirty="0" smtClean="0">
                <a:solidFill>
                  <a:srgbClr val="FFFFFF"/>
                </a:solidFill>
                <a:latin typeface="微软雅黑" pitchFamily="34" charset="-122"/>
                <a:ea typeface="微软雅黑" pitchFamily="34" charset="-122"/>
              </a:rPr>
              <a:t>孙嘉裕</a:t>
            </a:r>
            <a:endParaRPr lang="en-US" altLang="zh-CN" sz="1400" dirty="0" smtClean="0">
              <a:solidFill>
                <a:srgbClr val="FFFFFF"/>
              </a:solidFill>
              <a:latin typeface="微软雅黑" pitchFamily="34" charset="-122"/>
              <a:ea typeface="微软雅黑" pitchFamily="34" charset="-122"/>
            </a:endParaRPr>
          </a:p>
        </p:txBody>
      </p:sp>
      <p:sp>
        <p:nvSpPr>
          <p:cNvPr id="34" name="标题 1"/>
          <p:cNvSpPr>
            <a:spLocks noGrp="1"/>
          </p:cNvSpPr>
          <p:nvPr>
            <p:ph type="title"/>
          </p:nvPr>
        </p:nvSpPr>
        <p:spPr>
          <a:xfrm>
            <a:off x="2437924" y="1020762"/>
            <a:ext cx="7848907"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dirty="0" smtClean="0"/>
              <a:t>单击此处编辑母版标题样式</a:t>
            </a:r>
            <a:endParaRPr lang="zh-CN" altLang="en-US" dirty="0"/>
          </a:p>
        </p:txBody>
      </p:sp>
      <p:sp>
        <p:nvSpPr>
          <p:cNvPr id="35" name="内容占位符 2"/>
          <p:cNvSpPr>
            <a:spLocks noGrp="1"/>
          </p:cNvSpPr>
          <p:nvPr>
            <p:ph idx="1"/>
          </p:nvPr>
        </p:nvSpPr>
        <p:spPr>
          <a:xfrm>
            <a:off x="833547" y="1871662"/>
            <a:ext cx="10520937" cy="4254501"/>
          </a:xfrm>
        </p:spPr>
        <p:txBody>
          <a:bodyPr/>
          <a:lstStyle>
            <a:lvl1pPr>
              <a:defRPr sz="2800">
                <a:latin typeface="Lucida Fax" panose="02060602050505020204" pitchFamily="18" charset="0"/>
                <a:ea typeface="微软雅黑" panose="020B0503020204020204" pitchFamily="34" charset="-122"/>
              </a:defRPr>
            </a:lvl1pPr>
            <a:lvl2pPr>
              <a:defRPr sz="2400">
                <a:latin typeface="Lucida Fax" panose="02060602050505020204" pitchFamily="18" charset="0"/>
                <a:ea typeface="微软雅黑" panose="020B0503020204020204" pitchFamily="34" charset="-122"/>
              </a:defRPr>
            </a:lvl2pPr>
            <a:lvl3pPr>
              <a:defRPr sz="2200">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内容占位符 2"/>
          <p:cNvSpPr>
            <a:spLocks noGrp="1"/>
          </p:cNvSpPr>
          <p:nvPr>
            <p:ph sz="quarter" idx="10" hasCustomPrompt="1"/>
          </p:nvPr>
        </p:nvSpPr>
        <p:spPr>
          <a:xfrm>
            <a:off x="2970600" y="527050"/>
            <a:ext cx="5487907"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smtClean="0"/>
              <a:t>单击此处编辑节标题</a:t>
            </a:r>
            <a:endParaRPr lang="zh-CN" altLang="en-US" dirty="0"/>
          </a:p>
        </p:txBody>
      </p:sp>
      <p:sp>
        <p:nvSpPr>
          <p:cNvPr id="19" name="内容占位符 18"/>
          <p:cNvSpPr>
            <a:spLocks noGrp="1"/>
          </p:cNvSpPr>
          <p:nvPr>
            <p:ph sz="quarter" idx="11" hasCustomPrompt="1"/>
          </p:nvPr>
        </p:nvSpPr>
        <p:spPr>
          <a:xfrm>
            <a:off x="912932" y="504826"/>
            <a:ext cx="1921125" cy="409575"/>
          </a:xfrm>
        </p:spPr>
        <p:txBody>
          <a:bodyPr/>
          <a:lstStyle>
            <a:lvl1pPr marL="0" indent="0" algn="ctr" rtl="0" eaLnBrk="1" fontAlgn="base" hangingPunct="1">
              <a:spcBef>
                <a:spcPct val="0"/>
              </a:spcBef>
              <a:spcAft>
                <a:spcPct val="0"/>
              </a:spcAft>
              <a:buFontTx/>
              <a:buNone/>
              <a:defRPr lang="zh-CN" altLang="en-US" sz="22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smtClean="0"/>
              <a:t>图论</a:t>
            </a:r>
          </a:p>
        </p:txBody>
      </p:sp>
      <p:sp>
        <p:nvSpPr>
          <p:cNvPr id="22" name="内容占位符 18"/>
          <p:cNvSpPr>
            <a:spLocks noGrp="1"/>
          </p:cNvSpPr>
          <p:nvPr>
            <p:ph sz="quarter" idx="12" hasCustomPrompt="1"/>
          </p:nvPr>
        </p:nvSpPr>
        <p:spPr>
          <a:xfrm>
            <a:off x="903406" y="169865"/>
            <a:ext cx="192112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en-US" altLang="zh-CN" dirty="0" smtClean="0"/>
              <a:t>Graph Theory</a:t>
            </a:r>
            <a:endParaRPr lang="zh-CN" altLang="en-US" dirty="0" smtClean="0"/>
          </a:p>
        </p:txBody>
      </p:sp>
    </p:spTree>
    <p:extLst>
      <p:ext uri="{BB962C8B-B14F-4D97-AF65-F5344CB8AC3E}">
        <p14:creationId xmlns:p14="http://schemas.microsoft.com/office/powerpoint/2010/main" val="3929874239"/>
      </p:ext>
    </p:extLst>
  </p:cSld>
  <p:clrMapOvr>
    <a:masterClrMapping/>
  </p:clrMapOvr>
  <p:transition spd="slow">
    <p:push/>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172A91-1128-47C6-8DA4-AD78176AFE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76921537"/>
      </p:ext>
    </p:extLst>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A3C674-B58F-4903-972C-7D3626A11F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85736546"/>
      </p:ext>
    </p:extLst>
  </p:cSld>
  <p:clrMapOvr>
    <a:masterClrMapping/>
  </p:clrMapOvr>
  <p:transition spd="slow">
    <p:push/>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9F6E73E-4277-4150-8B58-19ACAF96A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55099522"/>
      </p:ext>
    </p:extLst>
  </p:cSld>
  <p:clrMapOvr>
    <a:masterClrMapping/>
  </p:clrMapOvr>
  <p:transition spd="slow">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51F1C1B-9897-404E-95F8-7F4AA506A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46382869"/>
      </p:ext>
    </p:extLst>
  </p:cSld>
  <p:clrMapOvr>
    <a:masterClrMapping/>
  </p:clrMapOvr>
  <p:transition spd="slow">
    <p:push/>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DFE1188-1F88-412A-A41E-5ACB25A2A6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51326870"/>
      </p:ext>
    </p:extLst>
  </p:cSld>
  <p:clrMapOvr>
    <a:masterClrMapping/>
  </p:clrMapOvr>
  <p:transition spd="slow">
    <p:push/>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C46D56-33E6-4910-992B-98B8FBDFA7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65642446"/>
      </p:ext>
    </p:extLst>
  </p:cSld>
  <p:clrMapOvr>
    <a:masterClrMapping/>
  </p:clrMapOvr>
  <p:transition spd="slow">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1"/>
          <p:cNvSpPr/>
          <p:nvPr userDrawn="1"/>
        </p:nvSpPr>
        <p:spPr>
          <a:xfrm>
            <a:off x="3656489" y="6324601"/>
            <a:ext cx="8535511"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5" name="矩形 23"/>
          <p:cNvSpPr/>
          <p:nvPr userDrawn="1"/>
        </p:nvSpPr>
        <p:spPr>
          <a:xfrm>
            <a:off x="0" y="6324601"/>
            <a:ext cx="312302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6" name="TextBox 6"/>
          <p:cNvSpPr txBox="1">
            <a:spLocks noChangeArrowheads="1"/>
          </p:cNvSpPr>
          <p:nvPr userDrawn="1"/>
        </p:nvSpPr>
        <p:spPr bwMode="auto">
          <a:xfrm>
            <a:off x="3175414" y="6302376"/>
            <a:ext cx="49536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eaLnBrk="0" fontAlgn="base" hangingPunct="0">
              <a:spcBef>
                <a:spcPct val="0"/>
              </a:spcBef>
              <a:spcAft>
                <a:spcPct val="0"/>
              </a:spcAft>
              <a:defRPr/>
            </a:pPr>
            <a:fld id="{8C6764D8-2231-4273-A09F-876991EF42B3}" type="slidenum">
              <a:rPr lang="en-US" altLang="zh-CN" sz="1400" smtClean="0">
                <a:solidFill>
                  <a:srgbClr val="000000"/>
                </a:solidFill>
              </a:rPr>
              <a:pPr eaLnBrk="0" fontAlgn="base" hangingPunct="0">
                <a:spcBef>
                  <a:spcPct val="0"/>
                </a:spcBef>
                <a:spcAft>
                  <a:spcPct val="0"/>
                </a:spcAft>
                <a:defRPr/>
              </a:pPr>
              <a:t>‹#›</a:t>
            </a:fld>
            <a:endParaRPr lang="zh-CN" altLang="en-US" sz="1400" dirty="0" smtClean="0">
              <a:solidFill>
                <a:srgbClr val="000000"/>
              </a:solidFill>
            </a:endParaRPr>
          </a:p>
        </p:txBody>
      </p:sp>
      <p:sp>
        <p:nvSpPr>
          <p:cNvPr id="7" name="文本框 24"/>
          <p:cNvSpPr txBox="1">
            <a:spLocks noChangeArrowheads="1"/>
          </p:cNvSpPr>
          <p:nvPr userDrawn="1"/>
        </p:nvSpPr>
        <p:spPr bwMode="auto">
          <a:xfrm>
            <a:off x="833547" y="561976"/>
            <a:ext cx="129398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eaLnBrk="0" fontAlgn="base" hangingPunct="0">
              <a:spcBef>
                <a:spcPct val="0"/>
              </a:spcBef>
              <a:spcAft>
                <a:spcPct val="0"/>
              </a:spcAft>
              <a:defRPr/>
            </a:pPr>
            <a:r>
              <a:rPr lang="zh-CN" altLang="en-US" sz="2400" smtClean="0">
                <a:solidFill>
                  <a:srgbClr val="FFFFFF"/>
                </a:solidFill>
                <a:latin typeface="Arial" charset="0"/>
                <a:ea typeface="微软雅黑" pitchFamily="34" charset="-122"/>
              </a:rPr>
              <a:t>目录页</a:t>
            </a:r>
          </a:p>
        </p:txBody>
      </p:sp>
      <p:cxnSp>
        <p:nvCxnSpPr>
          <p:cNvPr id="8" name="直接连接符 7"/>
          <p:cNvCxnSpPr/>
          <p:nvPr userDrawn="1"/>
        </p:nvCxnSpPr>
        <p:spPr>
          <a:xfrm>
            <a:off x="1" y="1066800"/>
            <a:ext cx="12192000"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276226"/>
            <a:ext cx="10667802"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10" name="矩形 9"/>
          <p:cNvSpPr/>
          <p:nvPr userDrawn="1"/>
        </p:nvSpPr>
        <p:spPr>
          <a:xfrm>
            <a:off x="914519" y="0"/>
            <a:ext cx="1919538"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eaLnBrk="0" hangingPunct="0">
              <a:lnSpc>
                <a:spcPct val="120000"/>
              </a:lnSpc>
              <a:defRPr/>
            </a:pPr>
            <a:endParaRPr lang="zh-CN" altLang="en-US" sz="1800" b="1" kern="0">
              <a:solidFill>
                <a:srgbClr val="F9F9F9"/>
              </a:solidFill>
              <a:latin typeface="微软雅黑" pitchFamily="34" charset="-122"/>
              <a:ea typeface="微软雅黑" pitchFamily="34" charset="-122"/>
              <a:cs typeface="Arial Unicode MS" panose="020B0604020202020204" pitchFamily="34" charset="-122"/>
            </a:endParaRPr>
          </a:p>
        </p:txBody>
      </p:sp>
      <p:cxnSp>
        <p:nvCxnSpPr>
          <p:cNvPr id="11" name="直接连接符 10"/>
          <p:cNvCxnSpPr/>
          <p:nvPr userDrawn="1"/>
        </p:nvCxnSpPr>
        <p:spPr>
          <a:xfrm>
            <a:off x="914519" y="1066800"/>
            <a:ext cx="1919538"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rot="5400000" flipH="1" flipV="1">
            <a:off x="381120" y="533401"/>
            <a:ext cx="10668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6214" y="527844"/>
            <a:ext cx="1066800" cy="11113"/>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31437" y="304801"/>
            <a:ext cx="96056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cxnSp>
        <p:nvCxnSpPr>
          <p:cNvPr id="15" name="直接连接符 14"/>
          <p:cNvCxnSpPr/>
          <p:nvPr userDrawn="1"/>
        </p:nvCxnSpPr>
        <p:spPr>
          <a:xfrm>
            <a:off x="1219359" y="504825"/>
            <a:ext cx="1297157"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extLst/>
          </a:blip>
          <a:stretch>
            <a:fillRect/>
          </a:stretch>
        </p:blipFill>
        <p:spPr>
          <a:xfrm>
            <a:off x="10755389" y="220800"/>
            <a:ext cx="388851"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3723172" y="6305550"/>
            <a:ext cx="473533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endParaRPr lang="en-US" altLang="zh-CN" sz="1400" dirty="0" smtClean="0">
              <a:solidFill>
                <a:srgbClr val="FFFFFF"/>
              </a:solidFill>
              <a:latin typeface="微软雅黑" pitchFamily="34" charset="-122"/>
              <a:ea typeface="微软雅黑" pitchFamily="34" charset="-122"/>
            </a:endParaRPr>
          </a:p>
        </p:txBody>
      </p:sp>
      <p:sp>
        <p:nvSpPr>
          <p:cNvPr id="34" name="标题 1"/>
          <p:cNvSpPr>
            <a:spLocks noGrp="1"/>
          </p:cNvSpPr>
          <p:nvPr>
            <p:ph type="title"/>
          </p:nvPr>
        </p:nvSpPr>
        <p:spPr>
          <a:xfrm>
            <a:off x="2437924" y="1020762"/>
            <a:ext cx="7848907"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dirty="0" smtClean="0"/>
              <a:t>单击此处编辑母版标题样式</a:t>
            </a:r>
            <a:endParaRPr lang="zh-CN" altLang="en-US" dirty="0"/>
          </a:p>
        </p:txBody>
      </p:sp>
      <p:sp>
        <p:nvSpPr>
          <p:cNvPr id="35" name="内容占位符 2"/>
          <p:cNvSpPr>
            <a:spLocks noGrp="1"/>
          </p:cNvSpPr>
          <p:nvPr>
            <p:ph idx="1"/>
          </p:nvPr>
        </p:nvSpPr>
        <p:spPr>
          <a:xfrm>
            <a:off x="833547" y="1871662"/>
            <a:ext cx="10520937" cy="4254501"/>
          </a:xfrm>
        </p:spPr>
        <p:txBody>
          <a:bodyPr/>
          <a:lstStyle>
            <a:lvl1pPr>
              <a:defRPr sz="2800">
                <a:latin typeface="Lucida Fax" panose="02060602050505020204" pitchFamily="18" charset="0"/>
                <a:ea typeface="微软雅黑" panose="020B0503020204020204" pitchFamily="34" charset="-122"/>
              </a:defRPr>
            </a:lvl1pPr>
            <a:lvl2pPr>
              <a:defRPr sz="2400">
                <a:latin typeface="Lucida Fax" panose="02060602050505020204" pitchFamily="18" charset="0"/>
                <a:ea typeface="微软雅黑" panose="020B0503020204020204" pitchFamily="34" charset="-122"/>
              </a:defRPr>
            </a:lvl2pPr>
            <a:lvl3pPr>
              <a:defRPr sz="2200">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内容占位符 2"/>
          <p:cNvSpPr>
            <a:spLocks noGrp="1"/>
          </p:cNvSpPr>
          <p:nvPr>
            <p:ph sz="quarter" idx="10" hasCustomPrompt="1"/>
          </p:nvPr>
        </p:nvSpPr>
        <p:spPr>
          <a:xfrm>
            <a:off x="2970600" y="527050"/>
            <a:ext cx="5487907"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smtClean="0"/>
              <a:t>单击此处编辑节标题</a:t>
            </a:r>
            <a:endParaRPr lang="zh-CN" altLang="en-US" dirty="0"/>
          </a:p>
        </p:txBody>
      </p:sp>
      <p:sp>
        <p:nvSpPr>
          <p:cNvPr id="19" name="内容占位符 18"/>
          <p:cNvSpPr>
            <a:spLocks noGrp="1"/>
          </p:cNvSpPr>
          <p:nvPr>
            <p:ph sz="quarter" idx="11" hasCustomPrompt="1"/>
          </p:nvPr>
        </p:nvSpPr>
        <p:spPr>
          <a:xfrm>
            <a:off x="912932" y="504826"/>
            <a:ext cx="1921125" cy="409575"/>
          </a:xfrm>
        </p:spPr>
        <p:txBody>
          <a:bodyPr/>
          <a:lstStyle>
            <a:lvl1pPr marL="0" indent="0" algn="ctr" rtl="0" eaLnBrk="1" fontAlgn="base" hangingPunct="1">
              <a:spcBef>
                <a:spcPct val="0"/>
              </a:spcBef>
              <a:spcAft>
                <a:spcPct val="0"/>
              </a:spcAft>
              <a:buFontTx/>
              <a:buNone/>
              <a:defRPr lang="zh-CN" altLang="en-US" sz="22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smtClean="0"/>
              <a:t>图论</a:t>
            </a:r>
          </a:p>
        </p:txBody>
      </p:sp>
      <p:sp>
        <p:nvSpPr>
          <p:cNvPr id="22" name="内容占位符 18"/>
          <p:cNvSpPr>
            <a:spLocks noGrp="1"/>
          </p:cNvSpPr>
          <p:nvPr>
            <p:ph sz="quarter" idx="12" hasCustomPrompt="1"/>
          </p:nvPr>
        </p:nvSpPr>
        <p:spPr>
          <a:xfrm>
            <a:off x="903406" y="169865"/>
            <a:ext cx="192112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en-US" altLang="zh-CN" dirty="0" smtClean="0"/>
              <a:t>Graph Theory</a:t>
            </a:r>
            <a:endParaRPr lang="zh-CN" altLang="en-US" dirty="0" smtClean="0"/>
          </a:p>
        </p:txBody>
      </p:sp>
    </p:spTree>
    <p:extLst>
      <p:ext uri="{BB962C8B-B14F-4D97-AF65-F5344CB8AC3E}">
        <p14:creationId xmlns:p14="http://schemas.microsoft.com/office/powerpoint/2010/main" val="3940990374"/>
      </p:ext>
    </p:extLst>
  </p:cSld>
  <p:clrMapOvr>
    <a:masterClrMapping/>
  </p:clrMapOvr>
  <p:transition spd="slow">
    <p:push/>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1DAF7DF-E538-4C67-987B-B5FFBC4194B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18058374"/>
      </p:ext>
    </p:extLst>
  </p:cSld>
  <p:clrMapOvr>
    <a:masterClrMapping/>
  </p:clrMapOvr>
  <p:transition spd="slow">
    <p:push/>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1CABA69-BF1D-4A35-ABC4-10D75E50346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59569193"/>
      </p:ext>
    </p:extLst>
  </p:cSld>
  <p:clrMapOvr>
    <a:masterClrMapping/>
  </p:clrMapOvr>
  <p:transition spd="slow">
    <p:push/>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770000-4A20-477D-A2BE-0F6583B4EA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89632661"/>
      </p:ext>
    </p:extLst>
  </p:cSld>
  <p:clrMapOvr>
    <a:masterClrMapping/>
  </p:clrMapOvr>
  <p:transition spd="slow">
    <p:push/>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5D8E752-E13F-4185-9A35-2CEF46E12E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51705998"/>
      </p:ext>
    </p:extLst>
  </p:cSld>
  <p:clrMapOvr>
    <a:masterClrMapping/>
  </p:clrMapOvr>
  <p:transition spd="slow">
    <p:push/>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1"/>
          <p:cNvSpPr/>
          <p:nvPr userDrawn="1"/>
        </p:nvSpPr>
        <p:spPr>
          <a:xfrm>
            <a:off x="3656489" y="6324601"/>
            <a:ext cx="8535511"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5" name="矩形 23"/>
          <p:cNvSpPr/>
          <p:nvPr userDrawn="1"/>
        </p:nvSpPr>
        <p:spPr>
          <a:xfrm>
            <a:off x="0" y="6324601"/>
            <a:ext cx="312302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6" name="TextBox 6"/>
          <p:cNvSpPr txBox="1">
            <a:spLocks noChangeArrowheads="1"/>
          </p:cNvSpPr>
          <p:nvPr userDrawn="1"/>
        </p:nvSpPr>
        <p:spPr bwMode="auto">
          <a:xfrm>
            <a:off x="3175414" y="6302376"/>
            <a:ext cx="49536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eaLnBrk="0" fontAlgn="base" hangingPunct="0">
              <a:spcBef>
                <a:spcPct val="0"/>
              </a:spcBef>
              <a:spcAft>
                <a:spcPct val="0"/>
              </a:spcAft>
              <a:defRPr/>
            </a:pPr>
            <a:fld id="{8C6764D8-2231-4273-A09F-876991EF42B3}" type="slidenum">
              <a:rPr lang="en-US" altLang="zh-CN" sz="1400" smtClean="0">
                <a:solidFill>
                  <a:srgbClr val="000000"/>
                </a:solidFill>
              </a:rPr>
              <a:pPr eaLnBrk="0" fontAlgn="base" hangingPunct="0">
                <a:spcBef>
                  <a:spcPct val="0"/>
                </a:spcBef>
                <a:spcAft>
                  <a:spcPct val="0"/>
                </a:spcAft>
                <a:defRPr/>
              </a:pPr>
              <a:t>‹#›</a:t>
            </a:fld>
            <a:endParaRPr lang="zh-CN" altLang="en-US" sz="1400" dirty="0" smtClean="0">
              <a:solidFill>
                <a:srgbClr val="000000"/>
              </a:solidFill>
            </a:endParaRPr>
          </a:p>
        </p:txBody>
      </p:sp>
      <p:sp>
        <p:nvSpPr>
          <p:cNvPr id="7" name="文本框 24"/>
          <p:cNvSpPr txBox="1">
            <a:spLocks noChangeArrowheads="1"/>
          </p:cNvSpPr>
          <p:nvPr userDrawn="1"/>
        </p:nvSpPr>
        <p:spPr bwMode="auto">
          <a:xfrm>
            <a:off x="833547" y="561976"/>
            <a:ext cx="129398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eaLnBrk="0" fontAlgn="base" hangingPunct="0">
              <a:spcBef>
                <a:spcPct val="0"/>
              </a:spcBef>
              <a:spcAft>
                <a:spcPct val="0"/>
              </a:spcAft>
              <a:defRPr/>
            </a:pPr>
            <a:r>
              <a:rPr lang="zh-CN" altLang="en-US" sz="2400" smtClean="0">
                <a:solidFill>
                  <a:srgbClr val="FFFFFF"/>
                </a:solidFill>
                <a:latin typeface="Arial" charset="0"/>
                <a:ea typeface="微软雅黑" pitchFamily="34" charset="-122"/>
              </a:rPr>
              <a:t>目录页</a:t>
            </a:r>
          </a:p>
        </p:txBody>
      </p:sp>
      <p:cxnSp>
        <p:nvCxnSpPr>
          <p:cNvPr id="8" name="直接连接符 7"/>
          <p:cNvCxnSpPr/>
          <p:nvPr userDrawn="1"/>
        </p:nvCxnSpPr>
        <p:spPr>
          <a:xfrm>
            <a:off x="1" y="1066800"/>
            <a:ext cx="12192000"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276226"/>
            <a:ext cx="10667802"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sp>
        <p:nvSpPr>
          <p:cNvPr id="10" name="矩形 9"/>
          <p:cNvSpPr/>
          <p:nvPr userDrawn="1"/>
        </p:nvSpPr>
        <p:spPr>
          <a:xfrm>
            <a:off x="914519" y="0"/>
            <a:ext cx="1919538"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eaLnBrk="0" hangingPunct="0">
              <a:lnSpc>
                <a:spcPct val="120000"/>
              </a:lnSpc>
              <a:defRPr/>
            </a:pPr>
            <a:endParaRPr lang="zh-CN" altLang="en-US" sz="1800" b="1" kern="0">
              <a:solidFill>
                <a:srgbClr val="F9F9F9"/>
              </a:solidFill>
              <a:latin typeface="微软雅黑" pitchFamily="34" charset="-122"/>
              <a:ea typeface="微软雅黑" pitchFamily="34" charset="-122"/>
              <a:cs typeface="Arial Unicode MS" panose="020B0604020202020204" pitchFamily="34" charset="-122"/>
            </a:endParaRPr>
          </a:p>
        </p:txBody>
      </p:sp>
      <p:cxnSp>
        <p:nvCxnSpPr>
          <p:cNvPr id="11" name="直接连接符 10"/>
          <p:cNvCxnSpPr/>
          <p:nvPr userDrawn="1"/>
        </p:nvCxnSpPr>
        <p:spPr>
          <a:xfrm>
            <a:off x="914519" y="1066800"/>
            <a:ext cx="1919538"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rot="5400000" flipH="1" flipV="1">
            <a:off x="381120" y="533401"/>
            <a:ext cx="10668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6214" y="527844"/>
            <a:ext cx="1066800" cy="11113"/>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31437" y="304801"/>
            <a:ext cx="96056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sz="1800">
              <a:solidFill>
                <a:srgbClr val="FFFFFF"/>
              </a:solidFill>
            </a:endParaRPr>
          </a:p>
        </p:txBody>
      </p:sp>
      <p:cxnSp>
        <p:nvCxnSpPr>
          <p:cNvPr id="15" name="直接连接符 14"/>
          <p:cNvCxnSpPr/>
          <p:nvPr userDrawn="1"/>
        </p:nvCxnSpPr>
        <p:spPr>
          <a:xfrm>
            <a:off x="1219359" y="504825"/>
            <a:ext cx="1297157"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extLst/>
          </a:blip>
          <a:stretch>
            <a:fillRect/>
          </a:stretch>
        </p:blipFill>
        <p:spPr>
          <a:xfrm>
            <a:off x="10755389" y="220800"/>
            <a:ext cx="388851"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3723172" y="6305550"/>
            <a:ext cx="4735335"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endParaRPr lang="en-US" altLang="zh-CN" sz="1400" dirty="0" smtClean="0">
              <a:solidFill>
                <a:srgbClr val="FFFFFF"/>
              </a:solidFill>
              <a:latin typeface="微软雅黑" pitchFamily="34" charset="-122"/>
              <a:ea typeface="微软雅黑" pitchFamily="34" charset="-122"/>
            </a:endParaRPr>
          </a:p>
        </p:txBody>
      </p:sp>
      <p:sp>
        <p:nvSpPr>
          <p:cNvPr id="34" name="标题 1"/>
          <p:cNvSpPr>
            <a:spLocks noGrp="1"/>
          </p:cNvSpPr>
          <p:nvPr>
            <p:ph type="title"/>
          </p:nvPr>
        </p:nvSpPr>
        <p:spPr>
          <a:xfrm>
            <a:off x="2437924" y="1020762"/>
            <a:ext cx="7848907" cy="808038"/>
          </a:xfrm>
        </p:spPr>
        <p:txBody>
          <a:bodyPr/>
          <a:lstStyle>
            <a:lvl1pPr algn="ctr" rtl="0" eaLnBrk="0" fontAlgn="base" hangingPunct="0">
              <a:spcBef>
                <a:spcPct val="0"/>
              </a:spcBef>
              <a:spcAft>
                <a:spcPct val="0"/>
              </a:spcAft>
              <a:defRPr lang="zh-CN" altLang="en-US" sz="36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dirty="0" smtClean="0"/>
              <a:t>单击此处编辑母版标题样式</a:t>
            </a:r>
            <a:endParaRPr lang="zh-CN" altLang="en-US" dirty="0"/>
          </a:p>
        </p:txBody>
      </p:sp>
      <p:sp>
        <p:nvSpPr>
          <p:cNvPr id="35" name="内容占位符 2"/>
          <p:cNvSpPr>
            <a:spLocks noGrp="1"/>
          </p:cNvSpPr>
          <p:nvPr>
            <p:ph idx="1"/>
          </p:nvPr>
        </p:nvSpPr>
        <p:spPr>
          <a:xfrm>
            <a:off x="833547" y="1871662"/>
            <a:ext cx="10520937" cy="4254501"/>
          </a:xfrm>
        </p:spPr>
        <p:txBody>
          <a:bodyPr/>
          <a:lstStyle>
            <a:lvl1pPr>
              <a:defRPr sz="2400">
                <a:latin typeface="Lucida Fax" panose="02060602050505020204" pitchFamily="18" charset="0"/>
                <a:ea typeface="微软雅黑" panose="020B0503020204020204" pitchFamily="34" charset="-122"/>
              </a:defRPr>
            </a:lvl1pPr>
            <a:lvl2pPr>
              <a:defRPr sz="2200">
                <a:latin typeface="Lucida Fax" panose="02060602050505020204" pitchFamily="18" charset="0"/>
                <a:ea typeface="微软雅黑" panose="020B0503020204020204" pitchFamily="34" charset="-122"/>
              </a:defRPr>
            </a:lvl2pPr>
            <a:lvl3pPr>
              <a:defRPr sz="2000">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内容占位符 2"/>
          <p:cNvSpPr>
            <a:spLocks noGrp="1"/>
          </p:cNvSpPr>
          <p:nvPr>
            <p:ph sz="quarter" idx="10" hasCustomPrompt="1"/>
          </p:nvPr>
        </p:nvSpPr>
        <p:spPr>
          <a:xfrm>
            <a:off x="2970600" y="527050"/>
            <a:ext cx="5487907"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smtClean="0"/>
              <a:t>单击此处编辑节标题</a:t>
            </a:r>
            <a:endParaRPr lang="zh-CN" altLang="en-US" dirty="0"/>
          </a:p>
        </p:txBody>
      </p:sp>
      <p:sp>
        <p:nvSpPr>
          <p:cNvPr id="19" name="内容占位符 18"/>
          <p:cNvSpPr>
            <a:spLocks noGrp="1"/>
          </p:cNvSpPr>
          <p:nvPr>
            <p:ph sz="quarter" idx="11" hasCustomPrompt="1"/>
          </p:nvPr>
        </p:nvSpPr>
        <p:spPr>
          <a:xfrm>
            <a:off x="912932" y="504826"/>
            <a:ext cx="1921125" cy="409575"/>
          </a:xfrm>
        </p:spPr>
        <p:txBody>
          <a:bodyPr/>
          <a:lstStyle>
            <a:lvl1pPr marL="0" indent="0" algn="ctr" rtl="0" eaLnBrk="1" fontAlgn="base" hangingPunct="1">
              <a:spcBef>
                <a:spcPct val="0"/>
              </a:spcBef>
              <a:spcAft>
                <a:spcPct val="0"/>
              </a:spcAft>
              <a:buFontTx/>
              <a:buNone/>
              <a:defRPr lang="zh-CN" altLang="en-US" sz="22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smtClean="0"/>
              <a:t>章标题</a:t>
            </a:r>
          </a:p>
        </p:txBody>
      </p:sp>
      <p:sp>
        <p:nvSpPr>
          <p:cNvPr id="22" name="内容占位符 18"/>
          <p:cNvSpPr>
            <a:spLocks noGrp="1"/>
          </p:cNvSpPr>
          <p:nvPr>
            <p:ph sz="quarter" idx="12" hasCustomPrompt="1"/>
          </p:nvPr>
        </p:nvSpPr>
        <p:spPr>
          <a:xfrm>
            <a:off x="903406" y="169865"/>
            <a:ext cx="192112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zh-CN" altLang="en-US" dirty="0" smtClean="0"/>
              <a:t>章号</a:t>
            </a:r>
          </a:p>
        </p:txBody>
      </p:sp>
    </p:spTree>
    <p:extLst>
      <p:ext uri="{BB962C8B-B14F-4D97-AF65-F5344CB8AC3E}">
        <p14:creationId xmlns:p14="http://schemas.microsoft.com/office/powerpoint/2010/main" val="2585709586"/>
      </p:ext>
    </p:extLst>
  </p:cSld>
  <p:clrMapOvr>
    <a:masterClrMapping/>
  </p:clrMapOvr>
  <p:transition spd="slow">
    <p:push/>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172A91-1128-47C6-8DA4-AD78176AFE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35998865"/>
      </p:ext>
    </p:extLst>
  </p:cSld>
  <p:clrMapOvr>
    <a:masterClrMapping/>
  </p:clrMapOvr>
  <p:transition spd="slow">
    <p:push/>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A3C674-B58F-4903-972C-7D3626A11F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603298801"/>
      </p:ext>
    </p:extLst>
  </p:cSld>
  <p:clrMapOvr>
    <a:masterClrMapping/>
  </p:clrMapOvr>
  <p:transition spd="slow">
    <p:push/>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9F6E73E-4277-4150-8B58-19ACAF96A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36059772"/>
      </p:ext>
    </p:extLst>
  </p:cSld>
  <p:clrMapOvr>
    <a:masterClrMapping/>
  </p:clrMapOvr>
  <p:transition spd="slow">
    <p:push/>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51F1C1B-9897-404E-95F8-7F4AA506A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9027456"/>
      </p:ext>
    </p:extLst>
  </p:cSld>
  <p:clrMapOvr>
    <a:masterClrMapping/>
  </p:clrMapOvr>
  <p:transition spd="slow">
    <p:push/>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DFE1188-1F88-412A-A41E-5ACB25A2A6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14273970"/>
      </p:ext>
    </p:extLst>
  </p:cSld>
  <p:clrMapOvr>
    <a:masterClrMapping/>
  </p:clrMapOvr>
  <p:transition spd="slow">
    <p:push/>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172A91-1128-47C6-8DA4-AD78176AFE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20321445"/>
      </p:ext>
    </p:extLst>
  </p:cSld>
  <p:clrMapOvr>
    <a:masterClrMapping/>
  </p:clrMapOvr>
  <p:transition spd="slow">
    <p:push/>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C46D56-33E6-4910-992B-98B8FBDFA7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93056489"/>
      </p:ext>
    </p:extLst>
  </p:cSld>
  <p:clrMapOvr>
    <a:masterClrMapping/>
  </p:clrMapOvr>
  <p:transition spd="slow">
    <p:push/>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1DAF7DF-E538-4C67-987B-B5FFBC4194B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23779328"/>
      </p:ext>
    </p:extLst>
  </p:cSld>
  <p:clrMapOvr>
    <a:masterClrMapping/>
  </p:clrMapOvr>
  <p:transition spd="slow">
    <p:push/>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1CABA69-BF1D-4A35-ABC4-10D75E50346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40201238"/>
      </p:ext>
    </p:extLst>
  </p:cSld>
  <p:clrMapOvr>
    <a:masterClrMapping/>
  </p:clrMapOvr>
  <p:transition spd="slow">
    <p:push/>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770000-4A20-477D-A2BE-0F6583B4EA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6216653"/>
      </p:ext>
    </p:extLst>
  </p:cSld>
  <p:clrMapOvr>
    <a:masterClrMapping/>
  </p:clrMapOvr>
  <p:transition spd="slow">
    <p:push/>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5D8E752-E13F-4185-9A35-2CEF46E12E2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38487945"/>
      </p:ext>
    </p:extLst>
  </p:cSld>
  <p:clrMapOvr>
    <a:masterClrMapping/>
  </p:clrMapOvr>
  <p:transition spd="slow">
    <p:push/>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1"/>
          <p:cNvSpPr/>
          <p:nvPr userDrawn="1"/>
        </p:nvSpPr>
        <p:spPr>
          <a:xfrm>
            <a:off x="3656489" y="6324601"/>
            <a:ext cx="8535511"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ndParaRPr>
          </a:p>
        </p:txBody>
      </p:sp>
      <p:sp>
        <p:nvSpPr>
          <p:cNvPr id="5" name="矩形 23"/>
          <p:cNvSpPr/>
          <p:nvPr userDrawn="1"/>
        </p:nvSpPr>
        <p:spPr>
          <a:xfrm>
            <a:off x="0" y="6324601"/>
            <a:ext cx="312302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ndParaRPr>
          </a:p>
        </p:txBody>
      </p:sp>
      <p:sp>
        <p:nvSpPr>
          <p:cNvPr id="6" name="TextBox 6"/>
          <p:cNvSpPr txBox="1">
            <a:spLocks noChangeArrowheads="1"/>
          </p:cNvSpPr>
          <p:nvPr userDrawn="1"/>
        </p:nvSpPr>
        <p:spPr bwMode="auto">
          <a:xfrm>
            <a:off x="3175414" y="6302376"/>
            <a:ext cx="49536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eaLnBrk="0" fontAlgn="base" hangingPunct="0">
              <a:spcBef>
                <a:spcPct val="0"/>
              </a:spcBef>
              <a:spcAft>
                <a:spcPct val="0"/>
              </a:spcAft>
              <a:defRPr/>
            </a:pPr>
            <a:fld id="{8C6764D8-2231-4273-A09F-876991EF42B3}" type="slidenum">
              <a:rPr lang="en-US" altLang="zh-CN" smtClean="0">
                <a:solidFill>
                  <a:srgbClr val="000000"/>
                </a:solidFill>
              </a:rPr>
              <a:pPr eaLnBrk="0" fontAlgn="base" hangingPunct="0">
                <a:spcBef>
                  <a:spcPct val="0"/>
                </a:spcBef>
                <a:spcAft>
                  <a:spcPct val="0"/>
                </a:spcAft>
                <a:defRPr/>
              </a:pPr>
              <a:t>‹#›</a:t>
            </a:fld>
            <a:endParaRPr lang="zh-CN" altLang="en-US" dirty="0" smtClean="0">
              <a:solidFill>
                <a:srgbClr val="000000"/>
              </a:solidFill>
            </a:endParaRPr>
          </a:p>
        </p:txBody>
      </p:sp>
      <p:sp>
        <p:nvSpPr>
          <p:cNvPr id="7" name="文本框 24"/>
          <p:cNvSpPr txBox="1">
            <a:spLocks noChangeArrowheads="1"/>
          </p:cNvSpPr>
          <p:nvPr userDrawn="1"/>
        </p:nvSpPr>
        <p:spPr bwMode="auto">
          <a:xfrm>
            <a:off x="833547" y="561976"/>
            <a:ext cx="129398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eaLnBrk="0" fontAlgn="base" hangingPunct="0">
              <a:spcBef>
                <a:spcPct val="0"/>
              </a:spcBef>
              <a:spcAft>
                <a:spcPct val="0"/>
              </a:spcAft>
              <a:defRPr/>
            </a:pPr>
            <a:r>
              <a:rPr lang="zh-CN" altLang="en-US" sz="2400" smtClean="0">
                <a:solidFill>
                  <a:srgbClr val="FFFFFF"/>
                </a:solidFill>
                <a:latin typeface="Arial" charset="0"/>
                <a:ea typeface="微软雅黑" pitchFamily="34" charset="-122"/>
              </a:rPr>
              <a:t>目录页</a:t>
            </a:r>
          </a:p>
        </p:txBody>
      </p:sp>
      <p:cxnSp>
        <p:nvCxnSpPr>
          <p:cNvPr id="8" name="直接连接符 7"/>
          <p:cNvCxnSpPr/>
          <p:nvPr userDrawn="1"/>
        </p:nvCxnSpPr>
        <p:spPr>
          <a:xfrm>
            <a:off x="1" y="1066800"/>
            <a:ext cx="12192000"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276226"/>
            <a:ext cx="10667802"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ndParaRPr>
          </a:p>
        </p:txBody>
      </p:sp>
      <p:sp>
        <p:nvSpPr>
          <p:cNvPr id="10" name="矩形 9"/>
          <p:cNvSpPr/>
          <p:nvPr userDrawn="1"/>
        </p:nvSpPr>
        <p:spPr>
          <a:xfrm>
            <a:off x="914519" y="0"/>
            <a:ext cx="1919538"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eaLnBrk="0" hangingPunct="0">
              <a:lnSpc>
                <a:spcPct val="120000"/>
              </a:lnSpc>
              <a:defRPr/>
            </a:pPr>
            <a:endParaRPr lang="zh-CN" altLang="en-US" b="1" kern="0">
              <a:solidFill>
                <a:srgbClr val="F9F9F9"/>
              </a:solidFill>
              <a:latin typeface="微软雅黑" pitchFamily="34" charset="-122"/>
              <a:ea typeface="微软雅黑" pitchFamily="34" charset="-122"/>
              <a:cs typeface="Arial Unicode MS" panose="020B0604020202020204" pitchFamily="34" charset="-122"/>
            </a:endParaRPr>
          </a:p>
        </p:txBody>
      </p:sp>
      <p:cxnSp>
        <p:nvCxnSpPr>
          <p:cNvPr id="11" name="直接连接符 10"/>
          <p:cNvCxnSpPr/>
          <p:nvPr userDrawn="1"/>
        </p:nvCxnSpPr>
        <p:spPr>
          <a:xfrm>
            <a:off x="914519" y="1066800"/>
            <a:ext cx="1919538"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rot="5400000" flipH="1" flipV="1">
            <a:off x="381120" y="533401"/>
            <a:ext cx="10668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6214" y="527844"/>
            <a:ext cx="1066800" cy="11113"/>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31437" y="304801"/>
            <a:ext cx="96056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ndParaRPr>
          </a:p>
        </p:txBody>
      </p:sp>
      <p:cxnSp>
        <p:nvCxnSpPr>
          <p:cNvPr id="15" name="直接连接符 14"/>
          <p:cNvCxnSpPr/>
          <p:nvPr userDrawn="1"/>
        </p:nvCxnSpPr>
        <p:spPr>
          <a:xfrm>
            <a:off x="1219359" y="504825"/>
            <a:ext cx="1297157"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extLst/>
          </a:blip>
          <a:stretch>
            <a:fillRect/>
          </a:stretch>
        </p:blipFill>
        <p:spPr>
          <a:xfrm>
            <a:off x="10755389" y="220800"/>
            <a:ext cx="388851" cy="388800"/>
          </a:xfrm>
          <a:prstGeom prst="ellipse">
            <a:avLst/>
          </a:prstGeom>
          <a:ln w="63500" cap="rnd">
            <a:noFill/>
          </a:ln>
          <a:effectLst>
            <a:outerShdw blurRad="381000" dist="292100" dir="5400000" sx="-80000" sy="-18000" rotWithShape="0">
              <a:srgbClr val="000000">
                <a:alpha val="22000"/>
              </a:srgbClr>
            </a:outerShdw>
          </a:effectLst>
        </p:spPr>
      </p:pic>
      <p:sp>
        <p:nvSpPr>
          <p:cNvPr id="34" name="标题 1"/>
          <p:cNvSpPr>
            <a:spLocks noGrp="1"/>
          </p:cNvSpPr>
          <p:nvPr>
            <p:ph type="title"/>
          </p:nvPr>
        </p:nvSpPr>
        <p:spPr>
          <a:xfrm>
            <a:off x="2437924" y="1020762"/>
            <a:ext cx="7848907"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dirty="0" smtClean="0"/>
              <a:t>单击此处编辑母版标题样式</a:t>
            </a:r>
            <a:endParaRPr lang="zh-CN" altLang="en-US" dirty="0"/>
          </a:p>
        </p:txBody>
      </p:sp>
      <p:sp>
        <p:nvSpPr>
          <p:cNvPr id="35" name="内容占位符 2"/>
          <p:cNvSpPr>
            <a:spLocks noGrp="1"/>
          </p:cNvSpPr>
          <p:nvPr>
            <p:ph idx="1"/>
          </p:nvPr>
        </p:nvSpPr>
        <p:spPr>
          <a:xfrm>
            <a:off x="833547" y="1871662"/>
            <a:ext cx="10520937" cy="4254501"/>
          </a:xfrm>
        </p:spPr>
        <p:txBody>
          <a:bodyPr/>
          <a:lstStyle>
            <a:lvl1pPr>
              <a:defRPr sz="2800">
                <a:latin typeface="Lucida Fax" panose="02060602050505020204" pitchFamily="18" charset="0"/>
                <a:ea typeface="微软雅黑" panose="020B0503020204020204" pitchFamily="34" charset="-122"/>
              </a:defRPr>
            </a:lvl1pPr>
            <a:lvl2pPr>
              <a:defRPr sz="2400">
                <a:latin typeface="Lucida Fax" panose="02060602050505020204" pitchFamily="18" charset="0"/>
                <a:ea typeface="微软雅黑" panose="020B0503020204020204" pitchFamily="34" charset="-122"/>
              </a:defRPr>
            </a:lvl2pPr>
            <a:lvl3pPr>
              <a:defRPr sz="2200">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内容占位符 2"/>
          <p:cNvSpPr>
            <a:spLocks noGrp="1"/>
          </p:cNvSpPr>
          <p:nvPr>
            <p:ph sz="quarter" idx="10" hasCustomPrompt="1"/>
          </p:nvPr>
        </p:nvSpPr>
        <p:spPr>
          <a:xfrm>
            <a:off x="2970600" y="527050"/>
            <a:ext cx="5487907"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smtClean="0"/>
              <a:t>单击此处编辑节标题</a:t>
            </a:r>
            <a:endParaRPr lang="zh-CN" altLang="en-US" dirty="0"/>
          </a:p>
        </p:txBody>
      </p:sp>
      <p:sp>
        <p:nvSpPr>
          <p:cNvPr id="19" name="内容占位符 18"/>
          <p:cNvSpPr>
            <a:spLocks noGrp="1"/>
          </p:cNvSpPr>
          <p:nvPr>
            <p:ph sz="quarter" idx="11" hasCustomPrompt="1"/>
          </p:nvPr>
        </p:nvSpPr>
        <p:spPr>
          <a:xfrm>
            <a:off x="912932" y="504826"/>
            <a:ext cx="1921125" cy="409575"/>
          </a:xfrm>
        </p:spPr>
        <p:txBody>
          <a:bodyPr/>
          <a:lstStyle>
            <a:lvl1pPr marL="0" indent="0" algn="ctr" rtl="0" eaLnBrk="1" fontAlgn="base" hangingPunct="1">
              <a:spcBef>
                <a:spcPct val="0"/>
              </a:spcBef>
              <a:spcAft>
                <a:spcPct val="0"/>
              </a:spcAft>
              <a:buFontTx/>
              <a:buNone/>
              <a:defRPr lang="zh-CN" altLang="en-US" sz="22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smtClean="0"/>
              <a:t>图论</a:t>
            </a:r>
          </a:p>
        </p:txBody>
      </p:sp>
      <p:sp>
        <p:nvSpPr>
          <p:cNvPr id="22" name="内容占位符 18"/>
          <p:cNvSpPr>
            <a:spLocks noGrp="1"/>
          </p:cNvSpPr>
          <p:nvPr>
            <p:ph sz="quarter" idx="12" hasCustomPrompt="1"/>
          </p:nvPr>
        </p:nvSpPr>
        <p:spPr>
          <a:xfrm>
            <a:off x="903406" y="169865"/>
            <a:ext cx="192112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en-US" altLang="zh-CN" dirty="0" smtClean="0"/>
              <a:t>Graph Theory</a:t>
            </a:r>
            <a:endParaRPr lang="zh-CN" altLang="en-US" dirty="0" smtClean="0"/>
          </a:p>
        </p:txBody>
      </p:sp>
    </p:spTree>
    <p:extLst>
      <p:ext uri="{BB962C8B-B14F-4D97-AF65-F5344CB8AC3E}">
        <p14:creationId xmlns:p14="http://schemas.microsoft.com/office/powerpoint/2010/main" val="3444566827"/>
      </p:ext>
    </p:extLst>
  </p:cSld>
  <p:clrMapOvr>
    <a:masterClrMapping/>
  </p:clrMapOvr>
  <p:transition spd="slow">
    <p:push/>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172A91-1128-47C6-8DA4-AD78176AFE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6781777"/>
      </p:ext>
    </p:extLst>
  </p:cSld>
  <p:clrMapOvr>
    <a:masterClrMapping/>
  </p:clrMapOvr>
  <p:transition spd="slow">
    <p:push/>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A3C674-B58F-4903-972C-7D3626A11F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009828"/>
      </p:ext>
    </p:extLst>
  </p:cSld>
  <p:clrMapOvr>
    <a:masterClrMapping/>
  </p:clrMapOvr>
  <p:transition spd="slow">
    <p:push/>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9F6E73E-4277-4150-8B58-19ACAF96A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23338243"/>
      </p:ext>
    </p:extLst>
  </p:cSld>
  <p:clrMapOvr>
    <a:masterClrMapping/>
  </p:clrMapOvr>
  <p:transition spd="slow">
    <p:push/>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51F1C1B-9897-404E-95F8-7F4AA506A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929954467"/>
      </p:ext>
    </p:extLst>
  </p:cSld>
  <p:clrMapOvr>
    <a:masterClrMapping/>
  </p:clrMapOvr>
  <p:transition spd="slow">
    <p:push/>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A3C674-B58F-4903-972C-7D3626A11F5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296027536"/>
      </p:ext>
    </p:extLst>
  </p:cSld>
  <p:clrMapOvr>
    <a:masterClrMapping/>
  </p:clrMapOvr>
  <p:transition spd="slow">
    <p:push/>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DFE1188-1F88-412A-A41E-5ACB25A2A6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25863151"/>
      </p:ext>
    </p:extLst>
  </p:cSld>
  <p:clrMapOvr>
    <a:masterClrMapping/>
  </p:clrMapOvr>
  <p:transition spd="slow">
    <p:push/>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C46D56-33E6-4910-992B-98B8FBDFA7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57799185"/>
      </p:ext>
    </p:extLst>
  </p:cSld>
  <p:clrMapOvr>
    <a:masterClrMapping/>
  </p:clrMapOvr>
  <p:transition spd="slow">
    <p:push/>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1DAF7DF-E538-4C67-987B-B5FFBC4194B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56063968"/>
      </p:ext>
    </p:extLst>
  </p:cSld>
  <p:clrMapOvr>
    <a:masterClrMapping/>
  </p:clrMapOvr>
  <p:transition spd="slow">
    <p:push/>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1CABA69-BF1D-4A35-ABC4-10D75E50346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80098277"/>
      </p:ext>
    </p:extLst>
  </p:cSld>
  <p:clrMapOvr>
    <a:masterClrMapping/>
  </p:clrMapOvr>
  <p:transition spd="slow">
    <p:push/>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8770000-4A20-477D-A2BE-0F6583B4EAE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15423795"/>
      </p:ext>
    </p:extLst>
  </p:cSld>
  <p:clrMapOvr>
    <a:masterClrMapping/>
  </p:clrMapOvr>
  <p:transition spd="slow">
    <p:push/>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9F6E73E-4277-4150-8B58-19ACAF96A694}"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8830608"/>
      </p:ext>
    </p:extLst>
  </p:cSld>
  <p:clrMapOvr>
    <a:masterClrMapping/>
  </p:clrMapOvr>
  <p:transition spd="slow">
    <p:push/>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751F1C1B-9897-404E-95F8-7F4AA506ACC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37285995"/>
      </p:ext>
    </p:extLst>
  </p:cSld>
  <p:clrMapOvr>
    <a:masterClrMapping/>
  </p:clrMapOvr>
  <p:transition spd="slow">
    <p:push/>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ADFE1188-1F88-412A-A41E-5ACB25A2A68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52818754"/>
      </p:ext>
    </p:extLst>
  </p:cSld>
  <p:clrMapOvr>
    <a:masterClrMapping/>
  </p:clrMapOvr>
  <p:transition spd="slow">
    <p:push/>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C46D56-33E6-4910-992B-98B8FBDFA77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92842633"/>
      </p:ext>
    </p:extLst>
  </p:cSld>
  <p:clrMapOvr>
    <a:masterClrMapping/>
  </p:clrMapOvr>
  <p:transition spd="slow">
    <p:push/>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1DAF7DF-E538-4C67-987B-B5FFBC4194B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93728231"/>
      </p:ext>
    </p:extLst>
  </p:cSld>
  <p:clrMapOvr>
    <a:masterClrMapping/>
  </p:clrMapOvr>
  <p:transition spd="slow">
    <p:push/>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09680" y="6245225"/>
            <a:ext cx="284517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a:latin typeface="+mn-lt"/>
                <a:ea typeface="+mn-ea"/>
              </a:defRPr>
            </a:lvl1pPr>
          </a:lstStyle>
          <a:p>
            <a:pPr fontAlgn="base">
              <a:spcBef>
                <a:spcPct val="0"/>
              </a:spcBef>
              <a:spcAft>
                <a:spcPct val="0"/>
              </a:spcAft>
              <a:defRPr/>
            </a:pPr>
            <a:endParaRPr lang="en-US" altLang="zh-CN" sz="1400">
              <a:solidFill>
                <a:srgbClr val="000000"/>
              </a:solidFill>
              <a:cs typeface="Arial Unicode MS" panose="020B0604020202020204" pitchFamily="34" charset="-122"/>
            </a:endParaRPr>
          </a:p>
        </p:txBody>
      </p:sp>
      <p:sp>
        <p:nvSpPr>
          <p:cNvPr id="1029" name="Rectangle 5"/>
          <p:cNvSpPr>
            <a:spLocks noGrp="1" noChangeArrowheads="1"/>
          </p:cNvSpPr>
          <p:nvPr>
            <p:ph type="ftr" sz="quarter" idx="3"/>
          </p:nvPr>
        </p:nvSpPr>
        <p:spPr bwMode="auto">
          <a:xfrm>
            <a:off x="4166143" y="6245225"/>
            <a:ext cx="3859715"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a:latin typeface="+mn-lt"/>
                <a:ea typeface="+mn-ea"/>
              </a:defRPr>
            </a:lvl1pPr>
          </a:lstStyle>
          <a:p>
            <a:pPr fontAlgn="base">
              <a:spcBef>
                <a:spcPct val="0"/>
              </a:spcBef>
              <a:spcAft>
                <a:spcPct val="0"/>
              </a:spcAft>
              <a:defRPr/>
            </a:pPr>
            <a:endParaRPr lang="en-US" altLang="zh-CN" sz="1400">
              <a:solidFill>
                <a:srgbClr val="000000"/>
              </a:solidFill>
              <a:cs typeface="Arial Unicode MS" panose="020B0604020202020204" pitchFamily="34" charset="-122"/>
            </a:endParaRPr>
          </a:p>
        </p:txBody>
      </p:sp>
      <p:sp>
        <p:nvSpPr>
          <p:cNvPr id="1030" name="Rectangle 6"/>
          <p:cNvSpPr>
            <a:spLocks noGrp="1" noChangeArrowheads="1"/>
          </p:cNvSpPr>
          <p:nvPr>
            <p:ph type="sldNum" sz="quarter" idx="4"/>
          </p:nvPr>
        </p:nvSpPr>
        <p:spPr bwMode="auto">
          <a:xfrm>
            <a:off x="8737150" y="6245225"/>
            <a:ext cx="284517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mtClean="0">
                <a:latin typeface="Arial" panose="020B0604020202020204" pitchFamily="34" charset="0"/>
                <a:ea typeface="宋体" panose="02010600030101010101" pitchFamily="2" charset="-122"/>
              </a:defRPr>
            </a:lvl1pPr>
          </a:lstStyle>
          <a:p>
            <a:pPr fontAlgn="base">
              <a:spcBef>
                <a:spcPct val="0"/>
              </a:spcBef>
              <a:spcAft>
                <a:spcPct val="0"/>
              </a:spcAft>
              <a:defRPr/>
            </a:pPr>
            <a:fld id="{83C1086C-3E64-4921-BD86-D9335D6E3CA6}" type="slidenum">
              <a:rPr lang="en-US" altLang="zh-CN" sz="1400">
                <a:solidFill>
                  <a:srgbClr val="000000"/>
                </a:solidFill>
                <a:cs typeface="Arial Unicode MS" panose="020B0604020202020204" pitchFamily="34" charset="-122"/>
              </a:rPr>
              <a:pPr fontAlgn="base">
                <a:spcBef>
                  <a:spcPct val="0"/>
                </a:spcBef>
                <a:spcAft>
                  <a:spcPct val="0"/>
                </a:spcAft>
                <a:defRPr/>
              </a:pPr>
              <a:t>‹#›</a:t>
            </a:fld>
            <a:endParaRPr lang="en-US" altLang="zh-CN" sz="1400">
              <a:solidFill>
                <a:srgbClr val="000000"/>
              </a:solidFill>
              <a:cs typeface="Arial Unicode MS" panose="020B0604020202020204" pitchFamily="34" charset="-122"/>
            </a:endParaRPr>
          </a:p>
        </p:txBody>
      </p:sp>
    </p:spTree>
    <p:extLst>
      <p:ext uri="{BB962C8B-B14F-4D97-AF65-F5344CB8AC3E}">
        <p14:creationId xmlns:p14="http://schemas.microsoft.com/office/powerpoint/2010/main" val="133683571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spd="slow">
    <p:push/>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09680" y="6245225"/>
            <a:ext cx="284517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a:latin typeface="+mn-lt"/>
                <a:ea typeface="+mn-ea"/>
              </a:defRPr>
            </a:lvl1pPr>
          </a:lstStyle>
          <a:p>
            <a:pPr fontAlgn="base">
              <a:spcBef>
                <a:spcPct val="0"/>
              </a:spcBef>
              <a:spcAft>
                <a:spcPct val="0"/>
              </a:spcAft>
              <a:defRPr/>
            </a:pPr>
            <a:endParaRPr lang="en-US" altLang="zh-CN" sz="1400">
              <a:solidFill>
                <a:srgbClr val="000000"/>
              </a:solidFill>
              <a:cs typeface="Arial Unicode MS" panose="020B0604020202020204" pitchFamily="34" charset="-122"/>
            </a:endParaRPr>
          </a:p>
        </p:txBody>
      </p:sp>
      <p:sp>
        <p:nvSpPr>
          <p:cNvPr id="1029" name="Rectangle 5"/>
          <p:cNvSpPr>
            <a:spLocks noGrp="1" noChangeArrowheads="1"/>
          </p:cNvSpPr>
          <p:nvPr>
            <p:ph type="ftr" sz="quarter" idx="3"/>
          </p:nvPr>
        </p:nvSpPr>
        <p:spPr bwMode="auto">
          <a:xfrm>
            <a:off x="4166143" y="6245225"/>
            <a:ext cx="3859715"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a:latin typeface="+mn-lt"/>
                <a:ea typeface="+mn-ea"/>
              </a:defRPr>
            </a:lvl1pPr>
          </a:lstStyle>
          <a:p>
            <a:pPr fontAlgn="base">
              <a:spcBef>
                <a:spcPct val="0"/>
              </a:spcBef>
              <a:spcAft>
                <a:spcPct val="0"/>
              </a:spcAft>
              <a:defRPr/>
            </a:pPr>
            <a:endParaRPr lang="en-US" altLang="zh-CN" sz="1400">
              <a:solidFill>
                <a:srgbClr val="000000"/>
              </a:solidFill>
              <a:cs typeface="Arial Unicode MS" panose="020B0604020202020204" pitchFamily="34" charset="-122"/>
            </a:endParaRPr>
          </a:p>
        </p:txBody>
      </p:sp>
      <p:sp>
        <p:nvSpPr>
          <p:cNvPr id="1030" name="Rectangle 6"/>
          <p:cNvSpPr>
            <a:spLocks noGrp="1" noChangeArrowheads="1"/>
          </p:cNvSpPr>
          <p:nvPr>
            <p:ph type="sldNum" sz="quarter" idx="4"/>
          </p:nvPr>
        </p:nvSpPr>
        <p:spPr bwMode="auto">
          <a:xfrm>
            <a:off x="8737150" y="6245225"/>
            <a:ext cx="284517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mtClean="0">
                <a:latin typeface="Arial" panose="020B0604020202020204" pitchFamily="34" charset="0"/>
                <a:ea typeface="宋体" panose="02010600030101010101" pitchFamily="2" charset="-122"/>
              </a:defRPr>
            </a:lvl1pPr>
          </a:lstStyle>
          <a:p>
            <a:pPr fontAlgn="base">
              <a:spcBef>
                <a:spcPct val="0"/>
              </a:spcBef>
              <a:spcAft>
                <a:spcPct val="0"/>
              </a:spcAft>
              <a:defRPr/>
            </a:pPr>
            <a:fld id="{83C1086C-3E64-4921-BD86-D9335D6E3CA6}" type="slidenum">
              <a:rPr lang="en-US" altLang="zh-CN" sz="1400">
                <a:solidFill>
                  <a:srgbClr val="000000"/>
                </a:solidFill>
                <a:cs typeface="Arial Unicode MS" panose="020B0604020202020204" pitchFamily="34" charset="-122"/>
              </a:rPr>
              <a:pPr fontAlgn="base">
                <a:spcBef>
                  <a:spcPct val="0"/>
                </a:spcBef>
                <a:spcAft>
                  <a:spcPct val="0"/>
                </a:spcAft>
                <a:defRPr/>
              </a:pPr>
              <a:t>‹#›</a:t>
            </a:fld>
            <a:endParaRPr lang="en-US" altLang="zh-CN" sz="1400">
              <a:solidFill>
                <a:srgbClr val="000000"/>
              </a:solidFill>
              <a:cs typeface="Arial Unicode MS" panose="020B0604020202020204" pitchFamily="34" charset="-122"/>
            </a:endParaRPr>
          </a:p>
        </p:txBody>
      </p:sp>
    </p:spTree>
    <p:extLst>
      <p:ext uri="{BB962C8B-B14F-4D97-AF65-F5344CB8AC3E}">
        <p14:creationId xmlns:p14="http://schemas.microsoft.com/office/powerpoint/2010/main" val="343599699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ransition spd="slow">
    <p:push/>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09680" y="6245225"/>
            <a:ext cx="284517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a:latin typeface="+mn-lt"/>
                <a:ea typeface="+mn-ea"/>
              </a:defRPr>
            </a:lvl1pPr>
          </a:lstStyle>
          <a:p>
            <a:pPr fontAlgn="base">
              <a:spcBef>
                <a:spcPct val="0"/>
              </a:spcBef>
              <a:spcAft>
                <a:spcPct val="0"/>
              </a:spcAft>
              <a:defRPr/>
            </a:pPr>
            <a:endParaRPr lang="en-US" altLang="zh-CN" sz="1400">
              <a:solidFill>
                <a:srgbClr val="000000"/>
              </a:solidFill>
              <a:cs typeface="Arial Unicode MS" panose="020B0604020202020204" pitchFamily="34" charset="-122"/>
            </a:endParaRPr>
          </a:p>
        </p:txBody>
      </p:sp>
      <p:sp>
        <p:nvSpPr>
          <p:cNvPr id="1029" name="Rectangle 5"/>
          <p:cNvSpPr>
            <a:spLocks noGrp="1" noChangeArrowheads="1"/>
          </p:cNvSpPr>
          <p:nvPr>
            <p:ph type="ftr" sz="quarter" idx="3"/>
          </p:nvPr>
        </p:nvSpPr>
        <p:spPr bwMode="auto">
          <a:xfrm>
            <a:off x="4166143" y="6245225"/>
            <a:ext cx="3859715"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a:latin typeface="+mn-lt"/>
                <a:ea typeface="+mn-ea"/>
              </a:defRPr>
            </a:lvl1pPr>
          </a:lstStyle>
          <a:p>
            <a:pPr fontAlgn="base">
              <a:spcBef>
                <a:spcPct val="0"/>
              </a:spcBef>
              <a:spcAft>
                <a:spcPct val="0"/>
              </a:spcAft>
              <a:defRPr/>
            </a:pPr>
            <a:endParaRPr lang="en-US" altLang="zh-CN" sz="1400">
              <a:solidFill>
                <a:srgbClr val="000000"/>
              </a:solidFill>
              <a:cs typeface="Arial Unicode MS" panose="020B0604020202020204" pitchFamily="34" charset="-122"/>
            </a:endParaRPr>
          </a:p>
        </p:txBody>
      </p:sp>
      <p:sp>
        <p:nvSpPr>
          <p:cNvPr id="1030" name="Rectangle 6"/>
          <p:cNvSpPr>
            <a:spLocks noGrp="1" noChangeArrowheads="1"/>
          </p:cNvSpPr>
          <p:nvPr>
            <p:ph type="sldNum" sz="quarter" idx="4"/>
          </p:nvPr>
        </p:nvSpPr>
        <p:spPr bwMode="auto">
          <a:xfrm>
            <a:off x="8737150" y="6245225"/>
            <a:ext cx="284517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mtClean="0">
                <a:latin typeface="Arial" panose="020B0604020202020204" pitchFamily="34" charset="0"/>
                <a:ea typeface="宋体" panose="02010600030101010101" pitchFamily="2" charset="-122"/>
              </a:defRPr>
            </a:lvl1pPr>
          </a:lstStyle>
          <a:p>
            <a:pPr fontAlgn="base">
              <a:spcBef>
                <a:spcPct val="0"/>
              </a:spcBef>
              <a:spcAft>
                <a:spcPct val="0"/>
              </a:spcAft>
              <a:defRPr/>
            </a:pPr>
            <a:fld id="{83C1086C-3E64-4921-BD86-D9335D6E3CA6}" type="slidenum">
              <a:rPr lang="en-US" altLang="zh-CN" sz="1400">
                <a:solidFill>
                  <a:srgbClr val="000000"/>
                </a:solidFill>
                <a:cs typeface="Arial Unicode MS" panose="020B0604020202020204" pitchFamily="34" charset="-122"/>
              </a:rPr>
              <a:pPr fontAlgn="base">
                <a:spcBef>
                  <a:spcPct val="0"/>
                </a:spcBef>
                <a:spcAft>
                  <a:spcPct val="0"/>
                </a:spcAft>
                <a:defRPr/>
              </a:pPr>
              <a:t>‹#›</a:t>
            </a:fld>
            <a:endParaRPr lang="en-US" altLang="zh-CN" sz="1400">
              <a:solidFill>
                <a:srgbClr val="000000"/>
              </a:solidFill>
              <a:cs typeface="Arial Unicode MS" panose="020B0604020202020204" pitchFamily="34" charset="-122"/>
            </a:endParaRPr>
          </a:p>
        </p:txBody>
      </p:sp>
    </p:spTree>
    <p:extLst>
      <p:ext uri="{BB962C8B-B14F-4D97-AF65-F5344CB8AC3E}">
        <p14:creationId xmlns:p14="http://schemas.microsoft.com/office/powerpoint/2010/main" val="123490453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spd="slow">
    <p:push/>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09680" y="6245225"/>
            <a:ext cx="284517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a:latin typeface="+mn-lt"/>
                <a:ea typeface="+mn-ea"/>
              </a:defRPr>
            </a:lvl1pPr>
          </a:lstStyle>
          <a:p>
            <a:pPr fontAlgn="base">
              <a:spcBef>
                <a:spcPct val="0"/>
              </a:spcBef>
              <a:spcAft>
                <a:spcPct val="0"/>
              </a:spcAft>
              <a:defRPr/>
            </a:pPr>
            <a:endParaRPr lang="en-US" altLang="zh-CN" sz="1400">
              <a:solidFill>
                <a:srgbClr val="000000"/>
              </a:solidFill>
              <a:cs typeface="Arial Unicode MS" panose="020B0604020202020204" pitchFamily="34" charset="-122"/>
            </a:endParaRPr>
          </a:p>
        </p:txBody>
      </p:sp>
      <p:sp>
        <p:nvSpPr>
          <p:cNvPr id="1029" name="Rectangle 5"/>
          <p:cNvSpPr>
            <a:spLocks noGrp="1" noChangeArrowheads="1"/>
          </p:cNvSpPr>
          <p:nvPr>
            <p:ph type="ftr" sz="quarter" idx="3"/>
          </p:nvPr>
        </p:nvSpPr>
        <p:spPr bwMode="auto">
          <a:xfrm>
            <a:off x="4166143" y="6245225"/>
            <a:ext cx="3859715"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a:latin typeface="+mn-lt"/>
                <a:ea typeface="+mn-ea"/>
              </a:defRPr>
            </a:lvl1pPr>
          </a:lstStyle>
          <a:p>
            <a:pPr fontAlgn="base">
              <a:spcBef>
                <a:spcPct val="0"/>
              </a:spcBef>
              <a:spcAft>
                <a:spcPct val="0"/>
              </a:spcAft>
              <a:defRPr/>
            </a:pPr>
            <a:endParaRPr lang="en-US" altLang="zh-CN" sz="1400">
              <a:solidFill>
                <a:srgbClr val="000000"/>
              </a:solidFill>
              <a:cs typeface="Arial Unicode MS" panose="020B0604020202020204" pitchFamily="34" charset="-122"/>
            </a:endParaRPr>
          </a:p>
        </p:txBody>
      </p:sp>
      <p:sp>
        <p:nvSpPr>
          <p:cNvPr id="1030" name="Rectangle 6"/>
          <p:cNvSpPr>
            <a:spLocks noGrp="1" noChangeArrowheads="1"/>
          </p:cNvSpPr>
          <p:nvPr>
            <p:ph type="sldNum" sz="quarter" idx="4"/>
          </p:nvPr>
        </p:nvSpPr>
        <p:spPr bwMode="auto">
          <a:xfrm>
            <a:off x="8737150" y="6245225"/>
            <a:ext cx="284517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mtClean="0">
                <a:latin typeface="Arial" panose="020B0604020202020204" pitchFamily="34" charset="0"/>
                <a:ea typeface="宋体" panose="02010600030101010101" pitchFamily="2" charset="-122"/>
              </a:defRPr>
            </a:lvl1pPr>
          </a:lstStyle>
          <a:p>
            <a:pPr fontAlgn="base">
              <a:spcBef>
                <a:spcPct val="0"/>
              </a:spcBef>
              <a:spcAft>
                <a:spcPct val="0"/>
              </a:spcAft>
              <a:defRPr/>
            </a:pPr>
            <a:fld id="{83C1086C-3E64-4921-BD86-D9335D6E3CA6}" type="slidenum">
              <a:rPr lang="en-US" altLang="zh-CN" sz="1400">
                <a:solidFill>
                  <a:srgbClr val="000000"/>
                </a:solidFill>
                <a:cs typeface="Arial Unicode MS" panose="020B0604020202020204" pitchFamily="34" charset="-122"/>
              </a:rPr>
              <a:pPr fontAlgn="base">
                <a:spcBef>
                  <a:spcPct val="0"/>
                </a:spcBef>
                <a:spcAft>
                  <a:spcPct val="0"/>
                </a:spcAft>
                <a:defRPr/>
              </a:pPr>
              <a:t>‹#›</a:t>
            </a:fld>
            <a:endParaRPr lang="en-US" altLang="zh-CN" sz="1400">
              <a:solidFill>
                <a:srgbClr val="000000"/>
              </a:solidFill>
              <a:cs typeface="Arial Unicode MS" panose="020B0604020202020204" pitchFamily="34" charset="-122"/>
            </a:endParaRPr>
          </a:p>
        </p:txBody>
      </p:sp>
    </p:spTree>
    <p:extLst>
      <p:ext uri="{BB962C8B-B14F-4D97-AF65-F5344CB8AC3E}">
        <p14:creationId xmlns:p14="http://schemas.microsoft.com/office/powerpoint/2010/main" val="406971982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ransition spd="slow">
    <p:push/>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hyperlink" Target="http://www.tyvj.cn/p/2002" TargetMode="Externa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hihocoder.com/problemset/solution/407480" TargetMode="External"/><Relationship Id="rId2" Type="http://schemas.openxmlformats.org/officeDocument/2006/relationships/hyperlink" Target="http://hihocoder.com/problemset/problem/115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psc.ksp.sk/2016/real/problems/c.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poj.org/problem?id=2288" TargetMode="Externa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poj.org/problem?id=3567"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tyvj.cn/p/2019"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hyperlink" Target="http://162.105.80.126/contest/CH%20Round#17/&#31359;&#36234;&#24191;&#22330;" TargetMode="Externa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lydsy.com/JudgeOnline/problem.php?id=1898"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tyvj.cn/p/1939"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ww.tyvj.cn/p/1305"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codeforces.com/contest/311/problem/B"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jpeg"/><Relationship Id="rId4" Type="http://schemas.openxmlformats.org/officeDocument/2006/relationships/hyperlink" Target="mailto:lydrainbowcat@pku.edu.c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7" descr="0809119bhjkjihzmhb16mz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95" y="381000"/>
            <a:ext cx="116824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Box 3"/>
          <p:cNvSpPr txBox="1">
            <a:spLocks noChangeArrowheads="1"/>
          </p:cNvSpPr>
          <p:nvPr/>
        </p:nvSpPr>
        <p:spPr bwMode="auto">
          <a:xfrm>
            <a:off x="3024188" y="4297364"/>
            <a:ext cx="64246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rPr>
              <a:t>动态规划 </a:t>
            </a:r>
            <a:r>
              <a:rPr kumimoji="0" lang="en-US" altLang="zh-CN" sz="3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rPr>
              <a:t>· DP</a:t>
            </a:r>
            <a:endParaRPr kumimoji="0" lang="zh-CN" altLang="en-US" sz="3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endParaRPr>
          </a:p>
        </p:txBody>
      </p:sp>
      <p:cxnSp>
        <p:nvCxnSpPr>
          <p:cNvPr id="3" name="直接连接符 2"/>
          <p:cNvCxnSpPr/>
          <p:nvPr/>
        </p:nvCxnSpPr>
        <p:spPr>
          <a:xfrm>
            <a:off x="1397794" y="4648200"/>
            <a:ext cx="1955800" cy="0"/>
          </a:xfrm>
          <a:prstGeom prst="line">
            <a:avLst/>
          </a:prstGeom>
          <a:ln>
            <a:solidFill>
              <a:srgbClr val="FF6600"/>
            </a:solidFill>
            <a:tailEnd type="oval"/>
          </a:ln>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a:xfrm>
            <a:off x="8940007" y="4648200"/>
            <a:ext cx="1955800" cy="0"/>
          </a:xfrm>
          <a:prstGeom prst="line">
            <a:avLst/>
          </a:prstGeom>
          <a:ln>
            <a:solidFill>
              <a:srgbClr val="FF6600"/>
            </a:solidFill>
            <a:headEnd type="oval"/>
            <a:tailEnd type="none"/>
          </a:ln>
        </p:spPr>
        <p:style>
          <a:lnRef idx="1">
            <a:schemeClr val="accent6"/>
          </a:lnRef>
          <a:fillRef idx="0">
            <a:schemeClr val="accent6"/>
          </a:fillRef>
          <a:effectRef idx="0">
            <a:schemeClr val="accent6"/>
          </a:effectRef>
          <a:fontRef idx="minor">
            <a:schemeClr val="tx1"/>
          </a:fontRef>
        </p:style>
      </p:cxnSp>
      <p:graphicFrame>
        <p:nvGraphicFramePr>
          <p:cNvPr id="5198" name="Group 78"/>
          <p:cNvGraphicFramePr>
            <a:graphicFrameLocks noGrp="1"/>
          </p:cNvGraphicFramePr>
          <p:nvPr/>
        </p:nvGraphicFramePr>
        <p:xfrm>
          <a:off x="305595" y="395289"/>
          <a:ext cx="11682411" cy="3414713"/>
        </p:xfrm>
        <a:graphic>
          <a:graphicData uri="http://schemas.openxmlformats.org/drawingml/2006/table">
            <a:tbl>
              <a:tblPr/>
              <a:tblGrid>
                <a:gridCol w="1168241">
                  <a:extLst>
                    <a:ext uri="{9D8B030D-6E8A-4147-A177-3AD203B41FA5}">
                      <a16:colId xmlns:a16="http://schemas.microsoft.com/office/drawing/2014/main" val="20000"/>
                    </a:ext>
                  </a:extLst>
                </a:gridCol>
                <a:gridCol w="1168241">
                  <a:extLst>
                    <a:ext uri="{9D8B030D-6E8A-4147-A177-3AD203B41FA5}">
                      <a16:colId xmlns:a16="http://schemas.microsoft.com/office/drawing/2014/main" val="20001"/>
                    </a:ext>
                  </a:extLst>
                </a:gridCol>
                <a:gridCol w="1168241">
                  <a:extLst>
                    <a:ext uri="{9D8B030D-6E8A-4147-A177-3AD203B41FA5}">
                      <a16:colId xmlns:a16="http://schemas.microsoft.com/office/drawing/2014/main" val="20002"/>
                    </a:ext>
                  </a:extLst>
                </a:gridCol>
                <a:gridCol w="1168241">
                  <a:extLst>
                    <a:ext uri="{9D8B030D-6E8A-4147-A177-3AD203B41FA5}">
                      <a16:colId xmlns:a16="http://schemas.microsoft.com/office/drawing/2014/main" val="20003"/>
                    </a:ext>
                  </a:extLst>
                </a:gridCol>
                <a:gridCol w="1117449">
                  <a:extLst>
                    <a:ext uri="{9D8B030D-6E8A-4147-A177-3AD203B41FA5}">
                      <a16:colId xmlns:a16="http://schemas.microsoft.com/office/drawing/2014/main" val="20004"/>
                    </a:ext>
                  </a:extLst>
                </a:gridCol>
                <a:gridCol w="1219034">
                  <a:extLst>
                    <a:ext uri="{9D8B030D-6E8A-4147-A177-3AD203B41FA5}">
                      <a16:colId xmlns:a16="http://schemas.microsoft.com/office/drawing/2014/main" val="20005"/>
                    </a:ext>
                  </a:extLst>
                </a:gridCol>
                <a:gridCol w="1168241">
                  <a:extLst>
                    <a:ext uri="{9D8B030D-6E8A-4147-A177-3AD203B41FA5}">
                      <a16:colId xmlns:a16="http://schemas.microsoft.com/office/drawing/2014/main" val="20006"/>
                    </a:ext>
                  </a:extLst>
                </a:gridCol>
                <a:gridCol w="1168241">
                  <a:extLst>
                    <a:ext uri="{9D8B030D-6E8A-4147-A177-3AD203B41FA5}">
                      <a16:colId xmlns:a16="http://schemas.microsoft.com/office/drawing/2014/main" val="20007"/>
                    </a:ext>
                  </a:extLst>
                </a:gridCol>
                <a:gridCol w="1168241">
                  <a:extLst>
                    <a:ext uri="{9D8B030D-6E8A-4147-A177-3AD203B41FA5}">
                      <a16:colId xmlns:a16="http://schemas.microsoft.com/office/drawing/2014/main" val="20008"/>
                    </a:ext>
                  </a:extLst>
                </a:gridCol>
                <a:gridCol w="1168241">
                  <a:extLst>
                    <a:ext uri="{9D8B030D-6E8A-4147-A177-3AD203B41FA5}">
                      <a16:colId xmlns:a16="http://schemas.microsoft.com/office/drawing/2014/main" val="20009"/>
                    </a:ext>
                  </a:extLst>
                </a:gridCol>
              </a:tblGrid>
              <a:tr h="854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dirty="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B9CDE5"/>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B9CDE5"/>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8EB4E3"/>
                    </a:solidFill>
                  </a:tcPr>
                </a:tc>
                <a:extLst>
                  <a:ext uri="{0D108BD9-81ED-4DB2-BD59-A6C34878D82A}">
                    <a16:rowId xmlns:a16="http://schemas.microsoft.com/office/drawing/2014/main" val="10000"/>
                  </a:ext>
                </a:extLst>
              </a:tr>
              <a:tr h="852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4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bg1"/>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C6D9F1">
                        <a:alpha val="74901"/>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4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59" name="Rectangle 79"/>
          <p:cNvSpPr>
            <a:spLocks noChangeArrowheads="1"/>
          </p:cNvSpPr>
          <p:nvPr/>
        </p:nvSpPr>
        <p:spPr bwMode="auto">
          <a:xfrm>
            <a:off x="1295401" y="5073433"/>
            <a:ext cx="97520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rPr>
              <a:t>北京大学  </a:t>
            </a:r>
            <a:r>
              <a:rPr kumimoji="0" lang="zh-CN" altLang="en-US"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rPr>
              <a:t>李煜东</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rPr>
              <a:t>2016/7/1</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endParaRPr>
          </a:p>
        </p:txBody>
      </p:sp>
      <p:pic>
        <p:nvPicPr>
          <p:cNvPr id="4" name="图片 3"/>
          <p:cNvPicPr>
            <a:picLocks/>
          </p:cNvPicPr>
          <p:nvPr/>
        </p:nvPicPr>
        <p:blipFill>
          <a:blip r:embed="rId4" cstate="print">
            <a:duotone>
              <a:schemeClr val="accent1">
                <a:shade val="45000"/>
                <a:satMod val="135000"/>
              </a:schemeClr>
              <a:prstClr val="white"/>
            </a:duotone>
            <a:extLst/>
          </a:blip>
          <a:stretch>
            <a:fillRect/>
          </a:stretch>
        </p:blipFill>
        <p:spPr>
          <a:xfrm>
            <a:off x="299813" y="14748"/>
            <a:ext cx="390243" cy="388800"/>
          </a:xfrm>
          <a:prstGeom prst="ellipse">
            <a:avLst/>
          </a:prstGeom>
          <a:ln w="63500" cap="rnd">
            <a:noFill/>
          </a:ln>
          <a:effectLst>
            <a:outerShdw blurRad="381000" dist="292100" dir="5400000" sx="-80000" sy="-18000" rotWithShape="0">
              <a:srgbClr val="000000">
                <a:alpha val="22000"/>
              </a:srgbClr>
            </a:outerShdw>
          </a:effectLst>
        </p:spPr>
      </p:pic>
      <p:sp>
        <p:nvSpPr>
          <p:cNvPr id="4162" name="TextBox 4"/>
          <p:cNvSpPr txBox="1">
            <a:spLocks noChangeArrowheads="1"/>
          </p:cNvSpPr>
          <p:nvPr/>
        </p:nvSpPr>
        <p:spPr bwMode="auto">
          <a:xfrm>
            <a:off x="724694" y="98426"/>
            <a:ext cx="2298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Unicode MS" panose="020B0604020202020204" pitchFamily="34" charset="-122"/>
              </a:rPr>
              <a:t>Peking University</a:t>
            </a:r>
          </a:p>
        </p:txBody>
      </p:sp>
    </p:spTree>
    <p:extLst>
      <p:ext uri="{BB962C8B-B14F-4D97-AF65-F5344CB8AC3E}">
        <p14:creationId xmlns:p14="http://schemas.microsoft.com/office/powerpoint/2010/main" val="1925541383"/>
      </p:ext>
    </p:extLst>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Tyvj1864 </a:t>
            </a:r>
            <a:r>
              <a:rPr lang="zh-CN" altLang="en-US" dirty="0" smtClean="0"/>
              <a:t>守卫者的挑战</a:t>
            </a:r>
            <a:endParaRPr lang="zh-CN" altLang="en-US" dirty="0"/>
          </a:p>
        </p:txBody>
      </p:sp>
      <p:sp>
        <p:nvSpPr>
          <p:cNvPr id="3" name="内容占位符 2"/>
          <p:cNvSpPr>
            <a:spLocks noGrp="1"/>
          </p:cNvSpPr>
          <p:nvPr>
            <p:ph idx="1"/>
          </p:nvPr>
        </p:nvSpPr>
        <p:spPr/>
        <p:txBody>
          <a:bodyPr/>
          <a:lstStyle/>
          <a:p>
            <a:r>
              <a:rPr lang="zh-CN" altLang="en-US" sz="2400" dirty="0" smtClean="0"/>
              <a:t>擂台赛</a:t>
            </a:r>
            <a:r>
              <a:rPr lang="zh-CN" altLang="en-US" sz="2400" dirty="0"/>
              <a:t>一共有</a:t>
            </a:r>
            <a:r>
              <a:rPr lang="en-US" altLang="zh-CN" sz="2400" dirty="0"/>
              <a:t>N</a:t>
            </a:r>
            <a:r>
              <a:rPr lang="zh-CN" altLang="en-US" sz="2400" dirty="0"/>
              <a:t>项挑战，各项挑战依次进行</a:t>
            </a:r>
            <a:r>
              <a:rPr lang="zh-CN" altLang="en-US" sz="2400" dirty="0" smtClean="0"/>
              <a:t>。最初有</a:t>
            </a:r>
            <a:r>
              <a:rPr lang="zh-CN" altLang="en-US" sz="2400" dirty="0"/>
              <a:t>一个容量为</a:t>
            </a:r>
            <a:r>
              <a:rPr lang="en-US" altLang="zh-CN" sz="2400" dirty="0"/>
              <a:t>K</a:t>
            </a:r>
            <a:r>
              <a:rPr lang="zh-CN" altLang="en-US" sz="2400" dirty="0"/>
              <a:t>的包包</a:t>
            </a:r>
            <a:r>
              <a:rPr lang="zh-CN" altLang="en-US" sz="2400" dirty="0" smtClean="0"/>
              <a:t>。</a:t>
            </a:r>
            <a:endParaRPr lang="en-US" altLang="zh-CN" sz="2400" dirty="0" smtClean="0"/>
          </a:p>
          <a:p>
            <a:r>
              <a:rPr lang="zh-CN" altLang="en-US" sz="2400" dirty="0" smtClean="0"/>
              <a:t>第</a:t>
            </a:r>
            <a:r>
              <a:rPr lang="en-US" altLang="zh-CN" sz="2400" dirty="0" err="1"/>
              <a:t>i</a:t>
            </a:r>
            <a:r>
              <a:rPr lang="zh-CN" altLang="en-US" sz="2400" dirty="0"/>
              <a:t>项挑战有一个属性</a:t>
            </a:r>
            <a:r>
              <a:rPr lang="en-US" altLang="zh-CN" sz="2400" dirty="0" err="1"/>
              <a:t>ai</a:t>
            </a:r>
            <a:r>
              <a:rPr lang="zh-CN" altLang="en-US" sz="2400" dirty="0"/>
              <a:t>，如果</a:t>
            </a:r>
            <a:r>
              <a:rPr lang="en-US" altLang="zh-CN" sz="2400" dirty="0" err="1"/>
              <a:t>ai</a:t>
            </a:r>
            <a:r>
              <a:rPr lang="en-US" altLang="zh-CN" sz="2400" dirty="0"/>
              <a:t>&gt;=0</a:t>
            </a:r>
            <a:r>
              <a:rPr lang="zh-CN" altLang="en-US" sz="2400" dirty="0"/>
              <a:t>，表示这次挑战成功后可以再获得一个容量为</a:t>
            </a:r>
            <a:r>
              <a:rPr lang="en-US" altLang="zh-CN" sz="2400" dirty="0" err="1"/>
              <a:t>ai</a:t>
            </a:r>
            <a:r>
              <a:rPr lang="zh-CN" altLang="en-US" sz="2400" dirty="0"/>
              <a:t>的包包；如果</a:t>
            </a:r>
            <a:r>
              <a:rPr lang="en-US" altLang="zh-CN" sz="2400" dirty="0" err="1"/>
              <a:t>ai</a:t>
            </a:r>
            <a:r>
              <a:rPr lang="en-US" altLang="zh-CN" sz="2400" dirty="0"/>
              <a:t>=-1</a:t>
            </a:r>
            <a:r>
              <a:rPr lang="zh-CN" altLang="en-US" sz="2400" dirty="0"/>
              <a:t>，则表示这次挑战成功后可以得到一个大小为</a:t>
            </a:r>
            <a:r>
              <a:rPr lang="en-US" altLang="zh-CN" sz="2400" dirty="0"/>
              <a:t>1 </a:t>
            </a:r>
            <a:r>
              <a:rPr lang="zh-CN" altLang="en-US" sz="2400" dirty="0"/>
              <a:t>的地图残片</a:t>
            </a:r>
            <a:r>
              <a:rPr lang="zh-CN" altLang="en-US" sz="2400" dirty="0" smtClean="0"/>
              <a:t>。</a:t>
            </a:r>
            <a:endParaRPr lang="en-US" altLang="zh-CN" sz="2400" dirty="0" smtClean="0"/>
          </a:p>
          <a:p>
            <a:r>
              <a:rPr lang="zh-CN" altLang="en-US" sz="2400" dirty="0" smtClean="0"/>
              <a:t>地图</a:t>
            </a:r>
            <a:r>
              <a:rPr lang="zh-CN" altLang="en-US" sz="2400" dirty="0"/>
              <a:t>残片必须装在包包里才能带出擂台，包包没有必要全部装满，但是队员们必须把 </a:t>
            </a:r>
            <a:r>
              <a:rPr lang="en-US" altLang="zh-CN" sz="2400" dirty="0"/>
              <a:t>【</a:t>
            </a:r>
            <a:r>
              <a:rPr lang="zh-CN" altLang="en-US" sz="2400" dirty="0"/>
              <a:t>获得的所有的</a:t>
            </a:r>
            <a:r>
              <a:rPr lang="en-US" altLang="zh-CN" sz="2400" dirty="0"/>
              <a:t>】</a:t>
            </a:r>
            <a:r>
              <a:rPr lang="zh-CN" altLang="en-US" sz="2400" dirty="0"/>
              <a:t>地图残片都带走（没有得到的</a:t>
            </a:r>
            <a:r>
              <a:rPr lang="zh-CN" altLang="en-US" sz="2400" dirty="0" smtClean="0"/>
              <a:t>不考虑</a:t>
            </a:r>
            <a:r>
              <a:rPr lang="zh-CN" altLang="en-US" sz="2400" dirty="0"/>
              <a:t>，</a:t>
            </a:r>
            <a:r>
              <a:rPr lang="zh-CN" altLang="en-US" sz="2400" dirty="0" smtClean="0"/>
              <a:t>只需完成</a:t>
            </a:r>
            <a:r>
              <a:rPr lang="zh-CN" altLang="en-US" sz="2400" dirty="0"/>
              <a:t>所有</a:t>
            </a:r>
            <a:r>
              <a:rPr lang="en-US" altLang="zh-CN" sz="2400" dirty="0"/>
              <a:t>N</a:t>
            </a:r>
            <a:r>
              <a:rPr lang="zh-CN" altLang="en-US" sz="2400" dirty="0"/>
              <a:t>项挑战后背包容量足够容纳地图残片即可），才能拼出完整的地图。并且他们至少要挑战成功</a:t>
            </a:r>
            <a:r>
              <a:rPr lang="en-US" altLang="zh-CN" sz="2400" dirty="0"/>
              <a:t>L</a:t>
            </a:r>
            <a:r>
              <a:rPr lang="zh-CN" altLang="en-US" sz="2400" dirty="0"/>
              <a:t>次才能离开擂台</a:t>
            </a:r>
            <a:r>
              <a:rPr lang="zh-CN" altLang="en-US" sz="2400" dirty="0" smtClean="0"/>
              <a:t>。</a:t>
            </a:r>
            <a:endParaRPr lang="en-US" altLang="zh-CN" sz="2400" dirty="0" smtClean="0"/>
          </a:p>
          <a:p>
            <a:r>
              <a:rPr lang="zh-CN" altLang="en-US" sz="2400" dirty="0" smtClean="0"/>
              <a:t>已知第</a:t>
            </a:r>
            <a:r>
              <a:rPr lang="en-US" altLang="zh-CN" sz="2400" dirty="0" err="1"/>
              <a:t>i</a:t>
            </a:r>
            <a:r>
              <a:rPr lang="zh-CN" altLang="en-US" sz="2400" dirty="0"/>
              <a:t>项挑战成功的概率为</a:t>
            </a:r>
            <a:r>
              <a:rPr lang="en-US" altLang="zh-CN" sz="2400" dirty="0"/>
              <a:t>pi%</a:t>
            </a:r>
            <a:r>
              <a:rPr lang="zh-CN" altLang="en-US" sz="2400" dirty="0"/>
              <a:t>。现在，请你帮忙预测一下，队员们能够带上他们获得的地图残片离开擂台的概率。 </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数学期望</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75634959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Tyvj1933 </a:t>
            </a:r>
            <a:r>
              <a:rPr lang="zh-CN" altLang="en-US" dirty="0"/>
              <a:t>绿豆蛙的归宿</a:t>
            </a:r>
          </a:p>
        </p:txBody>
      </p:sp>
      <p:sp>
        <p:nvSpPr>
          <p:cNvPr id="3" name="内容占位符 2"/>
          <p:cNvSpPr>
            <a:spLocks noGrp="1"/>
          </p:cNvSpPr>
          <p:nvPr>
            <p:ph idx="1"/>
          </p:nvPr>
        </p:nvSpPr>
        <p:spPr/>
        <p:txBody>
          <a:bodyPr/>
          <a:lstStyle/>
          <a:p>
            <a:r>
              <a:rPr lang="zh-CN" altLang="en-US" sz="2400" dirty="0" smtClean="0"/>
              <a:t>给</a:t>
            </a:r>
            <a:r>
              <a:rPr lang="zh-CN" altLang="en-US" sz="2400" dirty="0"/>
              <a:t>出一个有向无环图，起点为</a:t>
            </a:r>
            <a:r>
              <a:rPr lang="en-US" altLang="zh-CN" sz="2400" dirty="0"/>
              <a:t>1</a:t>
            </a:r>
            <a:r>
              <a:rPr lang="zh-CN" altLang="en-US" sz="2400" dirty="0"/>
              <a:t>终点为</a:t>
            </a:r>
            <a:r>
              <a:rPr lang="en-US" altLang="zh-CN" sz="2400" dirty="0"/>
              <a:t>N</a:t>
            </a:r>
            <a:r>
              <a:rPr lang="zh-CN" altLang="en-US" sz="2400" dirty="0"/>
              <a:t>，每条边都有一个长度，并且从起点出发能够到达所有的点，所有的点也都能够到达终点。绿豆蛙从起点出发，走向终点</a:t>
            </a:r>
            <a:r>
              <a:rPr lang="zh-CN" altLang="en-US" sz="2400" dirty="0" smtClean="0"/>
              <a:t>。</a:t>
            </a:r>
            <a:endParaRPr lang="en-US" altLang="zh-CN" sz="2400" dirty="0" smtClean="0"/>
          </a:p>
          <a:p>
            <a:r>
              <a:rPr lang="zh-CN" altLang="en-US" sz="2400" dirty="0" smtClean="0"/>
              <a:t>到达</a:t>
            </a:r>
            <a:r>
              <a:rPr lang="zh-CN" altLang="en-US" sz="2400" dirty="0"/>
              <a:t>每一个顶点时，如果有</a:t>
            </a:r>
            <a:r>
              <a:rPr lang="en-US" altLang="zh-CN" sz="2400" dirty="0"/>
              <a:t>K</a:t>
            </a:r>
            <a:r>
              <a:rPr lang="zh-CN" altLang="en-US" sz="2400" dirty="0"/>
              <a:t>条离开该点的道路，绿豆蛙可以选择任意一条道路离开该点，并且走向每条路的概率为 </a:t>
            </a:r>
            <a:r>
              <a:rPr lang="en-US" altLang="zh-CN" sz="2400" dirty="0"/>
              <a:t>1/K </a:t>
            </a:r>
            <a:r>
              <a:rPr lang="zh-CN" altLang="en-US" sz="2400" dirty="0" smtClean="0"/>
              <a:t>。</a:t>
            </a:r>
            <a:endParaRPr lang="en-US" altLang="zh-CN" sz="2400" dirty="0" smtClean="0"/>
          </a:p>
          <a:p>
            <a:r>
              <a:rPr lang="zh-CN" altLang="en-US" sz="2400" dirty="0" smtClean="0"/>
              <a:t>现在</a:t>
            </a:r>
            <a:r>
              <a:rPr lang="zh-CN" altLang="en-US" sz="2400" dirty="0"/>
              <a:t>绿豆蛙想知道，从起点走到终点的所经过的路径总长度期望是多少？ </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数学期望</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508449406"/>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Tyvj2002 </a:t>
            </a:r>
            <a:r>
              <a:rPr lang="zh-CN" altLang="en-US" dirty="0"/>
              <a:t>扑克牌</a:t>
            </a:r>
          </a:p>
        </p:txBody>
      </p:sp>
      <p:sp>
        <p:nvSpPr>
          <p:cNvPr id="3" name="内容占位符 2"/>
          <p:cNvSpPr>
            <a:spLocks noGrp="1"/>
          </p:cNvSpPr>
          <p:nvPr>
            <p:ph idx="1"/>
          </p:nvPr>
        </p:nvSpPr>
        <p:spPr/>
        <p:txBody>
          <a:bodyPr/>
          <a:lstStyle/>
          <a:p>
            <a:r>
              <a:rPr lang="en-US" altLang="zh-CN" sz="2400" dirty="0">
                <a:hlinkClick r:id="rId2"/>
              </a:rPr>
              <a:t>http://www.tyvj.cn/p/2002</a:t>
            </a:r>
            <a:endParaRPr lang="en-US" altLang="zh-CN" sz="2400" dirty="0"/>
          </a:p>
          <a:p>
            <a:r>
              <a:rPr lang="zh-CN" altLang="en-US" sz="2400" dirty="0"/>
              <a:t>使用记忆化搜索实现。</a:t>
            </a:r>
            <a:endParaRPr lang="en-US" altLang="zh-CN" sz="2400" dirty="0"/>
          </a:p>
          <a:p>
            <a:r>
              <a:rPr lang="en-US" altLang="zh-CN" sz="2400" dirty="0"/>
              <a:t>f[a][b][c][d][x][y]</a:t>
            </a:r>
            <a:r>
              <a:rPr lang="zh-CN" altLang="en-US" sz="2400" dirty="0"/>
              <a:t>来记录当前已经翻了</a:t>
            </a:r>
            <a:r>
              <a:rPr lang="en-US" altLang="zh-CN" sz="2400" dirty="0"/>
              <a:t>a</a:t>
            </a:r>
            <a:r>
              <a:rPr lang="zh-CN" altLang="en-US" sz="2400" dirty="0"/>
              <a:t>张黑桃，</a:t>
            </a:r>
            <a:r>
              <a:rPr lang="en-US" altLang="zh-CN" sz="2400" dirty="0"/>
              <a:t>b</a:t>
            </a:r>
            <a:r>
              <a:rPr lang="zh-CN" altLang="en-US" sz="2400" dirty="0"/>
              <a:t>张红桃，</a:t>
            </a:r>
            <a:r>
              <a:rPr lang="en-US" altLang="zh-CN" sz="2400" dirty="0"/>
              <a:t>c</a:t>
            </a:r>
            <a:r>
              <a:rPr lang="zh-CN" altLang="en-US" sz="2400" dirty="0"/>
              <a:t>张梅花，</a:t>
            </a:r>
            <a:r>
              <a:rPr lang="en-US" altLang="zh-CN" sz="2400" dirty="0"/>
              <a:t>d</a:t>
            </a:r>
            <a:r>
              <a:rPr lang="zh-CN" altLang="en-US" sz="2400" dirty="0"/>
              <a:t>张方片，小王状态为</a:t>
            </a:r>
            <a:r>
              <a:rPr lang="en-US" altLang="zh-CN" sz="2400" dirty="0"/>
              <a:t>x</a:t>
            </a:r>
            <a:r>
              <a:rPr lang="zh-CN" altLang="en-US" sz="2400" dirty="0"/>
              <a:t>，大王状态为</a:t>
            </a:r>
            <a:r>
              <a:rPr lang="en-US" altLang="zh-CN" sz="2400" dirty="0"/>
              <a:t>y</a:t>
            </a:r>
            <a:r>
              <a:rPr lang="zh-CN" altLang="en-US" sz="2400" dirty="0"/>
              <a:t>时的期望值。</a:t>
            </a:r>
            <a:r>
              <a:rPr lang="en-US" altLang="zh-CN" sz="2400" dirty="0"/>
              <a:t>x=4</a:t>
            </a:r>
            <a:r>
              <a:rPr lang="zh-CN" altLang="en-US" sz="2400" dirty="0"/>
              <a:t>表示没有用过小王，</a:t>
            </a:r>
            <a:r>
              <a:rPr lang="en-US" altLang="zh-CN" sz="2400" dirty="0"/>
              <a:t>x=0~3</a:t>
            </a:r>
            <a:r>
              <a:rPr lang="zh-CN" altLang="en-US" sz="2400" dirty="0"/>
              <a:t>表示用过小王且变成相应的数。</a:t>
            </a:r>
            <a:endParaRPr lang="en-US" altLang="zh-CN" sz="2400" dirty="0"/>
          </a:p>
          <a:p>
            <a:r>
              <a:rPr lang="zh-CN" altLang="en-US" sz="2400" dirty="0"/>
              <a:t>目标：</a:t>
            </a:r>
            <a:r>
              <a:rPr lang="en-US" altLang="zh-CN" sz="2400" dirty="0"/>
              <a:t>f[0][0][0][0][4][4]</a:t>
            </a:r>
            <a:endParaRPr lang="zh-CN" altLang="en-US" sz="2400" dirty="0"/>
          </a:p>
          <a:p>
            <a:r>
              <a:rPr lang="zh-CN" altLang="en-US" sz="2400" dirty="0"/>
              <a:t>边界：已经翻出的牌不少于给定的个数，返回</a:t>
            </a:r>
            <a:r>
              <a:rPr lang="en-US" altLang="zh-CN" sz="2400" dirty="0"/>
              <a:t>0</a:t>
            </a:r>
            <a:r>
              <a:rPr lang="zh-CN" altLang="en-US" sz="2400" dirty="0"/>
              <a:t>。</a:t>
            </a:r>
            <a:endParaRPr lang="en-US" altLang="zh-CN" sz="2400" dirty="0"/>
          </a:p>
          <a:p>
            <a:r>
              <a:rPr lang="zh-CN" altLang="en-US" sz="2400" dirty="0"/>
              <a:t>转移：</a:t>
            </a:r>
            <a:endParaRPr lang="en-US" altLang="zh-CN" sz="2400" dirty="0"/>
          </a:p>
          <a:p>
            <a:r>
              <a:rPr lang="zh-CN" altLang="en-US" sz="2400" dirty="0"/>
              <a:t>如果不翻开王，</a:t>
            </a:r>
            <a:r>
              <a:rPr lang="zh-CN" altLang="en-US" sz="2400" dirty="0" smtClean="0"/>
              <a:t>则</a:t>
            </a:r>
            <a:r>
              <a:rPr lang="en-US" altLang="zh-CN" sz="2400" dirty="0" smtClean="0"/>
              <a:t>F</a:t>
            </a:r>
            <a:r>
              <a:rPr lang="en-US" altLang="zh-CN" sz="2400" dirty="0"/>
              <a:t>+=f(a+1,b,c,d,x,y)*(13-a)/(54-sum)</a:t>
            </a:r>
            <a:r>
              <a:rPr lang="zh-CN" altLang="en-US" sz="2400" dirty="0"/>
              <a:t>，</a:t>
            </a:r>
            <a:r>
              <a:rPr lang="en-US" altLang="zh-CN" sz="2400" dirty="0" err="1"/>
              <a:t>b,c,d</a:t>
            </a:r>
            <a:r>
              <a:rPr lang="zh-CN" altLang="en-US" sz="2400" dirty="0"/>
              <a:t>同理；</a:t>
            </a:r>
          </a:p>
          <a:p>
            <a:r>
              <a:rPr lang="zh-CN" altLang="en-US" sz="2400" dirty="0" smtClean="0"/>
              <a:t>否则枚举</a:t>
            </a:r>
            <a:r>
              <a:rPr lang="zh-CN" altLang="en-US" sz="2400" dirty="0"/>
              <a:t>王翻成何种牌，</a:t>
            </a:r>
            <a:r>
              <a:rPr lang="en-US" altLang="zh-CN" sz="2400" dirty="0"/>
              <a:t>F+=Min{f(a,b,c,d,0~3,y)/(54-sum)}</a:t>
            </a:r>
            <a:endParaRPr lang="zh-CN" altLang="en-US"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数学期望</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51946131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扑克牌</a:t>
            </a:r>
            <a:endParaRPr lang="zh-CN" altLang="en-US" dirty="0"/>
          </a:p>
        </p:txBody>
      </p:sp>
      <p:sp>
        <p:nvSpPr>
          <p:cNvPr id="3" name="内容占位符 2"/>
          <p:cNvSpPr>
            <a:spLocks noGrp="1"/>
          </p:cNvSpPr>
          <p:nvPr>
            <p:ph idx="1"/>
          </p:nvPr>
        </p:nvSpPr>
        <p:spPr/>
        <p:txBody>
          <a:bodyPr/>
          <a:lstStyle/>
          <a:p>
            <a:r>
              <a:rPr lang="en-US" altLang="zh-CN" sz="2400" dirty="0" smtClean="0"/>
              <a:t>BOP2015 </a:t>
            </a:r>
            <a:r>
              <a:rPr lang="zh-CN" altLang="en-US" sz="2400" dirty="0" smtClean="0"/>
              <a:t>初赛 第二场 第一题</a:t>
            </a:r>
            <a:endParaRPr lang="en-US" altLang="zh-CN" sz="2400" dirty="0" smtClean="0"/>
          </a:p>
          <a:p>
            <a:r>
              <a:rPr lang="en-US" altLang="zh-CN" sz="2400" dirty="0">
                <a:hlinkClick r:id="rId2"/>
              </a:rPr>
              <a:t>http://</a:t>
            </a:r>
            <a:r>
              <a:rPr lang="en-US" altLang="zh-CN" sz="2400" dirty="0" smtClean="0">
                <a:hlinkClick r:id="rId2"/>
              </a:rPr>
              <a:t>hihocoder.com/problemset/problem/1159</a:t>
            </a:r>
            <a:endParaRPr lang="en-US" altLang="zh-CN" sz="2400" dirty="0" smtClean="0"/>
          </a:p>
          <a:p>
            <a:r>
              <a:rPr lang="zh-CN" altLang="en-US" sz="2400" dirty="0" smtClean="0"/>
              <a:t>一</a:t>
            </a:r>
            <a:r>
              <a:rPr lang="zh-CN" altLang="en-US" sz="2400" dirty="0"/>
              <a:t>副不含王的扑克牌由</a:t>
            </a:r>
            <a:r>
              <a:rPr lang="en-US" altLang="zh-CN" sz="2400" dirty="0"/>
              <a:t>52</a:t>
            </a:r>
            <a:r>
              <a:rPr lang="zh-CN" altLang="en-US" sz="2400" dirty="0"/>
              <a:t>张牌组成，由红桃、黑桃、梅花、方块</a:t>
            </a:r>
            <a:r>
              <a:rPr lang="en-US" altLang="zh-CN" sz="2400" dirty="0"/>
              <a:t>4</a:t>
            </a:r>
            <a:r>
              <a:rPr lang="zh-CN" altLang="en-US" sz="2400" dirty="0"/>
              <a:t>组牌组成，每组</a:t>
            </a:r>
            <a:r>
              <a:rPr lang="en-US" altLang="zh-CN" sz="2400" dirty="0"/>
              <a:t>13</a:t>
            </a:r>
            <a:r>
              <a:rPr lang="zh-CN" altLang="en-US" sz="2400" dirty="0"/>
              <a:t>张不同的面值。现在给定</a:t>
            </a:r>
            <a:r>
              <a:rPr lang="en-US" altLang="zh-CN" sz="2400" dirty="0"/>
              <a:t>52</a:t>
            </a:r>
            <a:r>
              <a:rPr lang="zh-CN" altLang="en-US" sz="2400" dirty="0"/>
              <a:t>张牌中的若干张，请计算将它们排成一列，相邻的牌面值不同的方案数</a:t>
            </a:r>
            <a:r>
              <a:rPr lang="zh-CN" altLang="en-US" sz="2400" dirty="0" smtClean="0"/>
              <a:t>。</a:t>
            </a:r>
            <a:endParaRPr lang="en-US" altLang="zh-CN" sz="2400" dirty="0" smtClean="0"/>
          </a:p>
          <a:p>
            <a:endParaRPr lang="en-US" altLang="zh-CN" sz="2400" dirty="0"/>
          </a:p>
          <a:p>
            <a:r>
              <a:rPr lang="en-US" altLang="zh-CN" sz="2400" dirty="0" smtClean="0"/>
              <a:t>F[</a:t>
            </a:r>
            <a:r>
              <a:rPr lang="en-US" altLang="zh-CN" sz="2400" dirty="0" err="1" smtClean="0"/>
              <a:t>i,j,k,l,p</a:t>
            </a:r>
            <a:r>
              <a:rPr lang="en-US" altLang="zh-CN" sz="2400" dirty="0" smtClean="0"/>
              <a:t>]</a:t>
            </a:r>
            <a:r>
              <a:rPr lang="zh-CN" altLang="en-US" sz="2400" dirty="0" smtClean="0"/>
              <a:t>表示剩余</a:t>
            </a:r>
            <a:r>
              <a:rPr lang="en-US" altLang="zh-CN" sz="2400" dirty="0" smtClean="0"/>
              <a:t>1</a:t>
            </a:r>
            <a:r>
              <a:rPr lang="zh-CN" altLang="en-US" sz="2400" dirty="0" smtClean="0"/>
              <a:t>张的面值有</a:t>
            </a:r>
            <a:r>
              <a:rPr lang="en-US" altLang="zh-CN" sz="2400" dirty="0" err="1" smtClean="0"/>
              <a:t>i</a:t>
            </a:r>
            <a:r>
              <a:rPr lang="zh-CN" altLang="en-US" sz="2400" dirty="0" smtClean="0"/>
              <a:t>种，剩余</a:t>
            </a:r>
            <a:r>
              <a:rPr lang="en-US" altLang="zh-CN" sz="2400" dirty="0" smtClean="0"/>
              <a:t>2</a:t>
            </a:r>
            <a:r>
              <a:rPr lang="zh-CN" altLang="en-US" sz="2400" dirty="0" smtClean="0"/>
              <a:t>张的面值有</a:t>
            </a:r>
            <a:r>
              <a:rPr lang="en-US" altLang="zh-CN" sz="2400" dirty="0" smtClean="0"/>
              <a:t>j</a:t>
            </a:r>
            <a:r>
              <a:rPr lang="zh-CN" altLang="en-US" sz="2400" dirty="0" smtClean="0"/>
              <a:t>种，剩余</a:t>
            </a:r>
            <a:r>
              <a:rPr lang="en-US" altLang="zh-CN" sz="2400" dirty="0" smtClean="0"/>
              <a:t>3</a:t>
            </a:r>
            <a:r>
              <a:rPr lang="zh-CN" altLang="en-US" sz="2400" dirty="0" smtClean="0"/>
              <a:t>张的有</a:t>
            </a:r>
            <a:r>
              <a:rPr lang="en-US" altLang="zh-CN" sz="2400" dirty="0" smtClean="0"/>
              <a:t>k</a:t>
            </a:r>
            <a:r>
              <a:rPr lang="zh-CN" altLang="en-US" sz="2400" dirty="0" smtClean="0"/>
              <a:t>种，剩余</a:t>
            </a:r>
            <a:r>
              <a:rPr lang="en-US" altLang="zh-CN" sz="2400" dirty="0" smtClean="0"/>
              <a:t>4</a:t>
            </a:r>
            <a:r>
              <a:rPr lang="zh-CN" altLang="en-US" sz="2400" dirty="0" smtClean="0"/>
              <a:t>张的有</a:t>
            </a:r>
            <a:r>
              <a:rPr lang="en-US" altLang="zh-CN" sz="2400" dirty="0" smtClean="0"/>
              <a:t>l</a:t>
            </a:r>
            <a:r>
              <a:rPr lang="zh-CN" altLang="en-US" sz="2400" dirty="0" smtClean="0"/>
              <a:t>种，序列中最后一张牌的面值是剩余</a:t>
            </a:r>
            <a:r>
              <a:rPr lang="en-US" altLang="zh-CN" sz="2400" dirty="0" smtClean="0"/>
              <a:t>p</a:t>
            </a:r>
            <a:r>
              <a:rPr lang="zh-CN" altLang="en-US" sz="2400" dirty="0" smtClean="0"/>
              <a:t>张的面值之一时的方案数。</a:t>
            </a:r>
            <a:endParaRPr lang="en-US" altLang="zh-CN" sz="2400" dirty="0" smtClean="0"/>
          </a:p>
          <a:p>
            <a:r>
              <a:rPr lang="zh-CN" altLang="en-US" sz="2400" dirty="0" smtClean="0"/>
              <a:t>转移比较复杂 </a:t>
            </a:r>
            <a:r>
              <a:rPr lang="en-US" altLang="zh-CN" sz="2400" dirty="0" smtClean="0"/>
              <a:t>– Look at the </a:t>
            </a:r>
            <a:r>
              <a:rPr lang="en-US" altLang="zh-CN" sz="2400" dirty="0" smtClean="0">
                <a:hlinkClick r:id="rId3"/>
              </a:rPr>
              <a:t>Code</a:t>
            </a:r>
            <a:r>
              <a:rPr lang="zh-CN" altLang="en-US" sz="2400" dirty="0" smtClean="0"/>
              <a:t>。</a:t>
            </a:r>
            <a:endParaRPr lang="zh-CN" altLang="en-US"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a:t>计数</a:t>
            </a:r>
            <a:r>
              <a:rPr lang="zh-CN" altLang="en-US" dirty="0" smtClean="0"/>
              <a:t>类</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4801929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many of them?</a:t>
            </a:r>
          </a:p>
        </p:txBody>
      </p:sp>
      <p:sp>
        <p:nvSpPr>
          <p:cNvPr id="3" name="内容占位符 2"/>
          <p:cNvSpPr>
            <a:spLocks noGrp="1"/>
          </p:cNvSpPr>
          <p:nvPr>
            <p:ph idx="1"/>
          </p:nvPr>
        </p:nvSpPr>
        <p:spPr/>
        <p:txBody>
          <a:bodyPr/>
          <a:lstStyle/>
          <a:p>
            <a:r>
              <a:rPr lang="en-US" altLang="zh-CN" sz="2400" dirty="0" smtClean="0"/>
              <a:t>Consider </a:t>
            </a:r>
            <a:r>
              <a:rPr lang="en-US" altLang="zh-CN" sz="2400" dirty="0"/>
              <a:t>an arbitrary connected labeled graph G = (V, E) without loops and multiple edges. Formally, vertices of the graph G are labeled with the consecutive integers 1, …, N, where N is the number of vertices in the graph G, and for any pair of vertices v and u there exists a path in the graph G between v and u. </a:t>
            </a:r>
          </a:p>
          <a:p>
            <a:r>
              <a:rPr lang="en-US" altLang="zh-CN" sz="2400" dirty="0"/>
              <a:t>A </a:t>
            </a:r>
            <a:r>
              <a:rPr lang="en-US" altLang="zh-CN" sz="2400" i="1" dirty="0"/>
              <a:t>bridge</a:t>
            </a:r>
            <a:r>
              <a:rPr lang="en-US" altLang="zh-CN" sz="2400" dirty="0"/>
              <a:t> or </a:t>
            </a:r>
            <a:r>
              <a:rPr lang="en-US" altLang="zh-CN" sz="2400" i="1" dirty="0"/>
              <a:t>cut-edge</a:t>
            </a:r>
            <a:r>
              <a:rPr lang="en-US" altLang="zh-CN" sz="2400" dirty="0"/>
              <a:t> is an edge of a graph such that deletion of this edge increases the number of the connected components of the graph. </a:t>
            </a:r>
          </a:p>
          <a:p>
            <a:r>
              <a:rPr lang="en-US" altLang="zh-CN" sz="2400" dirty="0"/>
              <a:t>How many connected labeled graphs with N vertices have no more than B bridges? </a:t>
            </a:r>
          </a:p>
          <a:p>
            <a:r>
              <a:rPr lang="pt-BR" altLang="zh-CN" sz="2400" dirty="0"/>
              <a:t>(2 ≤ N ≤ 50, 0 ≤ B ≤ N (N-1) / 2). </a:t>
            </a:r>
          </a:p>
        </p:txBody>
      </p:sp>
      <p:sp>
        <p:nvSpPr>
          <p:cNvPr id="4" name="内容占位符 3"/>
          <p:cNvSpPr>
            <a:spLocks noGrp="1"/>
          </p:cNvSpPr>
          <p:nvPr>
            <p:ph sz="quarter" idx="10"/>
          </p:nvPr>
        </p:nvSpPr>
        <p:spPr>
          <a:xfrm>
            <a:off x="2971801" y="527050"/>
            <a:ext cx="5487193" cy="387350"/>
          </a:xfrm>
        </p:spPr>
        <p:txBody>
          <a:bodyPr/>
          <a:lstStyle/>
          <a:p>
            <a:r>
              <a:rPr lang="zh-CN" altLang="en-US" dirty="0"/>
              <a:t>计数类</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086024478"/>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many of them?</a:t>
            </a:r>
          </a:p>
        </p:txBody>
      </p:sp>
      <p:sp>
        <p:nvSpPr>
          <p:cNvPr id="3" name="内容占位符 2"/>
          <p:cNvSpPr>
            <a:spLocks noGrp="1"/>
          </p:cNvSpPr>
          <p:nvPr>
            <p:ph idx="1"/>
          </p:nvPr>
        </p:nvSpPr>
        <p:spPr/>
        <p:txBody>
          <a:bodyPr/>
          <a:lstStyle/>
          <a:p>
            <a:r>
              <a:rPr lang="en-US" altLang="zh-CN" sz="2400" dirty="0">
                <a:latin typeface="Cambria Math" panose="02040503050406030204" pitchFamily="18" charset="0"/>
                <a:ea typeface="Cambria Math" panose="02040503050406030204" pitchFamily="18" charset="0"/>
              </a:rPr>
              <a:t>H[</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a:t>
            </a:r>
            <a:r>
              <a:rPr lang="zh-CN" altLang="en-US" sz="2400" dirty="0">
                <a:latin typeface="Cambria Math" panose="02040503050406030204" pitchFamily="18" charset="0"/>
              </a:rPr>
              <a:t>：</a:t>
            </a:r>
            <a:r>
              <a:rPr lang="en-US" altLang="zh-CN" sz="2400" dirty="0" err="1">
                <a:latin typeface="Cambria Math" panose="02040503050406030204" pitchFamily="18" charset="0"/>
                <a:ea typeface="Cambria Math" panose="02040503050406030204" pitchFamily="18" charset="0"/>
              </a:rPr>
              <a:t>i</a:t>
            </a:r>
            <a:r>
              <a:rPr lang="zh-CN" altLang="en-US" sz="2400" dirty="0">
                <a:latin typeface="Cambria Math" panose="02040503050406030204" pitchFamily="18" charset="0"/>
              </a:rPr>
              <a:t>个点的连通图数量；</a:t>
            </a:r>
            <a:endParaRPr lang="en-US" altLang="zh-CN" sz="2400" dirty="0">
              <a:latin typeface="Cambria Math" panose="02040503050406030204" pitchFamily="18" charset="0"/>
              <a:ea typeface="Cambria Math" panose="02040503050406030204" pitchFamily="18" charset="0"/>
            </a:endParaRPr>
          </a:p>
          <a:p>
            <a:r>
              <a:rPr lang="en-US" altLang="zh-CN" sz="2400" dirty="0">
                <a:latin typeface="Cambria Math" panose="02040503050406030204" pitchFamily="18" charset="0"/>
                <a:ea typeface="Cambria Math" panose="02040503050406030204" pitchFamily="18" charset="0"/>
              </a:rPr>
              <a:t>F[</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][j]</a:t>
            </a:r>
            <a:r>
              <a:rPr lang="zh-CN" altLang="en-US" sz="2400" dirty="0">
                <a:latin typeface="Cambria Math" panose="02040503050406030204" pitchFamily="18" charset="0"/>
              </a:rPr>
              <a:t>：</a:t>
            </a:r>
            <a:r>
              <a:rPr lang="en-US" altLang="zh-CN" sz="2400" dirty="0" err="1">
                <a:latin typeface="Cambria Math" panose="02040503050406030204" pitchFamily="18" charset="0"/>
                <a:ea typeface="Cambria Math" panose="02040503050406030204" pitchFamily="18" charset="0"/>
              </a:rPr>
              <a:t>i</a:t>
            </a:r>
            <a:r>
              <a:rPr lang="zh-CN" altLang="en-US" sz="2400" dirty="0">
                <a:latin typeface="Cambria Math" panose="02040503050406030204" pitchFamily="18" charset="0"/>
              </a:rPr>
              <a:t>个点、</a:t>
            </a:r>
            <a:r>
              <a:rPr lang="en-US" altLang="zh-CN" sz="2400" dirty="0">
                <a:latin typeface="Cambria Math" panose="02040503050406030204" pitchFamily="18" charset="0"/>
                <a:ea typeface="Cambria Math" panose="02040503050406030204" pitchFamily="18" charset="0"/>
              </a:rPr>
              <a:t>j</a:t>
            </a:r>
            <a:r>
              <a:rPr lang="zh-CN" altLang="en-US" sz="2400" dirty="0">
                <a:latin typeface="Cambria Math" panose="02040503050406030204" pitchFamily="18" charset="0"/>
              </a:rPr>
              <a:t>条割边的连通图数量；</a:t>
            </a:r>
            <a:endParaRPr lang="en-US" altLang="zh-CN" sz="2400" dirty="0">
              <a:latin typeface="Cambria Math" panose="02040503050406030204" pitchFamily="18" charset="0"/>
              <a:ea typeface="Cambria Math" panose="02040503050406030204" pitchFamily="18" charset="0"/>
            </a:endParaRPr>
          </a:p>
          <a:p>
            <a:r>
              <a:rPr lang="en-US" altLang="zh-CN" sz="2400" dirty="0">
                <a:latin typeface="Cambria Math" panose="02040503050406030204" pitchFamily="18" charset="0"/>
                <a:ea typeface="Cambria Math" panose="02040503050406030204" pitchFamily="18" charset="0"/>
              </a:rPr>
              <a:t>G[</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][j][k]</a:t>
            </a:r>
            <a:r>
              <a:rPr lang="zh-CN" altLang="en-US" sz="2400" dirty="0">
                <a:latin typeface="Cambria Math" panose="02040503050406030204" pitchFamily="18" charset="0"/>
              </a:rPr>
              <a:t>：</a:t>
            </a:r>
            <a:r>
              <a:rPr lang="en-US" altLang="zh-CN" sz="2400" dirty="0" err="1">
                <a:latin typeface="Cambria Math" panose="02040503050406030204" pitchFamily="18" charset="0"/>
                <a:ea typeface="Cambria Math" panose="02040503050406030204" pitchFamily="18" charset="0"/>
              </a:rPr>
              <a:t>i</a:t>
            </a:r>
            <a:r>
              <a:rPr lang="zh-CN" altLang="en-US" sz="2400" dirty="0">
                <a:latin typeface="Cambria Math" panose="02040503050406030204" pitchFamily="18" charset="0"/>
              </a:rPr>
              <a:t>个点、</a:t>
            </a:r>
            <a:r>
              <a:rPr lang="en-US" altLang="zh-CN" sz="2400" dirty="0">
                <a:latin typeface="Cambria Math" panose="02040503050406030204" pitchFamily="18" charset="0"/>
                <a:ea typeface="Cambria Math" panose="02040503050406030204" pitchFamily="18" charset="0"/>
              </a:rPr>
              <a:t>j</a:t>
            </a:r>
            <a:r>
              <a:rPr lang="zh-CN" altLang="en-US" sz="2400" dirty="0">
                <a:latin typeface="Cambria Math" panose="02040503050406030204" pitchFamily="18" charset="0"/>
              </a:rPr>
              <a:t>个连通块、一共包含</a:t>
            </a:r>
            <a:r>
              <a:rPr lang="en-US" altLang="zh-CN" sz="2400" dirty="0">
                <a:latin typeface="Cambria Math" panose="02040503050406030204" pitchFamily="18" charset="0"/>
                <a:ea typeface="Cambria Math" panose="02040503050406030204" pitchFamily="18" charset="0"/>
              </a:rPr>
              <a:t>k</a:t>
            </a:r>
            <a:r>
              <a:rPr lang="zh-CN" altLang="en-US" sz="2400" dirty="0">
                <a:latin typeface="Cambria Math" panose="02040503050406030204" pitchFamily="18" charset="0"/>
              </a:rPr>
              <a:t>条割边的有根图的数量；</a:t>
            </a:r>
            <a:endParaRPr lang="en-US" altLang="zh-CN" sz="2400" dirty="0">
              <a:latin typeface="Cambria Math" panose="02040503050406030204" pitchFamily="18" charset="0"/>
              <a:ea typeface="Cambria Math" panose="02040503050406030204" pitchFamily="18" charset="0"/>
            </a:endParaRPr>
          </a:p>
          <a:p>
            <a:endParaRPr lang="en-US" altLang="zh-CN" sz="2400" dirty="0">
              <a:latin typeface="Cambria Math" panose="02040503050406030204" pitchFamily="18" charset="0"/>
              <a:ea typeface="Cambria Math" panose="02040503050406030204" pitchFamily="18" charset="0"/>
            </a:endParaRPr>
          </a:p>
          <a:p>
            <a:r>
              <a:rPr lang="en-US" altLang="zh-CN" sz="2400" dirty="0">
                <a:latin typeface="Cambria Math" panose="02040503050406030204" pitchFamily="18" charset="0"/>
                <a:ea typeface="Cambria Math" panose="02040503050406030204" pitchFamily="18" charset="0"/>
              </a:rPr>
              <a:t>H[</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a:t>
            </a:r>
            <a:r>
              <a:rPr lang="zh-CN" altLang="en-US" sz="2400" dirty="0">
                <a:latin typeface="Cambria Math" panose="02040503050406030204" pitchFamily="18" charset="0"/>
              </a:rPr>
              <a:t>的求法：</a:t>
            </a:r>
            <a:r>
              <a:rPr lang="en-US" altLang="zh-CN" sz="2400" dirty="0">
                <a:latin typeface="Cambria Math" panose="02040503050406030204" pitchFamily="18" charset="0"/>
                <a:ea typeface="Cambria Math" panose="02040503050406030204" pitchFamily="18" charset="0"/>
              </a:rPr>
              <a:t>POJ1737</a:t>
            </a:r>
            <a:r>
              <a:rPr lang="zh-CN" altLang="en-US" sz="2400" dirty="0">
                <a:latin typeface="Cambria Math" panose="02040503050406030204" pitchFamily="18" charset="0"/>
              </a:rPr>
              <a:t>，考虑</a:t>
            </a:r>
            <a:r>
              <a:rPr lang="en-US" altLang="zh-CN" sz="2400" dirty="0">
                <a:latin typeface="Cambria Math" panose="02040503050406030204" pitchFamily="18" charset="0"/>
                <a:ea typeface="Cambria Math" panose="02040503050406030204" pitchFamily="18" charset="0"/>
              </a:rPr>
              <a:t>1</a:t>
            </a:r>
            <a:r>
              <a:rPr lang="zh-CN" altLang="en-US" sz="2400" dirty="0">
                <a:latin typeface="Cambria Math" panose="02040503050406030204" pitchFamily="18" charset="0"/>
              </a:rPr>
              <a:t>号点与哪些点构成一个连通块。</a:t>
            </a:r>
            <a:endParaRPr lang="en-US" altLang="zh-CN" sz="2400" dirty="0">
              <a:latin typeface="Cambria Math" panose="02040503050406030204" pitchFamily="18" charset="0"/>
              <a:ea typeface="Cambria Math" panose="02040503050406030204" pitchFamily="18" charset="0"/>
            </a:endParaRPr>
          </a:p>
          <a:p>
            <a:r>
              <a:rPr lang="en-US" altLang="zh-CN" sz="2400" dirty="0">
                <a:latin typeface="Cambria Math" panose="02040503050406030204" pitchFamily="18" charset="0"/>
                <a:ea typeface="Cambria Math" panose="02040503050406030204" pitchFamily="18" charset="0"/>
              </a:rPr>
              <a:t>F[</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][j] = (F[</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][j] + C[</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 - 1][k - 1] * F[k][0] % P * G[</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 - k][l][j - l] % P * power[k][l]) % P;</a:t>
            </a:r>
          </a:p>
          <a:p>
            <a:r>
              <a:rPr lang="en-US" altLang="zh-CN" sz="2400" dirty="0">
                <a:latin typeface="Cambria Math" panose="02040503050406030204" pitchFamily="18" charset="0"/>
                <a:ea typeface="Cambria Math" panose="02040503050406030204" pitchFamily="18" charset="0"/>
              </a:rPr>
              <a:t>F[</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][0] = H[</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 - </a:t>
            </a:r>
            <a:r>
              <a:rPr lang="zh-CN" altLang="en-US" sz="2400" dirty="0">
                <a:latin typeface="Cambria Math" panose="02040503050406030204" pitchFamily="18" charset="0"/>
              </a:rPr>
              <a:t>∑</a:t>
            </a:r>
            <a:r>
              <a:rPr lang="en-US" altLang="zh-CN" sz="2400" dirty="0">
                <a:latin typeface="Cambria Math" panose="02040503050406030204" pitchFamily="18" charset="0"/>
                <a:ea typeface="Cambria Math" panose="02040503050406030204" pitchFamily="18" charset="0"/>
              </a:rPr>
              <a:t>F[</a:t>
            </a:r>
            <a:r>
              <a:rPr lang="en-US" altLang="zh-CN" sz="2400" dirty="0" err="1">
                <a:latin typeface="Cambria Math" panose="02040503050406030204" pitchFamily="18" charset="0"/>
                <a:ea typeface="Cambria Math" panose="02040503050406030204" pitchFamily="18" charset="0"/>
              </a:rPr>
              <a:t>i</a:t>
            </a:r>
            <a:r>
              <a:rPr lang="en-US" altLang="zh-CN" sz="2400" dirty="0">
                <a:latin typeface="Cambria Math" panose="02040503050406030204" pitchFamily="18" charset="0"/>
                <a:ea typeface="Cambria Math" panose="02040503050406030204" pitchFamily="18" charset="0"/>
              </a:rPr>
              <a:t>][j];</a:t>
            </a:r>
          </a:p>
          <a:p>
            <a:r>
              <a:rPr lang="nn-NO" altLang="zh-CN" sz="2400" dirty="0">
                <a:latin typeface="Cambria Math" panose="02040503050406030204" pitchFamily="18" charset="0"/>
                <a:ea typeface="Cambria Math" panose="02040503050406030204" pitchFamily="18" charset="0"/>
              </a:rPr>
              <a:t>G[i][j][k] = (G[i][j][k] + C[i - 1][l - 1] * G[i - l][j - 1][k - m] % P * f[l][m] % P * l % P) % P;</a:t>
            </a:r>
            <a:endParaRPr lang="zh-CN" altLang="en-US" sz="2400" dirty="0">
              <a:latin typeface="Cambria Math" panose="02040503050406030204" pitchFamily="18" charset="0"/>
            </a:endParaRPr>
          </a:p>
        </p:txBody>
      </p:sp>
      <p:sp>
        <p:nvSpPr>
          <p:cNvPr id="4" name="内容占位符 3"/>
          <p:cNvSpPr>
            <a:spLocks noGrp="1"/>
          </p:cNvSpPr>
          <p:nvPr>
            <p:ph sz="quarter" idx="10"/>
          </p:nvPr>
        </p:nvSpPr>
        <p:spPr>
          <a:xfrm>
            <a:off x="2971801" y="527050"/>
            <a:ext cx="5487193" cy="387350"/>
          </a:xfrm>
        </p:spPr>
        <p:txBody>
          <a:bodyPr/>
          <a:lstStyle/>
          <a:p>
            <a:r>
              <a:rPr lang="zh-CN" altLang="en-US" dirty="0"/>
              <a:t>计数类</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4222927794"/>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226" y="1020762"/>
            <a:ext cx="8984786" cy="808038"/>
          </a:xfrm>
        </p:spPr>
        <p:txBody>
          <a:bodyPr/>
          <a:lstStyle/>
          <a:p>
            <a:r>
              <a:rPr lang="en-US" altLang="zh-CN" dirty="0" err="1"/>
              <a:t>Codeforces</a:t>
            </a:r>
            <a:r>
              <a:rPr lang="en-US" altLang="zh-CN" dirty="0"/>
              <a:t> Round #313 Div.1 C</a:t>
            </a:r>
          </a:p>
        </p:txBody>
      </p:sp>
      <p:sp>
        <p:nvSpPr>
          <p:cNvPr id="4" name="内容占位符 3"/>
          <p:cNvSpPr>
            <a:spLocks noGrp="1"/>
          </p:cNvSpPr>
          <p:nvPr>
            <p:ph sz="quarter" idx="10"/>
          </p:nvPr>
        </p:nvSpPr>
        <p:spPr>
          <a:xfrm>
            <a:off x="2971801" y="527050"/>
            <a:ext cx="5487193" cy="387350"/>
          </a:xfrm>
        </p:spPr>
        <p:txBody>
          <a:bodyPr/>
          <a:lstStyle/>
          <a:p>
            <a:r>
              <a:rPr lang="zh-CN" altLang="en-US" dirty="0"/>
              <a:t>计数类</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pic>
        <p:nvPicPr>
          <p:cNvPr id="8" name="内容占位符 7"/>
          <p:cNvPicPr>
            <a:picLocks noGrp="1" noChangeAspect="1"/>
          </p:cNvPicPr>
          <p:nvPr>
            <p:ph idx="1"/>
          </p:nvPr>
        </p:nvPicPr>
        <p:blipFill>
          <a:blip r:embed="rId2"/>
          <a:stretch>
            <a:fillRect/>
          </a:stretch>
        </p:blipFill>
        <p:spPr>
          <a:xfrm>
            <a:off x="1551531" y="1798980"/>
            <a:ext cx="9480904" cy="4489423"/>
          </a:xfrm>
          <a:prstGeom prst="rect">
            <a:avLst/>
          </a:prstGeom>
        </p:spPr>
      </p:pic>
    </p:spTree>
    <p:extLst>
      <p:ext uri="{BB962C8B-B14F-4D97-AF65-F5344CB8AC3E}">
        <p14:creationId xmlns:p14="http://schemas.microsoft.com/office/powerpoint/2010/main" val="796122500"/>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226" y="1020762"/>
            <a:ext cx="8984786" cy="808038"/>
          </a:xfrm>
        </p:spPr>
        <p:txBody>
          <a:bodyPr/>
          <a:lstStyle/>
          <a:p>
            <a:r>
              <a:rPr lang="en-US" altLang="zh-CN" dirty="0" smtClean="0"/>
              <a:t>IPSC2016 C - Counting Swaps</a:t>
            </a:r>
            <a:endParaRPr lang="en-US" altLang="zh-CN" dirty="0"/>
          </a:p>
        </p:txBody>
      </p:sp>
      <p:sp>
        <p:nvSpPr>
          <p:cNvPr id="4" name="内容占位符 3"/>
          <p:cNvSpPr>
            <a:spLocks noGrp="1"/>
          </p:cNvSpPr>
          <p:nvPr>
            <p:ph sz="quarter" idx="10"/>
          </p:nvPr>
        </p:nvSpPr>
        <p:spPr>
          <a:xfrm>
            <a:off x="2971801" y="527050"/>
            <a:ext cx="5487193" cy="387350"/>
          </a:xfrm>
        </p:spPr>
        <p:txBody>
          <a:bodyPr/>
          <a:lstStyle/>
          <a:p>
            <a:r>
              <a:rPr lang="zh-CN" altLang="en-US" dirty="0"/>
              <a:t>计数类</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sz="2400" dirty="0" smtClean="0">
                    <a:hlinkClick r:id="rId2"/>
                  </a:rPr>
                  <a:t>https://ipsc.ksp.sk/2016/real/problems/c.html</a:t>
                </a:r>
                <a:endParaRPr lang="en-US" altLang="zh-CN" sz="2400" dirty="0" smtClean="0"/>
              </a:p>
              <a:p>
                <a:r>
                  <a:rPr lang="zh-CN" altLang="en-US" sz="2400" dirty="0" smtClean="0"/>
                  <a:t>输入的排列可以分成若干个置换（环）。</a:t>
                </a:r>
                <a:endParaRPr lang="en-US" altLang="zh-CN" sz="2400" dirty="0" smtClean="0"/>
              </a:p>
              <a:p>
                <a:r>
                  <a:rPr lang="zh-CN" altLang="en-US" sz="2400" dirty="0" smtClean="0"/>
                  <a:t>通过直接计算或</a:t>
                </a:r>
                <a:r>
                  <a:rPr lang="en-US" altLang="zh-CN" sz="2400" dirty="0" smtClean="0"/>
                  <a:t>DP</a:t>
                </a:r>
                <a:r>
                  <a:rPr lang="zh-CN" altLang="en-US" sz="2400" dirty="0" smtClean="0"/>
                  <a:t>可以发现，把一个长度为</a:t>
                </a:r>
                <a:r>
                  <a:rPr lang="en-US" altLang="zh-CN" sz="2400" dirty="0" err="1" smtClean="0"/>
                  <a:t>i</a:t>
                </a:r>
                <a:r>
                  <a:rPr lang="zh-CN" altLang="en-US" sz="2400" dirty="0" smtClean="0"/>
                  <a:t>的环复位所需的步数</a:t>
                </a:r>
                <a:r>
                  <a:rPr lang="en-US" altLang="zh-CN" sz="2400" dirty="0" smtClean="0"/>
                  <a:t>Si=i-1</a:t>
                </a:r>
                <a:r>
                  <a:rPr lang="zh-CN" altLang="en-US" sz="2400" dirty="0" smtClean="0"/>
                  <a:t>。</a:t>
                </a:r>
                <a:endParaRPr lang="en-US" altLang="zh-CN" sz="2400" dirty="0" smtClean="0"/>
              </a:p>
              <a:p>
                <a:r>
                  <a:rPr lang="zh-CN" altLang="en-US" sz="2400" dirty="0" smtClean="0"/>
                  <a:t>考虑一个长度为</a:t>
                </a:r>
                <a:r>
                  <a:rPr lang="en-US" altLang="zh-CN" sz="2400" dirty="0" err="1" smtClean="0"/>
                  <a:t>i</a:t>
                </a:r>
                <a:r>
                  <a:rPr lang="zh-CN" altLang="en-US" sz="2400" dirty="0" smtClean="0"/>
                  <a:t>的环复位的方案数</a:t>
                </a:r>
                <a:r>
                  <a:rPr lang="en-US" altLang="zh-CN" sz="2400" dirty="0" smtClean="0"/>
                  <a:t>Fi</a:t>
                </a:r>
                <a:r>
                  <a:rPr lang="zh-CN" altLang="en-US" sz="2400" dirty="0" smtClean="0"/>
                  <a:t>：</a:t>
                </a:r>
                <a:endParaRPr lang="en-US" altLang="zh-CN" sz="2400" dirty="0" smtClean="0"/>
              </a:p>
              <a:p>
                <a:r>
                  <a:rPr lang="zh-CN" altLang="en-US" sz="2400" dirty="0" smtClean="0"/>
                  <a:t>枚举分成长度为</a:t>
                </a:r>
                <a:r>
                  <a:rPr lang="en-US" altLang="zh-CN" sz="2400" dirty="0" smtClean="0"/>
                  <a:t>l</a:t>
                </a:r>
                <a:r>
                  <a:rPr lang="zh-CN" altLang="en-US" sz="2400" dirty="0" smtClean="0"/>
                  <a:t>和</a:t>
                </a:r>
                <a:r>
                  <a:rPr lang="en-US" altLang="zh-CN" sz="2400" dirty="0" smtClean="0"/>
                  <a:t>r</a:t>
                </a:r>
                <a:r>
                  <a:rPr lang="zh-CN" altLang="en-US" sz="2400" dirty="0" smtClean="0"/>
                  <a:t>的两个环，</a:t>
                </a:r>
                <a:r>
                  <a:rPr lang="en-US" altLang="zh-CN" sz="2400" dirty="0" err="1" smtClean="0"/>
                  <a:t>l+r</a:t>
                </a:r>
                <a:r>
                  <a:rPr lang="en-US" altLang="zh-CN" sz="2400" dirty="0" smtClean="0"/>
                  <a:t>=</a:t>
                </a:r>
                <a:r>
                  <a:rPr lang="en-US" altLang="zh-CN" sz="2400" dirty="0" err="1" smtClean="0"/>
                  <a:t>i</a:t>
                </a:r>
                <a:r>
                  <a:rPr lang="zh-CN" altLang="en-US" sz="2400" dirty="0" smtClean="0"/>
                  <a:t>，设有</a:t>
                </a:r>
                <a:r>
                  <a:rPr lang="en-US" altLang="zh-CN" sz="2400" dirty="0" smtClean="0"/>
                  <a:t>T(</a:t>
                </a:r>
                <a:r>
                  <a:rPr lang="en-US" altLang="zh-CN" sz="2400" dirty="0" err="1" smtClean="0"/>
                  <a:t>l,r</a:t>
                </a:r>
                <a:r>
                  <a:rPr lang="en-US" altLang="zh-CN" sz="2400" dirty="0" smtClean="0"/>
                  <a:t>)</a:t>
                </a:r>
                <a:r>
                  <a:rPr lang="zh-CN" altLang="en-US" sz="2400" dirty="0" smtClean="0"/>
                  <a:t>种分法；</a:t>
                </a:r>
                <a:endParaRPr lang="en-US" altLang="zh-CN" sz="2400" dirty="0" smtClean="0"/>
              </a:p>
              <a:p>
                <a:r>
                  <a:rPr lang="en-US" altLang="zh-CN" sz="2400" dirty="0"/>
                  <a:t>l</a:t>
                </a:r>
                <a:r>
                  <a:rPr lang="zh-CN" altLang="en-US" sz="2400" dirty="0" smtClean="0"/>
                  <a:t>与</a:t>
                </a:r>
                <a:r>
                  <a:rPr lang="en-US" altLang="zh-CN" sz="2400" dirty="0" smtClean="0"/>
                  <a:t>r</a:t>
                </a:r>
                <a:r>
                  <a:rPr lang="zh-CN" altLang="en-US" sz="2400" dirty="0" smtClean="0"/>
                  <a:t>各自复位的方案数是</a:t>
                </a:r>
                <a:r>
                  <a:rPr lang="en-US" altLang="zh-CN" sz="2400" dirty="0" err="1" smtClean="0"/>
                  <a:t>Fl</a:t>
                </a:r>
                <a:r>
                  <a:rPr lang="zh-CN" altLang="en-US" sz="2400" dirty="0" smtClean="0"/>
                  <a:t>与</a:t>
                </a:r>
                <a:r>
                  <a:rPr lang="en-US" altLang="zh-CN" sz="2400" dirty="0" smtClean="0"/>
                  <a:t>Fr</a:t>
                </a:r>
                <a:r>
                  <a:rPr lang="zh-CN" altLang="en-US" sz="2400" dirty="0" smtClean="0"/>
                  <a:t>；</a:t>
                </a:r>
                <a:endParaRPr lang="en-US" altLang="zh-CN" sz="2400" dirty="0" smtClean="0"/>
              </a:p>
              <a:p>
                <a:r>
                  <a:rPr lang="en-US" altLang="zh-CN" sz="2400" dirty="0" err="1" smtClean="0"/>
                  <a:t>l,r</a:t>
                </a:r>
                <a:r>
                  <a:rPr lang="zh-CN" altLang="en-US" sz="2400" dirty="0" smtClean="0"/>
                  <a:t>分别需要</a:t>
                </a:r>
                <a:r>
                  <a:rPr lang="en-US" altLang="zh-CN" sz="2400" dirty="0" smtClean="0"/>
                  <a:t>l-1,r-1</a:t>
                </a:r>
                <a:r>
                  <a:rPr lang="zh-CN" altLang="en-US" sz="2400" dirty="0" smtClean="0"/>
                  <a:t>步，组合起来构成一个各自内部相对顺序不变的排列；</a:t>
                </a:r>
                <a:endParaRPr lang="en-US" altLang="zh-CN" sz="2400" dirty="0" smtClean="0"/>
              </a:p>
              <a:p>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nary>
                      <m:naryPr>
                        <m:chr m:val="∑"/>
                        <m:limLoc m:val="subSup"/>
                        <m:supHide m:val="on"/>
                        <m:ctrlPr>
                          <a:rPr lang="en-US" altLang="zh-CN" sz="2400" b="0" i="1" smtClean="0">
                            <a:latin typeface="Cambria Math" panose="02040503050406030204" pitchFamily="18" charset="0"/>
                          </a:rPr>
                        </m:ctrlPr>
                      </m:naryPr>
                      <m:sub>
                        <m:r>
                          <m:rPr>
                            <m:brk m:alnAt="9"/>
                          </m:rP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sub>
                      <m:sup/>
                      <m:e>
                        <m:r>
                          <a:rPr lang="en-US" altLang="zh-CN" sz="2400" b="0" i="1" smtClean="0">
                            <a:latin typeface="Cambria Math" panose="02040503050406030204" pitchFamily="18" charset="0"/>
                          </a:rPr>
                          <m:t>𝑇</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𝑟</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𝑙</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𝑟</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−2</m:t>
                                </m:r>
                              </m:e>
                            </m:d>
                            <m:r>
                              <a:rPr lang="en-US" altLang="zh-CN" sz="2400" b="0" i="1" smtClean="0">
                                <a:latin typeface="Cambria Math" panose="02040503050406030204" pitchFamily="18" charset="0"/>
                              </a:rPr>
                              <m:t>!</m:t>
                            </m:r>
                          </m:num>
                          <m:den>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𝑟</m:t>
                                </m:r>
                                <m:r>
                                  <a:rPr lang="en-US" altLang="zh-CN" sz="2400" b="0" i="1" smtClean="0">
                                    <a:latin typeface="Cambria Math" panose="02040503050406030204" pitchFamily="18" charset="0"/>
                                  </a:rPr>
                                  <m:t>−1</m:t>
                                </m:r>
                              </m:e>
                            </m:d>
                            <m:r>
                              <a:rPr lang="en-US" altLang="zh-CN" sz="2400" b="0" i="1" smtClean="0">
                                <a:latin typeface="Cambria Math" panose="02040503050406030204" pitchFamily="18" charset="0"/>
                              </a:rPr>
                              <m:t>!</m:t>
                            </m:r>
                          </m:den>
                        </m:f>
                      </m:e>
                    </m:nary>
                  </m:oMath>
                </a14:m>
                <a:endParaRPr lang="en-US" altLang="zh-CN" sz="2400" dirty="0" smtClean="0"/>
              </a:p>
              <a:p>
                <a:r>
                  <a:rPr lang="zh-CN" altLang="en-US" sz="2400" dirty="0" smtClean="0"/>
                  <a:t>最终的答案则是若干个</a:t>
                </a:r>
                <a:r>
                  <a:rPr lang="en-US" altLang="zh-CN" sz="2400" dirty="0" smtClean="0"/>
                  <a:t>Fi</a:t>
                </a:r>
                <a:r>
                  <a:rPr lang="zh-CN" altLang="en-US" sz="2400" dirty="0" smtClean="0"/>
                  <a:t>构成一个内部相对顺序不变的排列，方法类似。</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811" t="-1146" r="-174" b="-2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34017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226" y="1020762"/>
            <a:ext cx="8984786" cy="808038"/>
          </a:xfrm>
        </p:spPr>
        <p:txBody>
          <a:bodyPr/>
          <a:lstStyle/>
          <a:p>
            <a:r>
              <a:rPr lang="en-US" altLang="zh-CN" dirty="0"/>
              <a:t>Nescafé2 </a:t>
            </a:r>
            <a:r>
              <a:rPr lang="zh-CN" altLang="en-US" dirty="0"/>
              <a:t>月之谜</a:t>
            </a:r>
            <a:endParaRPr lang="en-US" altLang="zh-CN"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数位统计</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3" name="内容占位符 2"/>
          <p:cNvSpPr>
            <a:spLocks noGrp="1"/>
          </p:cNvSpPr>
          <p:nvPr>
            <p:ph idx="1"/>
          </p:nvPr>
        </p:nvSpPr>
        <p:spPr/>
        <p:txBody>
          <a:bodyPr/>
          <a:lstStyle/>
          <a:p>
            <a:r>
              <a:rPr lang="zh-CN" altLang="en-US" sz="2400" dirty="0" smtClean="0"/>
              <a:t>定义</a:t>
            </a:r>
            <a:r>
              <a:rPr lang="zh-CN" altLang="en-US" sz="2400" dirty="0"/>
              <a:t>月之数为能够被其</a:t>
            </a:r>
            <a:r>
              <a:rPr lang="zh-CN" altLang="en-US" sz="2400" dirty="0" smtClean="0"/>
              <a:t>十进制表示</a:t>
            </a:r>
            <a:r>
              <a:rPr lang="zh-CN" altLang="en-US" sz="2400" dirty="0"/>
              <a:t>下各个数位的和整除的数</a:t>
            </a:r>
            <a:r>
              <a:rPr lang="zh-CN" altLang="en-US" sz="2400" dirty="0" smtClean="0"/>
              <a:t>。</a:t>
            </a:r>
            <a:endParaRPr lang="en-US" altLang="zh-CN" sz="2400" dirty="0" smtClean="0"/>
          </a:p>
          <a:p>
            <a:r>
              <a:rPr lang="zh-CN" altLang="en-US" sz="2400" dirty="0" smtClean="0"/>
              <a:t>给定</a:t>
            </a:r>
            <a:r>
              <a:rPr lang="zh-CN" altLang="en-US" sz="2400" dirty="0"/>
              <a:t>整数</a:t>
            </a:r>
            <a:r>
              <a:rPr lang="en-US" altLang="zh-CN" sz="2400" dirty="0"/>
              <a:t>L,R</a:t>
            </a:r>
            <a:r>
              <a:rPr lang="zh-CN" altLang="en-US" sz="2400" dirty="0"/>
              <a:t>，你需要计算出区间</a:t>
            </a:r>
            <a:r>
              <a:rPr lang="en-US" altLang="zh-CN" sz="2400" dirty="0"/>
              <a:t>[L, R]</a:t>
            </a:r>
            <a:r>
              <a:rPr lang="zh-CN" altLang="en-US" sz="2400" dirty="0"/>
              <a:t>中有多少个月之数。 </a:t>
            </a:r>
            <a:endParaRPr lang="en-US" altLang="zh-CN" sz="2400" dirty="0" smtClean="0"/>
          </a:p>
          <a:p>
            <a:r>
              <a:rPr lang="en-US" altLang="zh-CN" sz="2400" dirty="0" smtClean="0"/>
              <a:t>1</a:t>
            </a:r>
            <a:r>
              <a:rPr lang="en-US" altLang="zh-CN" sz="2400" dirty="0"/>
              <a:t>≤L</a:t>
            </a:r>
            <a:r>
              <a:rPr lang="zh-CN" altLang="en-US" sz="2400" dirty="0"/>
              <a:t>，</a:t>
            </a:r>
            <a:r>
              <a:rPr lang="en-US" altLang="zh-CN" sz="2400" dirty="0"/>
              <a:t>R≤2^31-1</a:t>
            </a:r>
            <a:r>
              <a:rPr lang="zh-CN" altLang="en-US" sz="2400" dirty="0"/>
              <a:t>。每个输入文件的测试数据不超过</a:t>
            </a:r>
            <a:r>
              <a:rPr lang="en-US" altLang="zh-CN" sz="2400" dirty="0" smtClean="0"/>
              <a:t>3000</a:t>
            </a:r>
            <a:r>
              <a:rPr lang="zh-CN" altLang="en-US" sz="2400" dirty="0" smtClean="0"/>
              <a:t>组。</a:t>
            </a:r>
            <a:endParaRPr lang="en-US" altLang="zh-CN" sz="2400" dirty="0" smtClean="0"/>
          </a:p>
          <a:p>
            <a:endParaRPr lang="en-US" altLang="zh-CN" sz="2400" dirty="0"/>
          </a:p>
          <a:p>
            <a:r>
              <a:rPr lang="zh-CN" altLang="en-US" sz="2400" dirty="0"/>
              <a:t>这就是著名的数位统计</a:t>
            </a:r>
            <a:r>
              <a:rPr lang="en-US" altLang="zh-CN" sz="2400" dirty="0"/>
              <a:t>DP</a:t>
            </a:r>
            <a:r>
              <a:rPr lang="zh-CN" altLang="en-US" sz="2400" dirty="0"/>
              <a:t>，首先把问题转化为</a:t>
            </a:r>
            <a:r>
              <a:rPr lang="en-US" altLang="zh-CN" sz="2400" dirty="0" err="1"/>
              <a:t>calc</a:t>
            </a:r>
            <a:r>
              <a:rPr lang="en-US" altLang="zh-CN" sz="2400" dirty="0"/>
              <a:t>(1,R)-</a:t>
            </a:r>
            <a:r>
              <a:rPr lang="en-US" altLang="zh-CN" sz="2400" dirty="0" err="1"/>
              <a:t>calc</a:t>
            </a:r>
            <a:r>
              <a:rPr lang="en-US" altLang="zh-CN" sz="2400" dirty="0"/>
              <a:t>(1,L-1)</a:t>
            </a:r>
          </a:p>
          <a:p>
            <a:r>
              <a:rPr lang="zh-CN" altLang="en-US" sz="2400" dirty="0"/>
              <a:t>一般解题思路是：先</a:t>
            </a:r>
            <a:r>
              <a:rPr lang="en-US" altLang="zh-CN" sz="2400" dirty="0"/>
              <a:t>DP</a:t>
            </a:r>
            <a:r>
              <a:rPr lang="zh-CN" altLang="en-US" sz="2400" dirty="0"/>
              <a:t>预处理、再从高到低按位填数</a:t>
            </a:r>
          </a:p>
          <a:p>
            <a:r>
              <a:rPr lang="zh-CN" altLang="en-US" sz="2400" dirty="0"/>
              <a:t>一旦填了一个比上限小的数位，就可以立即通过</a:t>
            </a:r>
            <a:r>
              <a:rPr lang="en-US" altLang="zh-CN" sz="2400" dirty="0"/>
              <a:t>DP</a:t>
            </a:r>
            <a:r>
              <a:rPr lang="zh-CN" altLang="en-US" sz="2400" dirty="0" smtClean="0"/>
              <a:t>预处理出的</a:t>
            </a:r>
            <a:r>
              <a:rPr lang="zh-CN" altLang="en-US" sz="2400" dirty="0"/>
              <a:t>值累加</a:t>
            </a:r>
            <a:r>
              <a:rPr lang="zh-CN" altLang="en-US" sz="2400" dirty="0" smtClean="0"/>
              <a:t>答案</a:t>
            </a:r>
            <a:endParaRPr lang="en-US" altLang="zh-CN" sz="2400" dirty="0"/>
          </a:p>
        </p:txBody>
      </p:sp>
    </p:spTree>
    <p:extLst>
      <p:ext uri="{BB962C8B-B14F-4D97-AF65-F5344CB8AC3E}">
        <p14:creationId xmlns:p14="http://schemas.microsoft.com/office/powerpoint/2010/main" val="41555925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226" y="1020762"/>
            <a:ext cx="8984786" cy="808038"/>
          </a:xfrm>
        </p:spPr>
        <p:txBody>
          <a:bodyPr/>
          <a:lstStyle/>
          <a:p>
            <a:r>
              <a:rPr lang="en-US" altLang="zh-CN" dirty="0"/>
              <a:t>Nescafé2 </a:t>
            </a:r>
            <a:r>
              <a:rPr lang="zh-CN" altLang="en-US" dirty="0"/>
              <a:t>月之谜</a:t>
            </a:r>
            <a:endParaRPr lang="en-US" altLang="zh-CN"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数位统计</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3" name="内容占位符 2"/>
          <p:cNvSpPr>
            <a:spLocks noGrp="1"/>
          </p:cNvSpPr>
          <p:nvPr>
            <p:ph idx="1"/>
          </p:nvPr>
        </p:nvSpPr>
        <p:spPr/>
        <p:txBody>
          <a:bodyPr/>
          <a:lstStyle/>
          <a:p>
            <a:r>
              <a:rPr lang="en-US" altLang="zh-CN" sz="2400" dirty="0"/>
              <a:t>DP</a:t>
            </a:r>
            <a:r>
              <a:rPr lang="zh-CN" altLang="en-US" sz="2400" dirty="0"/>
              <a:t>预处理：</a:t>
            </a:r>
            <a:endParaRPr lang="en-US" altLang="zh-CN" sz="2400" dirty="0"/>
          </a:p>
          <a:p>
            <a:r>
              <a:rPr lang="en-US" altLang="zh-CN" sz="2400" dirty="0"/>
              <a:t>f[</a:t>
            </a:r>
            <a:r>
              <a:rPr lang="en-US" altLang="zh-CN" sz="2400" dirty="0" err="1"/>
              <a:t>i</a:t>
            </a:r>
            <a:r>
              <a:rPr lang="en-US" altLang="zh-CN" sz="2400" dirty="0"/>
              <a:t>][j][k][l]</a:t>
            </a:r>
            <a:r>
              <a:rPr lang="zh-CN" altLang="en-US" sz="2400" dirty="0"/>
              <a:t>表示</a:t>
            </a:r>
            <a:r>
              <a:rPr lang="en-US" altLang="zh-CN" sz="2400" dirty="0" err="1"/>
              <a:t>i</a:t>
            </a:r>
            <a:r>
              <a:rPr lang="zh-CN" altLang="en-US" sz="2400" dirty="0"/>
              <a:t>位数，各位数字之和是</a:t>
            </a:r>
            <a:r>
              <a:rPr lang="en-US" altLang="zh-CN" sz="2400" dirty="0"/>
              <a:t>j</a:t>
            </a:r>
            <a:r>
              <a:rPr lang="zh-CN" altLang="en-US" sz="2400" dirty="0"/>
              <a:t>，并且模</a:t>
            </a:r>
            <a:r>
              <a:rPr lang="en-US" altLang="zh-CN" sz="2400" dirty="0"/>
              <a:t>k</a:t>
            </a:r>
            <a:r>
              <a:rPr lang="zh-CN" altLang="en-US" sz="2400" dirty="0"/>
              <a:t>余</a:t>
            </a:r>
            <a:r>
              <a:rPr lang="en-US" altLang="zh-CN" sz="2400" dirty="0"/>
              <a:t>l</a:t>
            </a:r>
            <a:r>
              <a:rPr lang="zh-CN" altLang="en-US" sz="2400" dirty="0"/>
              <a:t>的数有多少个。</a:t>
            </a:r>
            <a:endParaRPr lang="en-US" altLang="zh-CN" sz="2400" dirty="0"/>
          </a:p>
          <a:p>
            <a:r>
              <a:rPr lang="en-US" altLang="zh-CN" sz="2400" dirty="0" err="1"/>
              <a:t>i</a:t>
            </a:r>
            <a:r>
              <a:rPr lang="en-US" altLang="zh-CN" sz="2400" dirty="0"/>
              <a:t>=0~9</a:t>
            </a:r>
            <a:r>
              <a:rPr lang="zh-CN" altLang="en-US" sz="2400" dirty="0"/>
              <a:t>，</a:t>
            </a:r>
            <a:r>
              <a:rPr lang="en-US" altLang="zh-CN" sz="2400" dirty="0"/>
              <a:t>j=0~81</a:t>
            </a:r>
            <a:r>
              <a:rPr lang="zh-CN" altLang="en-US" sz="2400" dirty="0"/>
              <a:t>，</a:t>
            </a:r>
            <a:r>
              <a:rPr lang="en-US" altLang="zh-CN" sz="2400" dirty="0"/>
              <a:t>k=0~81</a:t>
            </a:r>
            <a:r>
              <a:rPr lang="zh-CN" altLang="en-US" sz="2400" dirty="0"/>
              <a:t>，</a:t>
            </a:r>
            <a:r>
              <a:rPr lang="en-US" altLang="zh-CN" sz="2400" dirty="0"/>
              <a:t>l=0~k-1</a:t>
            </a:r>
          </a:p>
          <a:p>
            <a:r>
              <a:rPr lang="zh-CN" altLang="en-US" sz="2400" dirty="0"/>
              <a:t>枚举第</a:t>
            </a:r>
            <a:r>
              <a:rPr lang="en-US" altLang="zh-CN" sz="2400" dirty="0" err="1"/>
              <a:t>i</a:t>
            </a:r>
            <a:r>
              <a:rPr lang="zh-CN" altLang="en-US" sz="2400" dirty="0"/>
              <a:t>位填</a:t>
            </a:r>
            <a:r>
              <a:rPr lang="en-US" altLang="zh-CN" sz="2400" dirty="0"/>
              <a:t>p</a:t>
            </a:r>
            <a:r>
              <a:rPr lang="zh-CN" altLang="en-US" sz="2400" dirty="0"/>
              <a:t>，则</a:t>
            </a:r>
            <a:r>
              <a:rPr lang="en-US" altLang="zh-CN" sz="2400" dirty="0"/>
              <a:t>f[</a:t>
            </a:r>
            <a:r>
              <a:rPr lang="en-US" altLang="zh-CN" sz="2400" dirty="0" err="1"/>
              <a:t>i</a:t>
            </a:r>
            <a:r>
              <a:rPr lang="en-US" altLang="zh-CN" sz="2400" dirty="0"/>
              <a:t>][j][k][l]+=f[i-1][j-p][k][(l-p*10^i)mod k]</a:t>
            </a:r>
          </a:p>
          <a:p>
            <a:endParaRPr lang="en-US" altLang="zh-CN" sz="2400" dirty="0"/>
          </a:p>
          <a:p>
            <a:r>
              <a:rPr lang="zh-CN" altLang="en-US" sz="2400" dirty="0"/>
              <a:t>数位统计 </a:t>
            </a:r>
            <a:r>
              <a:rPr lang="en-US" altLang="zh-CN" sz="2400" dirty="0" err="1"/>
              <a:t>calc</a:t>
            </a:r>
            <a:r>
              <a:rPr lang="en-US" altLang="zh-CN" sz="2400" dirty="0"/>
              <a:t>(1,M)</a:t>
            </a:r>
            <a:r>
              <a:rPr lang="zh-CN" altLang="en-US" sz="2400" dirty="0"/>
              <a:t>：</a:t>
            </a:r>
            <a:endParaRPr lang="en-US" altLang="zh-CN" sz="2400" dirty="0"/>
          </a:p>
          <a:p>
            <a:r>
              <a:rPr lang="zh-CN" altLang="en-US" sz="2400" dirty="0"/>
              <a:t>枚举最终的各位数字和</a:t>
            </a:r>
            <a:r>
              <a:rPr lang="en-US" altLang="zh-CN" sz="2400" dirty="0"/>
              <a:t>s</a:t>
            </a:r>
            <a:r>
              <a:rPr lang="zh-CN" altLang="en-US" sz="2400" dirty="0"/>
              <a:t>，从高位到低位枚举每一位填哪个数字</a:t>
            </a:r>
            <a:r>
              <a:rPr lang="en-US" altLang="zh-CN" sz="2400" dirty="0"/>
              <a:t>p</a:t>
            </a:r>
          </a:p>
          <a:p>
            <a:r>
              <a:rPr lang="zh-CN" altLang="en-US" sz="2400" dirty="0"/>
              <a:t>设当前填第</a:t>
            </a:r>
            <a:r>
              <a:rPr lang="en-US" altLang="zh-CN" sz="2400" dirty="0" err="1"/>
              <a:t>i</a:t>
            </a:r>
            <a:r>
              <a:rPr lang="zh-CN" altLang="en-US" sz="2400" dirty="0"/>
              <a:t>位，当前各位数字和</a:t>
            </a:r>
            <a:r>
              <a:rPr lang="en-US" altLang="zh-CN" sz="2400" dirty="0"/>
              <a:t>t</a:t>
            </a:r>
            <a:r>
              <a:rPr lang="zh-CN" altLang="en-US" sz="2400" dirty="0"/>
              <a:t>，当前数值模</a:t>
            </a:r>
            <a:r>
              <a:rPr lang="en-US" altLang="zh-CN" sz="2400" dirty="0"/>
              <a:t>s</a:t>
            </a:r>
            <a:r>
              <a:rPr lang="zh-CN" altLang="en-US" sz="2400" dirty="0"/>
              <a:t>的余数</a:t>
            </a:r>
            <a:r>
              <a:rPr lang="en-US" altLang="zh-CN" sz="2400" dirty="0"/>
              <a:t>r</a:t>
            </a:r>
          </a:p>
          <a:p>
            <a:r>
              <a:rPr lang="zh-CN" altLang="en-US" sz="2400" dirty="0"/>
              <a:t>如果</a:t>
            </a:r>
            <a:r>
              <a:rPr lang="en-US" altLang="zh-CN" sz="2400" dirty="0"/>
              <a:t>p</a:t>
            </a:r>
            <a:r>
              <a:rPr lang="zh-CN" altLang="en-US" sz="2400" dirty="0"/>
              <a:t>小于上限</a:t>
            </a:r>
            <a:r>
              <a:rPr lang="en-US" altLang="zh-CN" sz="2400" dirty="0"/>
              <a:t>M</a:t>
            </a:r>
            <a:r>
              <a:rPr lang="zh-CN" altLang="en-US" sz="2400" dirty="0"/>
              <a:t>第</a:t>
            </a:r>
            <a:r>
              <a:rPr lang="en-US" altLang="zh-CN" sz="2400" dirty="0" err="1"/>
              <a:t>i</a:t>
            </a:r>
            <a:r>
              <a:rPr lang="zh-CN" altLang="en-US" sz="2400" dirty="0"/>
              <a:t>位的数字，答案直接累加</a:t>
            </a:r>
            <a:r>
              <a:rPr lang="en-US" altLang="zh-CN" sz="2400" dirty="0"/>
              <a:t>f[</a:t>
            </a:r>
            <a:r>
              <a:rPr lang="en-US" altLang="zh-CN" sz="2400" dirty="0" err="1"/>
              <a:t>i</a:t>
            </a:r>
            <a:r>
              <a:rPr lang="en-US" altLang="zh-CN" sz="2400" dirty="0"/>
              <a:t>][s-t][s][(s-r)mod s]</a:t>
            </a:r>
          </a:p>
          <a:p>
            <a:r>
              <a:rPr lang="zh-CN" altLang="en-US" sz="2400" dirty="0"/>
              <a:t>否则</a:t>
            </a:r>
            <a:r>
              <a:rPr lang="en-US" altLang="zh-CN" sz="2400" dirty="0"/>
              <a:t>t+=p</a:t>
            </a:r>
            <a:r>
              <a:rPr lang="zh-CN" altLang="en-US" sz="2400" dirty="0"/>
              <a:t>，</a:t>
            </a:r>
            <a:r>
              <a:rPr lang="en-US" altLang="zh-CN" sz="2400" dirty="0"/>
              <a:t>r=(</a:t>
            </a:r>
            <a:r>
              <a:rPr lang="en-US" altLang="zh-CN" sz="2400" dirty="0" err="1"/>
              <a:t>r+p</a:t>
            </a:r>
            <a:r>
              <a:rPr lang="en-US" altLang="zh-CN" sz="2400" dirty="0"/>
              <a:t>*10^i)mod s</a:t>
            </a:r>
            <a:r>
              <a:rPr lang="zh-CN" altLang="en-US" sz="2400" dirty="0"/>
              <a:t>，继续考虑第</a:t>
            </a:r>
            <a:r>
              <a:rPr lang="en-US" altLang="zh-CN" sz="2400" dirty="0"/>
              <a:t>i-1</a:t>
            </a:r>
            <a:r>
              <a:rPr lang="zh-CN" altLang="en-US" sz="2400" dirty="0"/>
              <a:t>位</a:t>
            </a:r>
            <a:endParaRPr lang="en-US" altLang="zh-CN" sz="2400" dirty="0"/>
          </a:p>
        </p:txBody>
      </p:sp>
    </p:spTree>
    <p:extLst>
      <p:ext uri="{BB962C8B-B14F-4D97-AF65-F5344CB8AC3E}">
        <p14:creationId xmlns:p14="http://schemas.microsoft.com/office/powerpoint/2010/main" val="285644094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动态规划的设计思想</a:t>
            </a:r>
            <a:endParaRPr lang="zh-CN" altLang="en-US" dirty="0"/>
          </a:p>
        </p:txBody>
      </p:sp>
      <p:sp>
        <p:nvSpPr>
          <p:cNvPr id="3" name="内容占位符 2"/>
          <p:cNvSpPr>
            <a:spLocks noGrp="1"/>
          </p:cNvSpPr>
          <p:nvPr>
            <p:ph idx="1"/>
          </p:nvPr>
        </p:nvSpPr>
        <p:spPr/>
        <p:txBody>
          <a:bodyPr/>
          <a:lstStyle/>
          <a:p>
            <a:r>
              <a:rPr lang="zh-CN" altLang="en-US" sz="2400" dirty="0"/>
              <a:t>确定</a:t>
            </a:r>
            <a:r>
              <a:rPr lang="zh-CN" altLang="en-US" sz="2400" dirty="0" smtClean="0"/>
              <a:t>需要表示的状态</a:t>
            </a:r>
            <a:endParaRPr lang="en-US" altLang="zh-CN" sz="2400" dirty="0" smtClean="0"/>
          </a:p>
          <a:p>
            <a:pPr lvl="1"/>
            <a:r>
              <a:rPr lang="en-US" altLang="zh-CN" sz="2000" dirty="0"/>
              <a:t>DP</a:t>
            </a:r>
            <a:r>
              <a:rPr lang="zh-CN" altLang="en-US" sz="2000" dirty="0"/>
              <a:t>的本质是对</a:t>
            </a:r>
            <a:r>
              <a:rPr lang="zh-CN" altLang="en-US" sz="2000" dirty="0" smtClean="0"/>
              <a:t>搜索空间中各</a:t>
            </a:r>
            <a:r>
              <a:rPr lang="zh-CN" altLang="en-US" sz="2000" dirty="0">
                <a:solidFill>
                  <a:srgbClr val="FF0000"/>
                </a:solidFill>
              </a:rPr>
              <a:t>状态维度</a:t>
            </a:r>
            <a:r>
              <a:rPr lang="zh-CN" altLang="en-US" sz="2000" dirty="0"/>
              <a:t>的有顺序决策性遍历</a:t>
            </a:r>
            <a:endParaRPr lang="en-US" altLang="zh-CN" sz="2000" dirty="0"/>
          </a:p>
          <a:p>
            <a:pPr lvl="1"/>
            <a:r>
              <a:rPr lang="zh-CN" altLang="en-US" sz="2000" dirty="0" smtClean="0"/>
              <a:t>使用搜索解决问题时，整个搜索空间中的各维度就是</a:t>
            </a:r>
            <a:r>
              <a:rPr lang="en-US" altLang="zh-CN" sz="2000" dirty="0" smtClean="0"/>
              <a:t>DP</a:t>
            </a:r>
            <a:r>
              <a:rPr lang="zh-CN" altLang="en-US" sz="2000" dirty="0" smtClean="0"/>
              <a:t>涉及的状态</a:t>
            </a:r>
            <a:endParaRPr lang="en-US" altLang="zh-CN" sz="2000" dirty="0" smtClean="0"/>
          </a:p>
          <a:p>
            <a:pPr lvl="1"/>
            <a:r>
              <a:rPr lang="zh-CN" altLang="en-US" sz="2000" dirty="0" smtClean="0"/>
              <a:t>经常通过</a:t>
            </a:r>
            <a:r>
              <a:rPr lang="zh-CN" altLang="en-US" sz="2000" dirty="0" smtClean="0">
                <a:solidFill>
                  <a:srgbClr val="FF0000"/>
                </a:solidFill>
              </a:rPr>
              <a:t>等效</a:t>
            </a:r>
            <a:r>
              <a:rPr lang="zh-CN" altLang="en-US" sz="2000" dirty="0" smtClean="0"/>
              <a:t>判定，选择最小的能覆盖全搜索空间的状态维度集合</a:t>
            </a:r>
            <a:endParaRPr lang="en-US" altLang="zh-CN" sz="2000" dirty="0" smtClean="0"/>
          </a:p>
          <a:p>
            <a:r>
              <a:rPr lang="zh-CN" altLang="en-US" sz="2400" dirty="0" smtClean="0"/>
              <a:t>寻找状态顺序或阶段</a:t>
            </a:r>
            <a:endParaRPr lang="en-US" altLang="zh-CN" sz="2400" dirty="0" smtClean="0"/>
          </a:p>
          <a:p>
            <a:pPr lvl="1"/>
            <a:r>
              <a:rPr lang="en-US" altLang="zh-CN" sz="2000" dirty="0" smtClean="0"/>
              <a:t>DP</a:t>
            </a:r>
            <a:r>
              <a:rPr lang="zh-CN" altLang="en-US" sz="2000" dirty="0" smtClean="0"/>
              <a:t>的前提是存在一种遍历搜索空间的顺序，才有可能划分</a:t>
            </a:r>
            <a:r>
              <a:rPr lang="en-US" altLang="zh-CN" sz="2000" dirty="0" smtClean="0"/>
              <a:t>DP</a:t>
            </a:r>
            <a:r>
              <a:rPr lang="zh-CN" altLang="en-US" sz="2000" dirty="0" smtClean="0"/>
              <a:t>的阶段</a:t>
            </a:r>
            <a:endParaRPr lang="en-US" altLang="zh-CN" sz="2000" dirty="0" smtClean="0"/>
          </a:p>
          <a:p>
            <a:pPr lvl="1"/>
            <a:r>
              <a:rPr lang="zh-CN" altLang="en-US" sz="2000" dirty="0" smtClean="0"/>
              <a:t>通常需要挖掘题目中</a:t>
            </a:r>
            <a:r>
              <a:rPr lang="zh-CN" altLang="en-US" sz="2000" dirty="0" smtClean="0">
                <a:solidFill>
                  <a:srgbClr val="FF0000"/>
                </a:solidFill>
              </a:rPr>
              <a:t>隐含条件</a:t>
            </a:r>
            <a:r>
              <a:rPr lang="zh-CN" altLang="en-US" sz="2000" dirty="0" smtClean="0"/>
              <a:t>，利用</a:t>
            </a:r>
            <a:r>
              <a:rPr lang="zh-CN" altLang="en-US" sz="2000" dirty="0" smtClean="0">
                <a:solidFill>
                  <a:srgbClr val="FF0000"/>
                </a:solidFill>
              </a:rPr>
              <a:t>贪心</a:t>
            </a:r>
            <a:r>
              <a:rPr lang="zh-CN" altLang="en-US" sz="2000" dirty="0" smtClean="0"/>
              <a:t>等手法增加不影响最优解的性质条件</a:t>
            </a:r>
            <a:endParaRPr lang="en-US" altLang="zh-CN" sz="2000" dirty="0" smtClean="0"/>
          </a:p>
          <a:p>
            <a:r>
              <a:rPr lang="zh-CN" altLang="en-US" sz="2400" dirty="0"/>
              <a:t>作出</a:t>
            </a:r>
            <a:r>
              <a:rPr lang="zh-CN" altLang="en-US" sz="2400" dirty="0" smtClean="0"/>
              <a:t>状态更新的决策</a:t>
            </a:r>
            <a:endParaRPr lang="en-US" altLang="zh-CN" sz="2400" dirty="0" smtClean="0"/>
          </a:p>
          <a:p>
            <a:pPr lvl="1"/>
            <a:r>
              <a:rPr lang="zh-CN" altLang="en-US" sz="2000" dirty="0" smtClean="0"/>
              <a:t>状态为点，决策为边，</a:t>
            </a:r>
            <a:r>
              <a:rPr lang="en-US" altLang="zh-CN" sz="2000" dirty="0" smtClean="0"/>
              <a:t>DP</a:t>
            </a:r>
            <a:r>
              <a:rPr lang="zh-CN" altLang="en-US" sz="2000" dirty="0" smtClean="0"/>
              <a:t>实际上是对</a:t>
            </a:r>
            <a:r>
              <a:rPr lang="en-US" altLang="zh-CN" sz="2000" dirty="0" smtClean="0"/>
              <a:t>DAG</a:t>
            </a:r>
            <a:r>
              <a:rPr lang="zh-CN" altLang="en-US" sz="2000" dirty="0" smtClean="0"/>
              <a:t>的拓扑序访问</a:t>
            </a:r>
            <a:endParaRPr lang="en-US" altLang="zh-CN" sz="2000" dirty="0" smtClean="0"/>
          </a:p>
          <a:p>
            <a:pPr lvl="1"/>
            <a:r>
              <a:rPr lang="zh-CN" altLang="en-US" sz="2000" dirty="0" smtClean="0"/>
              <a:t>决策图可能</a:t>
            </a:r>
            <a:r>
              <a:rPr lang="zh-CN" altLang="en-US" sz="2000" dirty="0" smtClean="0">
                <a:solidFill>
                  <a:srgbClr val="FF0000"/>
                </a:solidFill>
              </a:rPr>
              <a:t>分阶段带环</a:t>
            </a:r>
            <a:r>
              <a:rPr lang="zh-CN" altLang="en-US" sz="2000" dirty="0" smtClean="0"/>
              <a:t>，可采用收缩、迭代、高斯消元等手法处理</a:t>
            </a:r>
            <a:endParaRPr lang="en-US" altLang="zh-CN" sz="2000" dirty="0" smtClean="0"/>
          </a:p>
          <a:p>
            <a:pPr lvl="1"/>
            <a:r>
              <a:rPr lang="zh-CN" altLang="en-US" sz="2000" dirty="0"/>
              <a:t>决策</a:t>
            </a:r>
            <a:r>
              <a:rPr lang="zh-CN" altLang="en-US" sz="2000" dirty="0" smtClean="0"/>
              <a:t>图通常具有特殊性质，可采用单调性等各种手法</a:t>
            </a:r>
            <a:r>
              <a:rPr lang="zh-CN" altLang="en-US" sz="2000" dirty="0" smtClean="0">
                <a:solidFill>
                  <a:srgbClr val="FF0000"/>
                </a:solidFill>
              </a:rPr>
              <a:t>优化</a:t>
            </a:r>
            <a:r>
              <a:rPr lang="zh-CN" altLang="en-US" sz="2000" dirty="0" smtClean="0"/>
              <a:t>效率</a:t>
            </a:r>
            <a:endParaRPr lang="en-US" altLang="zh-CN" sz="2000"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基本理论</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756581384"/>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226" y="1020762"/>
            <a:ext cx="8984786" cy="808038"/>
          </a:xfrm>
        </p:spPr>
        <p:txBody>
          <a:bodyPr/>
          <a:lstStyle/>
          <a:p>
            <a:r>
              <a:rPr lang="en-US" altLang="zh-CN" dirty="0"/>
              <a:t>Nescafé12 </a:t>
            </a:r>
            <a:r>
              <a:rPr lang="zh-CN" altLang="en-US" dirty="0"/>
              <a:t>启示录</a:t>
            </a:r>
            <a:endParaRPr lang="en-US" altLang="zh-CN"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数位统计</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3" name="内容占位符 2"/>
          <p:cNvSpPr>
            <a:spLocks noGrp="1"/>
          </p:cNvSpPr>
          <p:nvPr>
            <p:ph idx="1"/>
          </p:nvPr>
        </p:nvSpPr>
        <p:spPr/>
        <p:txBody>
          <a:bodyPr/>
          <a:lstStyle/>
          <a:p>
            <a:r>
              <a:rPr lang="zh-CN" altLang="en-US" sz="2400" dirty="0" smtClean="0"/>
              <a:t>古代人</a:t>
            </a:r>
            <a:r>
              <a:rPr lang="zh-CN" altLang="en-US" sz="2400" dirty="0"/>
              <a:t>认为</a:t>
            </a:r>
            <a:r>
              <a:rPr lang="en-US" altLang="zh-CN" sz="2400" dirty="0"/>
              <a:t>666 </a:t>
            </a:r>
            <a:r>
              <a:rPr lang="zh-CN" altLang="en-US" sz="2400" dirty="0"/>
              <a:t>是属于魔鬼的数。不但如此，只要某数字的十进制表示中 有三个连续的</a:t>
            </a:r>
            <a:r>
              <a:rPr lang="en-US" altLang="zh-CN" sz="2400" dirty="0"/>
              <a:t>6</a:t>
            </a:r>
            <a:r>
              <a:rPr lang="zh-CN" altLang="en-US" sz="2400" dirty="0"/>
              <a:t>，古代人也认为这个是魔鬼的数，比如</a:t>
            </a:r>
            <a:r>
              <a:rPr lang="en-US" altLang="zh-CN" sz="2400" dirty="0"/>
              <a:t>666, 1 666, 2 666, 3 666, 6 663, 16 666, 6 660 666 </a:t>
            </a:r>
            <a:r>
              <a:rPr lang="zh-CN" altLang="en-US" sz="2400" dirty="0"/>
              <a:t>等等，统统是魔 鬼的数。 古代典籍经常用“第</a:t>
            </a:r>
            <a:r>
              <a:rPr lang="en-US" altLang="zh-CN" sz="2400" dirty="0"/>
              <a:t>X </a:t>
            </a:r>
            <a:r>
              <a:rPr lang="zh-CN" altLang="en-US" sz="2400" dirty="0"/>
              <a:t>小的魔鬼的数”来指代这些数。 这给研究人员带来了极大的不便。为了帮助他们，你需要写一个程序来求出这些魔鬼的</a:t>
            </a:r>
            <a:r>
              <a:rPr lang="zh-CN" altLang="en-US" sz="2400" dirty="0" smtClean="0"/>
              <a:t>数字</a:t>
            </a:r>
            <a:r>
              <a:rPr lang="zh-CN" altLang="en-US" sz="2400" dirty="0"/>
              <a:t>。</a:t>
            </a:r>
            <a:endParaRPr lang="en-US" altLang="zh-CN" sz="2400" dirty="0"/>
          </a:p>
          <a:p>
            <a:r>
              <a:rPr lang="zh-CN" altLang="en-US" sz="2400" dirty="0"/>
              <a:t>每个测试点数据组数</a:t>
            </a:r>
            <a:r>
              <a:rPr lang="en-US" altLang="zh-CN" sz="2400" dirty="0"/>
              <a:t>≤1 000</a:t>
            </a:r>
            <a:r>
              <a:rPr lang="zh-CN" altLang="en-US" sz="2400" dirty="0"/>
              <a:t>，</a:t>
            </a:r>
            <a:r>
              <a:rPr lang="en-US" altLang="zh-CN" sz="2400" dirty="0"/>
              <a:t>X≤50 000 000</a:t>
            </a:r>
            <a:r>
              <a:rPr lang="zh-CN" altLang="en-US" sz="2400" dirty="0"/>
              <a:t>。</a:t>
            </a:r>
            <a:endParaRPr lang="en-US" altLang="zh-CN" sz="2400" dirty="0"/>
          </a:p>
          <a:p>
            <a:r>
              <a:rPr lang="en-US" altLang="zh-CN" sz="2400" dirty="0"/>
              <a:t>F[</a:t>
            </a:r>
            <a:r>
              <a:rPr lang="en-US" altLang="zh-CN" sz="2400" dirty="0" err="1"/>
              <a:t>i</a:t>
            </a:r>
            <a:r>
              <a:rPr lang="en-US" altLang="zh-CN" sz="2400" dirty="0"/>
              <a:t>][3]</a:t>
            </a:r>
            <a:r>
              <a:rPr lang="zh-CN" altLang="en-US" sz="2400" dirty="0"/>
              <a:t>表示</a:t>
            </a:r>
            <a:r>
              <a:rPr lang="en-US" altLang="zh-CN" sz="2400" dirty="0" err="1"/>
              <a:t>i</a:t>
            </a:r>
            <a:r>
              <a:rPr lang="zh-CN" altLang="en-US" sz="2400" dirty="0"/>
              <a:t>位魔鬼数数量，</a:t>
            </a:r>
            <a:r>
              <a:rPr lang="en-US" altLang="zh-CN" sz="2400" dirty="0"/>
              <a:t>F[</a:t>
            </a:r>
            <a:r>
              <a:rPr lang="en-US" altLang="zh-CN" sz="2400" dirty="0" err="1"/>
              <a:t>i</a:t>
            </a:r>
            <a:r>
              <a:rPr lang="en-US" altLang="zh-CN" sz="2400" dirty="0"/>
              <a:t>][j=0~2]</a:t>
            </a:r>
            <a:r>
              <a:rPr lang="zh-CN" altLang="en-US" sz="2400" dirty="0"/>
              <a:t>表示开头有</a:t>
            </a:r>
            <a:r>
              <a:rPr lang="en-US" altLang="zh-CN" sz="2400" dirty="0"/>
              <a:t>j</a:t>
            </a:r>
            <a:r>
              <a:rPr lang="zh-CN" altLang="en-US" sz="2400" dirty="0"/>
              <a:t>个</a:t>
            </a:r>
            <a:r>
              <a:rPr lang="en-US" altLang="zh-CN" sz="2400" dirty="0"/>
              <a:t>6</a:t>
            </a:r>
            <a:r>
              <a:rPr lang="zh-CN" altLang="en-US" sz="2400" dirty="0"/>
              <a:t>的</a:t>
            </a:r>
            <a:r>
              <a:rPr lang="en-US" altLang="zh-CN" sz="2400" dirty="0" err="1"/>
              <a:t>i</a:t>
            </a:r>
            <a:r>
              <a:rPr lang="zh-CN" altLang="en-US" sz="2400" dirty="0"/>
              <a:t>位非魔鬼数数量</a:t>
            </a:r>
            <a:endParaRPr lang="en-US" altLang="zh-CN" sz="2400" dirty="0"/>
          </a:p>
          <a:p>
            <a:r>
              <a:rPr lang="zh-CN" altLang="en-US" sz="2400" dirty="0"/>
              <a:t>依次尝试填每个数位，并记录当前结尾</a:t>
            </a:r>
            <a:r>
              <a:rPr lang="en-US" altLang="zh-CN" sz="2400" dirty="0"/>
              <a:t>6</a:t>
            </a:r>
            <a:r>
              <a:rPr lang="zh-CN" altLang="en-US" sz="2400" dirty="0"/>
              <a:t>的个数</a:t>
            </a:r>
            <a:r>
              <a:rPr lang="zh-CN" altLang="en-US" sz="2400" dirty="0" smtClean="0"/>
              <a:t>，若已经</a:t>
            </a:r>
            <a:r>
              <a:rPr lang="zh-CN" altLang="en-US" sz="2400" dirty="0"/>
              <a:t>是魔鬼数则记录</a:t>
            </a:r>
            <a:r>
              <a:rPr lang="en-US" altLang="zh-CN" sz="2400" dirty="0"/>
              <a:t>3</a:t>
            </a:r>
          </a:p>
          <a:p>
            <a:r>
              <a:rPr lang="zh-CN" altLang="en-US" sz="2400" dirty="0"/>
              <a:t>根据当前位</a:t>
            </a:r>
            <a:r>
              <a:rPr lang="en-US" altLang="zh-CN" sz="2400" dirty="0" err="1"/>
              <a:t>i</a:t>
            </a:r>
            <a:r>
              <a:rPr lang="zh-CN" altLang="en-US" sz="2400" dirty="0"/>
              <a:t>填的数</a:t>
            </a:r>
            <a:r>
              <a:rPr lang="en-US" altLang="zh-CN" sz="2400" dirty="0"/>
              <a:t>p</a:t>
            </a:r>
            <a:r>
              <a:rPr lang="zh-CN" altLang="en-US" sz="2400" dirty="0"/>
              <a:t>，以及记录的</a:t>
            </a:r>
            <a:r>
              <a:rPr lang="en-US" altLang="zh-CN" sz="2400" dirty="0"/>
              <a:t>6</a:t>
            </a:r>
            <a:r>
              <a:rPr lang="zh-CN" altLang="en-US" sz="2400" dirty="0"/>
              <a:t>的个数</a:t>
            </a:r>
            <a:r>
              <a:rPr lang="en-US" altLang="zh-CN" sz="2400" dirty="0"/>
              <a:t>t</a:t>
            </a:r>
            <a:r>
              <a:rPr lang="zh-CN" altLang="en-US" sz="2400" dirty="0"/>
              <a:t>，计算不限制后面位时的魔鬼数个数，若累加后超过</a:t>
            </a:r>
            <a:r>
              <a:rPr lang="en-US" altLang="zh-CN" sz="2400" dirty="0"/>
              <a:t>X</a:t>
            </a:r>
            <a:r>
              <a:rPr lang="zh-CN" altLang="en-US" sz="2400" dirty="0"/>
              <a:t>，说明第</a:t>
            </a:r>
            <a:r>
              <a:rPr lang="en-US" altLang="zh-CN" sz="2400" dirty="0" err="1"/>
              <a:t>i</a:t>
            </a:r>
            <a:r>
              <a:rPr lang="zh-CN" altLang="en-US" sz="2400" dirty="0"/>
              <a:t>位就是</a:t>
            </a:r>
            <a:r>
              <a:rPr lang="en-US" altLang="zh-CN" sz="2400" dirty="0"/>
              <a:t>p</a:t>
            </a:r>
            <a:r>
              <a:rPr lang="zh-CN" altLang="en-US" sz="2400" dirty="0"/>
              <a:t>，否则</a:t>
            </a:r>
            <a:r>
              <a:rPr lang="en-US" altLang="zh-CN" sz="2400" dirty="0"/>
              <a:t>p</a:t>
            </a:r>
            <a:r>
              <a:rPr lang="zh-CN" altLang="en-US" sz="2400" dirty="0"/>
              <a:t>应当增大并累加魔鬼数数量。</a:t>
            </a:r>
            <a:endParaRPr lang="en-US" altLang="zh-CN" sz="2400" dirty="0"/>
          </a:p>
        </p:txBody>
      </p:sp>
    </p:spTree>
    <p:extLst>
      <p:ext uri="{BB962C8B-B14F-4D97-AF65-F5344CB8AC3E}">
        <p14:creationId xmlns:p14="http://schemas.microsoft.com/office/powerpoint/2010/main" val="37652436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226" y="1020762"/>
            <a:ext cx="8984786" cy="808038"/>
          </a:xfrm>
        </p:spPr>
        <p:txBody>
          <a:bodyPr/>
          <a:lstStyle/>
          <a:p>
            <a:r>
              <a:rPr lang="en-US" altLang="zh-CN" dirty="0"/>
              <a:t>Sgu390 Tickets</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数位统计</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3" name="内容占位符 2"/>
          <p:cNvSpPr>
            <a:spLocks noGrp="1"/>
          </p:cNvSpPr>
          <p:nvPr>
            <p:ph idx="1"/>
          </p:nvPr>
        </p:nvSpPr>
        <p:spPr/>
        <p:txBody>
          <a:bodyPr/>
          <a:lstStyle/>
          <a:p>
            <a:r>
              <a:rPr lang="zh-CN" altLang="en-US" sz="2400" dirty="0"/>
              <a:t>卖票员这一工作十分简单，世界上有很多卖票员。</a:t>
            </a:r>
            <a:r>
              <a:rPr lang="en-US" altLang="zh-CN" sz="2400" dirty="0"/>
              <a:t>LC</a:t>
            </a:r>
            <a:r>
              <a:rPr lang="zh-CN" altLang="en-US" sz="2400" dirty="0"/>
              <a:t>同学分到了第</a:t>
            </a:r>
            <a:r>
              <a:rPr lang="en-US" altLang="zh-CN" sz="2400" dirty="0"/>
              <a:t>L</a:t>
            </a:r>
            <a:r>
              <a:rPr lang="zh-CN" altLang="en-US" sz="2400" dirty="0"/>
              <a:t>号票到第</a:t>
            </a:r>
            <a:r>
              <a:rPr lang="en-US" altLang="zh-CN" sz="2400" dirty="0"/>
              <a:t>R</a:t>
            </a:r>
            <a:r>
              <a:rPr lang="zh-CN" altLang="en-US" sz="2400" dirty="0"/>
              <a:t>号票。因为一些神奇的东西，第</a:t>
            </a:r>
            <a:r>
              <a:rPr lang="en-US" altLang="zh-CN" sz="2400" dirty="0"/>
              <a:t>I</a:t>
            </a:r>
            <a:r>
              <a:rPr lang="zh-CN" altLang="en-US" sz="2400" dirty="0"/>
              <a:t>号票对应的船舱能坐的人恰好是</a:t>
            </a:r>
            <a:r>
              <a:rPr lang="en-US" altLang="zh-CN" sz="2400" dirty="0"/>
              <a:t>I</a:t>
            </a:r>
            <a:r>
              <a:rPr lang="zh-CN" altLang="en-US" sz="2400" dirty="0"/>
              <a:t>的各位数字之和。地球上有很多大家族，每个家族都有</a:t>
            </a:r>
            <a:r>
              <a:rPr lang="en-US" altLang="zh-CN" sz="2400" dirty="0"/>
              <a:t>M</a:t>
            </a:r>
            <a:r>
              <a:rPr lang="zh-CN" altLang="en-US" sz="2400" dirty="0"/>
              <a:t>个人，同时每个家族都想买一些连续的票位使他们家族的人都能坐的上船。大</a:t>
            </a:r>
            <a:r>
              <a:rPr lang="zh-CN" altLang="en-US" sz="2400" dirty="0" smtClean="0"/>
              <a:t>家族很</a:t>
            </a:r>
            <a:r>
              <a:rPr lang="zh-CN" altLang="en-US" sz="2400" dirty="0"/>
              <a:t>排外，不肯跟别人共享一张票对应的船舱。</a:t>
            </a:r>
            <a:r>
              <a:rPr lang="en-US" altLang="zh-CN" sz="2400" dirty="0"/>
              <a:t>LC</a:t>
            </a:r>
            <a:r>
              <a:rPr lang="zh-CN" altLang="en-US" sz="2400" dirty="0"/>
              <a:t>同学想知道他在把票都卖光的情况下，能服务几个大家族呢？ </a:t>
            </a:r>
            <a:r>
              <a:rPr lang="en-US" altLang="zh-CN" sz="2400" dirty="0"/>
              <a:t>L,R&lt;=10^18, M&lt;=1000</a:t>
            </a:r>
          </a:p>
          <a:p>
            <a:r>
              <a:rPr lang="en-US" altLang="zh-CN" sz="2400" dirty="0"/>
              <a:t>F[</a:t>
            </a:r>
            <a:r>
              <a:rPr lang="en-US" altLang="zh-CN" sz="2400" dirty="0" err="1"/>
              <a:t>i,j,k</a:t>
            </a:r>
            <a:r>
              <a:rPr lang="en-US" altLang="zh-CN" sz="2400" dirty="0"/>
              <a:t>]</a:t>
            </a:r>
            <a:r>
              <a:rPr lang="zh-CN" altLang="en-US" sz="2400" dirty="0"/>
              <a:t>表示后</a:t>
            </a:r>
            <a:r>
              <a:rPr lang="en-US" altLang="zh-CN" sz="2400" dirty="0" err="1"/>
              <a:t>i</a:t>
            </a:r>
            <a:r>
              <a:rPr lang="zh-CN" altLang="en-US" sz="2400" dirty="0"/>
              <a:t>位的数任意，前面几位的和是</a:t>
            </a:r>
            <a:r>
              <a:rPr lang="en-US" altLang="zh-CN" sz="2400" dirty="0"/>
              <a:t>j</a:t>
            </a:r>
            <a:r>
              <a:rPr lang="zh-CN" altLang="en-US" sz="2400" dirty="0"/>
              <a:t>，售票员手中累积了</a:t>
            </a:r>
            <a:r>
              <a:rPr lang="en-US" altLang="zh-CN" sz="2400" dirty="0"/>
              <a:t>k</a:t>
            </a:r>
            <a:r>
              <a:rPr lang="zh-CN" altLang="en-US" sz="2400" dirty="0"/>
              <a:t>张票没卖时可以接纳的家庭数。</a:t>
            </a:r>
          </a:p>
          <a:p>
            <a:r>
              <a:rPr lang="en-US" altLang="zh-CN" sz="2400" dirty="0"/>
              <a:t>D[</a:t>
            </a:r>
            <a:r>
              <a:rPr lang="en-US" altLang="zh-CN" sz="2400" dirty="0" err="1"/>
              <a:t>i,j,k</a:t>
            </a:r>
            <a:r>
              <a:rPr lang="en-US" altLang="zh-CN" sz="2400" dirty="0"/>
              <a:t>]</a:t>
            </a:r>
            <a:r>
              <a:rPr lang="zh-CN" altLang="en-US" sz="2400" dirty="0"/>
              <a:t>表示在对应的</a:t>
            </a:r>
            <a:r>
              <a:rPr lang="en-US" altLang="zh-CN" sz="2400" dirty="0"/>
              <a:t>F[</a:t>
            </a:r>
            <a:r>
              <a:rPr lang="en-US" altLang="zh-CN" sz="2400" dirty="0" err="1"/>
              <a:t>i,j,k</a:t>
            </a:r>
            <a:r>
              <a:rPr lang="en-US" altLang="zh-CN" sz="2400" dirty="0"/>
              <a:t>]</a:t>
            </a:r>
            <a:r>
              <a:rPr lang="zh-CN" altLang="en-US" sz="2400" dirty="0"/>
              <a:t>状态下，处理完当前舱之后售票员手中累积了多少张票。</a:t>
            </a:r>
          </a:p>
          <a:p>
            <a:r>
              <a:rPr lang="zh-CN" altLang="en-US" sz="2400" dirty="0"/>
              <a:t>从小到大处理</a:t>
            </a:r>
            <a:r>
              <a:rPr lang="en-US" altLang="zh-CN" sz="2400" dirty="0" err="1"/>
              <a:t>i</a:t>
            </a:r>
            <a:r>
              <a:rPr lang="zh-CN" altLang="en-US" sz="2400" dirty="0"/>
              <a:t>，枚举第</a:t>
            </a:r>
            <a:r>
              <a:rPr lang="en-US" altLang="zh-CN" sz="2400" dirty="0" err="1"/>
              <a:t>i</a:t>
            </a:r>
            <a:r>
              <a:rPr lang="zh-CN" altLang="en-US" sz="2400" dirty="0"/>
              <a:t>位填什么来进行转移。</a:t>
            </a:r>
          </a:p>
        </p:txBody>
      </p:sp>
    </p:spTree>
    <p:extLst>
      <p:ext uri="{BB962C8B-B14F-4D97-AF65-F5344CB8AC3E}">
        <p14:creationId xmlns:p14="http://schemas.microsoft.com/office/powerpoint/2010/main" val="32449780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1226" y="1020762"/>
            <a:ext cx="8984786" cy="808038"/>
          </a:xfrm>
        </p:spPr>
        <p:txBody>
          <a:bodyPr/>
          <a:lstStyle/>
          <a:p>
            <a:r>
              <a:rPr lang="en-US" altLang="zh-CN" dirty="0"/>
              <a:t>Sgu390 Tickets</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数位统计</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3" name="内容占位符 2"/>
          <p:cNvSpPr>
            <a:spLocks noGrp="1"/>
          </p:cNvSpPr>
          <p:nvPr>
            <p:ph idx="1"/>
          </p:nvPr>
        </p:nvSpPr>
        <p:spPr>
          <a:xfrm>
            <a:off x="833547" y="1871662"/>
            <a:ext cx="10606392" cy="4254501"/>
          </a:xfrm>
        </p:spPr>
        <p:txBody>
          <a:bodyPr/>
          <a:lstStyle/>
          <a:p>
            <a:r>
              <a:rPr lang="zh-CN" altLang="en-US" sz="2400" dirty="0"/>
              <a:t>若</a:t>
            </a:r>
            <a:r>
              <a:rPr lang="en-US" altLang="zh-CN" sz="2400" dirty="0" err="1"/>
              <a:t>j+k</a:t>
            </a:r>
            <a:r>
              <a:rPr lang="en-US" altLang="zh-CN" sz="2400" dirty="0"/>
              <a:t>&lt;m</a:t>
            </a:r>
            <a:r>
              <a:rPr lang="zh-CN" altLang="en-US" sz="2400" dirty="0"/>
              <a:t>，则</a:t>
            </a:r>
            <a:r>
              <a:rPr lang="en-US" altLang="zh-CN" sz="2400" dirty="0"/>
              <a:t>f[0][j][k]=0, d[0][j][k]=</a:t>
            </a:r>
            <a:r>
              <a:rPr lang="en-US" altLang="zh-CN" sz="2400" dirty="0" err="1"/>
              <a:t>i+j</a:t>
            </a:r>
            <a:r>
              <a:rPr lang="zh-CN" altLang="en-US" sz="2400" dirty="0"/>
              <a:t>，否则前者</a:t>
            </a:r>
            <a:r>
              <a:rPr lang="en-US" altLang="zh-CN" sz="2400" dirty="0"/>
              <a:t>=1</a:t>
            </a:r>
            <a:r>
              <a:rPr lang="zh-CN" altLang="en-US" sz="2400" dirty="0"/>
              <a:t>，后者</a:t>
            </a:r>
            <a:r>
              <a:rPr lang="en-US" altLang="zh-CN" sz="2400" dirty="0"/>
              <a:t>=0</a:t>
            </a:r>
            <a:r>
              <a:rPr lang="zh-CN" altLang="en-US" sz="2400" dirty="0"/>
              <a:t>。</a:t>
            </a:r>
            <a:endParaRPr lang="en-US" altLang="zh-CN" sz="2400" dirty="0"/>
          </a:p>
          <a:p>
            <a:r>
              <a:rPr lang="zh-CN" altLang="en-US" sz="2400" dirty="0"/>
              <a:t>在填第</a:t>
            </a:r>
            <a:r>
              <a:rPr lang="en-US" altLang="zh-CN" sz="2400" dirty="0" err="1"/>
              <a:t>i</a:t>
            </a:r>
            <a:r>
              <a:rPr lang="zh-CN" altLang="en-US" sz="2400" dirty="0"/>
              <a:t>位之前已知</a:t>
            </a:r>
            <a:r>
              <a:rPr lang="en-US" altLang="zh-CN" sz="2400" dirty="0"/>
              <a:t>f[i-1][j][k]</a:t>
            </a:r>
            <a:r>
              <a:rPr lang="zh-CN" altLang="en-US" sz="2400" dirty="0"/>
              <a:t>，第</a:t>
            </a:r>
            <a:r>
              <a:rPr lang="en-US" altLang="zh-CN" sz="2400" dirty="0" err="1"/>
              <a:t>i</a:t>
            </a:r>
            <a:r>
              <a:rPr lang="zh-CN" altLang="en-US" sz="2400" dirty="0"/>
              <a:t>位尝试填</a:t>
            </a:r>
            <a:r>
              <a:rPr lang="en-US" altLang="zh-CN" sz="2400" dirty="0"/>
              <a:t>p=0~9</a:t>
            </a:r>
            <a:r>
              <a:rPr lang="zh-CN" altLang="en-US" sz="2400" dirty="0"/>
              <a:t>，设当前余票</a:t>
            </a:r>
            <a:r>
              <a:rPr lang="en-US" altLang="zh-CN" sz="2400" dirty="0"/>
              <a:t>now=k</a:t>
            </a:r>
            <a:r>
              <a:rPr lang="zh-CN" altLang="en-US" sz="2400" dirty="0"/>
              <a:t>：</a:t>
            </a:r>
            <a:endParaRPr lang="en-US" altLang="zh-CN" sz="2400" dirty="0"/>
          </a:p>
          <a:p>
            <a:r>
              <a:rPr lang="pl-PL" altLang="zh-CN" sz="2400" dirty="0"/>
              <a:t>f[i][j][k]+=f[i-1][j+</a:t>
            </a:r>
            <a:r>
              <a:rPr lang="en-US" altLang="zh-CN" sz="2400" dirty="0"/>
              <a:t>p</a:t>
            </a:r>
            <a:r>
              <a:rPr lang="pl-PL" altLang="zh-CN" sz="2400" dirty="0"/>
              <a:t>][now]</a:t>
            </a:r>
            <a:r>
              <a:rPr lang="en-US" altLang="zh-CN" sz="2400" dirty="0"/>
              <a:t>; now=d[i-1][</a:t>
            </a:r>
            <a:r>
              <a:rPr lang="en-US" altLang="zh-CN" sz="2400" dirty="0" err="1"/>
              <a:t>j+p</a:t>
            </a:r>
            <a:r>
              <a:rPr lang="en-US" altLang="zh-CN" sz="2400" dirty="0"/>
              <a:t>][now];</a:t>
            </a:r>
          </a:p>
          <a:p>
            <a:r>
              <a:rPr lang="zh-CN" altLang="en-US" sz="2400" dirty="0"/>
              <a:t>第</a:t>
            </a:r>
            <a:r>
              <a:rPr lang="en-US" altLang="zh-CN" sz="2400" dirty="0" err="1"/>
              <a:t>i</a:t>
            </a:r>
            <a:r>
              <a:rPr lang="zh-CN" altLang="en-US" sz="2400" dirty="0"/>
              <a:t>位尝试结束后，有</a:t>
            </a:r>
            <a:r>
              <a:rPr lang="en-US" altLang="zh-CN" sz="2400" dirty="0"/>
              <a:t>d[</a:t>
            </a:r>
            <a:r>
              <a:rPr lang="en-US" altLang="zh-CN" sz="2400" dirty="0" err="1"/>
              <a:t>i</a:t>
            </a:r>
            <a:r>
              <a:rPr lang="en-US" altLang="zh-CN" sz="2400" dirty="0"/>
              <a:t>][j][k]=now</a:t>
            </a:r>
            <a:r>
              <a:rPr lang="zh-CN" altLang="en-US" sz="2400" dirty="0"/>
              <a:t>。</a:t>
            </a:r>
            <a:endParaRPr lang="en-US" altLang="zh-CN" sz="2400" dirty="0"/>
          </a:p>
          <a:p>
            <a:r>
              <a:rPr lang="zh-CN" altLang="en-US" sz="2400" dirty="0"/>
              <a:t>数位统计：</a:t>
            </a:r>
            <a:endParaRPr lang="en-US" altLang="zh-CN" sz="2400" dirty="0"/>
          </a:p>
          <a:p>
            <a:r>
              <a:rPr lang="zh-CN" altLang="en-US" sz="2400" dirty="0"/>
              <a:t>分</a:t>
            </a:r>
            <a:r>
              <a:rPr lang="en-US" altLang="zh-CN" sz="2400" dirty="0"/>
              <a:t>L</a:t>
            </a:r>
            <a:r>
              <a:rPr lang="zh-CN" altLang="en-US" sz="2400" dirty="0"/>
              <a:t>和</a:t>
            </a:r>
            <a:r>
              <a:rPr lang="en-US" altLang="zh-CN" sz="2400" dirty="0"/>
              <a:t>R</a:t>
            </a:r>
            <a:r>
              <a:rPr lang="zh-CN" altLang="en-US" sz="2400" dirty="0"/>
              <a:t>等长、</a:t>
            </a:r>
            <a:r>
              <a:rPr lang="en-US" altLang="zh-CN" sz="2400" dirty="0"/>
              <a:t>L</a:t>
            </a:r>
            <a:r>
              <a:rPr lang="zh-CN" altLang="en-US" sz="2400" dirty="0"/>
              <a:t>比</a:t>
            </a:r>
            <a:r>
              <a:rPr lang="en-US" altLang="zh-CN" sz="2400" dirty="0"/>
              <a:t>R</a:t>
            </a:r>
            <a:r>
              <a:rPr lang="zh-CN" altLang="en-US" sz="2400" dirty="0"/>
              <a:t>短两种情况计算。</a:t>
            </a:r>
            <a:endParaRPr lang="en-US" altLang="zh-CN" sz="2400" dirty="0"/>
          </a:p>
          <a:p>
            <a:r>
              <a:rPr lang="zh-CN" altLang="en-US" sz="2400" dirty="0"/>
              <a:t>每种情况里再分三步：把</a:t>
            </a:r>
            <a:r>
              <a:rPr lang="en-US" altLang="zh-CN" sz="2400" dirty="0"/>
              <a:t>L</a:t>
            </a:r>
            <a:r>
              <a:rPr lang="zh-CN" altLang="en-US" sz="2400" dirty="0"/>
              <a:t>计算到</a:t>
            </a:r>
            <a:r>
              <a:rPr lang="en-US" altLang="zh-CN" sz="2400" dirty="0"/>
              <a:t>1000……000</a:t>
            </a:r>
            <a:r>
              <a:rPr lang="zh-CN" altLang="en-US" sz="2400" dirty="0"/>
              <a:t>；计算中间整块的部分；从</a:t>
            </a:r>
            <a:r>
              <a:rPr lang="en-US" altLang="zh-CN" sz="2400" dirty="0"/>
              <a:t>999……999</a:t>
            </a:r>
            <a:r>
              <a:rPr lang="zh-CN" altLang="en-US" sz="2400" dirty="0"/>
              <a:t>计算到</a:t>
            </a:r>
            <a:r>
              <a:rPr lang="en-US" altLang="zh-CN" sz="2400" dirty="0"/>
              <a:t>R</a:t>
            </a:r>
            <a:r>
              <a:rPr lang="zh-CN" altLang="en-US" sz="2400" dirty="0"/>
              <a:t>。</a:t>
            </a:r>
            <a:endParaRPr lang="en-US" altLang="zh-CN" sz="2400" dirty="0"/>
          </a:p>
          <a:p>
            <a:r>
              <a:rPr lang="zh-CN" altLang="en-US" sz="2400" dirty="0"/>
              <a:t>统计答案的过程中，用一个变量</a:t>
            </a:r>
            <a:r>
              <a:rPr lang="en-US" altLang="zh-CN" sz="2400" dirty="0"/>
              <a:t>now</a:t>
            </a:r>
            <a:r>
              <a:rPr lang="zh-CN" altLang="en-US" sz="2400" dirty="0"/>
              <a:t>记录当前有多少张票还没卖出去</a:t>
            </a:r>
            <a:endParaRPr lang="en-US" altLang="zh-CN" sz="2400" dirty="0"/>
          </a:p>
          <a:p>
            <a:r>
              <a:rPr lang="zh-CN" altLang="en-US" sz="2400" dirty="0"/>
              <a:t>当把</a:t>
            </a:r>
            <a:r>
              <a:rPr lang="en-US" altLang="zh-CN" sz="2400" dirty="0"/>
              <a:t>F</a:t>
            </a:r>
            <a:r>
              <a:rPr lang="zh-CN" altLang="en-US" sz="2400" dirty="0"/>
              <a:t>数组累加到答案上的同时，通过</a:t>
            </a:r>
            <a:r>
              <a:rPr lang="en-US" altLang="zh-CN" sz="2400" dirty="0"/>
              <a:t>D</a:t>
            </a:r>
            <a:r>
              <a:rPr lang="zh-CN" altLang="en-US" sz="2400" dirty="0"/>
              <a:t>数组来更新</a:t>
            </a:r>
            <a:r>
              <a:rPr lang="en-US" altLang="zh-CN" sz="2400" dirty="0"/>
              <a:t>now……</a:t>
            </a:r>
            <a:endParaRPr lang="zh-CN" altLang="en-US" sz="2400" dirty="0"/>
          </a:p>
        </p:txBody>
      </p:sp>
    </p:spTree>
    <p:extLst>
      <p:ext uri="{BB962C8B-B14F-4D97-AF65-F5344CB8AC3E}">
        <p14:creationId xmlns:p14="http://schemas.microsoft.com/office/powerpoint/2010/main" val="108171884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Islands </a:t>
            </a:r>
            <a:r>
              <a:rPr lang="en-US" altLang="zh-CN" dirty="0"/>
              <a:t>and Bridges</a:t>
            </a:r>
          </a:p>
        </p:txBody>
      </p:sp>
      <p:sp>
        <p:nvSpPr>
          <p:cNvPr id="3" name="内容占位符 2"/>
          <p:cNvSpPr>
            <a:spLocks noGrp="1"/>
          </p:cNvSpPr>
          <p:nvPr>
            <p:ph idx="1"/>
          </p:nvPr>
        </p:nvSpPr>
        <p:spPr/>
        <p:txBody>
          <a:bodyPr/>
          <a:lstStyle/>
          <a:p>
            <a:r>
              <a:rPr lang="en-US" altLang="zh-CN" sz="2400" dirty="0" smtClean="0">
                <a:hlinkClick r:id="rId2"/>
              </a:rPr>
              <a:t>http</a:t>
            </a:r>
            <a:r>
              <a:rPr lang="en-US" altLang="zh-CN" sz="2400" dirty="0">
                <a:hlinkClick r:id="rId2"/>
              </a:rPr>
              <a:t>://</a:t>
            </a:r>
            <a:r>
              <a:rPr lang="en-US" altLang="zh-CN" sz="2400" dirty="0" smtClean="0">
                <a:hlinkClick r:id="rId2"/>
              </a:rPr>
              <a:t>poj.org/problem?id=2288</a:t>
            </a:r>
            <a:endParaRPr lang="en-US" altLang="zh-CN" sz="2400" dirty="0" smtClean="0"/>
          </a:p>
          <a:p>
            <a:r>
              <a:rPr lang="zh-CN" altLang="en-US" sz="2400" dirty="0" smtClean="0"/>
              <a:t>二进制状压</a:t>
            </a:r>
            <a:r>
              <a:rPr lang="en-US" altLang="zh-CN" sz="2400" dirty="0" smtClean="0"/>
              <a:t>DP</a:t>
            </a:r>
            <a:r>
              <a:rPr lang="zh-CN" altLang="en-US" sz="2400" dirty="0" smtClean="0"/>
              <a:t>求解哈密尔顿回路问题</a:t>
            </a:r>
            <a:endParaRPr lang="en-US" altLang="zh-CN" sz="2400" dirty="0" smtClean="0"/>
          </a:p>
          <a:p>
            <a:r>
              <a:rPr lang="en-US" altLang="zh-CN" sz="2400" dirty="0" smtClean="0"/>
              <a:t>O(n*2^n</a:t>
            </a:r>
            <a:r>
              <a:rPr lang="en-US" altLang="zh-CN" sz="2400" dirty="0"/>
              <a:t>) by DP is Very Easy…</a:t>
            </a:r>
          </a:p>
          <a:p>
            <a:endParaRPr lang="en-US" altLang="zh-CN" sz="2400" dirty="0" smtClean="0"/>
          </a:p>
          <a:p>
            <a:r>
              <a:rPr lang="en-US" altLang="zh-CN" sz="2400" dirty="0" smtClean="0"/>
              <a:t>F[</a:t>
            </a:r>
            <a:r>
              <a:rPr lang="en-US" altLang="zh-CN" sz="2400" dirty="0" err="1" smtClean="0"/>
              <a:t>i</a:t>
            </a:r>
            <a:r>
              <a:rPr lang="en-US" altLang="zh-CN" sz="2400" dirty="0"/>
              <a:t>][j] (0&lt;=</a:t>
            </a:r>
            <a:r>
              <a:rPr lang="en-US" altLang="zh-CN" sz="2400" dirty="0" err="1"/>
              <a:t>i</a:t>
            </a:r>
            <a:r>
              <a:rPr lang="en-US" altLang="zh-CN" sz="2400" dirty="0"/>
              <a:t>&lt;2^n</a:t>
            </a:r>
            <a:r>
              <a:rPr lang="zh-CN" altLang="en-US" sz="2400" dirty="0"/>
              <a:t>，</a:t>
            </a:r>
            <a:r>
              <a:rPr lang="en-US" altLang="zh-CN" sz="2400" dirty="0"/>
              <a:t>0&lt;=j&lt;n) </a:t>
            </a:r>
            <a:r>
              <a:rPr lang="zh-CN" altLang="en-US" sz="2400" dirty="0"/>
              <a:t>表示所有点的访问状态为</a:t>
            </a:r>
            <a:r>
              <a:rPr lang="en-US" altLang="zh-CN" sz="2400" dirty="0" err="1"/>
              <a:t>i</a:t>
            </a:r>
            <a:r>
              <a:rPr lang="zh-CN" altLang="en-US" sz="2400" dirty="0"/>
              <a:t>并且目前处于点</a:t>
            </a:r>
            <a:r>
              <a:rPr lang="en-US" altLang="zh-CN" sz="2400" dirty="0"/>
              <a:t>j</a:t>
            </a:r>
            <a:r>
              <a:rPr lang="zh-CN" altLang="en-US" sz="2400" dirty="0"/>
              <a:t>时的最短路径。</a:t>
            </a:r>
            <a:endParaRPr lang="en-US" altLang="zh-CN" sz="2400" dirty="0"/>
          </a:p>
          <a:p>
            <a:r>
              <a:rPr lang="zh-CN" altLang="en-US" sz="2400" dirty="0"/>
              <a:t>在</a:t>
            </a:r>
            <a:r>
              <a:rPr lang="en-US" altLang="zh-CN" sz="2400" dirty="0" err="1"/>
              <a:t>i</a:t>
            </a:r>
            <a:r>
              <a:rPr lang="zh-CN" altLang="en-US" sz="2400" dirty="0"/>
              <a:t>的二进制表示下，第</a:t>
            </a:r>
            <a:r>
              <a:rPr lang="en-US" altLang="zh-CN" sz="2400" dirty="0"/>
              <a:t>k(0&lt;=k&lt;n)</a:t>
            </a:r>
            <a:r>
              <a:rPr lang="zh-CN" altLang="en-US" sz="2400" dirty="0"/>
              <a:t>位为</a:t>
            </a:r>
            <a:r>
              <a:rPr lang="en-US" altLang="zh-CN" sz="2400" dirty="0"/>
              <a:t>1</a:t>
            </a:r>
            <a:r>
              <a:rPr lang="zh-CN" altLang="en-US" sz="2400" dirty="0"/>
              <a:t>表示已经访问过点</a:t>
            </a:r>
            <a:r>
              <a:rPr lang="en-US" altLang="zh-CN" sz="2400" dirty="0"/>
              <a:t>k</a:t>
            </a:r>
            <a:r>
              <a:rPr lang="zh-CN" altLang="en-US" sz="2400" dirty="0"/>
              <a:t>。</a:t>
            </a:r>
            <a:endParaRPr lang="en-US" altLang="zh-CN" sz="2400" dirty="0"/>
          </a:p>
          <a:p>
            <a:r>
              <a:rPr lang="en-US" altLang="zh-CN" sz="2400" dirty="0"/>
              <a:t>F[0][0]=0</a:t>
            </a:r>
            <a:r>
              <a:rPr lang="zh-CN" altLang="en-US" sz="2400" dirty="0"/>
              <a:t>，</a:t>
            </a:r>
            <a:r>
              <a:rPr lang="en-US" altLang="zh-CN" sz="2400" dirty="0"/>
              <a:t>Others=+</a:t>
            </a:r>
            <a:r>
              <a:rPr lang="zh-CN" altLang="en-US" sz="2400" dirty="0"/>
              <a:t>∞，求</a:t>
            </a:r>
            <a:r>
              <a:rPr lang="en-US" altLang="zh-CN" sz="2400" dirty="0"/>
              <a:t>F[2^n-1][n-1]</a:t>
            </a:r>
            <a:r>
              <a:rPr lang="zh-CN" altLang="en-US" sz="2400" dirty="0"/>
              <a:t>。</a:t>
            </a:r>
            <a:endParaRPr lang="en-US" altLang="zh-CN" sz="2400" dirty="0"/>
          </a:p>
          <a:p>
            <a:r>
              <a:rPr lang="en-US" altLang="zh-CN" sz="2400" dirty="0"/>
              <a:t>F[</a:t>
            </a:r>
            <a:r>
              <a:rPr lang="en-US" altLang="zh-CN" sz="2400" dirty="0" err="1"/>
              <a:t>i</a:t>
            </a:r>
            <a:r>
              <a:rPr lang="en-US" altLang="zh-CN" sz="2400" dirty="0"/>
              <a:t>][j]=Min{F[i^1&lt;&lt;k][k]+w(</a:t>
            </a:r>
            <a:r>
              <a:rPr lang="en-US" altLang="zh-CN" sz="2400" dirty="0" err="1"/>
              <a:t>k,j</a:t>
            </a:r>
            <a:r>
              <a:rPr lang="en-US" altLang="zh-CN" sz="2400" dirty="0"/>
              <a:t>) | 0&lt;=k&lt;n-1</a:t>
            </a:r>
            <a:r>
              <a:rPr lang="zh-CN" altLang="en-US" sz="2400" dirty="0"/>
              <a:t>且</a:t>
            </a:r>
            <a:r>
              <a:rPr lang="en-US" altLang="zh-CN" sz="2400" dirty="0"/>
              <a:t>(</a:t>
            </a:r>
            <a:r>
              <a:rPr lang="en-US" altLang="zh-CN" sz="2400" dirty="0" err="1"/>
              <a:t>i</a:t>
            </a:r>
            <a:r>
              <a:rPr lang="en-US" altLang="zh-CN" sz="2400" dirty="0"/>
              <a:t>&gt;&gt;k&amp;1)=1}</a:t>
            </a:r>
          </a:p>
          <a:p>
            <a:endParaRPr lang="en-US" altLang="zh-CN"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状态压缩</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00784659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NOI2015 </a:t>
            </a:r>
            <a:r>
              <a:rPr lang="zh-CN" altLang="en-US" dirty="0" smtClean="0"/>
              <a:t>寿司晚宴</a:t>
            </a:r>
            <a:endParaRPr lang="en-US" altLang="zh-CN" dirty="0"/>
          </a:p>
        </p:txBody>
      </p:sp>
      <p:sp>
        <p:nvSpPr>
          <p:cNvPr id="3" name="内容占位符 2"/>
          <p:cNvSpPr>
            <a:spLocks noGrp="1"/>
          </p:cNvSpPr>
          <p:nvPr>
            <p:ph idx="1"/>
          </p:nvPr>
        </p:nvSpPr>
        <p:spPr/>
        <p:txBody>
          <a:bodyPr/>
          <a:lstStyle/>
          <a:p>
            <a:r>
              <a:rPr lang="zh-CN" altLang="en-US" sz="2400" dirty="0"/>
              <a:t>求满足以下条件的集合对</a:t>
            </a:r>
            <a:r>
              <a:rPr lang="en-US" altLang="zh-CN" sz="2400" dirty="0"/>
              <a:t>(A,B)</a:t>
            </a:r>
            <a:r>
              <a:rPr lang="zh-CN" altLang="en-US" sz="2400" dirty="0"/>
              <a:t>的数量：</a:t>
            </a:r>
            <a:endParaRPr lang="en-US" altLang="zh-CN" sz="2400" dirty="0"/>
          </a:p>
          <a:p>
            <a:r>
              <a:rPr lang="en-US" altLang="zh-CN" sz="2400" dirty="0"/>
              <a:t>(1) A</a:t>
            </a:r>
            <a:r>
              <a:rPr lang="zh-CN" altLang="en-US" sz="2400" dirty="0"/>
              <a:t>⊆</a:t>
            </a:r>
            <a:r>
              <a:rPr lang="en-US" altLang="zh-CN" sz="2400" dirty="0"/>
              <a:t>[2,n], B</a:t>
            </a:r>
            <a:r>
              <a:rPr lang="zh-CN" altLang="en-US" sz="2400" dirty="0"/>
              <a:t> ⊆</a:t>
            </a:r>
            <a:r>
              <a:rPr lang="en-US" altLang="zh-CN" sz="2400" dirty="0"/>
              <a:t>[2,n</a:t>
            </a:r>
            <a:r>
              <a:rPr lang="en-US" altLang="zh-CN" sz="2400" dirty="0" smtClean="0"/>
              <a:t>]  (</a:t>
            </a:r>
            <a:r>
              <a:rPr lang="en-US" altLang="zh-CN" sz="2400" dirty="0"/>
              <a:t>2) A</a:t>
            </a:r>
            <a:r>
              <a:rPr lang="zh-CN" altLang="en-US" sz="2400" dirty="0"/>
              <a:t>∩</a:t>
            </a:r>
            <a:r>
              <a:rPr lang="en-US" altLang="zh-CN" sz="2400" dirty="0"/>
              <a:t>B=</a:t>
            </a:r>
            <a:r>
              <a:rPr lang="zh-CN" altLang="en-US" sz="2400" dirty="0" smtClean="0"/>
              <a:t>∅  </a:t>
            </a:r>
            <a:r>
              <a:rPr lang="en-US" altLang="zh-CN" sz="2400" dirty="0" smtClean="0"/>
              <a:t>(</a:t>
            </a:r>
            <a:r>
              <a:rPr lang="en-US" altLang="zh-CN" sz="2400" dirty="0"/>
              <a:t>3) </a:t>
            </a:r>
            <a:r>
              <a:rPr lang="zh-CN" altLang="en-US" sz="2400" dirty="0"/>
              <a:t>∀</a:t>
            </a:r>
            <a:r>
              <a:rPr lang="en-US" altLang="zh-CN" sz="2400" dirty="0"/>
              <a:t>x</a:t>
            </a:r>
            <a:r>
              <a:rPr lang="zh-CN" altLang="en-US" sz="2400" dirty="0"/>
              <a:t>∈</a:t>
            </a:r>
            <a:r>
              <a:rPr lang="en-US" altLang="zh-CN" sz="2400" dirty="0"/>
              <a:t>A, y</a:t>
            </a:r>
            <a:r>
              <a:rPr lang="zh-CN" altLang="en-US" sz="2400" dirty="0"/>
              <a:t>∈</a:t>
            </a:r>
            <a:r>
              <a:rPr lang="en-US" altLang="zh-CN" sz="2400" dirty="0"/>
              <a:t>B, </a:t>
            </a:r>
            <a:r>
              <a:rPr lang="en-US" altLang="zh-CN" sz="2400" dirty="0" err="1"/>
              <a:t>gcd</a:t>
            </a:r>
            <a:r>
              <a:rPr lang="en-US" altLang="zh-CN" sz="2400" dirty="0"/>
              <a:t>(</a:t>
            </a:r>
            <a:r>
              <a:rPr lang="en-US" altLang="zh-CN" sz="2400" dirty="0" err="1"/>
              <a:t>x,y</a:t>
            </a:r>
            <a:r>
              <a:rPr lang="en-US" altLang="zh-CN" sz="2400" dirty="0"/>
              <a:t>)=1</a:t>
            </a:r>
          </a:p>
          <a:p>
            <a:endParaRPr lang="en-US" altLang="zh-CN" sz="2400" dirty="0" smtClean="0"/>
          </a:p>
          <a:p>
            <a:r>
              <a:rPr lang="zh-CN" altLang="en-US" sz="2400" dirty="0" smtClean="0"/>
              <a:t>输入</a:t>
            </a:r>
            <a:r>
              <a:rPr lang="zh-CN" altLang="en-US" sz="2400" dirty="0"/>
              <a:t>：</a:t>
            </a:r>
            <a:endParaRPr lang="en-US" altLang="zh-CN" sz="2400" dirty="0"/>
          </a:p>
          <a:p>
            <a:r>
              <a:rPr lang="en-US" altLang="zh-CN" sz="2400" dirty="0"/>
              <a:t>3 10000</a:t>
            </a:r>
          </a:p>
          <a:p>
            <a:r>
              <a:rPr lang="zh-CN" altLang="en-US" sz="2400" dirty="0"/>
              <a:t>输出：</a:t>
            </a:r>
            <a:endParaRPr lang="en-US" altLang="zh-CN" sz="2400" dirty="0"/>
          </a:p>
          <a:p>
            <a:r>
              <a:rPr lang="en-US" altLang="zh-CN" sz="2400" dirty="0"/>
              <a:t>9</a:t>
            </a:r>
          </a:p>
          <a:p>
            <a:endParaRPr lang="zh-CN" altLang="en-US"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状态压缩</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7" name="内容占位符 4"/>
          <p:cNvSpPr txBox="1">
            <a:spLocks/>
          </p:cNvSpPr>
          <p:nvPr/>
        </p:nvSpPr>
        <p:spPr>
          <a:xfrm>
            <a:off x="4357115" y="3111930"/>
            <a:ext cx="6258994" cy="2836679"/>
          </a:xfrm>
          <a:prstGeom prst="rect">
            <a:avLst/>
          </a:prstGeom>
        </p:spPr>
        <p:txBody>
          <a:bodyPr numCol="2">
            <a:norm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sz="2400" dirty="0">
                <a:latin typeface="Lucida Fax" panose="02060602050505020204" pitchFamily="18" charset="0"/>
                <a:ea typeface="微软雅黑" panose="020B0503020204020204" pitchFamily="34" charset="-122"/>
              </a:rPr>
              <a:t>说明：</a:t>
            </a:r>
            <a:endParaRPr lang="en-US" altLang="zh-CN" sz="2400" dirty="0">
              <a:latin typeface="Lucida Fax" panose="02060602050505020204" pitchFamily="18" charset="0"/>
              <a:ea typeface="微软雅黑" panose="020B0503020204020204" pitchFamily="34" charset="-122"/>
            </a:endParaRPr>
          </a:p>
          <a:p>
            <a:r>
              <a:rPr lang="en-US" altLang="zh-CN" sz="2400" dirty="0">
                <a:latin typeface="Lucida Fax" panose="02060602050505020204" pitchFamily="18" charset="0"/>
                <a:ea typeface="微软雅黑" panose="020B0503020204020204" pitchFamily="34" charset="-122"/>
              </a:rPr>
              <a:t>A={}, B={}</a:t>
            </a:r>
          </a:p>
          <a:p>
            <a:r>
              <a:rPr lang="en-US" altLang="zh-CN" sz="2400" dirty="0">
                <a:latin typeface="Lucida Fax" panose="02060602050505020204" pitchFamily="18" charset="0"/>
                <a:ea typeface="微软雅黑" panose="020B0503020204020204" pitchFamily="34" charset="-122"/>
              </a:rPr>
              <a:t>A={}, B={2}</a:t>
            </a:r>
          </a:p>
          <a:p>
            <a:r>
              <a:rPr lang="en-US" altLang="zh-CN" sz="2400" dirty="0">
                <a:latin typeface="Lucida Fax" panose="02060602050505020204" pitchFamily="18" charset="0"/>
                <a:ea typeface="微软雅黑" panose="020B0503020204020204" pitchFamily="34" charset="-122"/>
              </a:rPr>
              <a:t>A={}, B={3}</a:t>
            </a:r>
            <a:endParaRPr lang="zh-CN" altLang="en-US" sz="2400" dirty="0">
              <a:latin typeface="Lucida Fax" panose="02060602050505020204" pitchFamily="18" charset="0"/>
              <a:ea typeface="微软雅黑" panose="020B0503020204020204" pitchFamily="34" charset="-122"/>
            </a:endParaRPr>
          </a:p>
          <a:p>
            <a:r>
              <a:rPr lang="en-US" altLang="zh-CN" sz="2400" dirty="0">
                <a:latin typeface="Lucida Fax" panose="02060602050505020204" pitchFamily="18" charset="0"/>
                <a:ea typeface="微软雅黑" panose="020B0503020204020204" pitchFamily="34" charset="-122"/>
              </a:rPr>
              <a:t>A={}, B={2,3</a:t>
            </a:r>
            <a:r>
              <a:rPr lang="en-US" altLang="zh-CN" sz="2400" dirty="0" smtClean="0">
                <a:latin typeface="Lucida Fax" panose="02060602050505020204" pitchFamily="18" charset="0"/>
                <a:ea typeface="微软雅黑" panose="020B0503020204020204" pitchFamily="34" charset="-122"/>
              </a:rPr>
              <a:t>}</a:t>
            </a:r>
          </a:p>
          <a:p>
            <a:endParaRPr lang="zh-CN" altLang="en-US" sz="2400" dirty="0">
              <a:latin typeface="Lucida Fax" panose="02060602050505020204" pitchFamily="18" charset="0"/>
              <a:ea typeface="微软雅黑" panose="020B0503020204020204" pitchFamily="34" charset="-122"/>
            </a:endParaRPr>
          </a:p>
          <a:p>
            <a:r>
              <a:rPr lang="en-US" altLang="zh-CN" sz="2400" dirty="0">
                <a:latin typeface="Lucida Fax" panose="02060602050505020204" pitchFamily="18" charset="0"/>
                <a:ea typeface="微软雅黑" panose="020B0503020204020204" pitchFamily="34" charset="-122"/>
              </a:rPr>
              <a:t>A={2}, B={}</a:t>
            </a:r>
            <a:endParaRPr lang="zh-CN" altLang="en-US" sz="2400" dirty="0">
              <a:latin typeface="Lucida Fax" panose="02060602050505020204" pitchFamily="18" charset="0"/>
              <a:ea typeface="微软雅黑" panose="020B0503020204020204" pitchFamily="34" charset="-122"/>
            </a:endParaRPr>
          </a:p>
          <a:p>
            <a:r>
              <a:rPr lang="en-US" altLang="zh-CN" sz="2400" dirty="0">
                <a:latin typeface="Lucida Fax" panose="02060602050505020204" pitchFamily="18" charset="0"/>
                <a:ea typeface="微软雅黑" panose="020B0503020204020204" pitchFamily="34" charset="-122"/>
              </a:rPr>
              <a:t>A={3}, B={}</a:t>
            </a:r>
          </a:p>
          <a:p>
            <a:r>
              <a:rPr lang="en-US" altLang="zh-CN" sz="2400" dirty="0">
                <a:latin typeface="Lucida Fax" panose="02060602050505020204" pitchFamily="18" charset="0"/>
                <a:ea typeface="微软雅黑" panose="020B0503020204020204" pitchFamily="34" charset="-122"/>
              </a:rPr>
              <a:t>A={2,3}, B={}</a:t>
            </a:r>
            <a:endParaRPr lang="zh-CN" altLang="en-US" sz="2400" dirty="0">
              <a:latin typeface="Lucida Fax" panose="02060602050505020204" pitchFamily="18" charset="0"/>
              <a:ea typeface="微软雅黑" panose="020B0503020204020204" pitchFamily="34" charset="-122"/>
            </a:endParaRPr>
          </a:p>
          <a:p>
            <a:r>
              <a:rPr lang="en-US" altLang="zh-CN" sz="2400" dirty="0">
                <a:latin typeface="Lucida Fax" panose="02060602050505020204" pitchFamily="18" charset="0"/>
                <a:ea typeface="微软雅黑" panose="020B0503020204020204" pitchFamily="34" charset="-122"/>
              </a:rPr>
              <a:t>A={2}, B={3}</a:t>
            </a:r>
            <a:endParaRPr lang="zh-CN" altLang="en-US" sz="2400" dirty="0">
              <a:latin typeface="Lucida Fax" panose="02060602050505020204" pitchFamily="18" charset="0"/>
              <a:ea typeface="微软雅黑" panose="020B0503020204020204" pitchFamily="34" charset="-122"/>
            </a:endParaRPr>
          </a:p>
          <a:p>
            <a:r>
              <a:rPr lang="en-US" altLang="zh-CN" sz="2400" dirty="0">
                <a:latin typeface="Lucida Fax" panose="02060602050505020204" pitchFamily="18" charset="0"/>
                <a:ea typeface="微软雅黑" panose="020B0503020204020204" pitchFamily="34" charset="-122"/>
              </a:rPr>
              <a:t>A={3}, B={2</a:t>
            </a:r>
            <a:r>
              <a:rPr lang="en-US" altLang="zh-CN" sz="2400" dirty="0" smtClean="0">
                <a:latin typeface="Lucida Fax" panose="02060602050505020204" pitchFamily="18" charset="0"/>
                <a:ea typeface="微软雅黑" panose="020B0503020204020204" pitchFamily="34" charset="-122"/>
              </a:rPr>
              <a:t>}</a:t>
            </a:r>
            <a:endParaRPr lang="en-US" altLang="zh-CN" sz="2400" dirty="0">
              <a:latin typeface="Lucida Fax" panose="02060602050505020204" pitchFamily="18" charset="0"/>
              <a:ea typeface="微软雅黑" panose="020B0503020204020204" pitchFamily="34" charset="-122"/>
            </a:endParaRPr>
          </a:p>
        </p:txBody>
      </p:sp>
    </p:spTree>
    <p:extLst>
      <p:ext uri="{BB962C8B-B14F-4D97-AF65-F5344CB8AC3E}">
        <p14:creationId xmlns:p14="http://schemas.microsoft.com/office/powerpoint/2010/main" val="674770068"/>
      </p:ext>
    </p:extLst>
  </p:cSld>
  <p:clrMapOvr>
    <a:masterClrMapping/>
  </p:clrMapOvr>
  <p:transition spd="slow">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30</a:t>
            </a:r>
            <a:r>
              <a:rPr lang="zh-CN" altLang="en-US" dirty="0" smtClean="0"/>
              <a:t>分算法</a:t>
            </a:r>
            <a:endParaRPr lang="en-US" altLang="zh-CN" dirty="0"/>
          </a:p>
        </p:txBody>
      </p:sp>
      <p:sp>
        <p:nvSpPr>
          <p:cNvPr id="3" name="内容占位符 2"/>
          <p:cNvSpPr>
            <a:spLocks noGrp="1"/>
          </p:cNvSpPr>
          <p:nvPr>
            <p:ph idx="1"/>
          </p:nvPr>
        </p:nvSpPr>
        <p:spPr/>
        <p:txBody>
          <a:bodyPr/>
          <a:lstStyle/>
          <a:p>
            <a:r>
              <a:rPr lang="en-US" altLang="zh-CN" sz="2200" dirty="0"/>
              <a:t>2~n</a:t>
            </a:r>
            <a:r>
              <a:rPr lang="zh-CN" altLang="en-US" sz="2200" dirty="0"/>
              <a:t>中的每一个数都可以分解为若干个质数的乘积</a:t>
            </a:r>
            <a:endParaRPr lang="en-US" altLang="zh-CN" sz="2200" dirty="0"/>
          </a:p>
          <a:p>
            <a:r>
              <a:rPr lang="zh-CN" altLang="en-US" sz="2200" dirty="0"/>
              <a:t>若集合</a:t>
            </a:r>
            <a:r>
              <a:rPr lang="en-US" altLang="zh-CN" sz="2200" dirty="0"/>
              <a:t>A</a:t>
            </a:r>
            <a:r>
              <a:rPr lang="zh-CN" altLang="en-US" sz="2200" dirty="0"/>
              <a:t>中的某个数可以分解出质因子</a:t>
            </a:r>
            <a:r>
              <a:rPr lang="en-US" altLang="zh-CN" sz="2200" dirty="0"/>
              <a:t>p</a:t>
            </a:r>
            <a:r>
              <a:rPr lang="zh-CN" altLang="en-US" sz="2200" dirty="0"/>
              <a:t>，则称集合</a:t>
            </a:r>
            <a:r>
              <a:rPr lang="en-US" altLang="zh-CN" sz="2200" dirty="0"/>
              <a:t>A</a:t>
            </a:r>
            <a:r>
              <a:rPr lang="zh-CN" altLang="en-US" sz="2200" dirty="0"/>
              <a:t>包含质因子</a:t>
            </a:r>
            <a:r>
              <a:rPr lang="en-US" altLang="zh-CN" sz="2200" dirty="0"/>
              <a:t>p</a:t>
            </a:r>
          </a:p>
          <a:p>
            <a:r>
              <a:rPr lang="en-US" altLang="zh-CN" sz="2200" dirty="0"/>
              <a:t>A</a:t>
            </a:r>
            <a:r>
              <a:rPr lang="zh-CN" altLang="en-US" sz="2200" dirty="0"/>
              <a:t>中任意数与</a:t>
            </a:r>
            <a:r>
              <a:rPr lang="en-US" altLang="zh-CN" sz="2200" dirty="0"/>
              <a:t>B</a:t>
            </a:r>
            <a:r>
              <a:rPr lang="zh-CN" altLang="en-US" sz="2200" dirty="0"/>
              <a:t>中任意数互质，说明</a:t>
            </a:r>
            <a:r>
              <a:rPr lang="en-US" altLang="zh-CN" sz="2200" dirty="0"/>
              <a:t>A</a:t>
            </a:r>
            <a:r>
              <a:rPr lang="zh-CN" altLang="en-US" sz="2200" dirty="0"/>
              <a:t>与</a:t>
            </a:r>
            <a:r>
              <a:rPr lang="en-US" altLang="zh-CN" sz="2200" dirty="0"/>
              <a:t>B</a:t>
            </a:r>
            <a:r>
              <a:rPr lang="zh-CN" altLang="en-US" sz="2200" dirty="0"/>
              <a:t>不包含相等的质因子</a:t>
            </a:r>
            <a:endParaRPr lang="en-US" altLang="zh-CN" sz="2200" dirty="0"/>
          </a:p>
          <a:p>
            <a:r>
              <a:rPr lang="zh-CN" altLang="en-US" sz="2200" dirty="0"/>
              <a:t>可以考虑把</a:t>
            </a:r>
            <a:r>
              <a:rPr lang="en-US" altLang="zh-CN" sz="2200" dirty="0"/>
              <a:t>2~n</a:t>
            </a:r>
            <a:r>
              <a:rPr lang="zh-CN" altLang="en-US" sz="2200" dirty="0"/>
              <a:t>中的质数分配给两个集合，并在每个集合中进行质数的组合产生</a:t>
            </a:r>
            <a:r>
              <a:rPr lang="en-US" altLang="zh-CN" sz="2200" dirty="0"/>
              <a:t>2~n</a:t>
            </a:r>
            <a:r>
              <a:rPr lang="zh-CN" altLang="en-US" sz="2200" dirty="0"/>
              <a:t>中的整数，统计方案</a:t>
            </a:r>
            <a:r>
              <a:rPr lang="zh-CN" altLang="en-US" sz="2200" dirty="0" smtClean="0"/>
              <a:t>数</a:t>
            </a:r>
            <a:endParaRPr lang="en-US" altLang="zh-CN" sz="2200" dirty="0" smtClean="0"/>
          </a:p>
          <a:p>
            <a:r>
              <a:rPr lang="en-US" altLang="zh-CN" sz="2200" dirty="0"/>
              <a:t>2~30</a:t>
            </a:r>
            <a:r>
              <a:rPr lang="zh-CN" altLang="en-US" sz="2200" dirty="0"/>
              <a:t>之间的质数只有</a:t>
            </a:r>
            <a:r>
              <a:rPr lang="en-US" altLang="zh-CN" sz="2200" dirty="0"/>
              <a:t>10</a:t>
            </a:r>
            <a:r>
              <a:rPr lang="zh-CN" altLang="en-US" sz="2200" dirty="0"/>
              <a:t>个，直接枚举</a:t>
            </a:r>
            <a:r>
              <a:rPr lang="en-US" altLang="zh-CN" sz="2200" dirty="0"/>
              <a:t>A,B</a:t>
            </a:r>
            <a:r>
              <a:rPr lang="zh-CN" altLang="en-US" sz="2200" dirty="0"/>
              <a:t>两个集合分别包含哪些质数</a:t>
            </a:r>
            <a:endParaRPr lang="en-US" altLang="zh-CN" sz="2200" dirty="0"/>
          </a:p>
          <a:p>
            <a:r>
              <a:rPr lang="zh-CN" altLang="en-US" sz="2200" dirty="0"/>
              <a:t>选出一些</a:t>
            </a:r>
            <a:r>
              <a:rPr lang="en-US" altLang="zh-CN" sz="2200" dirty="0"/>
              <a:t>2~30</a:t>
            </a:r>
            <a:r>
              <a:rPr lang="zh-CN" altLang="en-US" sz="2200" dirty="0"/>
              <a:t>中的数，使其分解式中的质因子均属于枚举的质数集合</a:t>
            </a:r>
            <a:r>
              <a:rPr lang="en-US" altLang="zh-CN" sz="2200" dirty="0"/>
              <a:t>S</a:t>
            </a:r>
            <a:r>
              <a:rPr lang="zh-CN" altLang="en-US" sz="2200" dirty="0"/>
              <a:t>，并且这些数总共覆盖</a:t>
            </a:r>
            <a:r>
              <a:rPr lang="en-US" altLang="zh-CN" sz="2200" dirty="0"/>
              <a:t>S</a:t>
            </a:r>
            <a:r>
              <a:rPr lang="zh-CN" altLang="en-US" sz="2200" dirty="0"/>
              <a:t>中的每个质数至少一次？</a:t>
            </a:r>
            <a:endParaRPr lang="en-US" altLang="zh-CN" sz="2200" dirty="0"/>
          </a:p>
          <a:p>
            <a:r>
              <a:rPr lang="zh-CN" altLang="en-US" sz="2200" dirty="0"/>
              <a:t>分解质因数求出每个数包含哪些质因子，使用二进制状态压缩，每个数看作一个物品，做一次二进制状态的背包</a:t>
            </a:r>
            <a:r>
              <a:rPr lang="en-US" altLang="zh-CN" sz="2200" dirty="0"/>
              <a:t>DP</a:t>
            </a:r>
          </a:p>
          <a:p>
            <a:r>
              <a:rPr lang="da-DK" altLang="zh-CN" sz="2200" dirty="0"/>
              <a:t>g[ j | a[i] ] = (g[ j | a[i] ] + g[j]) % mod</a:t>
            </a:r>
            <a:r>
              <a:rPr lang="zh-CN" altLang="en-US" sz="2200" dirty="0"/>
              <a:t>，根据</a:t>
            </a:r>
            <a:r>
              <a:rPr lang="en-US" altLang="zh-CN" sz="2200" dirty="0"/>
              <a:t>01</a:t>
            </a:r>
            <a:r>
              <a:rPr lang="zh-CN" altLang="en-US" sz="2200" dirty="0"/>
              <a:t>背包，</a:t>
            </a:r>
            <a:r>
              <a:rPr lang="en-US" altLang="zh-CN" sz="2200" dirty="0"/>
              <a:t>j</a:t>
            </a:r>
            <a:r>
              <a:rPr lang="zh-CN" altLang="en-US" sz="2200" dirty="0"/>
              <a:t>应该倒序循环</a:t>
            </a:r>
            <a:r>
              <a:rPr lang="zh-CN" altLang="en-US" sz="2200" dirty="0" smtClean="0"/>
              <a:t>。</a:t>
            </a:r>
            <a:endParaRPr lang="zh-CN" altLang="en-US" sz="2200" dirty="0"/>
          </a:p>
        </p:txBody>
      </p:sp>
      <p:sp>
        <p:nvSpPr>
          <p:cNvPr id="4" name="内容占位符 3"/>
          <p:cNvSpPr>
            <a:spLocks noGrp="1"/>
          </p:cNvSpPr>
          <p:nvPr>
            <p:ph sz="quarter" idx="10"/>
          </p:nvPr>
        </p:nvSpPr>
        <p:spPr>
          <a:xfrm>
            <a:off x="2971801" y="527050"/>
            <a:ext cx="5487193" cy="387350"/>
          </a:xfrm>
        </p:spPr>
        <p:txBody>
          <a:bodyPr/>
          <a:lstStyle/>
          <a:p>
            <a:r>
              <a:rPr lang="zh-CN" altLang="en-US" dirty="0"/>
              <a:t>状态压缩</a:t>
            </a:r>
            <a:r>
              <a:rPr lang="en-US" altLang="zh-CN" dirty="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8113605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100</a:t>
            </a:r>
            <a:r>
              <a:rPr lang="zh-CN" altLang="en-US" dirty="0" smtClean="0"/>
              <a:t>分算法</a:t>
            </a:r>
            <a:endParaRPr lang="en-US" altLang="zh-CN"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3547" y="1722268"/>
                <a:ext cx="10520937" cy="4403895"/>
              </a:xfrm>
            </p:spPr>
            <p:txBody>
              <a:bodyPr/>
              <a:lstStyle/>
              <a:p>
                <a:r>
                  <a:rPr lang="zh-CN" altLang="en-US" sz="2200" dirty="0"/>
                  <a:t>≤</a:t>
                </a:r>
                <a14:m>
                  <m:oMath xmlns:m="http://schemas.openxmlformats.org/officeDocument/2006/math">
                    <m:rad>
                      <m:radPr>
                        <m:degHide m:val="on"/>
                        <m:ctrlPr>
                          <a:rPr lang="zh-CN" altLang="en-US" sz="2200" i="1">
                            <a:latin typeface="Cambria Math" panose="02040503050406030204" pitchFamily="18" charset="0"/>
                          </a:rPr>
                        </m:ctrlPr>
                      </m:radPr>
                      <m:deg/>
                      <m:e>
                        <m:r>
                          <a:rPr lang="en-US" altLang="zh-CN" sz="2200" i="1">
                            <a:latin typeface="Cambria Math" panose="02040503050406030204" pitchFamily="18" charset="0"/>
                          </a:rPr>
                          <m:t>𝑛</m:t>
                        </m:r>
                      </m:e>
                    </m:rad>
                  </m:oMath>
                </a14:m>
                <a:r>
                  <a:rPr lang="zh-CN" altLang="en-US" sz="2200" dirty="0"/>
                  <a:t>的质数至多只有</a:t>
                </a:r>
                <a:r>
                  <a:rPr lang="en-US" altLang="zh-CN" sz="2200" dirty="0"/>
                  <a:t>9</a:t>
                </a:r>
                <a:r>
                  <a:rPr lang="zh-CN" altLang="en-US" sz="2200" dirty="0"/>
                  <a:t>个，而每个数至多包含</a:t>
                </a:r>
                <a:r>
                  <a:rPr lang="en-US" altLang="zh-CN" sz="2200" dirty="0"/>
                  <a:t>1</a:t>
                </a:r>
                <a:r>
                  <a:rPr lang="zh-CN" altLang="en-US" sz="2200" dirty="0"/>
                  <a:t>个</a:t>
                </a:r>
                <a:r>
                  <a:rPr lang="en-US" altLang="zh-CN" sz="2200" dirty="0"/>
                  <a:t>&gt;</a:t>
                </a:r>
                <a14:m>
                  <m:oMath xmlns:m="http://schemas.openxmlformats.org/officeDocument/2006/math">
                    <m:rad>
                      <m:radPr>
                        <m:degHide m:val="on"/>
                        <m:ctrlPr>
                          <a:rPr lang="zh-CN" altLang="en-US" sz="2200" i="1">
                            <a:latin typeface="Cambria Math" panose="02040503050406030204" pitchFamily="18" charset="0"/>
                          </a:rPr>
                        </m:ctrlPr>
                      </m:radPr>
                      <m:deg/>
                      <m:e>
                        <m:r>
                          <a:rPr lang="en-US" altLang="zh-CN" sz="2200" i="1">
                            <a:latin typeface="Cambria Math" panose="02040503050406030204" pitchFamily="18" charset="0"/>
                          </a:rPr>
                          <m:t>𝑛</m:t>
                        </m:r>
                      </m:e>
                    </m:rad>
                  </m:oMath>
                </a14:m>
                <a:r>
                  <a:rPr lang="zh-CN" altLang="en-US" sz="2200" dirty="0"/>
                  <a:t>的</a:t>
                </a:r>
                <a:r>
                  <a:rPr lang="zh-CN" altLang="en-US" sz="2200" dirty="0" smtClean="0"/>
                  <a:t>质数，可以</a:t>
                </a:r>
                <a:r>
                  <a:rPr lang="zh-CN" altLang="en-US" sz="2200" dirty="0"/>
                  <a:t>对小质数进行状态压缩，大质数直接顺序</a:t>
                </a:r>
                <a:r>
                  <a:rPr lang="en-US" altLang="zh-CN" sz="2200" dirty="0"/>
                  <a:t>DP</a:t>
                </a:r>
              </a:p>
              <a:p>
                <a:r>
                  <a:rPr lang="en-US" altLang="zh-CN" sz="2200" dirty="0"/>
                  <a:t>f(</a:t>
                </a:r>
                <a:r>
                  <a:rPr lang="en-US" altLang="zh-CN" sz="2200" dirty="0" err="1"/>
                  <a:t>i</a:t>
                </a:r>
                <a:r>
                  <a:rPr lang="en-US" altLang="zh-CN" sz="2200" dirty="0"/>
                  <a:t>)[x][y]</a:t>
                </a:r>
                <a:r>
                  <a:rPr lang="zh-CN" altLang="en-US" sz="2200" dirty="0"/>
                  <a:t>表示可以使用小质数以及前</a:t>
                </a:r>
                <a:r>
                  <a:rPr lang="en-US" altLang="zh-CN" sz="2200" dirty="0" err="1"/>
                  <a:t>i</a:t>
                </a:r>
                <a:r>
                  <a:rPr lang="zh-CN" altLang="en-US" sz="2200" dirty="0"/>
                  <a:t>个大质数，</a:t>
                </a:r>
                <a:r>
                  <a:rPr lang="en-US" altLang="zh-CN" sz="2200" dirty="0"/>
                  <a:t>A</a:t>
                </a:r>
                <a:r>
                  <a:rPr lang="zh-CN" altLang="en-US" sz="2200" dirty="0"/>
                  <a:t>集合包含小质数的状态为</a:t>
                </a:r>
                <a:r>
                  <a:rPr lang="en-US" altLang="zh-CN" sz="2200" dirty="0"/>
                  <a:t>x(2</a:t>
                </a:r>
                <a:r>
                  <a:rPr lang="zh-CN" altLang="en-US" sz="2200" dirty="0"/>
                  <a:t>进制</a:t>
                </a:r>
                <a:r>
                  <a:rPr lang="en-US" altLang="zh-CN" sz="2200" dirty="0"/>
                  <a:t>)</a:t>
                </a:r>
                <a:r>
                  <a:rPr lang="zh-CN" altLang="en-US" sz="2200" dirty="0"/>
                  <a:t>，</a:t>
                </a:r>
                <a:r>
                  <a:rPr lang="en-US" altLang="zh-CN" sz="2200" dirty="0"/>
                  <a:t>B</a:t>
                </a:r>
                <a:r>
                  <a:rPr lang="zh-CN" altLang="en-US" sz="2200" dirty="0"/>
                  <a:t>集合包含小质数的状态为</a:t>
                </a:r>
                <a:r>
                  <a:rPr lang="en-US" altLang="zh-CN" sz="2200" dirty="0"/>
                  <a:t>y(2</a:t>
                </a:r>
                <a:r>
                  <a:rPr lang="zh-CN" altLang="en-US" sz="2200" dirty="0"/>
                  <a:t>进制</a:t>
                </a:r>
                <a:r>
                  <a:rPr lang="en-US" altLang="zh-CN" sz="2200" dirty="0"/>
                  <a:t>)</a:t>
                </a:r>
                <a:r>
                  <a:rPr lang="zh-CN" altLang="en-US" sz="2200" dirty="0"/>
                  <a:t>时的方案数，</a:t>
                </a:r>
                <a:r>
                  <a:rPr lang="en-US" altLang="zh-CN" sz="2200" dirty="0" err="1"/>
                  <a:t>i</a:t>
                </a:r>
                <a:r>
                  <a:rPr lang="zh-CN" altLang="en-US" sz="2200" dirty="0"/>
                  <a:t>这一维实际上可以省略，使用背包来进行转移</a:t>
                </a:r>
                <a:endParaRPr lang="en-US" altLang="zh-CN" sz="2200" dirty="0"/>
              </a:p>
              <a:p>
                <a:r>
                  <a:rPr lang="zh-CN" altLang="en-US" sz="2200" dirty="0"/>
                  <a:t>初值</a:t>
                </a:r>
                <a:r>
                  <a:rPr lang="en-US" altLang="zh-CN" sz="2200" dirty="0"/>
                  <a:t>f(0)[x][y]=g[x] * g[y] </a:t>
                </a:r>
                <a:r>
                  <a:rPr lang="en-US" altLang="zh-CN" sz="2200" dirty="0" smtClean="0"/>
                  <a:t>% mod</a:t>
                </a:r>
                <a:r>
                  <a:rPr lang="zh-CN" altLang="en-US" sz="2200" dirty="0" smtClean="0"/>
                  <a:t>，其中</a:t>
                </a:r>
                <a:r>
                  <a:rPr lang="en-US" altLang="zh-CN" sz="2200" dirty="0" smtClean="0"/>
                  <a:t>(</a:t>
                </a:r>
                <a:r>
                  <a:rPr lang="en-US" altLang="zh-CN" sz="2200" dirty="0" err="1" smtClean="0"/>
                  <a:t>x&amp;y</a:t>
                </a:r>
                <a:r>
                  <a:rPr lang="en-US" altLang="zh-CN" sz="2200" dirty="0" smtClean="0"/>
                  <a:t>)==0</a:t>
                </a:r>
                <a:r>
                  <a:rPr lang="zh-CN" altLang="en-US" sz="2200" dirty="0" smtClean="0"/>
                  <a:t>。</a:t>
                </a:r>
                <a:endParaRPr lang="en-US" altLang="zh-CN" sz="2200" dirty="0" smtClean="0"/>
              </a:p>
              <a:p>
                <a:r>
                  <a:rPr lang="zh-CN" altLang="en-US" sz="2200" dirty="0"/>
                  <a:t>转移时，枚举包含第</a:t>
                </a:r>
                <a:r>
                  <a:rPr lang="en-US" altLang="zh-CN" sz="2200" dirty="0" err="1"/>
                  <a:t>i</a:t>
                </a:r>
                <a:r>
                  <a:rPr lang="zh-CN" altLang="en-US" sz="2200" dirty="0"/>
                  <a:t>个大质数的所有整数</a:t>
                </a:r>
                <a:r>
                  <a:rPr lang="en-US" altLang="zh-CN" sz="2200" dirty="0"/>
                  <a:t>z</a:t>
                </a:r>
                <a:r>
                  <a:rPr lang="zh-CN" altLang="en-US" sz="2200" dirty="0"/>
                  <a:t>，</a:t>
                </a:r>
                <a:r>
                  <a:rPr lang="en-US" altLang="zh-CN" sz="2200" dirty="0"/>
                  <a:t>z</a:t>
                </a:r>
                <a:r>
                  <a:rPr lang="zh-CN" altLang="en-US" sz="2200" dirty="0"/>
                  <a:t>可以分给</a:t>
                </a:r>
                <a:r>
                  <a:rPr lang="en-US" altLang="zh-CN" sz="2200" dirty="0"/>
                  <a:t>A</a:t>
                </a:r>
                <a:r>
                  <a:rPr lang="zh-CN" altLang="en-US" sz="2200" dirty="0"/>
                  <a:t>集合、分给</a:t>
                </a:r>
                <a:r>
                  <a:rPr lang="en-US" altLang="zh-CN" sz="2200" dirty="0"/>
                  <a:t>B</a:t>
                </a:r>
                <a:r>
                  <a:rPr lang="zh-CN" altLang="en-US" sz="2200" dirty="0"/>
                  <a:t>集合或者直接丢弃不用，分配后可以与集合中已有的数任意组合。</a:t>
                </a:r>
                <a:endParaRPr lang="en-US" altLang="zh-CN" sz="2200" dirty="0"/>
              </a:p>
              <a:p>
                <a:r>
                  <a:rPr lang="zh-CN" altLang="en-US" sz="2200" dirty="0"/>
                  <a:t>分给</a:t>
                </a:r>
                <a:r>
                  <a:rPr lang="en-US" altLang="zh-CN" sz="2200" dirty="0"/>
                  <a:t>A</a:t>
                </a:r>
                <a:r>
                  <a:rPr lang="zh-CN" altLang="en-US" sz="2200" dirty="0"/>
                  <a:t>：</a:t>
                </a:r>
                <a:r>
                  <a:rPr lang="es-ES" altLang="zh-CN" sz="2200" dirty="0"/>
                  <a:t> d[x | z][y][0] = (d[x | z][y][0] + d[x][y][0] + f[x][y]) % mod;</a:t>
                </a:r>
              </a:p>
              <a:p>
                <a:r>
                  <a:rPr lang="zh-CN" altLang="en-US" sz="2200" dirty="0"/>
                  <a:t>分给</a:t>
                </a:r>
                <a:r>
                  <a:rPr lang="en-US" altLang="zh-CN" sz="2200" dirty="0"/>
                  <a:t>B</a:t>
                </a:r>
                <a:r>
                  <a:rPr lang="zh-CN" altLang="en-US" sz="2200" dirty="0"/>
                  <a:t>：</a:t>
                </a:r>
                <a:r>
                  <a:rPr lang="es-ES" altLang="zh-CN" sz="2200" dirty="0"/>
                  <a:t> d[x][y | z][1] = (d[x][y | z][1] + d[x][y][1] + f[x][y]) % mod;</a:t>
                </a:r>
              </a:p>
              <a:p>
                <a:r>
                  <a:rPr lang="zh-CN" altLang="en-US" sz="2200" dirty="0"/>
                  <a:t>累加：</a:t>
                </a:r>
                <a:r>
                  <a:rPr lang="es-ES" altLang="zh-CN" sz="2200" dirty="0"/>
                  <a:t>f[x][y] = (f[x][y] + d[x][y][0] + d[x][y][1]) % mod;</a:t>
                </a:r>
              </a:p>
              <a:p>
                <a:r>
                  <a:rPr lang="zh-CN" altLang="en-US" sz="2200" dirty="0"/>
                  <a:t>其中</a:t>
                </a:r>
                <a:r>
                  <a:rPr lang="en-US" altLang="zh-CN" sz="2200" dirty="0"/>
                  <a:t>(</a:t>
                </a:r>
                <a:r>
                  <a:rPr lang="en-US" altLang="zh-CN" sz="2200" dirty="0" err="1"/>
                  <a:t>x&amp;y</a:t>
                </a:r>
                <a:r>
                  <a:rPr lang="en-US" altLang="zh-CN" sz="2200" dirty="0"/>
                  <a:t>)==0</a:t>
                </a:r>
                <a:r>
                  <a:rPr lang="zh-CN" altLang="en-US" sz="2200" dirty="0"/>
                  <a:t>，</a:t>
                </a:r>
                <a:r>
                  <a:rPr lang="en-US" altLang="zh-CN" sz="2200" dirty="0" err="1"/>
                  <a:t>x,y</a:t>
                </a:r>
                <a:r>
                  <a:rPr lang="zh-CN" altLang="en-US" sz="2200" dirty="0"/>
                  <a:t>均倒序循环</a:t>
                </a:r>
                <a:r>
                  <a:rPr lang="zh-CN" altLang="en-US" sz="2200" dirty="0" smtClean="0"/>
                  <a:t>。</a:t>
                </a:r>
                <a:endParaRPr lang="en-US" altLang="zh-CN" sz="2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3547" y="1722268"/>
                <a:ext cx="10520937" cy="4403895"/>
              </a:xfrm>
              <a:blipFill rotWithShape="0">
                <a:blip r:embed="rId2"/>
                <a:stretch>
                  <a:fillRect l="-695" t="-970" r="-348" b="-7064"/>
                </a:stretch>
              </a:blipFill>
            </p:spPr>
            <p:txBody>
              <a:bodyPr/>
              <a:lstStyle/>
              <a:p>
                <a:r>
                  <a:rPr lang="zh-CN" altLang="en-US">
                    <a:noFill/>
                  </a:rPr>
                  <a:t> </a:t>
                </a:r>
              </a:p>
            </p:txBody>
          </p:sp>
        </mc:Fallback>
      </mc:AlternateContent>
      <p:sp>
        <p:nvSpPr>
          <p:cNvPr id="4" name="内容占位符 3"/>
          <p:cNvSpPr>
            <a:spLocks noGrp="1"/>
          </p:cNvSpPr>
          <p:nvPr>
            <p:ph sz="quarter" idx="10"/>
          </p:nvPr>
        </p:nvSpPr>
        <p:spPr>
          <a:xfrm>
            <a:off x="2971801" y="527050"/>
            <a:ext cx="5487193" cy="387350"/>
          </a:xfrm>
        </p:spPr>
        <p:txBody>
          <a:bodyPr/>
          <a:lstStyle/>
          <a:p>
            <a:r>
              <a:rPr lang="zh-CN" altLang="en-US" dirty="0"/>
              <a:t>状态压缩</a:t>
            </a:r>
            <a:r>
              <a:rPr lang="en-US" altLang="zh-CN" dirty="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1283950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TYVJ1051 </a:t>
            </a:r>
            <a:r>
              <a:rPr lang="zh-CN" altLang="en-US" dirty="0"/>
              <a:t>选课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000" dirty="0" smtClean="0"/>
                  <a:t>有</a:t>
                </a:r>
                <a:r>
                  <a:rPr lang="en-US" altLang="zh-CN" sz="2000" dirty="0"/>
                  <a:t>N</a:t>
                </a:r>
                <a:r>
                  <a:rPr lang="zh-CN" altLang="en-US" sz="2000" dirty="0"/>
                  <a:t>门课程，每门课有各自的学分。每门课程至多有一门先修课，如果要选择这门课程，必须同时选择它的先修课</a:t>
                </a:r>
                <a:r>
                  <a:rPr lang="zh-CN" altLang="en-US" sz="2000" dirty="0" smtClean="0"/>
                  <a:t>。从中</a:t>
                </a:r>
                <a:r>
                  <a:rPr lang="zh-CN" altLang="en-US" sz="2000" dirty="0"/>
                  <a:t>选择</a:t>
                </a:r>
                <a:r>
                  <a:rPr lang="en-US" altLang="zh-CN" sz="2000" dirty="0"/>
                  <a:t>M</a:t>
                </a:r>
                <a:r>
                  <a:rPr lang="zh-CN" altLang="en-US" sz="2000" dirty="0"/>
                  <a:t>门课</a:t>
                </a:r>
                <a:r>
                  <a:rPr lang="zh-CN" altLang="en-US" sz="2000" dirty="0" smtClean="0"/>
                  <a:t>，最多</a:t>
                </a:r>
                <a:r>
                  <a:rPr lang="zh-CN" altLang="en-US" sz="2000" dirty="0"/>
                  <a:t>可以获得多少学分？</a:t>
                </a:r>
                <a:endParaRPr lang="en-US" altLang="zh-CN" sz="2000" dirty="0"/>
              </a:p>
              <a:p>
                <a:r>
                  <a:rPr lang="en-US" altLang="zh-CN" sz="2000" dirty="0"/>
                  <a:t>F[</a:t>
                </a:r>
                <a:r>
                  <a:rPr lang="en-US" altLang="zh-CN" sz="2000" dirty="0" err="1"/>
                  <a:t>i</a:t>
                </a:r>
                <a:r>
                  <a:rPr lang="en-US" altLang="zh-CN" sz="2000" dirty="0"/>
                  <a:t>][j]</a:t>
                </a:r>
                <a:r>
                  <a:rPr lang="zh-CN" altLang="en-US" sz="2000" dirty="0"/>
                  <a:t>表示以</a:t>
                </a:r>
                <a:r>
                  <a:rPr lang="en-US" altLang="zh-CN" sz="2000" dirty="0" err="1"/>
                  <a:t>i</a:t>
                </a:r>
                <a:r>
                  <a:rPr lang="zh-CN" altLang="en-US" sz="2000" dirty="0"/>
                  <a:t>为根的子树中选了</a:t>
                </a:r>
                <a:r>
                  <a:rPr lang="en-US" altLang="zh-CN" sz="2000" dirty="0"/>
                  <a:t>j</a:t>
                </a:r>
                <a:r>
                  <a:rPr lang="zh-CN" altLang="en-US" sz="2000" dirty="0"/>
                  <a:t>门课程可以获得的最多学分。</a:t>
                </a:r>
                <a:endParaRPr lang="en-US" altLang="zh-CN" sz="2000" dirty="0"/>
              </a:p>
              <a:p>
                <a:pPr marL="0" indent="0">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𝑗</m:t>
                          </m:r>
                        </m:e>
                      </m:d>
                      <m:r>
                        <a:rPr lang="en-US" altLang="zh-CN" sz="2000" i="1">
                          <a:latin typeface="Cambria Math" panose="02040503050406030204" pitchFamily="18" charset="0"/>
                        </a:rPr>
                        <m:t>=</m:t>
                      </m:r>
                      <m:r>
                        <m:rPr>
                          <m:sty m:val="p"/>
                        </m:rPr>
                        <a:rPr lang="en-US" altLang="zh-CN" sz="2000">
                          <a:latin typeface="Cambria Math" panose="02040503050406030204" pitchFamily="18" charset="0"/>
                        </a:rPr>
                        <m:t>Max</m:t>
                      </m:r>
                      <m:d>
                        <m:dPr>
                          <m:begChr m:val="{"/>
                          <m:endChr m:val="}"/>
                          <m:ctrlPr>
                            <a:rPr lang="en-US" altLang="zh-CN" sz="2000" i="1">
                              <a:latin typeface="Cambria Math" panose="02040503050406030204" pitchFamily="18" charset="0"/>
                            </a:rPr>
                          </m:ctrlPr>
                        </m:dPr>
                        <m:e>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𝑠</m:t>
                              </m:r>
                              <m:r>
                                <a:rPr lang="zh-CN" altLang="en-US" sz="2000" i="1">
                                  <a:latin typeface="Cambria Math" panose="02040503050406030204" pitchFamily="18" charset="0"/>
                                </a:rPr>
                                <m:t>∈</m:t>
                              </m:r>
                              <m:r>
                                <a:rPr lang="en-US" altLang="zh-CN" sz="2000" i="1">
                                  <a:latin typeface="Cambria Math" panose="02040503050406030204" pitchFamily="18" charset="0"/>
                                </a:rPr>
                                <m:t>𝑆𝑜𝑛</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sub>
                            <m:sup/>
                            <m:e>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𝑠</m:t>
                                      </m:r>
                                    </m:sub>
                                  </m:sSub>
                                </m:e>
                              </m:d>
                            </m:e>
                          </m:nary>
                          <m:r>
                            <a:rPr lang="en-US" altLang="zh-CN" sz="2000" i="1">
                              <a:latin typeface="Cambria Math" panose="02040503050406030204" pitchFamily="18" charset="0"/>
                            </a:rPr>
                            <m:t> | </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𝑠</m:t>
                              </m:r>
                              <m:r>
                                <a:rPr lang="zh-CN" altLang="en-US" sz="2000" i="1">
                                  <a:latin typeface="Cambria Math" panose="02040503050406030204" pitchFamily="18" charset="0"/>
                                </a:rPr>
                                <m:t>∈</m:t>
                              </m:r>
                              <m:r>
                                <a:rPr lang="en-US" altLang="zh-CN" sz="2000" i="1">
                                  <a:latin typeface="Cambria Math" panose="02040503050406030204" pitchFamily="18" charset="0"/>
                                </a:rPr>
                                <m:t>𝑆𝑜𝑛</m:t>
                              </m:r>
                              <m:d>
                                <m:dPr>
                                  <m:ctrlPr>
                                    <a:rPr lang="en-US" altLang="zh-CN" sz="2000" i="1">
                                      <a:latin typeface="Cambria Math" panose="02040503050406030204" pitchFamily="18" charset="0"/>
                                    </a:rPr>
                                  </m:ctrlPr>
                                </m:dPr>
                                <m:e>
                                  <m:r>
                                    <m:rPr>
                                      <m:brk m:alnAt="7"/>
                                    </m:rPr>
                                    <a:rPr lang="en-US" altLang="zh-CN" sz="2000" i="1">
                                      <a:latin typeface="Cambria Math" panose="02040503050406030204" pitchFamily="18" charset="0"/>
                                    </a:rPr>
                                    <m:t>𝑖</m:t>
                                  </m:r>
                                </m:e>
                              </m:d>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𝑠</m:t>
                                  </m:r>
                                </m:sub>
                              </m:sSub>
                            </m:e>
                          </m:nary>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−1</m:t>
                          </m:r>
                        </m:e>
                      </m:d>
                      <m:r>
                        <a:rPr lang="en-US" altLang="zh-CN" sz="2000" i="1">
                          <a:latin typeface="Cambria Math" panose="02040503050406030204" pitchFamily="18" charset="0"/>
                        </a:rPr>
                        <m:t>+</m:t>
                      </m:r>
                      <m:r>
                        <a:rPr lang="en-US" altLang="zh-CN" sz="2000" i="1">
                          <a:latin typeface="Cambria Math" panose="02040503050406030204" pitchFamily="18" charset="0"/>
                        </a:rPr>
                        <m:t>𝑃𝑜𝑖𝑛𝑡</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oMath>
                  </m:oMathPara>
                </a14:m>
                <a:endParaRPr lang="en-US" altLang="zh-CN" sz="2000" dirty="0"/>
              </a:p>
              <a:p>
                <a:r>
                  <a:rPr lang="zh-CN" altLang="en-US" sz="2000" dirty="0" smtClean="0"/>
                  <a:t>如果把</a:t>
                </a:r>
                <a:r>
                  <a:rPr lang="en-US" altLang="zh-CN" sz="2000" dirty="0"/>
                  <a:t>j</a:t>
                </a:r>
                <a:r>
                  <a:rPr lang="zh-CN" altLang="en-US" sz="2000" dirty="0"/>
                  <a:t>看做总体积，</a:t>
                </a:r>
                <a:r>
                  <a:rPr lang="en-US" altLang="zh-CN" sz="2000" dirty="0" err="1"/>
                  <a:t>i</a:t>
                </a:r>
                <a:r>
                  <a:rPr lang="zh-CN" altLang="en-US" sz="2000" dirty="0"/>
                  <a:t>的每个孩子</a:t>
                </a:r>
                <a:r>
                  <a:rPr lang="en-US" altLang="zh-CN" sz="2000" dirty="0"/>
                  <a:t>s</a:t>
                </a:r>
                <a:r>
                  <a:rPr lang="zh-CN" altLang="en-US" sz="2000" dirty="0"/>
                  <a:t>看做一组物品，这组物品的体积为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(0&lt;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&lt;</m:t>
                    </m:r>
                    <m:r>
                      <a:rPr lang="en-US" altLang="zh-CN" sz="2000" i="1">
                        <a:latin typeface="Cambria Math" panose="02040503050406030204" pitchFamily="18" charset="0"/>
                      </a:rPr>
                      <m:t>𝑗</m:t>
                    </m:r>
                    <m:r>
                      <a:rPr lang="en-US" altLang="zh-CN" sz="2000" i="1">
                        <a:latin typeface="Cambria Math" panose="02040503050406030204" pitchFamily="18" charset="0"/>
                      </a:rPr>
                      <m:t>)</m:t>
                    </m:r>
                  </m:oMath>
                </a14:m>
                <a:r>
                  <a:rPr lang="zh-CN" altLang="en-US" sz="2000" dirty="0"/>
                  <a:t>，价值为</a:t>
                </a:r>
                <a14:m>
                  <m:oMath xmlns:m="http://schemas.openxmlformats.org/officeDocument/2006/math">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𝑠</m:t>
                            </m:r>
                          </m:sub>
                        </m:sSub>
                      </m:e>
                    </m:d>
                  </m:oMath>
                </a14:m>
                <a:r>
                  <a:rPr lang="en-US" altLang="zh-CN" sz="2000" dirty="0"/>
                  <a:t> </a:t>
                </a:r>
                <a14:m>
                  <m:oMath xmlns:m="http://schemas.openxmlformats.org/officeDocument/2006/math">
                    <m:d>
                      <m:dPr>
                        <m:ctrlPr>
                          <a:rPr lang="en-US" altLang="zh-CN" sz="2000" i="1">
                            <a:latin typeface="Cambria Math" panose="02040503050406030204" pitchFamily="18" charset="0"/>
                          </a:rPr>
                        </m:ctrlPr>
                      </m:dPr>
                      <m:e>
                        <m:r>
                          <a:rPr lang="en-US" altLang="zh-CN" sz="2000" i="1">
                            <a:latin typeface="Cambria Math" panose="02040503050406030204" pitchFamily="18" charset="0"/>
                          </a:rPr>
                          <m:t>0&lt;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𝑘</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&lt;</m:t>
                        </m:r>
                        <m:r>
                          <a:rPr lang="en-US" altLang="zh-CN" sz="2000" i="1">
                            <a:latin typeface="Cambria Math" panose="02040503050406030204" pitchFamily="18" charset="0"/>
                          </a:rPr>
                          <m:t>𝑗</m:t>
                        </m:r>
                      </m:e>
                    </m:d>
                  </m:oMath>
                </a14:m>
                <a:r>
                  <a:rPr lang="zh-CN" altLang="en-US" sz="2000" dirty="0"/>
                  <a:t>，那么这个转移其实就是一个分组</a:t>
                </a:r>
                <a:r>
                  <a:rPr lang="en-US" altLang="zh-CN" sz="2000" dirty="0"/>
                  <a:t>01</a:t>
                </a:r>
                <a:r>
                  <a:rPr lang="zh-CN" altLang="en-US" sz="2000" dirty="0"/>
                  <a:t>背包问题。</a:t>
                </a:r>
                <a:endParaRPr lang="en-US" altLang="zh-CN" sz="2000" dirty="0"/>
              </a:p>
              <a:p>
                <a:pPr marL="0" indent="0">
                  <a:buNone/>
                </a:pPr>
                <a:r>
                  <a:rPr lang="en-US" altLang="zh-CN" sz="2000" dirty="0" smtClean="0"/>
                  <a:t>	</a:t>
                </a:r>
                <a14:m>
                  <m:oMath xmlns:m="http://schemas.openxmlformats.org/officeDocument/2006/math">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r>
                      <a:rPr lang="en-US" altLang="zh-CN" sz="2000" i="1">
                        <a:latin typeface="Cambria Math" panose="02040503050406030204" pitchFamily="18" charset="0"/>
                      </a:rPr>
                      <m:t>[0]=0</m:t>
                    </m:r>
                  </m:oMath>
                </a14:m>
                <a:r>
                  <a:rPr lang="zh-CN" altLang="en-US" sz="2000" dirty="0"/>
                  <a:t/>
                </a:r>
                <a:br>
                  <a:rPr lang="zh-CN" altLang="en-US" sz="2000" dirty="0"/>
                </a:br>
                <a:r>
                  <a:rPr lang="en-US" altLang="zh-CN" sz="2000" dirty="0" smtClean="0"/>
                  <a:t>	for </a:t>
                </a:r>
                <a14:m>
                  <m:oMath xmlns:m="http://schemas.openxmlformats.org/officeDocument/2006/math">
                    <m:r>
                      <m:rPr>
                        <m:brk m:alnAt="7"/>
                      </m:rPr>
                      <a:rPr lang="en-US" altLang="zh-CN" sz="2000" i="1">
                        <a:latin typeface="Cambria Math" panose="02040503050406030204" pitchFamily="18" charset="0"/>
                      </a:rPr>
                      <m:t>𝑠</m:t>
                    </m:r>
                    <m:r>
                      <a:rPr lang="zh-CN" altLang="en-US" sz="2000" i="1">
                        <a:latin typeface="Cambria Math" panose="02040503050406030204" pitchFamily="18" charset="0"/>
                      </a:rPr>
                      <m:t>∈</m:t>
                    </m:r>
                    <m:r>
                      <a:rPr lang="en-US" altLang="zh-CN" sz="2000" i="1">
                        <a:latin typeface="Cambria Math" panose="02040503050406030204" pitchFamily="18" charset="0"/>
                      </a:rPr>
                      <m:t>𝑆𝑜𝑛</m:t>
                    </m:r>
                    <m:d>
                      <m:dPr>
                        <m:ctrlPr>
                          <a:rPr lang="en-US" altLang="zh-CN" sz="2000" i="1">
                            <a:latin typeface="Cambria Math" panose="02040503050406030204" pitchFamily="18" charset="0"/>
                          </a:rPr>
                        </m:ctrlPr>
                      </m:dPr>
                      <m:e>
                        <m:r>
                          <m:rPr>
                            <m:brk m:alnAt="7"/>
                          </m:rPr>
                          <a:rPr lang="en-US" altLang="zh-CN" sz="2000" i="1">
                            <a:latin typeface="Cambria Math" panose="02040503050406030204" pitchFamily="18" charset="0"/>
                          </a:rPr>
                          <m:t>𝑖</m:t>
                        </m:r>
                      </m:e>
                    </m:d>
                  </m:oMath>
                </a14:m>
                <a:r>
                  <a:rPr lang="zh-CN" altLang="en-US" sz="2000" dirty="0"/>
                  <a:t/>
                </a:r>
                <a:br>
                  <a:rPr lang="zh-CN" altLang="en-US" sz="2000" dirty="0"/>
                </a:br>
                <a:r>
                  <a:rPr lang="zh-CN" altLang="en-US" sz="2000" dirty="0"/>
                  <a:t>  </a:t>
                </a:r>
                <a:r>
                  <a:rPr lang="zh-CN" altLang="en-US" sz="2000" dirty="0" smtClean="0"/>
                  <a:t>  </a:t>
                </a:r>
                <a:r>
                  <a:rPr lang="en-US" altLang="zh-CN" sz="2000" dirty="0" smtClean="0"/>
                  <a:t>		for </a:t>
                </a:r>
                <a14:m>
                  <m:oMath xmlns:m="http://schemas.openxmlformats.org/officeDocument/2006/math">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𝑚</m:t>
                    </m:r>
                    <m:r>
                      <a:rPr lang="zh-CN" altLang="en-US" sz="2000" i="1">
                        <a:latin typeface="Cambria Math" panose="02040503050406030204" pitchFamily="18" charset="0"/>
                      </a:rPr>
                      <m:t>→</m:t>
                    </m:r>
                    <m:r>
                      <a:rPr lang="en-US" altLang="zh-CN" sz="2000" i="1">
                        <a:latin typeface="Cambria Math" panose="02040503050406030204" pitchFamily="18" charset="0"/>
                      </a:rPr>
                      <m:t>0</m:t>
                    </m:r>
                  </m:oMath>
                </a14:m>
                <a:r>
                  <a:rPr lang="zh-CN" altLang="en-US" sz="2000" dirty="0"/>
                  <a:t/>
                </a:r>
                <a:br>
                  <a:rPr lang="zh-CN" altLang="en-US" sz="2000" dirty="0"/>
                </a:br>
                <a:r>
                  <a:rPr lang="zh-CN" altLang="en-US" sz="2000" dirty="0"/>
                  <a:t>      </a:t>
                </a:r>
                <a:r>
                  <a:rPr lang="zh-CN" altLang="en-US" sz="2000" dirty="0" smtClean="0"/>
                  <a:t>  </a:t>
                </a:r>
                <a:r>
                  <a:rPr lang="en-US" altLang="zh-CN" sz="2000" dirty="0" smtClean="0"/>
                  <a:t>			for </a:t>
                </a:r>
                <a14:m>
                  <m:oMath xmlns:m="http://schemas.openxmlformats.org/officeDocument/2006/math">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−1→0</m:t>
                    </m:r>
                  </m:oMath>
                </a14:m>
                <a:r>
                  <a:rPr lang="zh-CN" altLang="en-US" sz="2000" dirty="0"/>
                  <a:t/>
                </a:r>
                <a:br>
                  <a:rPr lang="zh-CN" altLang="en-US" sz="2000" dirty="0"/>
                </a:br>
                <a:r>
                  <a:rPr lang="zh-CN" altLang="en-US" sz="2000" dirty="0"/>
                  <a:t>            </a:t>
                </a:r>
                <a:r>
                  <a:rPr lang="en-US" altLang="zh-CN" sz="2000" dirty="0" smtClean="0"/>
                  <a:t>			</a:t>
                </a:r>
                <a14:m>
                  <m:oMath xmlns:m="http://schemas.openxmlformats.org/officeDocument/2006/math">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r>
                      <a:rPr lang="en-US" altLang="zh-CN"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m:rPr>
                        <m:sty m:val="p"/>
                      </m:rPr>
                      <a:rPr lang="en-US" altLang="zh-CN" sz="2000">
                        <a:latin typeface="Cambria Math" panose="02040503050406030204" pitchFamily="18" charset="0"/>
                      </a:rPr>
                      <m:t>Max</m:t>
                    </m:r>
                    <m:r>
                      <a:rPr lang="en-US" altLang="zh-CN" sz="2000" i="1">
                        <a:latin typeface="Cambria Math" panose="02040503050406030204" pitchFamily="18" charset="0"/>
                      </a:rPr>
                      <m:t>(</m:t>
                    </m:r>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𝑗</m:t>
                        </m:r>
                      </m:e>
                    </m:d>
                    <m:r>
                      <a:rPr lang="en-US" altLang="zh-CN" sz="2000" i="1">
                        <a:latin typeface="Cambria Math" panose="02040503050406030204" pitchFamily="18" charset="0"/>
                      </a:rPr>
                      <m:t>,</m:t>
                    </m:r>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−1</m:t>
                        </m:r>
                      </m:e>
                    </m:d>
                    <m:r>
                      <a:rPr lang="en-US" altLang="zh-CN" sz="2000" i="1">
                        <a:latin typeface="Cambria Math" panose="02040503050406030204" pitchFamily="18" charset="0"/>
                      </a:rPr>
                      <m:t>+</m:t>
                    </m:r>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r>
                      <a:rPr lang="en-US" altLang="zh-CN" sz="2000" i="1">
                        <a:latin typeface="Cambria Math" panose="02040503050406030204" pitchFamily="18" charset="0"/>
                      </a:rPr>
                      <m:t>)</m:t>
                    </m:r>
                  </m:oMath>
                </a14:m>
                <a:r>
                  <a:rPr lang="zh-CN" altLang="en-US" sz="2000" dirty="0"/>
                  <a:t> </a:t>
                </a:r>
                <a:br>
                  <a:rPr lang="zh-CN" altLang="en-US" sz="2000" dirty="0"/>
                </a:br>
                <a:r>
                  <a:rPr lang="en-US" altLang="zh-CN" sz="2000" dirty="0" smtClean="0"/>
                  <a:t>	for </a:t>
                </a:r>
                <a14:m>
                  <m:oMath xmlns:m="http://schemas.openxmlformats.org/officeDocument/2006/math">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𝑚</m:t>
                    </m:r>
                    <m:r>
                      <a:rPr lang="zh-CN" altLang="en-US" sz="2000" i="1">
                        <a:latin typeface="Cambria Math" panose="02040503050406030204" pitchFamily="18" charset="0"/>
                      </a:rPr>
                      <m:t>→</m:t>
                    </m:r>
                    <m:r>
                      <a:rPr lang="en-US" altLang="zh-CN" sz="2000" i="1">
                        <a:latin typeface="Cambria Math" panose="02040503050406030204" pitchFamily="18" charset="0"/>
                      </a:rPr>
                      <m:t>1</m:t>
                    </m:r>
                  </m:oMath>
                </a14:m>
                <a:r>
                  <a:rPr lang="zh-CN" altLang="en-US" sz="2000" dirty="0"/>
                  <a:t>    </a:t>
                </a:r>
                <a14:m>
                  <m:oMath xmlns:m="http://schemas.openxmlformats.org/officeDocument/2006/math">
                    <m:r>
                      <a:rPr lang="en-US" altLang="zh-CN" sz="2000" i="1">
                        <a:latin typeface="Cambria Math" panose="02040503050406030204" pitchFamily="18" charset="0"/>
                      </a:rPr>
                      <m:t>𝐹</m:t>
                    </m:r>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𝑖</m:t>
                        </m:r>
                      </m:e>
                    </m:d>
                    <m:d>
                      <m:dPr>
                        <m:begChr m:val="["/>
                        <m:endChr m:val="]"/>
                        <m:ctrlPr>
                          <a:rPr lang="en-US" altLang="zh-CN" sz="2000" i="1">
                            <a:latin typeface="Cambria Math" panose="02040503050406030204" pitchFamily="18" charset="0"/>
                          </a:rPr>
                        </m:ctrlPr>
                      </m:dPr>
                      <m:e>
                        <m:r>
                          <a:rPr lang="en-US" altLang="zh-CN" sz="2000" i="1">
                            <a:latin typeface="Cambria Math" panose="02040503050406030204" pitchFamily="18" charset="0"/>
                          </a:rPr>
                          <m:t>𝑗</m:t>
                        </m:r>
                      </m:e>
                    </m:d>
                    <m:r>
                      <a:rPr lang="en-US" altLang="zh-CN" sz="2000" i="1">
                        <a:latin typeface="Cambria Math" panose="02040503050406030204" pitchFamily="18" charset="0"/>
                      </a:rPr>
                      <m:t>+=</m:t>
                    </m:r>
                    <m:r>
                      <a:rPr lang="en-US" altLang="zh-CN" sz="2000" i="1">
                        <a:latin typeface="Cambria Math" panose="02040503050406030204" pitchFamily="18" charset="0"/>
                      </a:rPr>
                      <m:t>𝑃𝑜𝑖𝑛𝑡</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79" t="-860" b="-6447"/>
                </a:stretch>
              </a:blipFill>
            </p:spPr>
            <p:txBody>
              <a:bodyPr/>
              <a:lstStyle/>
              <a:p>
                <a:r>
                  <a:rPr lang="zh-CN" altLang="en-US">
                    <a:noFill/>
                  </a:rPr>
                  <a:t> </a:t>
                </a:r>
              </a:p>
            </p:txBody>
          </p:sp>
        </mc:Fallback>
      </mc:AlternateContent>
      <p:sp>
        <p:nvSpPr>
          <p:cNvPr id="4" name="内容占位符 3"/>
          <p:cNvSpPr>
            <a:spLocks noGrp="1"/>
          </p:cNvSpPr>
          <p:nvPr>
            <p:ph sz="quarter" idx="10"/>
          </p:nvPr>
        </p:nvSpPr>
        <p:spPr>
          <a:xfrm>
            <a:off x="2971801" y="527050"/>
            <a:ext cx="5487193" cy="387350"/>
          </a:xfrm>
        </p:spPr>
        <p:txBody>
          <a:bodyPr/>
          <a:lstStyle/>
          <a:p>
            <a:r>
              <a:rPr lang="zh-CN" altLang="en-US" dirty="0"/>
              <a:t>树形</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6500600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Crazy Bobo</a:t>
            </a:r>
            <a:endParaRPr lang="zh-CN" altLang="en-US" dirty="0"/>
          </a:p>
        </p:txBody>
      </p:sp>
      <p:pic>
        <p:nvPicPr>
          <p:cNvPr id="8" name="内容占位符 7"/>
          <p:cNvPicPr>
            <a:picLocks noGrp="1" noChangeAspect="1"/>
          </p:cNvPicPr>
          <p:nvPr>
            <p:ph idx="1"/>
          </p:nvPr>
        </p:nvPicPr>
        <p:blipFill>
          <a:blip r:embed="rId2"/>
          <a:stretch>
            <a:fillRect/>
          </a:stretch>
        </p:blipFill>
        <p:spPr>
          <a:xfrm>
            <a:off x="132101" y="1908527"/>
            <a:ext cx="11936634" cy="3843860"/>
          </a:xfrm>
          <a:prstGeom prst="rect">
            <a:avLst/>
          </a:prstGeom>
        </p:spPr>
      </p:pic>
      <p:sp>
        <p:nvSpPr>
          <p:cNvPr id="4" name="内容占位符 3"/>
          <p:cNvSpPr>
            <a:spLocks noGrp="1"/>
          </p:cNvSpPr>
          <p:nvPr>
            <p:ph sz="quarter" idx="10"/>
          </p:nvPr>
        </p:nvSpPr>
        <p:spPr/>
        <p:txBody>
          <a:bodyPr/>
          <a:lstStyle/>
          <a:p>
            <a:r>
              <a:rPr lang="zh-CN" altLang="en-US" dirty="0" smtClean="0"/>
              <a:t>树形</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749279844"/>
      </p:ext>
    </p:extLst>
  </p:cSld>
  <p:clrMapOvr>
    <a:masterClrMapping/>
  </p:clrMapOvr>
  <p:transition spd="slow">
    <p:push/>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Fire</a:t>
            </a:r>
            <a:endParaRPr lang="zh-CN" altLang="en-US" dirty="0"/>
          </a:p>
        </p:txBody>
      </p:sp>
      <p:sp>
        <p:nvSpPr>
          <p:cNvPr id="3" name="内容占位符 2"/>
          <p:cNvSpPr>
            <a:spLocks noGrp="1"/>
          </p:cNvSpPr>
          <p:nvPr>
            <p:ph idx="1"/>
          </p:nvPr>
        </p:nvSpPr>
        <p:spPr/>
        <p:txBody>
          <a:bodyPr/>
          <a:lstStyle/>
          <a:p>
            <a:r>
              <a:rPr lang="en-US" altLang="zh-CN" sz="2400" dirty="0" smtClean="0"/>
              <a:t>POJ2152 Z</a:t>
            </a:r>
            <a:r>
              <a:rPr lang="zh-CN" altLang="en-US" sz="2400" dirty="0"/>
              <a:t>国有</a:t>
            </a:r>
            <a:r>
              <a:rPr lang="en-US" altLang="zh-CN" sz="2400" dirty="0"/>
              <a:t>n</a:t>
            </a:r>
            <a:r>
              <a:rPr lang="zh-CN" altLang="en-US" sz="2400" dirty="0"/>
              <a:t>个城市，从</a:t>
            </a:r>
            <a:r>
              <a:rPr lang="en-US" altLang="zh-CN" sz="2400" dirty="0"/>
              <a:t>1</a:t>
            </a:r>
            <a:r>
              <a:rPr lang="zh-CN" altLang="en-US" sz="2400" dirty="0"/>
              <a:t>到</a:t>
            </a:r>
            <a:r>
              <a:rPr lang="en-US" altLang="zh-CN" sz="2400" dirty="0"/>
              <a:t>n</a:t>
            </a:r>
            <a:r>
              <a:rPr lang="zh-CN" altLang="en-US" sz="2400" dirty="0"/>
              <a:t>给这些城市编号。城市之间连着高速公路，并且每两个城市之间有且只有一条通路。不同的高速公路可能有不同的长度。</a:t>
            </a:r>
            <a:endParaRPr lang="en-US" altLang="zh-CN" sz="2400" dirty="0"/>
          </a:p>
          <a:p>
            <a:r>
              <a:rPr lang="zh-CN" altLang="en-US" sz="2400" dirty="0"/>
              <a:t>最近</a:t>
            </a:r>
            <a:r>
              <a:rPr lang="en-US" altLang="zh-CN" sz="2400" dirty="0"/>
              <a:t>Z</a:t>
            </a:r>
            <a:r>
              <a:rPr lang="zh-CN" altLang="en-US" sz="2400" dirty="0"/>
              <a:t>国经常发生火灾，所以当地政府决定在某些城市修建一些消防站。在城市</a:t>
            </a:r>
            <a:r>
              <a:rPr lang="en-US" altLang="zh-CN" sz="2400" dirty="0"/>
              <a:t>k</a:t>
            </a:r>
            <a:r>
              <a:rPr lang="zh-CN" altLang="en-US" sz="2400" dirty="0"/>
              <a:t>修建一个消防站须要花费大小</a:t>
            </a:r>
            <a:r>
              <a:rPr lang="zh-CN" altLang="en-US" sz="2400" dirty="0" smtClean="0"/>
              <a:t>为</a:t>
            </a:r>
            <a:r>
              <a:rPr lang="en-US" altLang="zh-CN" sz="2400" dirty="0"/>
              <a:t>A</a:t>
            </a:r>
            <a:r>
              <a:rPr lang="zh-CN" altLang="en-US" sz="2400" dirty="0" smtClean="0"/>
              <a:t>的</a:t>
            </a:r>
            <a:r>
              <a:rPr lang="zh-CN" altLang="en-US" sz="2400" dirty="0"/>
              <a:t>费用。</a:t>
            </a:r>
            <a:r>
              <a:rPr lang="zh-CN" altLang="en-US" sz="2400" dirty="0" smtClean="0"/>
              <a:t>函数</a:t>
            </a:r>
            <a:r>
              <a:rPr lang="en-US" altLang="zh-CN" sz="2400" dirty="0"/>
              <a:t>A</a:t>
            </a:r>
            <a:r>
              <a:rPr lang="zh-CN" altLang="en-US" sz="2400" dirty="0" smtClean="0"/>
              <a:t>对于</a:t>
            </a:r>
            <a:r>
              <a:rPr lang="zh-CN" altLang="en-US" sz="2400" dirty="0"/>
              <a:t>不同的城市可能有不同的取值。</a:t>
            </a:r>
            <a:endParaRPr lang="en-US" altLang="zh-CN" sz="2400" dirty="0"/>
          </a:p>
          <a:p>
            <a:r>
              <a:rPr lang="zh-CN" altLang="en-US" sz="2400" dirty="0"/>
              <a:t>如果在城市</a:t>
            </a:r>
            <a:r>
              <a:rPr lang="en-US" altLang="zh-CN" sz="2400" dirty="0"/>
              <a:t>k</a:t>
            </a:r>
            <a:r>
              <a:rPr lang="zh-CN" altLang="en-US" sz="2400" dirty="0"/>
              <a:t>没有消防站，那么它到离它最近的消防站的距离不能</a:t>
            </a:r>
            <a:r>
              <a:rPr lang="zh-CN" altLang="en-US" sz="2400" dirty="0" smtClean="0"/>
              <a:t>超过</a:t>
            </a:r>
            <a:r>
              <a:rPr lang="en-US" altLang="zh-CN" sz="2400" dirty="0" smtClean="0"/>
              <a:t>B</a:t>
            </a:r>
            <a:r>
              <a:rPr lang="zh-CN" altLang="en-US" sz="2400" dirty="0" smtClean="0"/>
              <a:t>。</a:t>
            </a:r>
            <a:r>
              <a:rPr lang="zh-CN" altLang="en-US" sz="2400" dirty="0"/>
              <a:t>每个城市在不超过</a:t>
            </a:r>
            <a:r>
              <a:rPr lang="zh-CN" altLang="en-US" sz="2400" dirty="0" smtClean="0"/>
              <a:t>距离</a:t>
            </a:r>
            <a:r>
              <a:rPr lang="en-US" altLang="zh-CN" sz="2400" dirty="0" smtClean="0"/>
              <a:t>B</a:t>
            </a:r>
            <a:r>
              <a:rPr lang="zh-CN" altLang="en-US" sz="2400" dirty="0" smtClean="0"/>
              <a:t>的</a:t>
            </a:r>
            <a:r>
              <a:rPr lang="zh-CN" altLang="en-US" sz="2400" dirty="0"/>
              <a:t>前提下，必须选择最近的消防站作为负责站。</a:t>
            </a:r>
            <a:r>
              <a:rPr lang="zh-CN" altLang="en-US" sz="2400" dirty="0" smtClean="0"/>
              <a:t>函数</a:t>
            </a:r>
            <a:r>
              <a:rPr lang="en-US" altLang="zh-CN" sz="2400" dirty="0" smtClean="0"/>
              <a:t>B</a:t>
            </a:r>
            <a:r>
              <a:rPr lang="zh-CN" altLang="en-US" sz="2400" dirty="0" smtClean="0"/>
              <a:t>对于</a:t>
            </a:r>
            <a:r>
              <a:rPr lang="zh-CN" altLang="en-US" sz="2400" dirty="0"/>
              <a:t>不同的城市可能有不同的取值。</a:t>
            </a:r>
            <a:endParaRPr lang="en-US" altLang="zh-CN" sz="2400" dirty="0"/>
          </a:p>
          <a:p>
            <a:r>
              <a:rPr lang="zh-CN" altLang="en-US" sz="2400" dirty="0"/>
              <a:t>为了节省钱，当地政府希望你用最少的总费用修建一些消防站，并且使得这些消防站满足上述的要求。</a:t>
            </a:r>
          </a:p>
          <a:p>
            <a:endParaRPr lang="zh-CN" altLang="en-US" sz="2400" dirty="0"/>
          </a:p>
        </p:txBody>
      </p:sp>
      <p:sp>
        <p:nvSpPr>
          <p:cNvPr id="4" name="内容占位符 3"/>
          <p:cNvSpPr>
            <a:spLocks noGrp="1"/>
          </p:cNvSpPr>
          <p:nvPr>
            <p:ph sz="quarter" idx="10"/>
          </p:nvPr>
        </p:nvSpPr>
        <p:spPr/>
        <p:txBody>
          <a:bodyPr/>
          <a:lstStyle/>
          <a:p>
            <a:r>
              <a:rPr lang="zh-CN" altLang="en-US" dirty="0" smtClean="0"/>
              <a:t>树形</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844276769"/>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Romantic Hero</a:t>
            </a:r>
            <a:endParaRPr lang="zh-CN" altLang="en-US" dirty="0"/>
          </a:p>
        </p:txBody>
      </p:sp>
      <p:sp>
        <p:nvSpPr>
          <p:cNvPr id="3" name="内容占位符 2"/>
          <p:cNvSpPr>
            <a:spLocks noGrp="1"/>
          </p:cNvSpPr>
          <p:nvPr>
            <p:ph idx="1"/>
          </p:nvPr>
        </p:nvSpPr>
        <p:spPr/>
        <p:txBody>
          <a:bodyPr/>
          <a:lstStyle/>
          <a:p>
            <a:r>
              <a:rPr lang="en-US" altLang="zh-CN" sz="2400" dirty="0"/>
              <a:t>There is n number a_1,a_2,...,</a:t>
            </a:r>
            <a:r>
              <a:rPr lang="en-US" altLang="zh-CN" sz="2400" dirty="0" err="1"/>
              <a:t>a_n</a:t>
            </a:r>
            <a:r>
              <a:rPr lang="en-US" altLang="zh-CN" sz="2400" dirty="0"/>
              <a:t> on the line. You can choose two set S(a_s1,a_s2,..,a_sk) and T(a_t1,a_t2,...,</a:t>
            </a:r>
            <a:r>
              <a:rPr lang="en-US" altLang="zh-CN" sz="2400" dirty="0" err="1"/>
              <a:t>a_tm</a:t>
            </a:r>
            <a:r>
              <a:rPr lang="en-US" altLang="zh-CN" sz="2400" dirty="0"/>
              <a:t>). Each element in S should be at the left of every element in T.(</a:t>
            </a:r>
            <a:r>
              <a:rPr lang="en-US" altLang="zh-CN" sz="2400" dirty="0" err="1"/>
              <a:t>si</a:t>
            </a:r>
            <a:r>
              <a:rPr lang="en-US" altLang="zh-CN" sz="2400" dirty="0"/>
              <a:t> &lt; </a:t>
            </a:r>
            <a:r>
              <a:rPr lang="en-US" altLang="zh-CN" sz="2400" dirty="0" err="1"/>
              <a:t>tj</a:t>
            </a:r>
            <a:r>
              <a:rPr lang="en-US" altLang="zh-CN" sz="2400" dirty="0"/>
              <a:t> for all </a:t>
            </a:r>
            <a:r>
              <a:rPr lang="en-US" altLang="zh-CN" sz="2400" dirty="0" err="1"/>
              <a:t>i,j</a:t>
            </a:r>
            <a:r>
              <a:rPr lang="en-US" altLang="zh-CN" sz="2400" dirty="0"/>
              <a:t>). S and T shouldn‘t be empty. And what we want is the bitwise XOR of each element in S is equal to the bitwise AND of each element in T. How many ways are there to choose such two sets modulo 10^9+7</a:t>
            </a:r>
            <a:r>
              <a:rPr lang="zh-CN" altLang="en-US" sz="2400" dirty="0"/>
              <a:t>？ </a:t>
            </a:r>
            <a:r>
              <a:rPr lang="en-US" altLang="zh-CN" sz="2400" dirty="0"/>
              <a:t>n&lt;=10^3, 0 &lt;= </a:t>
            </a:r>
            <a:r>
              <a:rPr lang="en-US" altLang="zh-CN" sz="2400" dirty="0" err="1"/>
              <a:t>a_i</a:t>
            </a:r>
            <a:r>
              <a:rPr lang="en-US" altLang="zh-CN" sz="2400" dirty="0"/>
              <a:t> &lt;1024</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线形</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616348187"/>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Fire</a:t>
            </a:r>
            <a:endParaRPr lang="zh-CN" altLang="en-US" dirty="0"/>
          </a:p>
        </p:txBody>
      </p:sp>
      <p:sp>
        <p:nvSpPr>
          <p:cNvPr id="3" name="内容占位符 2"/>
          <p:cNvSpPr>
            <a:spLocks noGrp="1"/>
          </p:cNvSpPr>
          <p:nvPr>
            <p:ph idx="1"/>
          </p:nvPr>
        </p:nvSpPr>
        <p:spPr/>
        <p:txBody>
          <a:bodyPr/>
          <a:lstStyle/>
          <a:p>
            <a:r>
              <a:rPr lang="en-US" altLang="zh-CN" sz="2400" dirty="0" smtClean="0"/>
              <a:t>F[</a:t>
            </a:r>
            <a:r>
              <a:rPr lang="en-US" altLang="zh-CN" sz="2400" dirty="0" err="1" smtClean="0"/>
              <a:t>i</a:t>
            </a:r>
            <a:r>
              <a:rPr lang="en-US" altLang="zh-CN" sz="2400" dirty="0"/>
              <a:t>]</a:t>
            </a:r>
            <a:r>
              <a:rPr lang="zh-CN" altLang="en-US" sz="2400" dirty="0"/>
              <a:t>表示以</a:t>
            </a:r>
            <a:r>
              <a:rPr lang="en-US" altLang="zh-CN" sz="2400" dirty="0" err="1"/>
              <a:t>i</a:t>
            </a:r>
            <a:r>
              <a:rPr lang="zh-CN" altLang="en-US" sz="2400" dirty="0"/>
              <a:t>为根节点的子树被消防站管辖所需的最小代价</a:t>
            </a:r>
            <a:r>
              <a:rPr lang="zh-CN" altLang="en-US" sz="2400" dirty="0" smtClean="0"/>
              <a:t>；</a:t>
            </a:r>
            <a:endParaRPr lang="en-US" altLang="zh-CN" sz="2400" dirty="0" smtClean="0"/>
          </a:p>
          <a:p>
            <a:r>
              <a:rPr lang="en-US" altLang="zh-CN" sz="2400" dirty="0" smtClean="0"/>
              <a:t>D[</a:t>
            </a:r>
            <a:r>
              <a:rPr lang="en-US" altLang="zh-CN" sz="2400" dirty="0" err="1" smtClean="0"/>
              <a:t>i,j</a:t>
            </a:r>
            <a:r>
              <a:rPr lang="en-US" altLang="zh-CN" sz="2400" dirty="0"/>
              <a:t>]</a:t>
            </a:r>
            <a:r>
              <a:rPr lang="zh-CN" altLang="en-US" sz="2400" dirty="0"/>
              <a:t>表示</a:t>
            </a:r>
            <a:r>
              <a:rPr lang="en-US" altLang="zh-CN" sz="2400" dirty="0" err="1"/>
              <a:t>i</a:t>
            </a:r>
            <a:r>
              <a:rPr lang="zh-CN" altLang="en-US" sz="2400" dirty="0"/>
              <a:t>节点必须被</a:t>
            </a:r>
            <a:r>
              <a:rPr lang="en-US" altLang="zh-CN" sz="2400" dirty="0"/>
              <a:t>j</a:t>
            </a:r>
            <a:r>
              <a:rPr lang="zh-CN" altLang="en-US" sz="2400" dirty="0"/>
              <a:t>节点上建立的消防站管辖时</a:t>
            </a:r>
            <a:r>
              <a:rPr lang="zh-CN" altLang="en-US" sz="2400" dirty="0" smtClean="0"/>
              <a:t>，子树</a:t>
            </a:r>
            <a:r>
              <a:rPr lang="en-US" altLang="zh-CN" sz="2400" dirty="0" err="1" smtClean="0"/>
              <a:t>i</a:t>
            </a:r>
            <a:r>
              <a:rPr lang="zh-CN" altLang="en-US" sz="2400" dirty="0" smtClean="0"/>
              <a:t>的</a:t>
            </a:r>
            <a:r>
              <a:rPr lang="zh-CN" altLang="en-US" sz="2400" dirty="0"/>
              <a:t>最小代价</a:t>
            </a:r>
            <a:r>
              <a:rPr lang="zh-CN" altLang="en-US" sz="2400" dirty="0" smtClean="0"/>
              <a:t>；</a:t>
            </a:r>
            <a:endParaRPr lang="en-US" altLang="zh-CN" sz="2400" dirty="0" smtClean="0"/>
          </a:p>
          <a:p>
            <a:r>
              <a:rPr lang="en-US" altLang="zh-CN" sz="2400" dirty="0" smtClean="0"/>
              <a:t>Dis[</a:t>
            </a:r>
            <a:r>
              <a:rPr lang="en-US" altLang="zh-CN" sz="2400" dirty="0" err="1" smtClean="0"/>
              <a:t>i,j</a:t>
            </a:r>
            <a:r>
              <a:rPr lang="en-US" altLang="zh-CN" sz="2400" dirty="0"/>
              <a:t>]</a:t>
            </a:r>
            <a:r>
              <a:rPr lang="zh-CN" altLang="en-US" sz="2400" dirty="0"/>
              <a:t>表示点</a:t>
            </a:r>
            <a:r>
              <a:rPr lang="en-US" altLang="zh-CN" sz="2400" dirty="0" err="1"/>
              <a:t>i</a:t>
            </a:r>
            <a:r>
              <a:rPr lang="zh-CN" altLang="en-US" sz="2400" dirty="0"/>
              <a:t>到点</a:t>
            </a:r>
            <a:r>
              <a:rPr lang="en-US" altLang="zh-CN" sz="2400" dirty="0"/>
              <a:t>j</a:t>
            </a:r>
            <a:r>
              <a:rPr lang="zh-CN" altLang="en-US" sz="2400" dirty="0"/>
              <a:t>的</a:t>
            </a:r>
            <a:r>
              <a:rPr lang="zh-CN" altLang="en-US" sz="2400" dirty="0" smtClean="0"/>
              <a:t>距离。</a:t>
            </a:r>
            <a:endParaRPr lang="en-US" altLang="zh-CN" sz="2400" dirty="0" smtClean="0"/>
          </a:p>
          <a:p>
            <a:endParaRPr lang="zh-CN" altLang="en-US" sz="2400" dirty="0"/>
          </a:p>
          <a:p>
            <a:r>
              <a:rPr lang="en-US" altLang="zh-CN" sz="2400" dirty="0" smtClean="0"/>
              <a:t>D[</a:t>
            </a:r>
            <a:r>
              <a:rPr lang="en-US" altLang="zh-CN" sz="2400" dirty="0" err="1" smtClean="0"/>
              <a:t>i,j</a:t>
            </a:r>
            <a:r>
              <a:rPr lang="en-US" altLang="zh-CN" sz="2400" dirty="0"/>
              <a:t>]=+</a:t>
            </a:r>
            <a:r>
              <a:rPr lang="zh-CN" altLang="en-US" sz="2400" dirty="0" smtClean="0"/>
              <a:t>∞，</a:t>
            </a:r>
            <a:r>
              <a:rPr lang="en-US" altLang="zh-CN" sz="2400" dirty="0" smtClean="0"/>
              <a:t>Dis[</a:t>
            </a:r>
            <a:r>
              <a:rPr lang="en-US" altLang="zh-CN" sz="2400" dirty="0" err="1" smtClean="0"/>
              <a:t>i,j</a:t>
            </a:r>
            <a:r>
              <a:rPr lang="en-US" altLang="zh-CN" sz="2400" dirty="0"/>
              <a:t>]&gt;B[</a:t>
            </a:r>
            <a:r>
              <a:rPr lang="en-US" altLang="zh-CN" sz="2400" dirty="0" err="1"/>
              <a:t>i</a:t>
            </a:r>
            <a:r>
              <a:rPr lang="en-US" altLang="zh-CN" sz="2400" dirty="0" smtClean="0"/>
              <a:t>] ——j</a:t>
            </a:r>
            <a:r>
              <a:rPr lang="zh-CN" altLang="en-US" sz="2400" dirty="0"/>
              <a:t>离得太远不能管辖</a:t>
            </a:r>
            <a:r>
              <a:rPr lang="en-US" altLang="zh-CN" sz="2400" dirty="0" err="1" smtClean="0"/>
              <a:t>i</a:t>
            </a:r>
            <a:r>
              <a:rPr lang="zh-CN" altLang="en-US" sz="2400" dirty="0" smtClean="0"/>
              <a:t>。</a:t>
            </a:r>
            <a:endParaRPr lang="zh-CN" altLang="en-US" sz="2400" dirty="0"/>
          </a:p>
          <a:p>
            <a:r>
              <a:rPr lang="en-US" altLang="zh-CN" sz="2400" dirty="0"/>
              <a:t>D[</a:t>
            </a:r>
            <a:r>
              <a:rPr lang="en-US" altLang="zh-CN" sz="2400" dirty="0" err="1"/>
              <a:t>i,j</a:t>
            </a:r>
            <a:r>
              <a:rPr lang="en-US" altLang="zh-CN" sz="2400" dirty="0"/>
              <a:t>]=A[j]+∑Min{ D[</a:t>
            </a:r>
            <a:r>
              <a:rPr lang="en-US" altLang="zh-CN" sz="2400" dirty="0" err="1"/>
              <a:t>k,j</a:t>
            </a:r>
            <a:r>
              <a:rPr lang="en-US" altLang="zh-CN" sz="2400" dirty="0"/>
              <a:t>]-A[j] , F[k] </a:t>
            </a:r>
            <a:r>
              <a:rPr lang="en-US" altLang="zh-CN" sz="2400" dirty="0" smtClean="0"/>
              <a:t>}</a:t>
            </a:r>
            <a:r>
              <a:rPr lang="zh-CN" altLang="en-US" sz="2400" dirty="0"/>
              <a:t>，</a:t>
            </a:r>
            <a:r>
              <a:rPr lang="en-US" altLang="zh-CN" sz="2400" dirty="0" smtClean="0"/>
              <a:t>Dis[</a:t>
            </a:r>
            <a:r>
              <a:rPr lang="en-US" altLang="zh-CN" sz="2400" dirty="0" err="1" smtClean="0"/>
              <a:t>i,j</a:t>
            </a:r>
            <a:r>
              <a:rPr lang="en-US" altLang="zh-CN" sz="2400" dirty="0"/>
              <a:t>]&lt;=</a:t>
            </a:r>
            <a:r>
              <a:rPr lang="en-US" altLang="zh-CN" sz="2400" dirty="0" smtClean="0"/>
              <a:t>B[</a:t>
            </a:r>
            <a:r>
              <a:rPr lang="en-US" altLang="zh-CN" sz="2400" dirty="0" err="1" smtClean="0"/>
              <a:t>i</a:t>
            </a:r>
            <a:r>
              <a:rPr lang="en-US" altLang="zh-CN" sz="2400" dirty="0" smtClean="0"/>
              <a:t>] &amp;&amp; k</a:t>
            </a:r>
            <a:r>
              <a:rPr lang="zh-CN" altLang="en-US" sz="2400" dirty="0"/>
              <a:t>是</a:t>
            </a:r>
            <a:r>
              <a:rPr lang="en-US" altLang="zh-CN" sz="2400" dirty="0" err="1"/>
              <a:t>i</a:t>
            </a:r>
            <a:r>
              <a:rPr lang="zh-CN" altLang="en-US" sz="2400" dirty="0" smtClean="0"/>
              <a:t>的子节点</a:t>
            </a:r>
            <a:r>
              <a:rPr lang="en-US" altLang="zh-CN" sz="2400" dirty="0" smtClean="0"/>
              <a:t>——</a:t>
            </a:r>
            <a:r>
              <a:rPr lang="zh-CN" altLang="en-US" sz="2400" dirty="0" smtClean="0"/>
              <a:t>在</a:t>
            </a:r>
            <a:r>
              <a:rPr lang="en-US" altLang="zh-CN" sz="2400" dirty="0"/>
              <a:t>j</a:t>
            </a:r>
            <a:r>
              <a:rPr lang="zh-CN" altLang="en-US" sz="2400" dirty="0"/>
              <a:t>节点建立消防站管理</a:t>
            </a:r>
            <a:r>
              <a:rPr lang="en-US" altLang="zh-CN" sz="2400" dirty="0" err="1"/>
              <a:t>i</a:t>
            </a:r>
            <a:r>
              <a:rPr lang="zh-CN" altLang="en-US" sz="2400" dirty="0" smtClean="0"/>
              <a:t>，首先</a:t>
            </a:r>
            <a:r>
              <a:rPr lang="zh-CN" altLang="en-US" sz="2400" dirty="0"/>
              <a:t>需要花费</a:t>
            </a:r>
            <a:r>
              <a:rPr lang="en-US" altLang="zh-CN" sz="2400" dirty="0"/>
              <a:t>A[j]</a:t>
            </a:r>
            <a:r>
              <a:rPr lang="zh-CN" altLang="en-US" sz="2400" dirty="0"/>
              <a:t>来建立；如果</a:t>
            </a:r>
            <a:r>
              <a:rPr lang="en-US" altLang="zh-CN" sz="2400" dirty="0" err="1"/>
              <a:t>i</a:t>
            </a:r>
            <a:r>
              <a:rPr lang="zh-CN" altLang="en-US" sz="2400" dirty="0"/>
              <a:t>的子节点</a:t>
            </a:r>
            <a:r>
              <a:rPr lang="en-US" altLang="zh-CN" sz="2400" dirty="0"/>
              <a:t>k</a:t>
            </a:r>
            <a:r>
              <a:rPr lang="zh-CN" altLang="en-US" sz="2400" dirty="0"/>
              <a:t>及其子树不用</a:t>
            </a:r>
            <a:r>
              <a:rPr lang="en-US" altLang="zh-CN" sz="2400" dirty="0"/>
              <a:t>j</a:t>
            </a:r>
            <a:r>
              <a:rPr lang="zh-CN" altLang="en-US" sz="2400" dirty="0"/>
              <a:t>来管辖，就是</a:t>
            </a:r>
            <a:r>
              <a:rPr lang="en-US" altLang="zh-CN" sz="2400" dirty="0"/>
              <a:t>F[k]</a:t>
            </a:r>
            <a:r>
              <a:rPr lang="zh-CN" altLang="en-US" sz="2400" dirty="0"/>
              <a:t>；如果</a:t>
            </a:r>
            <a:r>
              <a:rPr lang="en-US" altLang="zh-CN" sz="2400" dirty="0"/>
              <a:t>k</a:t>
            </a:r>
            <a:r>
              <a:rPr lang="zh-CN" altLang="en-US" sz="2400" dirty="0"/>
              <a:t>也用</a:t>
            </a:r>
            <a:r>
              <a:rPr lang="en-US" altLang="zh-CN" sz="2400" dirty="0"/>
              <a:t>j</a:t>
            </a:r>
            <a:r>
              <a:rPr lang="zh-CN" altLang="en-US" sz="2400" dirty="0"/>
              <a:t>来管辖，那么再计算</a:t>
            </a:r>
            <a:r>
              <a:rPr lang="en-US" altLang="zh-CN" sz="2400" dirty="0"/>
              <a:t>F[k]</a:t>
            </a:r>
            <a:r>
              <a:rPr lang="zh-CN" altLang="en-US" sz="2400" dirty="0"/>
              <a:t>就会重复累加</a:t>
            </a:r>
            <a:r>
              <a:rPr lang="en-US" altLang="zh-CN" sz="2400" dirty="0"/>
              <a:t>A[j]</a:t>
            </a:r>
            <a:r>
              <a:rPr lang="zh-CN" altLang="en-US" sz="2400" dirty="0" smtClean="0"/>
              <a:t>，此时</a:t>
            </a:r>
            <a:r>
              <a:rPr lang="zh-CN" altLang="en-US" sz="2400" dirty="0"/>
              <a:t>转移</a:t>
            </a:r>
            <a:r>
              <a:rPr lang="en-US" altLang="zh-CN" sz="2400" dirty="0"/>
              <a:t>D[</a:t>
            </a:r>
            <a:r>
              <a:rPr lang="en-US" altLang="zh-CN" sz="2400" dirty="0" err="1"/>
              <a:t>k,j</a:t>
            </a:r>
            <a:r>
              <a:rPr lang="en-US" altLang="zh-CN" sz="2400" dirty="0"/>
              <a:t>]-A[j]</a:t>
            </a:r>
            <a:r>
              <a:rPr lang="zh-CN" altLang="en-US" sz="2400" dirty="0"/>
              <a:t>。</a:t>
            </a:r>
          </a:p>
          <a:p>
            <a:r>
              <a:rPr lang="en-US" altLang="zh-CN" sz="2400" dirty="0"/>
              <a:t>F[</a:t>
            </a:r>
            <a:r>
              <a:rPr lang="en-US" altLang="zh-CN" sz="2400" dirty="0" err="1"/>
              <a:t>i</a:t>
            </a:r>
            <a:r>
              <a:rPr lang="en-US" altLang="zh-CN" sz="2400" dirty="0"/>
              <a:t>]=Min{D[</a:t>
            </a:r>
            <a:r>
              <a:rPr lang="en-US" altLang="zh-CN" sz="2400" dirty="0" err="1"/>
              <a:t>i,j</a:t>
            </a:r>
            <a:r>
              <a:rPr lang="en-US" altLang="zh-CN" sz="2400" dirty="0"/>
              <a:t>]} (1&lt;=j&lt;=n</a:t>
            </a:r>
            <a:r>
              <a:rPr lang="en-US" altLang="zh-CN" sz="2400" dirty="0" smtClean="0"/>
              <a:t>)</a:t>
            </a:r>
            <a:r>
              <a:rPr lang="zh-CN" altLang="en-US" sz="2400" dirty="0" smtClean="0"/>
              <a:t>。</a:t>
            </a:r>
            <a:endParaRPr lang="zh-CN" altLang="en-US" sz="2400" dirty="0"/>
          </a:p>
        </p:txBody>
      </p:sp>
      <p:sp>
        <p:nvSpPr>
          <p:cNvPr id="4" name="内容占位符 3"/>
          <p:cNvSpPr>
            <a:spLocks noGrp="1"/>
          </p:cNvSpPr>
          <p:nvPr>
            <p:ph sz="quarter" idx="10"/>
          </p:nvPr>
        </p:nvSpPr>
        <p:spPr/>
        <p:txBody>
          <a:bodyPr/>
          <a:lstStyle/>
          <a:p>
            <a:r>
              <a:rPr lang="zh-CN" altLang="en-US" dirty="0" smtClean="0"/>
              <a:t>树形</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4080985953"/>
      </p:ext>
    </p:extLst>
  </p:cSld>
  <p:clrMapOvr>
    <a:masterClrMapping/>
  </p:clrMapOvr>
  <p:transition spd="slow">
    <p:push/>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创世纪</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sz="2400" dirty="0" smtClean="0"/>
                  <a:t>上帝</a:t>
                </a:r>
                <a:r>
                  <a:rPr lang="zh-CN" altLang="en-US" sz="2400" dirty="0"/>
                  <a:t>手中</a:t>
                </a:r>
                <a:r>
                  <a:rPr lang="zh-CN" altLang="en-US" sz="2400" dirty="0" smtClean="0"/>
                  <a:t>有</a:t>
                </a:r>
                <a:r>
                  <a:rPr lang="en-US" altLang="zh-CN" sz="2400" dirty="0" smtClean="0"/>
                  <a:t>N(N</a:t>
                </a:r>
                <a:r>
                  <a:rPr lang="en-US" altLang="zh-CN" sz="2400" dirty="0"/>
                  <a:t>&lt;=1000000)</a:t>
                </a:r>
                <a:r>
                  <a:rPr lang="zh-CN" altLang="en-US" sz="2400" dirty="0" smtClean="0"/>
                  <a:t>种世界元素，</a:t>
                </a:r>
                <a:r>
                  <a:rPr lang="zh-CN" altLang="en-US" sz="2400" dirty="0"/>
                  <a:t>现在他要把它们中的一部分投放到一个新的空间中去建造世界。每种世界元素都可以限制另外一种世界元素，上帝希望所有被投放的世界元素都有至少一个没有被投放的世界元素能够限制它。上帝希望知道他最多可以投放多少种世界元素？</a:t>
                </a:r>
                <a:endParaRPr lang="en-US" altLang="zh-CN" sz="2400" dirty="0"/>
              </a:p>
              <a:p>
                <a:r>
                  <a:rPr lang="zh-CN" altLang="en-US" sz="2400" dirty="0"/>
                  <a:t>每个世界元素的出度都是</a:t>
                </a:r>
                <a:r>
                  <a:rPr lang="en-US" altLang="zh-CN" sz="2400" dirty="0" smtClean="0"/>
                  <a:t>1</a:t>
                </a:r>
                <a:r>
                  <a:rPr lang="zh-CN" altLang="en-US" sz="2400" dirty="0" smtClean="0"/>
                  <a:t>，</a:t>
                </a:r>
                <a:r>
                  <a:rPr lang="zh-CN" altLang="en-US" sz="2400" dirty="0"/>
                  <a:t>所以题目中的限制条件构成内向树森林。</a:t>
                </a:r>
                <a:endParaRPr lang="en-US" altLang="zh-CN" sz="2400" dirty="0"/>
              </a:p>
              <a:p>
                <a:r>
                  <a:rPr lang="zh-CN" altLang="en-US" sz="2400" dirty="0"/>
                  <a:t>如果题目中的限制条件构成的图是一棵</a:t>
                </a:r>
                <a:r>
                  <a:rPr lang="zh-CN" altLang="en-US" sz="2400" dirty="0" smtClean="0"/>
                  <a:t>树：</a:t>
                </a:r>
                <a:endParaRPr lang="en-US" altLang="zh-CN" sz="2400" dirty="0"/>
              </a:p>
              <a:p>
                <a:pPr marL="0" indent="0">
                  <a:buNone/>
                </a:pPr>
                <a:r>
                  <a:rPr lang="en-US" altLang="zh-CN" sz="2400" dirty="0" smtClean="0"/>
                  <a:t>   </a:t>
                </a:r>
                <a14:m>
                  <m:oMath xmlns:m="http://schemas.openxmlformats.org/officeDocument/2006/math">
                    <m:r>
                      <a:rPr lang="en-US" altLang="zh-CN" sz="2400" i="1">
                        <a:latin typeface="Cambria Math" panose="02040503050406030204" pitchFamily="18" charset="0"/>
                      </a:rPr>
                      <m:t>𝐹</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𝑠</m:t>
                        </m:r>
                        <m:r>
                          <a:rPr lang="zh-CN" altLang="en-US" sz="2400" i="1">
                            <a:latin typeface="Cambria Math" panose="02040503050406030204" pitchFamily="18" charset="0"/>
                          </a:rPr>
                          <m:t>∈</m:t>
                        </m:r>
                        <m:r>
                          <a:rPr lang="en-US" altLang="zh-CN" sz="2400" i="1">
                            <a:latin typeface="Cambria Math" panose="02040503050406030204" pitchFamily="18" charset="0"/>
                          </a:rPr>
                          <m:t>𝑆𝑜𝑛</m:t>
                        </m:r>
                        <m:d>
                          <m:dPr>
                            <m:ctrlPr>
                              <a:rPr lang="en-US" altLang="zh-CN" sz="2400" i="1">
                                <a:latin typeface="Cambria Math" panose="02040503050406030204" pitchFamily="18" charset="0"/>
                              </a:rPr>
                            </m:ctrlPr>
                          </m:dPr>
                          <m:e>
                            <m:r>
                              <m:rPr>
                                <m:brk m:alnAt="7"/>
                              </m:rPr>
                              <a:rPr lang="en-US" altLang="zh-CN" sz="2400" i="1">
                                <a:latin typeface="Cambria Math" panose="02040503050406030204" pitchFamily="18" charset="0"/>
                              </a:rPr>
                              <m:t>𝑖</m:t>
                            </m:r>
                          </m:e>
                        </m:d>
                      </m:sub>
                      <m:sup/>
                      <m:e>
                        <m:r>
                          <m:rPr>
                            <m:sty m:val="p"/>
                          </m:rPr>
                          <a:rPr lang="en-US" altLang="zh-CN" sz="2400">
                            <a:latin typeface="Cambria Math" panose="02040503050406030204" pitchFamily="18" charset="0"/>
                          </a:rPr>
                          <m:t>Max</m:t>
                        </m:r>
                        <m:r>
                          <a:rPr lang="en-US" altLang="zh-CN" sz="2400" i="1">
                            <a:latin typeface="Cambria Math" panose="02040503050406030204" pitchFamily="18" charset="0"/>
                          </a:rPr>
                          <m:t>(</m:t>
                        </m:r>
                        <m:r>
                          <a:rPr lang="en-US" altLang="zh-CN" sz="2400" i="1">
                            <a:latin typeface="Cambria Math" panose="02040503050406030204" pitchFamily="18" charset="0"/>
                          </a:rPr>
                          <m:t>𝐹</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𝑠</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r>
                          <a:rPr lang="en-US" altLang="zh-CN" sz="2400" i="1">
                            <a:latin typeface="Cambria Math" panose="02040503050406030204" pitchFamily="18" charset="0"/>
                          </a:rPr>
                          <m:t>,</m:t>
                        </m:r>
                        <m:r>
                          <a:rPr lang="en-US" altLang="zh-CN" sz="2400" i="1">
                            <a:latin typeface="Cambria Math" panose="02040503050406030204" pitchFamily="18" charset="0"/>
                          </a:rPr>
                          <m:t>𝐹</m:t>
                        </m:r>
                        <m:r>
                          <a:rPr lang="en-US" altLang="zh-CN" sz="2400" i="1">
                            <a:latin typeface="Cambria Math" panose="02040503050406030204" pitchFamily="18" charset="0"/>
                          </a:rPr>
                          <m:t>[</m:t>
                        </m:r>
                        <m:r>
                          <a:rPr lang="en-US" altLang="zh-CN" sz="2400" i="1">
                            <a:latin typeface="Cambria Math" panose="02040503050406030204" pitchFamily="18" charset="0"/>
                          </a:rPr>
                          <m:t>𝑠</m:t>
                        </m:r>
                        <m:r>
                          <a:rPr lang="en-US" altLang="zh-CN" sz="2400" i="1">
                            <a:latin typeface="Cambria Math" panose="02040503050406030204" pitchFamily="18" charset="0"/>
                          </a:rPr>
                          <m:t>][1])</m:t>
                        </m:r>
                      </m:e>
                    </m:nary>
                  </m:oMath>
                </a14:m>
                <a:endParaRPr lang="en-US" altLang="zh-CN" sz="2400" dirty="0"/>
              </a:p>
              <a:p>
                <a:pPr marL="0" indent="0">
                  <a:buNone/>
                </a:pPr>
                <a:r>
                  <a:rPr lang="en-US" altLang="zh-CN" sz="2400" dirty="0" smtClean="0"/>
                  <a:t>   </a:t>
                </a:r>
                <a14:m>
                  <m:oMath xmlns:m="http://schemas.openxmlformats.org/officeDocument/2006/math">
                    <m:r>
                      <a:rPr lang="en-US" altLang="zh-CN" sz="2400" i="1">
                        <a:latin typeface="Cambria Math" panose="02040503050406030204" pitchFamily="18" charset="0"/>
                      </a:rPr>
                      <m:t>𝐹</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1</m:t>
                        </m:r>
                      </m:e>
                    </m:d>
                    <m:r>
                      <a:rPr lang="en-US" altLang="zh-CN" sz="2400" i="1">
                        <a:latin typeface="Cambria Math" panose="02040503050406030204" pitchFamily="18" charset="0"/>
                      </a:rPr>
                      <m:t>=</m:t>
                    </m:r>
                    <m:r>
                      <m:rPr>
                        <m:sty m:val="p"/>
                      </m:rPr>
                      <a:rPr lang="en-US" altLang="zh-CN" sz="2400" i="1">
                        <a:latin typeface="Cambria Math" panose="02040503050406030204" pitchFamily="18" charset="0"/>
                      </a:rPr>
                      <m:t>Max</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𝑠</m:t>
                            </m:r>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p>
                              <m:sSupPr>
                                <m:ctrlPr>
                                  <a:rPr lang="en-US" altLang="zh-CN" sz="2400" i="1">
                                    <a:latin typeface="Cambria Math" panose="02040503050406030204" pitchFamily="18" charset="0"/>
                                  </a:rPr>
                                </m:ctrlPr>
                              </m:sSupPr>
                              <m:e>
                                <m:r>
                                  <m:rPr>
                                    <m:brk m:alnAt="7"/>
                                  </m:rPr>
                                  <a:rPr lang="en-US" altLang="zh-CN" sz="2400" i="1">
                                    <a:latin typeface="Cambria Math" panose="02040503050406030204" pitchFamily="18" charset="0"/>
                                  </a:rPr>
                                  <m:t>𝑠</m:t>
                                </m:r>
                              </m:e>
                              <m:sup>
                                <m:r>
                                  <a:rPr lang="en-US" altLang="zh-CN" sz="2400" i="1">
                                    <a:latin typeface="Cambria Math" panose="02040503050406030204" pitchFamily="18" charset="0"/>
                                  </a:rPr>
                                  <m:t>′</m:t>
                                </m:r>
                              </m:sup>
                            </m:sSup>
                            <m:r>
                              <a:rPr lang="zh-CN" altLang="en-US" sz="2400" i="1">
                                <a:latin typeface="Cambria Math" panose="02040503050406030204" pitchFamily="18" charset="0"/>
                              </a:rPr>
                              <m:t>∈</m:t>
                            </m:r>
                            <m:r>
                              <a:rPr lang="en-US" altLang="zh-CN" sz="2400" i="1">
                                <a:latin typeface="Cambria Math" panose="02040503050406030204" pitchFamily="18" charset="0"/>
                              </a:rPr>
                              <m:t>𝑆𝑜𝑛</m:t>
                            </m:r>
                            <m:d>
                              <m:dPr>
                                <m:ctrlPr>
                                  <a:rPr lang="en-US" altLang="zh-CN" sz="2400" i="1">
                                    <a:latin typeface="Cambria Math" panose="02040503050406030204" pitchFamily="18" charset="0"/>
                                  </a:rPr>
                                </m:ctrlPr>
                              </m:dPr>
                              <m:e>
                                <m:r>
                                  <m:rPr>
                                    <m:brk m:alnAt="7"/>
                                  </m:rPr>
                                  <a:rPr lang="en-US" altLang="zh-CN" sz="2400" i="1">
                                    <a:latin typeface="Cambria Math" panose="02040503050406030204" pitchFamily="18" charset="0"/>
                                  </a:rPr>
                                  <m:t>𝑖</m:t>
                                </m:r>
                              </m:e>
                            </m:d>
                            <m:r>
                              <a:rPr lang="en-US" altLang="zh-CN" sz="2400" i="1">
                                <a:latin typeface="Cambria Math" panose="02040503050406030204" pitchFamily="18" charset="0"/>
                              </a:rPr>
                              <m:t>,   </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𝑠</m:t>
                                </m:r>
                              </m:e>
                              <m:sup>
                                <m:r>
                                  <a:rPr lang="en-US" altLang="zh-CN" sz="2400" i="1">
                                    <a:latin typeface="Cambria Math" panose="02040503050406030204" pitchFamily="18" charset="0"/>
                                  </a:rPr>
                                  <m:t>′</m:t>
                                </m:r>
                              </m:sup>
                            </m:sSup>
                            <m:r>
                              <a:rPr lang="zh-CN" altLang="en-US" sz="2400" i="1">
                                <a:latin typeface="Cambria Math" panose="02040503050406030204" pitchFamily="18" charset="0"/>
                              </a:rPr>
                              <m:t>≠</m:t>
                            </m:r>
                            <m:r>
                              <a:rPr lang="en-US" altLang="zh-CN" sz="2400" i="1">
                                <a:latin typeface="Cambria Math" panose="02040503050406030204" pitchFamily="18" charset="0"/>
                              </a:rPr>
                              <m:t>𝑠</m:t>
                            </m:r>
                          </m:sub>
                          <m:sup/>
                          <m:e>
                            <m:r>
                              <m:rPr>
                                <m:sty m:val="p"/>
                              </m:rPr>
                              <a:rPr lang="en-US" altLang="zh-CN" sz="2400">
                                <a:latin typeface="Cambria Math" panose="02040503050406030204" pitchFamily="18" charset="0"/>
                              </a:rPr>
                              <m:t>Max</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𝐹</m:t>
                                </m:r>
                                <m:d>
                                  <m:dPr>
                                    <m:begChr m:val="["/>
                                    <m:endChr m:val="]"/>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𝑠</m:t>
                                        </m:r>
                                      </m:e>
                                      <m:sup>
                                        <m:r>
                                          <a:rPr lang="en-US" altLang="zh-CN" sz="2400" i="1">
                                            <a:latin typeface="Cambria Math" panose="02040503050406030204" pitchFamily="18" charset="0"/>
                                          </a:rPr>
                                          <m:t>′</m:t>
                                        </m:r>
                                      </m:sup>
                                    </m:sSup>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0</m:t>
                                    </m:r>
                                  </m:e>
                                </m:d>
                                <m:r>
                                  <a:rPr lang="en-US" altLang="zh-CN" sz="2400" i="1">
                                    <a:latin typeface="Cambria Math" panose="02040503050406030204" pitchFamily="18" charset="0"/>
                                  </a:rPr>
                                  <m:t>,</m:t>
                                </m:r>
                                <m:r>
                                  <a:rPr lang="en-US" altLang="zh-CN" sz="2400" i="1">
                                    <a:latin typeface="Cambria Math" panose="02040503050406030204" pitchFamily="18" charset="0"/>
                                  </a:rPr>
                                  <m:t>𝐹</m:t>
                                </m:r>
                                <m:d>
                                  <m:dPr>
                                    <m:begChr m:val="["/>
                                    <m:endChr m:val="]"/>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𝑠</m:t>
                                        </m:r>
                                      </m:e>
                                      <m:sup>
                                        <m:r>
                                          <a:rPr lang="en-US" altLang="zh-CN" sz="2400" i="1">
                                            <a:latin typeface="Cambria Math" panose="02040503050406030204" pitchFamily="18" charset="0"/>
                                          </a:rPr>
                                          <m:t>′</m:t>
                                        </m:r>
                                      </m:sup>
                                    </m:sSup>
                                  </m:e>
                                </m:d>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1</m:t>
                                    </m:r>
                                  </m:e>
                                </m:d>
                              </m:e>
                            </m:d>
                          </m:e>
                        </m:nary>
                        <m:r>
                          <a:rPr lang="en-US" altLang="zh-CN" sz="2400" i="1">
                            <a:latin typeface="Cambria Math" panose="02040503050406030204" pitchFamily="18" charset="0"/>
                          </a:rPr>
                          <m:t>| </m:t>
                        </m:r>
                        <m:r>
                          <a:rPr lang="en-US" altLang="zh-CN" sz="2400" i="1">
                            <a:latin typeface="Cambria Math" panose="02040503050406030204" pitchFamily="18" charset="0"/>
                          </a:rPr>
                          <m:t>𝑠</m:t>
                        </m:r>
                        <m:r>
                          <a:rPr lang="zh-CN" altLang="en-US" sz="2400" i="1">
                            <a:latin typeface="Cambria Math" panose="02040503050406030204" pitchFamily="18" charset="0"/>
                          </a:rPr>
                          <m:t>∈</m:t>
                        </m:r>
                        <m:r>
                          <a:rPr lang="en-US" altLang="zh-CN" sz="2400" i="1">
                            <a:latin typeface="Cambria Math" panose="02040503050406030204" pitchFamily="18" charset="0"/>
                          </a:rPr>
                          <m:t>𝑆𝑜𝑛</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e>
                        </m:d>
                      </m:e>
                    </m:d>
                  </m:oMath>
                </a14:m>
                <a:endParaRPr lang="en-US" altLang="zh-CN" sz="2400" dirty="0"/>
              </a:p>
              <a:p>
                <a:r>
                  <a:rPr lang="zh-CN" altLang="en-US" sz="2400" dirty="0"/>
                  <a:t>如果是内向树，那么任意枚举基环上的一条边，先把它断开</a:t>
                </a:r>
                <a:r>
                  <a:rPr lang="en-US" altLang="zh-CN" sz="2400" dirty="0"/>
                  <a:t>(</a:t>
                </a:r>
                <a:r>
                  <a:rPr lang="zh-CN" altLang="en-US" sz="2400" dirty="0"/>
                  <a:t>不使用这个限制条件</a:t>
                </a:r>
                <a:r>
                  <a:rPr lang="en-US" altLang="zh-CN" sz="2400" dirty="0"/>
                  <a:t>)</a:t>
                </a:r>
                <a:r>
                  <a:rPr lang="zh-CN" altLang="en-US" sz="2400" dirty="0"/>
                  <a:t>，在剩余的树</a:t>
                </a:r>
                <a:r>
                  <a:rPr lang="zh-CN" altLang="en-US" sz="2400" dirty="0" smtClean="0"/>
                  <a:t>上</a:t>
                </a:r>
                <a:r>
                  <a:rPr lang="en-US" altLang="zh-CN" sz="2400" dirty="0" smtClean="0"/>
                  <a:t>DP</a:t>
                </a:r>
                <a:r>
                  <a:rPr lang="zh-CN" altLang="en-US" sz="2400" dirty="0" smtClean="0"/>
                  <a:t>；然后强制</a:t>
                </a:r>
                <a:r>
                  <a:rPr lang="zh-CN" altLang="en-US" sz="2400" dirty="0"/>
                  <a:t>使用这个限制条件，再进行一</a:t>
                </a:r>
                <a:r>
                  <a:rPr lang="zh-CN" altLang="en-US" sz="2400" dirty="0" smtClean="0"/>
                  <a:t>次</a:t>
                </a:r>
                <a:r>
                  <a:rPr lang="en-US" altLang="zh-CN" sz="2400" dirty="0" smtClean="0"/>
                  <a:t>DP</a:t>
                </a:r>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1" t="-1289" b="-3438"/>
                </a:stretch>
              </a:blipFill>
            </p:spPr>
            <p:txBody>
              <a:bodyPr/>
              <a:lstStyle/>
              <a:p>
                <a:r>
                  <a:rPr lang="zh-CN" altLang="en-US">
                    <a:noFill/>
                  </a:rPr>
                  <a:t> </a:t>
                </a:r>
              </a:p>
            </p:txBody>
          </p:sp>
        </mc:Fallback>
      </mc:AlternateContent>
      <p:sp>
        <p:nvSpPr>
          <p:cNvPr id="4" name="内容占位符 3"/>
          <p:cNvSpPr>
            <a:spLocks noGrp="1"/>
          </p:cNvSpPr>
          <p:nvPr>
            <p:ph sz="quarter" idx="10"/>
          </p:nvPr>
        </p:nvSpPr>
        <p:spPr/>
        <p:txBody>
          <a:bodyPr/>
          <a:lstStyle/>
          <a:p>
            <a:r>
              <a:rPr lang="zh-CN" altLang="en-US" dirty="0" smtClean="0"/>
              <a:t>基环树</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5452243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迷失游乐园</a:t>
            </a:r>
            <a:endParaRPr lang="zh-CN" altLang="en-US" dirty="0"/>
          </a:p>
        </p:txBody>
      </p:sp>
      <p:sp>
        <p:nvSpPr>
          <p:cNvPr id="3" name="内容占位符 2"/>
          <p:cNvSpPr>
            <a:spLocks noGrp="1"/>
          </p:cNvSpPr>
          <p:nvPr>
            <p:ph idx="1"/>
          </p:nvPr>
        </p:nvSpPr>
        <p:spPr/>
        <p:txBody>
          <a:bodyPr/>
          <a:lstStyle/>
          <a:p>
            <a:r>
              <a:rPr lang="zh-CN" altLang="en-US" sz="2400" dirty="0" smtClean="0"/>
              <a:t>来源：</a:t>
            </a:r>
            <a:r>
              <a:rPr lang="en-US" altLang="zh-CN" sz="2400" dirty="0" smtClean="0"/>
              <a:t>NOI2012</a:t>
            </a:r>
          </a:p>
          <a:p>
            <a:r>
              <a:rPr lang="en-US" altLang="zh-CN" sz="2400" dirty="0" smtClean="0"/>
              <a:t>N</a:t>
            </a:r>
            <a:r>
              <a:rPr lang="zh-CN" altLang="en-US" sz="2400" dirty="0"/>
              <a:t>个点、不超过</a:t>
            </a:r>
            <a:r>
              <a:rPr lang="en-US" altLang="zh-CN" sz="2400" dirty="0"/>
              <a:t>N</a:t>
            </a:r>
            <a:r>
              <a:rPr lang="zh-CN" altLang="en-US" sz="2400" dirty="0"/>
              <a:t>条边的连通图。</a:t>
            </a:r>
          </a:p>
          <a:p>
            <a:r>
              <a:rPr lang="zh-CN" altLang="en-US" sz="2400" dirty="0"/>
              <a:t>从每个点出发一直走下去，不能重复经过某个点。</a:t>
            </a:r>
          </a:p>
          <a:p>
            <a:r>
              <a:rPr lang="zh-CN" altLang="en-US" sz="2400" dirty="0"/>
              <a:t>问走过的路径长度的数学期望是多少？</a:t>
            </a:r>
          </a:p>
          <a:p>
            <a:r>
              <a:rPr lang="en-US" altLang="zh-CN" sz="2400" dirty="0"/>
              <a:t>N&lt;=100000</a:t>
            </a:r>
            <a:r>
              <a:rPr lang="zh-CN" altLang="en-US" sz="2400" dirty="0"/>
              <a:t>。</a:t>
            </a:r>
          </a:p>
          <a:p>
            <a:r>
              <a:rPr lang="zh-CN" altLang="en-US" sz="2400" dirty="0"/>
              <a:t>图中至多只有一个环，并且环长不超过</a:t>
            </a:r>
            <a:r>
              <a:rPr lang="en-US" altLang="zh-CN" sz="2400" dirty="0"/>
              <a:t>20</a:t>
            </a:r>
            <a:r>
              <a:rPr lang="zh-CN" altLang="en-US" sz="2400" dirty="0"/>
              <a:t>。</a:t>
            </a:r>
          </a:p>
          <a:p>
            <a:r>
              <a:rPr lang="zh-CN" altLang="en-US" sz="2400" dirty="0"/>
              <a:t>有</a:t>
            </a:r>
            <a:r>
              <a:rPr lang="en-US" altLang="zh-CN" sz="2400" dirty="0"/>
              <a:t>50%</a:t>
            </a:r>
            <a:r>
              <a:rPr lang="zh-CN" altLang="en-US" sz="2400" dirty="0"/>
              <a:t>的数据，</a:t>
            </a:r>
            <a:r>
              <a:rPr lang="en-US" altLang="zh-CN" sz="2400" dirty="0"/>
              <a:t>N-1</a:t>
            </a:r>
            <a:r>
              <a:rPr lang="zh-CN" altLang="en-US" sz="2400" dirty="0"/>
              <a:t>条边</a:t>
            </a:r>
            <a:r>
              <a:rPr lang="en-US" altLang="zh-CN" sz="2400" dirty="0"/>
              <a:t>(</a:t>
            </a:r>
            <a:r>
              <a:rPr lang="zh-CN" altLang="en-US" sz="2400" dirty="0"/>
              <a:t>树</a:t>
            </a:r>
            <a:r>
              <a:rPr lang="en-US" altLang="zh-CN" sz="2400" dirty="0"/>
              <a:t>)</a:t>
            </a:r>
            <a:r>
              <a:rPr lang="zh-CN" altLang="en-US" sz="2400" dirty="0"/>
              <a:t>。</a:t>
            </a:r>
          </a:p>
          <a:p>
            <a:r>
              <a:rPr lang="zh-CN" altLang="en-US" sz="2400" dirty="0"/>
              <a:t>有</a:t>
            </a:r>
            <a:r>
              <a:rPr lang="en-US" altLang="zh-CN" sz="2400" dirty="0"/>
              <a:t>50%</a:t>
            </a:r>
            <a:r>
              <a:rPr lang="zh-CN" altLang="en-US" sz="2400" dirty="0"/>
              <a:t>的数据，</a:t>
            </a:r>
            <a:r>
              <a:rPr lang="en-US" altLang="zh-CN" sz="2400" dirty="0"/>
              <a:t>N</a:t>
            </a:r>
            <a:r>
              <a:rPr lang="zh-CN" altLang="en-US" sz="2400" dirty="0"/>
              <a:t>条边</a:t>
            </a:r>
            <a:r>
              <a:rPr lang="en-US" altLang="zh-CN" sz="2400" dirty="0"/>
              <a:t>(</a:t>
            </a:r>
            <a:r>
              <a:rPr lang="zh-CN" altLang="en-US" sz="2400" dirty="0"/>
              <a:t>基环树</a:t>
            </a:r>
            <a:r>
              <a:rPr lang="en-US" altLang="zh-CN" sz="2400" dirty="0"/>
              <a:t>)</a:t>
            </a:r>
            <a:r>
              <a:rPr lang="zh-CN" altLang="en-US" sz="2400" dirty="0"/>
              <a:t>。</a:t>
            </a:r>
          </a:p>
          <a:p>
            <a:r>
              <a:rPr lang="zh-CN" altLang="en-US" sz="2400" dirty="0"/>
              <a:t>有</a:t>
            </a:r>
            <a:r>
              <a:rPr lang="en-US" altLang="zh-CN" sz="2400" dirty="0"/>
              <a:t>60%</a:t>
            </a:r>
            <a:r>
              <a:rPr lang="zh-CN" altLang="en-US" sz="2400" dirty="0"/>
              <a:t>的数据，</a:t>
            </a:r>
            <a:r>
              <a:rPr lang="en-US" altLang="zh-CN" sz="2400" dirty="0"/>
              <a:t>N&lt;=1000</a:t>
            </a:r>
            <a:r>
              <a:rPr lang="zh-CN" altLang="en-US" sz="2400" dirty="0"/>
              <a:t>。</a:t>
            </a:r>
          </a:p>
        </p:txBody>
      </p:sp>
      <p:sp>
        <p:nvSpPr>
          <p:cNvPr id="4" name="内容占位符 3"/>
          <p:cNvSpPr>
            <a:spLocks noGrp="1"/>
          </p:cNvSpPr>
          <p:nvPr>
            <p:ph sz="quarter" idx="10"/>
          </p:nvPr>
        </p:nvSpPr>
        <p:spPr/>
        <p:txBody>
          <a:bodyPr/>
          <a:lstStyle/>
          <a:p>
            <a:r>
              <a:rPr lang="zh-CN" altLang="en-US" dirty="0" smtClean="0"/>
              <a:t>基环树</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690311826"/>
      </p:ext>
    </p:extLst>
  </p:cSld>
  <p:clrMapOvr>
    <a:masterClrMapping/>
  </p:clrMapOvr>
  <p:transition spd="slow">
    <p:push/>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迷失游乐园</a:t>
            </a:r>
            <a:endParaRPr lang="zh-CN" altLang="en-US" dirty="0"/>
          </a:p>
        </p:txBody>
      </p:sp>
      <p:sp>
        <p:nvSpPr>
          <p:cNvPr id="3" name="内容占位符 2"/>
          <p:cNvSpPr>
            <a:spLocks noGrp="1"/>
          </p:cNvSpPr>
          <p:nvPr>
            <p:ph idx="1"/>
          </p:nvPr>
        </p:nvSpPr>
        <p:spPr/>
        <p:txBody>
          <a:bodyPr/>
          <a:lstStyle/>
          <a:p>
            <a:r>
              <a:rPr lang="zh-CN" altLang="en-US" sz="2400" dirty="0" smtClean="0"/>
              <a:t>如果是一棵树：</a:t>
            </a:r>
            <a:endParaRPr lang="en-US" altLang="zh-CN" sz="2400" dirty="0" smtClean="0"/>
          </a:p>
          <a:p>
            <a:r>
              <a:rPr lang="zh-CN" altLang="en-US" sz="2400" dirty="0" smtClean="0"/>
              <a:t>首先</a:t>
            </a:r>
            <a:r>
              <a:rPr lang="zh-CN" altLang="en-US" sz="2400" dirty="0"/>
              <a:t>随便取一个点为根（例如</a:t>
            </a:r>
            <a:r>
              <a:rPr lang="en-US" altLang="zh-CN" sz="2400" dirty="0"/>
              <a:t>1</a:t>
            </a:r>
            <a:r>
              <a:rPr lang="zh-CN" altLang="en-US" sz="2400" dirty="0"/>
              <a:t>号点），做树状动规。</a:t>
            </a:r>
          </a:p>
          <a:p>
            <a:r>
              <a:rPr lang="zh-CN" altLang="en-US" sz="2400" dirty="0"/>
              <a:t>设点</a:t>
            </a:r>
            <a:r>
              <a:rPr lang="en-US" altLang="zh-CN" sz="2400" dirty="0" err="1"/>
              <a:t>i</a:t>
            </a:r>
            <a:r>
              <a:rPr lang="zh-CN" altLang="en-US" sz="2400" dirty="0"/>
              <a:t>走向它的子树的期望长度为</a:t>
            </a:r>
            <a:r>
              <a:rPr lang="en-US" altLang="zh-CN" sz="2400" dirty="0"/>
              <a:t>F[</a:t>
            </a:r>
            <a:r>
              <a:rPr lang="en-US" altLang="zh-CN" sz="2400" dirty="0" err="1"/>
              <a:t>i</a:t>
            </a:r>
            <a:r>
              <a:rPr lang="en-US" altLang="zh-CN" sz="2400" dirty="0"/>
              <a:t>]</a:t>
            </a:r>
            <a:r>
              <a:rPr lang="zh-CN" altLang="en-US" sz="2400" dirty="0"/>
              <a:t>，</a:t>
            </a:r>
            <a:r>
              <a:rPr lang="en-US" altLang="zh-CN" sz="2400" dirty="0" err="1"/>
              <a:t>i</a:t>
            </a:r>
            <a:r>
              <a:rPr lang="zh-CN" altLang="en-US" sz="2400" dirty="0"/>
              <a:t>的子节点为</a:t>
            </a:r>
            <a:r>
              <a:rPr lang="en-US" altLang="zh-CN" sz="2400" dirty="0"/>
              <a:t>s1</a:t>
            </a:r>
            <a:r>
              <a:rPr lang="zh-CN" altLang="en-US" sz="2400" dirty="0"/>
              <a:t>、</a:t>
            </a:r>
            <a:r>
              <a:rPr lang="en-US" altLang="zh-CN" sz="2400" dirty="0"/>
              <a:t>s2……</a:t>
            </a:r>
            <a:r>
              <a:rPr lang="en-US" altLang="zh-CN" sz="2400" dirty="0" err="1"/>
              <a:t>sk</a:t>
            </a:r>
            <a:r>
              <a:rPr lang="zh-CN" altLang="en-US" sz="2400" dirty="0"/>
              <a:t>。</a:t>
            </a:r>
          </a:p>
          <a:p>
            <a:r>
              <a:rPr lang="zh-CN" altLang="en-US" sz="2400" dirty="0"/>
              <a:t>设</a:t>
            </a:r>
            <a:r>
              <a:rPr lang="en-US" altLang="zh-CN" sz="2400" dirty="0"/>
              <a:t>D[</a:t>
            </a:r>
            <a:r>
              <a:rPr lang="en-US" altLang="zh-CN" sz="2400" dirty="0" err="1"/>
              <a:t>i</a:t>
            </a:r>
            <a:r>
              <a:rPr lang="en-US" altLang="zh-CN" sz="2400" dirty="0"/>
              <a:t>] = ∑( F[</a:t>
            </a:r>
            <a:r>
              <a:rPr lang="en-US" altLang="zh-CN" sz="2400" dirty="0" err="1"/>
              <a:t>sj</a:t>
            </a:r>
            <a:r>
              <a:rPr lang="en-US" altLang="zh-CN" sz="2400" dirty="0"/>
              <a:t>] + edge(</a:t>
            </a:r>
            <a:r>
              <a:rPr lang="en-US" altLang="zh-CN" sz="2400" dirty="0" err="1"/>
              <a:t>i,sj</a:t>
            </a:r>
            <a:r>
              <a:rPr lang="en-US" altLang="zh-CN" sz="2400" dirty="0"/>
              <a:t>) ) </a:t>
            </a:r>
            <a:r>
              <a:rPr lang="zh-CN" altLang="en-US" sz="2400" dirty="0"/>
              <a:t>，那么</a:t>
            </a:r>
            <a:r>
              <a:rPr lang="en-US" altLang="zh-CN" sz="2400" dirty="0"/>
              <a:t>F[</a:t>
            </a:r>
            <a:r>
              <a:rPr lang="en-US" altLang="zh-CN" sz="2400" dirty="0" err="1"/>
              <a:t>i</a:t>
            </a:r>
            <a:r>
              <a:rPr lang="en-US" altLang="zh-CN" sz="2400" dirty="0"/>
              <a:t>] = D[</a:t>
            </a:r>
            <a:r>
              <a:rPr lang="en-US" altLang="zh-CN" sz="2400" dirty="0" err="1"/>
              <a:t>i</a:t>
            </a:r>
            <a:r>
              <a:rPr lang="en-US" altLang="zh-CN" sz="2400" dirty="0"/>
              <a:t>] / k</a:t>
            </a:r>
            <a:r>
              <a:rPr lang="zh-CN" altLang="en-US" sz="2400" dirty="0"/>
              <a:t>。</a:t>
            </a:r>
          </a:p>
          <a:p>
            <a:r>
              <a:rPr lang="zh-CN" altLang="en-US" sz="2400" dirty="0"/>
              <a:t>设</a:t>
            </a:r>
            <a:r>
              <a:rPr lang="en-US" altLang="zh-CN" sz="2400" dirty="0"/>
              <a:t>P[</a:t>
            </a:r>
            <a:r>
              <a:rPr lang="en-US" altLang="zh-CN" sz="2400" dirty="0" err="1"/>
              <a:t>i</a:t>
            </a:r>
            <a:r>
              <a:rPr lang="en-US" altLang="zh-CN" sz="2400" dirty="0"/>
              <a:t>]</a:t>
            </a:r>
            <a:r>
              <a:rPr lang="zh-CN" altLang="en-US" sz="2400" dirty="0"/>
              <a:t>为</a:t>
            </a:r>
            <a:r>
              <a:rPr lang="en-US" altLang="zh-CN" sz="2400" dirty="0" err="1"/>
              <a:t>i</a:t>
            </a:r>
            <a:r>
              <a:rPr lang="zh-CN" altLang="en-US" sz="2400" dirty="0"/>
              <a:t>作为起点的期望长度，那么</a:t>
            </a:r>
            <a:r>
              <a:rPr lang="en-US" altLang="zh-CN" sz="2400" dirty="0"/>
              <a:t>P[1]=F[1]</a:t>
            </a:r>
            <a:r>
              <a:rPr lang="zh-CN" altLang="en-US" sz="2400" dirty="0"/>
              <a:t>，</a:t>
            </a:r>
            <a:r>
              <a:rPr lang="en-US" altLang="zh-CN" sz="2400" dirty="0"/>
              <a:t>Du[</a:t>
            </a:r>
            <a:r>
              <a:rPr lang="en-US" altLang="zh-CN" sz="2400" dirty="0" err="1"/>
              <a:t>i</a:t>
            </a:r>
            <a:r>
              <a:rPr lang="en-US" altLang="zh-CN" sz="2400" dirty="0"/>
              <a:t>]</a:t>
            </a:r>
            <a:r>
              <a:rPr lang="zh-CN" altLang="en-US" sz="2400" dirty="0"/>
              <a:t>是节点</a:t>
            </a:r>
            <a:r>
              <a:rPr lang="en-US" altLang="zh-CN" sz="2400" dirty="0" err="1"/>
              <a:t>i</a:t>
            </a:r>
            <a:r>
              <a:rPr lang="zh-CN" altLang="en-US" sz="2400" dirty="0"/>
              <a:t>的度数。</a:t>
            </a:r>
          </a:p>
          <a:p>
            <a:r>
              <a:rPr lang="zh-CN" altLang="en-US" sz="2400" dirty="0"/>
              <a:t>再进行一次</a:t>
            </a:r>
            <a:r>
              <a:rPr lang="en-US" altLang="zh-CN" sz="2400" dirty="0"/>
              <a:t>DFS</a:t>
            </a:r>
            <a:r>
              <a:rPr lang="zh-CN" altLang="en-US" sz="2400" dirty="0"/>
              <a:t>，如果</a:t>
            </a:r>
            <a:r>
              <a:rPr lang="en-US" altLang="zh-CN" sz="2400" dirty="0"/>
              <a:t>y</a:t>
            </a:r>
            <a:r>
              <a:rPr lang="zh-CN" altLang="en-US" sz="2400" dirty="0"/>
              <a:t>是</a:t>
            </a:r>
            <a:r>
              <a:rPr lang="en-US" altLang="zh-CN" sz="2400" dirty="0"/>
              <a:t>x</a:t>
            </a:r>
            <a:r>
              <a:rPr lang="zh-CN" altLang="en-US" sz="2400" dirty="0"/>
              <a:t>的子节点，</a:t>
            </a:r>
            <a:r>
              <a:rPr lang="en-US" altLang="zh-CN" sz="2400" dirty="0"/>
              <a:t>P[x]</a:t>
            </a:r>
            <a:r>
              <a:rPr lang="zh-CN" altLang="en-US" sz="2400" dirty="0"/>
              <a:t>已经算出。</a:t>
            </a:r>
          </a:p>
          <a:p>
            <a:r>
              <a:rPr lang="zh-CN" altLang="en-US" sz="2400" dirty="0"/>
              <a:t>那么当</a:t>
            </a:r>
            <a:r>
              <a:rPr lang="en-US" altLang="zh-CN" sz="2400" dirty="0"/>
              <a:t>y</a:t>
            </a:r>
            <a:r>
              <a:rPr lang="zh-CN" altLang="en-US" sz="2400" dirty="0"/>
              <a:t>为根时，有</a:t>
            </a:r>
            <a:r>
              <a:rPr lang="en-US" altLang="zh-CN" sz="2400" dirty="0"/>
              <a:t>D[y] += (D[x]-F[y]-edge(</a:t>
            </a:r>
            <a:r>
              <a:rPr lang="en-US" altLang="zh-CN" sz="2400" dirty="0" err="1"/>
              <a:t>x,y</a:t>
            </a:r>
            <a:r>
              <a:rPr lang="en-US" altLang="zh-CN" sz="2400" dirty="0"/>
              <a:t>)) / (Du[x]-1) + edge(</a:t>
            </a:r>
            <a:r>
              <a:rPr lang="en-US" altLang="zh-CN" sz="2400" dirty="0" err="1"/>
              <a:t>x,y</a:t>
            </a:r>
            <a:r>
              <a:rPr lang="en-US" altLang="zh-CN" sz="2400" dirty="0"/>
              <a:t>)</a:t>
            </a:r>
            <a:r>
              <a:rPr lang="zh-CN" altLang="en-US" sz="2400" dirty="0"/>
              <a:t>。</a:t>
            </a:r>
          </a:p>
          <a:p>
            <a:r>
              <a:rPr lang="en-US" altLang="zh-CN" sz="2400" dirty="0"/>
              <a:t>P[y] = D[y] / Du[y]</a:t>
            </a:r>
            <a:r>
              <a:rPr lang="zh-CN" altLang="en-US" sz="2400" dirty="0"/>
              <a:t>。这样通过一次</a:t>
            </a:r>
            <a:r>
              <a:rPr lang="en-US" altLang="zh-CN" sz="2400" dirty="0"/>
              <a:t>DFS</a:t>
            </a:r>
            <a:r>
              <a:rPr lang="zh-CN" altLang="en-US" sz="2400" dirty="0"/>
              <a:t>，就可以算出所有点的</a:t>
            </a:r>
            <a:r>
              <a:rPr lang="en-US" altLang="zh-CN" sz="2400" dirty="0"/>
              <a:t>P</a:t>
            </a:r>
            <a:r>
              <a:rPr lang="zh-CN" altLang="en-US" sz="2400" dirty="0"/>
              <a:t>值。</a:t>
            </a:r>
          </a:p>
        </p:txBody>
      </p:sp>
      <p:sp>
        <p:nvSpPr>
          <p:cNvPr id="4" name="内容占位符 3"/>
          <p:cNvSpPr>
            <a:spLocks noGrp="1"/>
          </p:cNvSpPr>
          <p:nvPr>
            <p:ph sz="quarter" idx="10"/>
          </p:nvPr>
        </p:nvSpPr>
        <p:spPr/>
        <p:txBody>
          <a:bodyPr/>
          <a:lstStyle/>
          <a:p>
            <a:r>
              <a:rPr lang="zh-CN" altLang="en-US" dirty="0" smtClean="0"/>
              <a:t>基环树</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635614735"/>
      </p:ext>
    </p:extLst>
  </p:cSld>
  <p:clrMapOvr>
    <a:masterClrMapping/>
  </p:clrMapOvr>
  <p:transition spd="slow">
    <p:push/>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迷失游乐园</a:t>
            </a:r>
            <a:endParaRPr lang="zh-CN" altLang="en-US" dirty="0"/>
          </a:p>
        </p:txBody>
      </p:sp>
      <p:sp>
        <p:nvSpPr>
          <p:cNvPr id="3" name="内容占位符 2"/>
          <p:cNvSpPr>
            <a:spLocks noGrp="1"/>
          </p:cNvSpPr>
          <p:nvPr>
            <p:ph idx="1"/>
          </p:nvPr>
        </p:nvSpPr>
        <p:spPr>
          <a:xfrm>
            <a:off x="833547" y="1722268"/>
            <a:ext cx="10520937" cy="4545367"/>
          </a:xfrm>
        </p:spPr>
        <p:txBody>
          <a:bodyPr/>
          <a:lstStyle/>
          <a:p>
            <a:r>
              <a:rPr lang="zh-CN" altLang="en-US" sz="2400" dirty="0" smtClean="0"/>
              <a:t>如果是基环树：</a:t>
            </a:r>
            <a:endParaRPr lang="en-US" altLang="zh-CN" sz="2400" dirty="0" smtClean="0"/>
          </a:p>
          <a:p>
            <a:r>
              <a:rPr lang="zh-CN" altLang="en-US" sz="2400" dirty="0" smtClean="0"/>
              <a:t>去掉</a:t>
            </a:r>
            <a:r>
              <a:rPr lang="zh-CN" altLang="en-US" sz="2400" dirty="0"/>
              <a:t>这个环，那就是一些子树构成的森林</a:t>
            </a:r>
            <a:r>
              <a:rPr lang="zh-CN" altLang="en-US" sz="2400" dirty="0" smtClean="0"/>
              <a:t>。首先</a:t>
            </a:r>
            <a:r>
              <a:rPr lang="zh-CN" altLang="en-US" sz="2400" dirty="0"/>
              <a:t>用前面提到的树形动规的方法处理这些子树</a:t>
            </a:r>
            <a:r>
              <a:rPr lang="zh-CN" altLang="en-US" sz="2400" dirty="0" smtClean="0"/>
              <a:t>。然后</a:t>
            </a:r>
            <a:r>
              <a:rPr lang="zh-CN" altLang="en-US" sz="2400" dirty="0"/>
              <a:t>注意到环上的点很少，我们就依次让环上的每个点作为起点计算一遍。</a:t>
            </a:r>
            <a:endParaRPr lang="en-US" altLang="zh-CN" sz="2400" dirty="0"/>
          </a:p>
          <a:p>
            <a:r>
              <a:rPr lang="zh-CN" altLang="en-US" sz="2400" dirty="0"/>
              <a:t>设</a:t>
            </a:r>
            <a:r>
              <a:rPr lang="en-US" altLang="zh-CN" sz="2400" dirty="0"/>
              <a:t>G[x]</a:t>
            </a:r>
            <a:r>
              <a:rPr lang="zh-CN" altLang="en-US" sz="2400" dirty="0"/>
              <a:t>表示从</a:t>
            </a:r>
            <a:r>
              <a:rPr lang="en-US" altLang="zh-CN" sz="2400" dirty="0"/>
              <a:t>x</a:t>
            </a:r>
            <a:r>
              <a:rPr lang="zh-CN" altLang="en-US" sz="2400" dirty="0"/>
              <a:t>出发的各条路径的期望之和。从这个点出发有两种路径：</a:t>
            </a:r>
            <a:endParaRPr lang="en-US" altLang="zh-CN" sz="2400" dirty="0"/>
          </a:p>
          <a:p>
            <a:r>
              <a:rPr lang="zh-CN" altLang="en-US" sz="2400" dirty="0"/>
              <a:t>进入以这个点为根的子树</a:t>
            </a:r>
            <a:r>
              <a:rPr lang="en-US" altLang="zh-CN" sz="2400" dirty="0"/>
              <a:t>y</a:t>
            </a:r>
            <a:r>
              <a:rPr lang="zh-CN" altLang="en-US" sz="2400" dirty="0"/>
              <a:t>，直接</a:t>
            </a:r>
            <a:r>
              <a:rPr lang="en-US" altLang="zh-CN" sz="2400" dirty="0"/>
              <a:t>G[x]+=F[y]+edge(</a:t>
            </a:r>
            <a:r>
              <a:rPr lang="en-US" altLang="zh-CN" sz="2400" dirty="0" err="1"/>
              <a:t>x,y</a:t>
            </a:r>
            <a:r>
              <a:rPr lang="en-US" altLang="zh-CN" sz="2400" dirty="0"/>
              <a:t>)</a:t>
            </a:r>
            <a:r>
              <a:rPr lang="zh-CN" altLang="en-US" sz="2400" dirty="0"/>
              <a:t>。</a:t>
            </a:r>
            <a:endParaRPr lang="en-US" altLang="zh-CN" sz="2400" dirty="0"/>
          </a:p>
          <a:p>
            <a:r>
              <a:rPr lang="zh-CN" altLang="en-US" sz="2400" dirty="0"/>
              <a:t>进入左右两侧的环上点，那么递归计算，</a:t>
            </a:r>
            <a:r>
              <a:rPr lang="en-US" altLang="zh-CN" sz="2400" dirty="0"/>
              <a:t>G[x]+=G[y]+edge(</a:t>
            </a:r>
            <a:r>
              <a:rPr lang="en-US" altLang="zh-CN" sz="2400" dirty="0" err="1"/>
              <a:t>x,y</a:t>
            </a:r>
            <a:r>
              <a:rPr lang="en-US" altLang="zh-CN" sz="2400" dirty="0"/>
              <a:t>)</a:t>
            </a:r>
            <a:r>
              <a:rPr lang="zh-CN" altLang="en-US" sz="2400" dirty="0"/>
              <a:t>。</a:t>
            </a:r>
            <a:endParaRPr lang="en-US" altLang="zh-CN" sz="2400" dirty="0"/>
          </a:p>
          <a:p>
            <a:r>
              <a:rPr lang="zh-CN" altLang="en-US" sz="2400" dirty="0"/>
              <a:t>注意对于其它的环上的点，就只有左或者右侧一种走法了，不能走向它的父层</a:t>
            </a:r>
            <a:r>
              <a:rPr lang="zh-CN" altLang="en-US" sz="2400" dirty="0" smtClean="0"/>
              <a:t>。同时</a:t>
            </a:r>
            <a:r>
              <a:rPr lang="zh-CN" altLang="en-US" sz="2400" dirty="0"/>
              <a:t>注意更新环上点的度数，</a:t>
            </a:r>
            <a:r>
              <a:rPr lang="en-US" altLang="zh-CN" sz="2400" dirty="0"/>
              <a:t>F[x]=G[x]/Du’[x]</a:t>
            </a:r>
            <a:r>
              <a:rPr lang="zh-CN" altLang="en-US" sz="2400" dirty="0"/>
              <a:t>。</a:t>
            </a:r>
            <a:endParaRPr lang="en-US" altLang="zh-CN" sz="2400" dirty="0"/>
          </a:p>
          <a:p>
            <a:r>
              <a:rPr lang="zh-CN" altLang="en-US" sz="2400" dirty="0"/>
              <a:t>算出每个环上点为起点的期望后，我们再像前面提到的一样，</a:t>
            </a:r>
            <a:r>
              <a:rPr lang="en-US" altLang="zh-CN" sz="2400" dirty="0"/>
              <a:t>DFS</a:t>
            </a:r>
            <a:r>
              <a:rPr lang="zh-CN" altLang="en-US" sz="2400" dirty="0"/>
              <a:t>一遍求出子树上的点为起点时的期望。</a:t>
            </a:r>
          </a:p>
        </p:txBody>
      </p:sp>
      <p:sp>
        <p:nvSpPr>
          <p:cNvPr id="4" name="内容占位符 3"/>
          <p:cNvSpPr>
            <a:spLocks noGrp="1"/>
          </p:cNvSpPr>
          <p:nvPr>
            <p:ph sz="quarter" idx="10"/>
          </p:nvPr>
        </p:nvSpPr>
        <p:spPr/>
        <p:txBody>
          <a:bodyPr/>
          <a:lstStyle/>
          <a:p>
            <a:r>
              <a:rPr lang="zh-CN" altLang="en-US" dirty="0" smtClean="0"/>
              <a:t>基环树</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777182047"/>
      </p:ext>
    </p:extLst>
  </p:cSld>
  <p:clrMapOvr>
    <a:masterClrMapping/>
  </p:clrMapOvr>
  <p:transition spd="slow">
    <p:push/>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岛屿</a:t>
            </a:r>
            <a:r>
              <a:rPr lang="en-US" altLang="zh-CN" dirty="0" smtClean="0"/>
              <a:t>(Island)</a:t>
            </a:r>
            <a:endParaRPr lang="zh-CN" altLang="en-US" dirty="0"/>
          </a:p>
        </p:txBody>
      </p:sp>
      <p:sp>
        <p:nvSpPr>
          <p:cNvPr id="3" name="内容占位符 2"/>
          <p:cNvSpPr>
            <a:spLocks noGrp="1"/>
          </p:cNvSpPr>
          <p:nvPr>
            <p:ph idx="1"/>
          </p:nvPr>
        </p:nvSpPr>
        <p:spPr/>
        <p:txBody>
          <a:bodyPr/>
          <a:lstStyle/>
          <a:p>
            <a:r>
              <a:rPr lang="zh-CN" altLang="en-US" sz="2400" dirty="0"/>
              <a:t>来源：</a:t>
            </a:r>
            <a:r>
              <a:rPr lang="en-US" altLang="zh-CN" sz="2400" dirty="0"/>
              <a:t>IOI2008</a:t>
            </a:r>
          </a:p>
          <a:p>
            <a:r>
              <a:rPr lang="en-US" altLang="zh-CN" sz="2400" dirty="0"/>
              <a:t>N</a:t>
            </a:r>
            <a:r>
              <a:rPr lang="zh-CN" altLang="en-US" sz="2400" dirty="0"/>
              <a:t>个岛屿，从每个岛屿出发向另外一个岛屿建一座桥，桥可以双向行走。</a:t>
            </a:r>
            <a:endParaRPr lang="en-US" altLang="zh-CN" sz="2400" dirty="0"/>
          </a:p>
          <a:p>
            <a:r>
              <a:rPr lang="zh-CN" altLang="en-US" sz="2400" dirty="0"/>
              <a:t>两个不通过桥连通的岛屿之间可以通过渡船到达。</a:t>
            </a:r>
            <a:endParaRPr lang="en-US" altLang="zh-CN" sz="2400" dirty="0"/>
          </a:p>
          <a:p>
            <a:r>
              <a:rPr lang="zh-CN" altLang="en-US" sz="2400" dirty="0"/>
              <a:t>选择一个岛屿开始旅行，每个岛屿最多只能经过一次。</a:t>
            </a:r>
            <a:endParaRPr lang="en-US" altLang="zh-CN" sz="2400" dirty="0"/>
          </a:p>
          <a:p>
            <a:r>
              <a:rPr lang="zh-CN" altLang="en-US" sz="2400" dirty="0"/>
              <a:t>求旅行过程中经过的桥的长度总和最长是多少？</a:t>
            </a:r>
            <a:r>
              <a:rPr lang="en-US" altLang="zh-CN" sz="2400" dirty="0"/>
              <a:t>N&lt;=1000000</a:t>
            </a:r>
            <a:r>
              <a:rPr lang="zh-CN" altLang="en-US" sz="2400" dirty="0"/>
              <a:t>。</a:t>
            </a:r>
            <a:endParaRPr lang="en-US" altLang="zh-CN" sz="2400" dirty="0"/>
          </a:p>
          <a:p>
            <a:endParaRPr lang="en-US" altLang="zh-CN" sz="2400" dirty="0"/>
          </a:p>
          <a:p>
            <a:r>
              <a:rPr lang="zh-CN" altLang="en-US" sz="2400" dirty="0"/>
              <a:t>图的形态？基环树森林。</a:t>
            </a:r>
            <a:endParaRPr lang="en-US" altLang="zh-CN" sz="2400" dirty="0"/>
          </a:p>
          <a:p>
            <a:r>
              <a:rPr lang="zh-CN" altLang="en-US" sz="2400" dirty="0"/>
              <a:t>每棵基环树里走桥，不同基环树通过渡船连接。</a:t>
            </a:r>
            <a:endParaRPr lang="en-US" altLang="zh-CN" sz="2400" dirty="0"/>
          </a:p>
          <a:p>
            <a:r>
              <a:rPr lang="zh-CN" altLang="en-US" sz="2400" dirty="0"/>
              <a:t>模型？求每棵基环树的最长链长度之和。</a:t>
            </a:r>
            <a:endParaRPr lang="en-US" altLang="zh-CN"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a:t>基</a:t>
            </a:r>
            <a:r>
              <a:rPr lang="zh-CN" altLang="en-US" dirty="0" smtClean="0"/>
              <a:t>环树</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48303294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岛屿</a:t>
            </a:r>
            <a:r>
              <a:rPr lang="en-US" altLang="zh-CN" dirty="0" smtClean="0"/>
              <a:t>(Island)</a:t>
            </a:r>
            <a:endParaRPr lang="zh-CN" altLang="en-US" dirty="0"/>
          </a:p>
        </p:txBody>
      </p:sp>
      <p:sp>
        <p:nvSpPr>
          <p:cNvPr id="3" name="内容占位符 2"/>
          <p:cNvSpPr>
            <a:spLocks noGrp="1"/>
          </p:cNvSpPr>
          <p:nvPr>
            <p:ph idx="1"/>
          </p:nvPr>
        </p:nvSpPr>
        <p:spPr>
          <a:xfrm>
            <a:off x="834232" y="1828800"/>
            <a:ext cx="10519568" cy="4495800"/>
          </a:xfrm>
        </p:spPr>
        <p:txBody>
          <a:bodyPr/>
          <a:lstStyle/>
          <a:p>
            <a:r>
              <a:rPr lang="zh-CN" altLang="en-US" sz="2400" dirty="0"/>
              <a:t>树的最长链</a:t>
            </a:r>
            <a:r>
              <a:rPr lang="en-US" altLang="zh-CN" sz="2400" dirty="0"/>
              <a:t>(</a:t>
            </a:r>
            <a:r>
              <a:rPr lang="zh-CN" altLang="en-US" sz="2400" dirty="0"/>
              <a:t>直径</a:t>
            </a:r>
            <a:r>
              <a:rPr lang="en-US" altLang="zh-CN" sz="2400" dirty="0"/>
              <a:t>)</a:t>
            </a:r>
            <a:r>
              <a:rPr lang="zh-CN" altLang="en-US" sz="2400" dirty="0"/>
              <a:t>？</a:t>
            </a:r>
            <a:endParaRPr lang="en-US" altLang="zh-CN" sz="2400" dirty="0"/>
          </a:p>
          <a:p>
            <a:pPr lvl="1"/>
            <a:r>
              <a:rPr lang="zh-CN" altLang="en-US" sz="2000" dirty="0"/>
              <a:t>贪心，两次</a:t>
            </a:r>
            <a:r>
              <a:rPr lang="en-US" altLang="zh-CN" sz="2000" dirty="0"/>
              <a:t>BFS</a:t>
            </a:r>
          </a:p>
          <a:p>
            <a:pPr lvl="1"/>
            <a:r>
              <a:rPr lang="zh-CN" altLang="en-US" sz="2000" dirty="0"/>
              <a:t>树形</a:t>
            </a:r>
            <a:r>
              <a:rPr lang="en-US" altLang="zh-CN" sz="2000" dirty="0"/>
              <a:t>DP</a:t>
            </a:r>
          </a:p>
          <a:p>
            <a:pPr lvl="1"/>
            <a:r>
              <a:rPr lang="en-US" altLang="zh-CN" sz="2000" dirty="0"/>
              <a:t>D[</a:t>
            </a:r>
            <a:r>
              <a:rPr lang="en-US" altLang="zh-CN" sz="2000" dirty="0" err="1"/>
              <a:t>i</a:t>
            </a:r>
            <a:r>
              <a:rPr lang="en-US" altLang="zh-CN" sz="2000" dirty="0"/>
              <a:t>]</a:t>
            </a:r>
            <a:r>
              <a:rPr lang="zh-CN" altLang="en-US" sz="2000" dirty="0"/>
              <a:t>表示点</a:t>
            </a:r>
            <a:r>
              <a:rPr lang="en-US" altLang="zh-CN" sz="2000" dirty="0" err="1"/>
              <a:t>i</a:t>
            </a:r>
            <a:r>
              <a:rPr lang="zh-CN" altLang="en-US" sz="2000" dirty="0"/>
              <a:t>向下的最大深度</a:t>
            </a:r>
            <a:endParaRPr lang="en-US" altLang="zh-CN" sz="2000" dirty="0"/>
          </a:p>
          <a:p>
            <a:pPr lvl="1"/>
            <a:r>
              <a:rPr lang="en-US" altLang="zh-CN" sz="2000" dirty="0"/>
              <a:t>DP</a:t>
            </a:r>
            <a:r>
              <a:rPr lang="zh-CN" altLang="en-US" sz="2000" dirty="0"/>
              <a:t>过程中适当利用</a:t>
            </a:r>
            <a:r>
              <a:rPr lang="en-US" altLang="zh-CN" sz="2000" dirty="0"/>
              <a:t>D[x]+D[y]+edge(</a:t>
            </a:r>
            <a:r>
              <a:rPr lang="en-US" altLang="zh-CN" sz="2000" dirty="0" err="1"/>
              <a:t>x,y</a:t>
            </a:r>
            <a:r>
              <a:rPr lang="en-US" altLang="zh-CN" sz="2000" dirty="0"/>
              <a:t>)</a:t>
            </a:r>
            <a:r>
              <a:rPr lang="zh-CN" altLang="en-US" sz="2000" dirty="0"/>
              <a:t>更新答案</a:t>
            </a:r>
            <a:endParaRPr lang="en-US" altLang="zh-CN" sz="2000" dirty="0"/>
          </a:p>
          <a:p>
            <a:r>
              <a:rPr lang="zh-CN" altLang="en-US" sz="2400" dirty="0"/>
              <a:t>基环树的最长链？</a:t>
            </a:r>
            <a:endParaRPr lang="en-US" altLang="zh-CN" sz="2400" dirty="0"/>
          </a:p>
          <a:p>
            <a:pPr lvl="1"/>
            <a:r>
              <a:rPr lang="zh-CN" altLang="en-US" sz="2000" dirty="0"/>
              <a:t>如果不经过环，那么在某棵子树中，就是树的直径</a:t>
            </a:r>
            <a:endParaRPr lang="en-US" altLang="zh-CN" sz="2000" dirty="0"/>
          </a:p>
          <a:p>
            <a:pPr lvl="1"/>
            <a:r>
              <a:rPr lang="zh-CN" altLang="en-US" sz="2000" dirty="0"/>
              <a:t>如果经过环？把这个环随意断开一条边，拉成一条链，然后把它扩展一倍</a:t>
            </a:r>
            <a:endParaRPr lang="en-US" altLang="zh-CN" sz="2000" dirty="0"/>
          </a:p>
          <a:p>
            <a:pPr lvl="1"/>
            <a:r>
              <a:rPr lang="zh-CN" altLang="en-US" sz="2000" dirty="0"/>
              <a:t>对于扩展后的链上一点</a:t>
            </a:r>
            <a:r>
              <a:rPr lang="en-US" altLang="zh-CN" sz="2000" dirty="0" err="1"/>
              <a:t>i</a:t>
            </a:r>
            <a:r>
              <a:rPr lang="zh-CN" altLang="en-US" sz="2000" dirty="0"/>
              <a:t>，找到另一点</a:t>
            </a:r>
            <a:r>
              <a:rPr lang="en-US" altLang="zh-CN" sz="2000" dirty="0"/>
              <a:t>j</a:t>
            </a:r>
            <a:r>
              <a:rPr lang="zh-CN" altLang="en-US" sz="2000" dirty="0"/>
              <a:t>，使</a:t>
            </a:r>
            <a:r>
              <a:rPr lang="en-US" altLang="zh-CN" sz="2000" dirty="0"/>
              <a:t>D[</a:t>
            </a:r>
            <a:r>
              <a:rPr lang="en-US" altLang="zh-CN" sz="2000" dirty="0" err="1"/>
              <a:t>i</a:t>
            </a:r>
            <a:r>
              <a:rPr lang="en-US" altLang="zh-CN" sz="2000" dirty="0"/>
              <a:t>]+D[j]+</a:t>
            </a:r>
            <a:r>
              <a:rPr lang="en-US" altLang="zh-CN" sz="2000" dirty="0" err="1"/>
              <a:t>Dist</a:t>
            </a:r>
            <a:r>
              <a:rPr lang="en-US" altLang="zh-CN" sz="2000" dirty="0"/>
              <a:t>(</a:t>
            </a:r>
            <a:r>
              <a:rPr lang="en-US" altLang="zh-CN" sz="2000" dirty="0" err="1"/>
              <a:t>i,j</a:t>
            </a:r>
            <a:r>
              <a:rPr lang="en-US" altLang="zh-CN" sz="2000" dirty="0"/>
              <a:t>)</a:t>
            </a:r>
            <a:r>
              <a:rPr lang="zh-CN" altLang="en-US" sz="2000" dirty="0"/>
              <a:t>最大，</a:t>
            </a:r>
            <a:r>
              <a:rPr lang="en-US" altLang="zh-CN" sz="2000" dirty="0"/>
              <a:t>|</a:t>
            </a:r>
            <a:r>
              <a:rPr lang="en-US" altLang="zh-CN" sz="2000" dirty="0" err="1"/>
              <a:t>i</a:t>
            </a:r>
            <a:r>
              <a:rPr lang="en-US" altLang="zh-CN" sz="2000" dirty="0"/>
              <a:t>-j|&lt;=N</a:t>
            </a:r>
          </a:p>
          <a:p>
            <a:pPr lvl="1"/>
            <a:r>
              <a:rPr lang="zh-CN" altLang="en-US" sz="2000" dirty="0"/>
              <a:t>决策具有单调性：若计算点</a:t>
            </a:r>
            <a:r>
              <a:rPr lang="en-US" altLang="zh-CN" sz="2000" dirty="0" err="1"/>
              <a:t>i</a:t>
            </a:r>
            <a:r>
              <a:rPr lang="zh-CN" altLang="en-US" sz="2000" dirty="0"/>
              <a:t>时有两个决策</a:t>
            </a:r>
            <a:r>
              <a:rPr lang="en-US" altLang="zh-CN" sz="2000" dirty="0" err="1"/>
              <a:t>j,k</a:t>
            </a:r>
            <a:r>
              <a:rPr lang="zh-CN" altLang="en-US" sz="2000" dirty="0"/>
              <a:t>，满足</a:t>
            </a:r>
            <a:r>
              <a:rPr lang="en-US" altLang="zh-CN" sz="2000" dirty="0"/>
              <a:t>D[j]+</a:t>
            </a:r>
            <a:r>
              <a:rPr lang="en-US" altLang="zh-CN" sz="2000" dirty="0" err="1"/>
              <a:t>Dist</a:t>
            </a:r>
            <a:r>
              <a:rPr lang="en-US" altLang="zh-CN" sz="2000" dirty="0"/>
              <a:t>(</a:t>
            </a:r>
            <a:r>
              <a:rPr lang="en-US" altLang="zh-CN" sz="2000" dirty="0" err="1"/>
              <a:t>i,j</a:t>
            </a:r>
            <a:r>
              <a:rPr lang="en-US" altLang="zh-CN" sz="2000" dirty="0"/>
              <a:t>)&gt;D[k]+</a:t>
            </a:r>
            <a:r>
              <a:rPr lang="en-US" altLang="zh-CN" sz="2000" dirty="0" err="1"/>
              <a:t>Dist</a:t>
            </a:r>
            <a:r>
              <a:rPr lang="en-US" altLang="zh-CN" sz="2000" dirty="0"/>
              <a:t>(</a:t>
            </a:r>
            <a:r>
              <a:rPr lang="en-US" altLang="zh-CN" sz="2000" dirty="0" err="1"/>
              <a:t>i,k</a:t>
            </a:r>
            <a:r>
              <a:rPr lang="en-US" altLang="zh-CN" sz="2000" dirty="0"/>
              <a:t>)</a:t>
            </a:r>
            <a:r>
              <a:rPr lang="zh-CN" altLang="en-US" sz="2000" dirty="0"/>
              <a:t>，之后</a:t>
            </a:r>
            <a:r>
              <a:rPr lang="en-US" altLang="zh-CN" sz="2000" dirty="0" err="1"/>
              <a:t>i</a:t>
            </a:r>
            <a:r>
              <a:rPr lang="zh-CN" altLang="en-US" sz="2000" dirty="0"/>
              <a:t>增大为</a:t>
            </a:r>
            <a:r>
              <a:rPr lang="en-US" altLang="zh-CN" sz="2000" dirty="0"/>
              <a:t>i’</a:t>
            </a:r>
            <a:r>
              <a:rPr lang="zh-CN" altLang="en-US" sz="2000" dirty="0"/>
              <a:t>，</a:t>
            </a:r>
            <a:r>
              <a:rPr lang="en-US" altLang="zh-CN" sz="2000" dirty="0" err="1"/>
              <a:t>Dist</a:t>
            </a:r>
            <a:r>
              <a:rPr lang="en-US" altLang="zh-CN" sz="2000" dirty="0"/>
              <a:t>(</a:t>
            </a:r>
            <a:r>
              <a:rPr lang="en-US" altLang="zh-CN" sz="2000" dirty="0" err="1"/>
              <a:t>i</a:t>
            </a:r>
            <a:r>
              <a:rPr lang="en-US" altLang="zh-CN" sz="2000" dirty="0"/>
              <a:t>’,j)</a:t>
            </a:r>
            <a:r>
              <a:rPr lang="zh-CN" altLang="en-US" sz="2000" dirty="0"/>
              <a:t>和</a:t>
            </a:r>
            <a:r>
              <a:rPr lang="en-US" altLang="zh-CN" sz="2000" dirty="0" err="1"/>
              <a:t>Dist</a:t>
            </a:r>
            <a:r>
              <a:rPr lang="en-US" altLang="zh-CN" sz="2000" dirty="0"/>
              <a:t>(</a:t>
            </a:r>
            <a:r>
              <a:rPr lang="en-US" altLang="zh-CN" sz="2000" dirty="0" err="1"/>
              <a:t>i</a:t>
            </a:r>
            <a:r>
              <a:rPr lang="en-US" altLang="zh-CN" sz="2000" dirty="0"/>
              <a:t>’,k)</a:t>
            </a:r>
            <a:r>
              <a:rPr lang="zh-CN" altLang="en-US" sz="2000" dirty="0"/>
              <a:t>同时增大</a:t>
            </a:r>
            <a:r>
              <a:rPr lang="en-US" altLang="zh-CN" sz="2000" dirty="0" err="1"/>
              <a:t>Dist</a:t>
            </a:r>
            <a:r>
              <a:rPr lang="en-US" altLang="zh-CN" sz="2000" dirty="0"/>
              <a:t>(</a:t>
            </a:r>
            <a:r>
              <a:rPr lang="en-US" altLang="zh-CN" sz="2000" dirty="0" err="1"/>
              <a:t>i,i</a:t>
            </a:r>
            <a:r>
              <a:rPr lang="en-US" altLang="zh-CN" sz="2000" dirty="0"/>
              <a:t>’)</a:t>
            </a:r>
            <a:r>
              <a:rPr lang="zh-CN" altLang="en-US" sz="2000" dirty="0"/>
              <a:t>，不等式依然满足</a:t>
            </a:r>
            <a:endParaRPr lang="en-US" altLang="zh-CN" sz="2000" dirty="0"/>
          </a:p>
          <a:p>
            <a:pPr lvl="1"/>
            <a:r>
              <a:rPr lang="zh-CN" altLang="en-US" sz="2000" dirty="0"/>
              <a:t>单调队列优化环上的</a:t>
            </a:r>
            <a:r>
              <a:rPr lang="en-US" altLang="zh-CN" sz="2000" dirty="0"/>
              <a:t>DP</a:t>
            </a:r>
            <a:r>
              <a:rPr lang="zh-CN" altLang="en-US" sz="2000" dirty="0"/>
              <a:t>，</a:t>
            </a:r>
            <a:r>
              <a:rPr lang="en-US" altLang="zh-CN" sz="2000" dirty="0"/>
              <a:t>O(N)</a:t>
            </a:r>
            <a:endParaRPr lang="zh-CN" altLang="en-US" sz="2000" dirty="0"/>
          </a:p>
          <a:p>
            <a:pPr lvl="1"/>
            <a:endParaRPr lang="en-US" altLang="zh-CN" sz="2000" dirty="0"/>
          </a:p>
        </p:txBody>
      </p:sp>
      <p:sp>
        <p:nvSpPr>
          <p:cNvPr id="4" name="内容占位符 3"/>
          <p:cNvSpPr>
            <a:spLocks noGrp="1"/>
          </p:cNvSpPr>
          <p:nvPr>
            <p:ph sz="quarter" idx="10"/>
          </p:nvPr>
        </p:nvSpPr>
        <p:spPr>
          <a:xfrm>
            <a:off x="2971801" y="527050"/>
            <a:ext cx="5487193" cy="387350"/>
          </a:xfrm>
        </p:spPr>
        <p:txBody>
          <a:bodyPr/>
          <a:lstStyle/>
          <a:p>
            <a:r>
              <a:rPr lang="zh-CN" altLang="en-US" dirty="0"/>
              <a:t>基环树</a:t>
            </a:r>
            <a:r>
              <a:rPr lang="en-US" altLang="zh-CN" dirty="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4835208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POJ3567 </a:t>
            </a:r>
            <a:r>
              <a:rPr lang="en-US" altLang="zh-CN" dirty="0" err="1" smtClean="0"/>
              <a:t>Cacus</a:t>
            </a:r>
            <a:r>
              <a:rPr lang="en-US" altLang="zh-CN" dirty="0" smtClean="0"/>
              <a:t> Reloaded</a:t>
            </a:r>
            <a:endParaRPr lang="zh-CN" altLang="en-US" dirty="0"/>
          </a:p>
        </p:txBody>
      </p:sp>
      <p:sp>
        <p:nvSpPr>
          <p:cNvPr id="3" name="内容占位符 2"/>
          <p:cNvSpPr>
            <a:spLocks noGrp="1"/>
          </p:cNvSpPr>
          <p:nvPr>
            <p:ph idx="1"/>
          </p:nvPr>
        </p:nvSpPr>
        <p:spPr/>
        <p:txBody>
          <a:bodyPr/>
          <a:lstStyle/>
          <a:p>
            <a:r>
              <a:rPr lang="en-US" altLang="zh-CN" sz="2400" dirty="0">
                <a:hlinkClick r:id="rId2"/>
              </a:rPr>
              <a:t>http://</a:t>
            </a:r>
            <a:r>
              <a:rPr lang="en-US" altLang="zh-CN" sz="2400" dirty="0" smtClean="0">
                <a:hlinkClick r:id="rId2"/>
              </a:rPr>
              <a:t>poj.org/problem?id=3567</a:t>
            </a:r>
            <a:endParaRPr lang="en-US" altLang="zh-CN" sz="2400" dirty="0" smtClean="0"/>
          </a:p>
          <a:p>
            <a:r>
              <a:rPr lang="zh-CN" altLang="en-US" sz="2400" dirty="0" smtClean="0"/>
              <a:t>对于</a:t>
            </a:r>
            <a:r>
              <a:rPr lang="zh-CN" altLang="en-US" sz="2400" dirty="0"/>
              <a:t>一棵仙人掌，实际上可以剖成若干个基环树。</a:t>
            </a:r>
            <a:endParaRPr lang="en-US" altLang="zh-CN" sz="2400" dirty="0"/>
          </a:p>
          <a:p>
            <a:r>
              <a:rPr lang="zh-CN" altLang="en-US" sz="2400" dirty="0"/>
              <a:t>对于每个环</a:t>
            </a:r>
            <a:r>
              <a:rPr lang="zh-CN" altLang="en-US" sz="2400" dirty="0" smtClean="0"/>
              <a:t>，把</a:t>
            </a:r>
            <a:r>
              <a:rPr lang="en-US" altLang="zh-CN" sz="2400" dirty="0"/>
              <a:t>DFS</a:t>
            </a:r>
            <a:r>
              <a:rPr lang="zh-CN" altLang="en-US" sz="2400" dirty="0"/>
              <a:t>时首先进入到这个环的点作为这个环的“最高点”。</a:t>
            </a:r>
            <a:endParaRPr lang="en-US" altLang="zh-CN" sz="2400" dirty="0"/>
          </a:p>
          <a:p>
            <a:r>
              <a:rPr lang="zh-CN" altLang="en-US" sz="2400" dirty="0"/>
              <a:t>这个环以下还有若干子树，那么这个“最高点”就是基环树的根。</a:t>
            </a:r>
            <a:endParaRPr lang="en-US" altLang="zh-CN" sz="2400" dirty="0"/>
          </a:p>
          <a:p>
            <a:r>
              <a:rPr lang="zh-CN" altLang="en-US" sz="2400" dirty="0"/>
              <a:t>我们对包括这个环的基环树按照</a:t>
            </a:r>
            <a:r>
              <a:rPr lang="en-US" altLang="zh-CN" sz="2400" dirty="0"/>
              <a:t>IOI2008 Island</a:t>
            </a:r>
            <a:r>
              <a:rPr lang="zh-CN" altLang="en-US" sz="2400" dirty="0"/>
              <a:t>的方法进行</a:t>
            </a:r>
            <a:r>
              <a:rPr lang="en-US" altLang="zh-CN" sz="2400" dirty="0"/>
              <a:t>DP</a:t>
            </a:r>
            <a:r>
              <a:rPr lang="zh-CN" altLang="en-US" sz="2400" dirty="0"/>
              <a:t>。</a:t>
            </a:r>
            <a:endParaRPr lang="en-US" altLang="zh-CN" sz="2400" dirty="0"/>
          </a:p>
          <a:p>
            <a:r>
              <a:rPr lang="en-US" altLang="zh-CN" sz="2400" dirty="0"/>
              <a:t>DP</a:t>
            </a:r>
            <a:r>
              <a:rPr lang="zh-CN" altLang="en-US" sz="2400" dirty="0"/>
              <a:t>之后求出这个</a:t>
            </a:r>
            <a:r>
              <a:rPr lang="zh-CN" altLang="en-US" sz="2400" dirty="0" smtClean="0"/>
              <a:t>“最高点</a:t>
            </a:r>
            <a:r>
              <a:rPr lang="en-US" altLang="zh-CN" sz="2400" dirty="0" smtClean="0"/>
              <a:t>x</a:t>
            </a:r>
            <a:r>
              <a:rPr lang="zh-CN" altLang="en-US" sz="2400" dirty="0" smtClean="0"/>
              <a:t>”</a:t>
            </a:r>
            <a:r>
              <a:rPr lang="zh-CN" altLang="en-US" sz="2400" dirty="0"/>
              <a:t>向下在基环树中的最大深度，</a:t>
            </a:r>
            <a:r>
              <a:rPr lang="zh-CN" altLang="en-US" sz="2400" dirty="0" smtClean="0"/>
              <a:t>作为</a:t>
            </a:r>
            <a:r>
              <a:rPr lang="en-US" altLang="zh-CN" sz="2400" dirty="0" smtClean="0"/>
              <a:t>D[x]</a:t>
            </a:r>
            <a:r>
              <a:rPr lang="zh-CN" altLang="en-US" sz="2400" dirty="0" smtClean="0"/>
              <a:t>。</a:t>
            </a:r>
            <a:endParaRPr lang="en-US" altLang="zh-CN" sz="2400" dirty="0"/>
          </a:p>
          <a:p>
            <a:r>
              <a:rPr lang="zh-CN" altLang="en-US" sz="2400" dirty="0"/>
              <a:t>那么这棵基环树就可以缩为这一个“最高点”了，直接向上递归进行后续操作。</a:t>
            </a:r>
            <a:endParaRPr lang="en-US" altLang="zh-CN" sz="2400" dirty="0"/>
          </a:p>
          <a:p>
            <a:r>
              <a:rPr lang="zh-CN" altLang="en-US" sz="2400" dirty="0"/>
              <a:t>整个过程实际上可以依靠一次</a:t>
            </a:r>
            <a:r>
              <a:rPr lang="en-US" altLang="zh-CN" sz="2400" dirty="0" err="1"/>
              <a:t>Tarjan</a:t>
            </a:r>
            <a:r>
              <a:rPr lang="zh-CN" altLang="en-US" sz="2400" dirty="0"/>
              <a:t>算法实现</a:t>
            </a:r>
            <a:r>
              <a:rPr lang="en-US" altLang="zh-CN" sz="2400" dirty="0"/>
              <a:t>——</a:t>
            </a:r>
            <a:r>
              <a:rPr lang="zh-CN" altLang="en-US" sz="2400" dirty="0"/>
              <a:t>因为</a:t>
            </a:r>
            <a:r>
              <a:rPr lang="en-US" altLang="zh-CN" sz="2400" dirty="0" err="1"/>
              <a:t>Tarjan</a:t>
            </a:r>
            <a:r>
              <a:rPr lang="zh-CN" altLang="en-US" sz="2400" dirty="0"/>
              <a:t>的</a:t>
            </a:r>
            <a:r>
              <a:rPr lang="en-US" altLang="zh-CN" sz="2400" dirty="0" err="1"/>
              <a:t>dfn</a:t>
            </a:r>
            <a:r>
              <a:rPr lang="zh-CN" altLang="en-US" sz="2400" dirty="0"/>
              <a:t>和</a:t>
            </a:r>
            <a:r>
              <a:rPr lang="en-US" altLang="zh-CN" sz="2400" dirty="0"/>
              <a:t>low</a:t>
            </a:r>
            <a:r>
              <a:rPr lang="zh-CN" altLang="en-US" sz="2400" dirty="0"/>
              <a:t>数组可以判断仙人掌上的环和隔边，还可以缩点。</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仙人掌直径</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428873561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TYVJ2019 Freda</a:t>
            </a:r>
            <a:r>
              <a:rPr lang="zh-CN" altLang="en-US" dirty="0" smtClean="0"/>
              <a:t>的传呼机</a:t>
            </a:r>
            <a:endParaRPr lang="zh-CN" altLang="en-US" dirty="0"/>
          </a:p>
        </p:txBody>
      </p:sp>
      <p:sp>
        <p:nvSpPr>
          <p:cNvPr id="3" name="内容占位符 2"/>
          <p:cNvSpPr>
            <a:spLocks noGrp="1"/>
          </p:cNvSpPr>
          <p:nvPr>
            <p:ph idx="1"/>
          </p:nvPr>
        </p:nvSpPr>
        <p:spPr/>
        <p:txBody>
          <a:bodyPr/>
          <a:lstStyle/>
          <a:p>
            <a:r>
              <a:rPr lang="en-US" altLang="zh-CN" sz="2400" dirty="0">
                <a:hlinkClick r:id="rId2"/>
              </a:rPr>
              <a:t>http://</a:t>
            </a:r>
            <a:r>
              <a:rPr lang="en-US" altLang="zh-CN" sz="2400" dirty="0" smtClean="0">
                <a:hlinkClick r:id="rId2"/>
              </a:rPr>
              <a:t>www.tyvj.cn/p/2019</a:t>
            </a:r>
            <a:endParaRPr lang="en-US" altLang="zh-CN" sz="2400" dirty="0" smtClean="0"/>
          </a:p>
          <a:p>
            <a:r>
              <a:rPr lang="zh-CN" altLang="en-US" sz="2400" dirty="0" smtClean="0"/>
              <a:t>首先</a:t>
            </a:r>
            <a:r>
              <a:rPr lang="zh-CN" altLang="en-US" sz="2400" dirty="0"/>
              <a:t>任取一个根节点，例如</a:t>
            </a:r>
            <a:r>
              <a:rPr lang="en-US" altLang="zh-CN" sz="2400" dirty="0"/>
              <a:t>1</a:t>
            </a:r>
            <a:r>
              <a:rPr lang="zh-CN" altLang="en-US" sz="2400" dirty="0"/>
              <a:t>号点</a:t>
            </a:r>
            <a:r>
              <a:rPr lang="zh-CN" altLang="en-US" sz="2400" dirty="0" smtClean="0"/>
              <a:t>。以</a:t>
            </a:r>
            <a:r>
              <a:rPr lang="en-US" altLang="zh-CN" sz="2400" dirty="0"/>
              <a:t>1</a:t>
            </a:r>
            <a:r>
              <a:rPr lang="zh-CN" altLang="en-US" sz="2400" dirty="0"/>
              <a:t>号点为起点用</a:t>
            </a:r>
            <a:r>
              <a:rPr lang="en-US" altLang="zh-CN" sz="2400" dirty="0"/>
              <a:t>SPFA</a:t>
            </a:r>
            <a:r>
              <a:rPr lang="zh-CN" altLang="en-US" sz="2400" dirty="0"/>
              <a:t>求单源最短路。</a:t>
            </a:r>
            <a:endParaRPr lang="en-US" altLang="zh-CN" sz="2400" dirty="0"/>
          </a:p>
          <a:p>
            <a:r>
              <a:rPr lang="zh-CN" altLang="en-US" sz="2400" dirty="0"/>
              <a:t>从</a:t>
            </a:r>
            <a:r>
              <a:rPr lang="en-US" altLang="zh-CN" sz="2400" dirty="0"/>
              <a:t>1</a:t>
            </a:r>
            <a:r>
              <a:rPr lang="zh-CN" altLang="en-US" sz="2400" dirty="0"/>
              <a:t>号点出发</a:t>
            </a:r>
            <a:r>
              <a:rPr lang="en-US" altLang="zh-CN" sz="2400" dirty="0"/>
              <a:t>DFS</a:t>
            </a:r>
            <a:r>
              <a:rPr lang="zh-CN" altLang="en-US" sz="2400" dirty="0"/>
              <a:t>，找出所有的环，记第一次进入这个环的点为这个环</a:t>
            </a:r>
            <a:r>
              <a:rPr lang="zh-CN" altLang="en-US" sz="2400" dirty="0" smtClean="0"/>
              <a:t>的最高点。断开</a:t>
            </a:r>
            <a:r>
              <a:rPr lang="zh-CN" altLang="en-US" sz="2400" dirty="0"/>
              <a:t>所有的环边，环上所有点连向所属环的最高点。</a:t>
            </a:r>
            <a:endParaRPr lang="en-US" altLang="zh-CN" sz="2400" dirty="0"/>
          </a:p>
          <a:p>
            <a:r>
              <a:rPr lang="zh-CN" altLang="en-US" sz="2400" dirty="0"/>
              <a:t>新图就是一棵树了，在这棵树上</a:t>
            </a:r>
            <a:r>
              <a:rPr lang="en-US" altLang="zh-CN" sz="2400" dirty="0"/>
              <a:t>BFS</a:t>
            </a:r>
            <a:r>
              <a:rPr lang="zh-CN" altLang="en-US" sz="2400" dirty="0"/>
              <a:t>构造倍增数组，就可以像一般的树一样求</a:t>
            </a:r>
            <a:r>
              <a:rPr lang="en-US" altLang="zh-CN" sz="2400" dirty="0"/>
              <a:t>LCA</a:t>
            </a:r>
            <a:r>
              <a:rPr lang="zh-CN" altLang="en-US" sz="2400" dirty="0"/>
              <a:t>了。</a:t>
            </a:r>
            <a:endParaRPr lang="en-US" altLang="zh-CN" sz="2400" dirty="0"/>
          </a:p>
          <a:p>
            <a:r>
              <a:rPr lang="zh-CN" altLang="en-US" sz="2400" dirty="0"/>
              <a:t>求</a:t>
            </a:r>
            <a:r>
              <a:rPr lang="en-US" altLang="zh-CN" sz="2400" dirty="0"/>
              <a:t>LCA(</a:t>
            </a:r>
            <a:r>
              <a:rPr lang="en-US" altLang="zh-CN" sz="2400" dirty="0" err="1"/>
              <a:t>x,y</a:t>
            </a:r>
            <a:r>
              <a:rPr lang="en-US" altLang="zh-CN" sz="2400" dirty="0"/>
              <a:t>)</a:t>
            </a:r>
            <a:r>
              <a:rPr lang="zh-CN" altLang="en-US" sz="2400" dirty="0"/>
              <a:t>时，如果最后到达的两点</a:t>
            </a:r>
            <a:r>
              <a:rPr lang="en-US" altLang="zh-CN" sz="2400" dirty="0"/>
              <a:t>p</a:t>
            </a:r>
            <a:r>
              <a:rPr lang="zh-CN" altLang="en-US" sz="2400" dirty="0"/>
              <a:t>、</a:t>
            </a:r>
            <a:r>
              <a:rPr lang="en-US" altLang="zh-CN" sz="2400" dirty="0"/>
              <a:t>q</a:t>
            </a:r>
            <a:r>
              <a:rPr lang="zh-CN" altLang="en-US" sz="2400" dirty="0"/>
              <a:t>不属于同一个环，那么答案直接就是</a:t>
            </a:r>
            <a:r>
              <a:rPr lang="en-US" altLang="zh-CN" sz="2400" dirty="0" err="1"/>
              <a:t>Dist</a:t>
            </a:r>
            <a:r>
              <a:rPr lang="en-US" altLang="zh-CN" sz="2400" dirty="0"/>
              <a:t>[x]+</a:t>
            </a:r>
            <a:r>
              <a:rPr lang="en-US" altLang="zh-CN" sz="2400" dirty="0" err="1"/>
              <a:t>Dist</a:t>
            </a:r>
            <a:r>
              <a:rPr lang="en-US" altLang="zh-CN" sz="2400" dirty="0"/>
              <a:t>[y]-2*</a:t>
            </a:r>
            <a:r>
              <a:rPr lang="en-US" altLang="zh-CN" sz="2400" dirty="0" err="1"/>
              <a:t>Dist</a:t>
            </a:r>
            <a:r>
              <a:rPr lang="en-US" altLang="zh-CN" sz="2400" dirty="0"/>
              <a:t>[LCA(</a:t>
            </a:r>
            <a:r>
              <a:rPr lang="en-US" altLang="zh-CN" sz="2400" dirty="0" err="1"/>
              <a:t>x,y</a:t>
            </a:r>
            <a:r>
              <a:rPr lang="en-US" altLang="zh-CN" sz="2400" dirty="0"/>
              <a:t>)]</a:t>
            </a:r>
            <a:r>
              <a:rPr lang="zh-CN" altLang="en-US" sz="2400" dirty="0"/>
              <a:t>。</a:t>
            </a:r>
            <a:endParaRPr lang="en-US" altLang="zh-CN" sz="2400" dirty="0"/>
          </a:p>
          <a:p>
            <a:r>
              <a:rPr lang="zh-CN" altLang="en-US" sz="2400" dirty="0"/>
              <a:t>否则需要注意在环上走哪一侧，记环上</a:t>
            </a:r>
            <a:r>
              <a:rPr lang="en-US" altLang="zh-CN" sz="2400" dirty="0"/>
              <a:t>p</a:t>
            </a:r>
            <a:r>
              <a:rPr lang="zh-CN" altLang="en-US" sz="2400" dirty="0"/>
              <a:t>、</a:t>
            </a:r>
            <a:r>
              <a:rPr lang="en-US" altLang="zh-CN" sz="2400" dirty="0"/>
              <a:t>q</a:t>
            </a:r>
            <a:r>
              <a:rPr lang="zh-CN" altLang="en-US" sz="2400" dirty="0"/>
              <a:t>两点距离为</a:t>
            </a:r>
            <a:r>
              <a:rPr lang="en-US" altLang="zh-CN" sz="2400" dirty="0"/>
              <a:t>S</a:t>
            </a:r>
            <a:r>
              <a:rPr lang="zh-CN" altLang="en-US" sz="2400" dirty="0"/>
              <a:t>，环长为</a:t>
            </a:r>
            <a:r>
              <a:rPr lang="en-US" altLang="zh-CN" sz="2400" dirty="0"/>
              <a:t>L</a:t>
            </a:r>
            <a:r>
              <a:rPr lang="zh-CN" altLang="en-US" sz="2400" dirty="0"/>
              <a:t>。</a:t>
            </a:r>
            <a:endParaRPr lang="en-US" altLang="zh-CN" sz="2400" dirty="0"/>
          </a:p>
          <a:p>
            <a:r>
              <a:rPr lang="zh-CN" altLang="en-US" sz="2400" dirty="0"/>
              <a:t>那么答案是：</a:t>
            </a:r>
            <a:r>
              <a:rPr lang="en-US" altLang="zh-CN" sz="2400" dirty="0" err="1"/>
              <a:t>Dist</a:t>
            </a:r>
            <a:r>
              <a:rPr lang="en-US" altLang="zh-CN" sz="2400" dirty="0"/>
              <a:t>[x]-</a:t>
            </a:r>
            <a:r>
              <a:rPr lang="en-US" altLang="zh-CN" sz="2400" dirty="0" err="1"/>
              <a:t>Dist</a:t>
            </a:r>
            <a:r>
              <a:rPr lang="en-US" altLang="zh-CN" sz="2400" dirty="0"/>
              <a:t>[p]+</a:t>
            </a:r>
            <a:r>
              <a:rPr lang="en-US" altLang="zh-CN" sz="2400" dirty="0" err="1"/>
              <a:t>Dist</a:t>
            </a:r>
            <a:r>
              <a:rPr lang="en-US" altLang="zh-CN" sz="2400" dirty="0"/>
              <a:t>[y]-</a:t>
            </a:r>
            <a:r>
              <a:rPr lang="en-US" altLang="zh-CN" sz="2400" dirty="0" err="1"/>
              <a:t>Dist</a:t>
            </a:r>
            <a:r>
              <a:rPr lang="en-US" altLang="zh-CN" sz="2400" dirty="0"/>
              <a:t>[q]+Min(S,L-S)</a:t>
            </a:r>
            <a:r>
              <a:rPr lang="zh-CN" altLang="en-US" sz="2400" dirty="0"/>
              <a:t>。</a:t>
            </a:r>
            <a:endParaRPr lang="en-US" altLang="zh-CN"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仙人掌倍增</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32960128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AC</a:t>
            </a:r>
            <a:r>
              <a:rPr lang="zh-CN" altLang="en-US" dirty="0" smtClean="0"/>
              <a:t>自动机</a:t>
            </a:r>
            <a:endParaRPr lang="zh-CN" altLang="en-US" dirty="0"/>
          </a:p>
        </p:txBody>
      </p:sp>
      <p:sp>
        <p:nvSpPr>
          <p:cNvPr id="3" name="内容占位符 2"/>
          <p:cNvSpPr>
            <a:spLocks noGrp="1"/>
          </p:cNvSpPr>
          <p:nvPr>
            <p:ph idx="1"/>
          </p:nvPr>
        </p:nvSpPr>
        <p:spPr>
          <a:xfrm>
            <a:off x="834232" y="1871663"/>
            <a:ext cx="6404768" cy="4254501"/>
          </a:xfrm>
        </p:spPr>
        <p:txBody>
          <a:bodyPr/>
          <a:lstStyle/>
          <a:p>
            <a:r>
              <a:rPr lang="en-US" altLang="zh-CN" sz="2400" dirty="0"/>
              <a:t>AC</a:t>
            </a:r>
            <a:r>
              <a:rPr lang="zh-CN" altLang="en-US" sz="2400" dirty="0"/>
              <a:t>自动机由</a:t>
            </a:r>
            <a:r>
              <a:rPr lang="en-US" altLang="zh-CN" sz="2400" dirty="0" err="1"/>
              <a:t>Trie</a:t>
            </a:r>
            <a:r>
              <a:rPr lang="zh-CN" altLang="en-US" sz="2400" dirty="0"/>
              <a:t>树和失败指针构成</a:t>
            </a:r>
            <a:r>
              <a:rPr lang="zh-CN" altLang="en-US" sz="2400" dirty="0" smtClean="0"/>
              <a:t>。</a:t>
            </a:r>
            <a:endParaRPr lang="zh-CN" altLang="en-US" sz="2400" dirty="0"/>
          </a:p>
          <a:p>
            <a:r>
              <a:rPr lang="zh-CN" altLang="en-US" sz="2400" dirty="0" smtClean="0"/>
              <a:t>构造</a:t>
            </a:r>
            <a:r>
              <a:rPr lang="zh-CN" altLang="en-US" sz="2400" dirty="0"/>
              <a:t>含有</a:t>
            </a:r>
            <a:r>
              <a:rPr lang="en-US" altLang="zh-CN" sz="2400" dirty="0"/>
              <a:t>n</a:t>
            </a:r>
            <a:r>
              <a:rPr lang="zh-CN" altLang="en-US" sz="2400" dirty="0"/>
              <a:t>个字符串</a:t>
            </a:r>
            <a:r>
              <a:rPr lang="en-US" altLang="zh-CN" sz="2400" dirty="0"/>
              <a:t>s1~sn</a:t>
            </a:r>
            <a:r>
              <a:rPr lang="zh-CN" altLang="en-US" sz="2400" dirty="0"/>
              <a:t>的</a:t>
            </a:r>
            <a:r>
              <a:rPr lang="en-US" altLang="zh-CN" sz="2400" dirty="0"/>
              <a:t>AC</a:t>
            </a:r>
            <a:r>
              <a:rPr lang="zh-CN" altLang="en-US" sz="2400" dirty="0" smtClean="0"/>
              <a:t>自动机：</a:t>
            </a:r>
            <a:endParaRPr lang="zh-CN" altLang="en-US" sz="2400" dirty="0"/>
          </a:p>
          <a:p>
            <a:pPr lvl="1"/>
            <a:r>
              <a:rPr lang="zh-CN" altLang="en-US" sz="2000" dirty="0" smtClean="0"/>
              <a:t>建立</a:t>
            </a:r>
            <a:r>
              <a:rPr lang="zh-CN" altLang="en-US" sz="2000" dirty="0"/>
              <a:t>一棵</a:t>
            </a:r>
            <a:r>
              <a:rPr lang="en-US" altLang="zh-CN" sz="2000" dirty="0" err="1"/>
              <a:t>Trie</a:t>
            </a:r>
            <a:r>
              <a:rPr lang="zh-CN" altLang="en-US" sz="2000" dirty="0"/>
              <a:t>树，插入</a:t>
            </a:r>
            <a:r>
              <a:rPr lang="en-US" altLang="zh-CN" sz="2000" dirty="0"/>
              <a:t>s1~sn</a:t>
            </a:r>
            <a:r>
              <a:rPr lang="zh-CN" altLang="en-US" sz="2000" dirty="0"/>
              <a:t>这</a:t>
            </a:r>
            <a:r>
              <a:rPr lang="en-US" altLang="zh-CN" sz="2000" dirty="0"/>
              <a:t>n</a:t>
            </a:r>
            <a:r>
              <a:rPr lang="zh-CN" altLang="en-US" sz="2000" dirty="0"/>
              <a:t>个</a:t>
            </a:r>
            <a:r>
              <a:rPr lang="zh-CN" altLang="en-US" sz="2000" dirty="0" smtClean="0"/>
              <a:t>字符串</a:t>
            </a:r>
            <a:endParaRPr lang="zh-CN" altLang="en-US" sz="2000" dirty="0"/>
          </a:p>
          <a:p>
            <a:pPr lvl="1"/>
            <a:r>
              <a:rPr lang="zh-CN" altLang="en-US" sz="2000" dirty="0" smtClean="0"/>
              <a:t>从</a:t>
            </a:r>
            <a:r>
              <a:rPr lang="en-US" altLang="zh-CN" sz="2000" dirty="0" err="1"/>
              <a:t>Trie</a:t>
            </a:r>
            <a:r>
              <a:rPr lang="zh-CN" altLang="en-US" sz="2000" dirty="0"/>
              <a:t>树的根开始</a:t>
            </a:r>
            <a:r>
              <a:rPr lang="zh-CN" altLang="en-US" sz="2000" dirty="0" smtClean="0"/>
              <a:t>进行</a:t>
            </a:r>
            <a:r>
              <a:rPr lang="en-US" altLang="zh-CN" sz="2000" dirty="0" err="1" smtClean="0"/>
              <a:t>bfs</a:t>
            </a:r>
            <a:r>
              <a:rPr lang="zh-CN" altLang="en-US" sz="2000" dirty="0"/>
              <a:t>构造失败</a:t>
            </a:r>
            <a:r>
              <a:rPr lang="zh-CN" altLang="en-US" sz="2000" dirty="0" smtClean="0"/>
              <a:t>指针</a:t>
            </a:r>
            <a:endParaRPr lang="zh-CN" altLang="en-US" sz="2000" dirty="0"/>
          </a:p>
          <a:p>
            <a:r>
              <a:rPr lang="zh-CN" altLang="en-US" sz="2400" dirty="0" smtClean="0"/>
              <a:t>失败指针</a:t>
            </a:r>
            <a:endParaRPr lang="en-US" altLang="zh-CN" sz="2400" dirty="0" smtClean="0"/>
          </a:p>
          <a:p>
            <a:pPr lvl="1"/>
            <a:r>
              <a:rPr lang="zh-CN" altLang="en-US" sz="2000" dirty="0"/>
              <a:t>对于</a:t>
            </a:r>
            <a:r>
              <a:rPr lang="zh-CN" altLang="en-US" sz="2000" dirty="0" smtClean="0"/>
              <a:t>节点</a:t>
            </a:r>
            <a:r>
              <a:rPr lang="en-US" altLang="zh-CN" sz="2000" dirty="0" err="1"/>
              <a:t>i</a:t>
            </a:r>
            <a:r>
              <a:rPr lang="zh-CN" altLang="en-US" sz="2000" dirty="0"/>
              <a:t>的字符</a:t>
            </a:r>
            <a:r>
              <a:rPr lang="en-US" altLang="zh-CN" sz="2000" dirty="0"/>
              <a:t>j</a:t>
            </a:r>
            <a:r>
              <a:rPr lang="zh-CN" altLang="en-US" sz="2000" dirty="0" smtClean="0"/>
              <a:t>指针，尝试沿着</a:t>
            </a:r>
            <a:r>
              <a:rPr lang="en-US" altLang="zh-CN" sz="2000" dirty="0" err="1"/>
              <a:t>i</a:t>
            </a:r>
            <a:r>
              <a:rPr lang="zh-CN" altLang="en-US" sz="2000" dirty="0"/>
              <a:t>的父亲的失败</a:t>
            </a:r>
            <a:r>
              <a:rPr lang="zh-CN" altLang="en-US" sz="2000" dirty="0" smtClean="0"/>
              <a:t>指针寻找一个也含有</a:t>
            </a:r>
            <a:r>
              <a:rPr lang="zh-CN" altLang="en-US" sz="2000" dirty="0"/>
              <a:t>字符</a:t>
            </a:r>
            <a:r>
              <a:rPr lang="en-US" altLang="zh-CN" sz="2000" dirty="0"/>
              <a:t>j</a:t>
            </a:r>
            <a:r>
              <a:rPr lang="zh-CN" altLang="en-US" sz="2000" dirty="0"/>
              <a:t>指针的节点</a:t>
            </a:r>
            <a:r>
              <a:rPr lang="en-US" altLang="zh-CN" sz="2000" dirty="0" smtClean="0"/>
              <a:t>k</a:t>
            </a:r>
          </a:p>
          <a:p>
            <a:pPr lvl="1"/>
            <a:r>
              <a:rPr lang="zh-CN" altLang="en-US" sz="2000" dirty="0" smtClean="0"/>
              <a:t>若找到，则添加</a:t>
            </a:r>
            <a:r>
              <a:rPr lang="zh-CN" altLang="en-US" sz="2000" dirty="0"/>
              <a:t>一条从</a:t>
            </a:r>
            <a:r>
              <a:rPr lang="en-US" altLang="zh-CN" sz="2000" dirty="0" err="1"/>
              <a:t>i</a:t>
            </a:r>
            <a:r>
              <a:rPr lang="zh-CN" altLang="en-US" sz="2000" dirty="0" smtClean="0"/>
              <a:t>到</a:t>
            </a:r>
            <a:r>
              <a:rPr lang="en-US" altLang="zh-CN" sz="2000" dirty="0" err="1" smtClean="0"/>
              <a:t>trie</a:t>
            </a:r>
            <a:r>
              <a:rPr lang="en-US" altLang="zh-CN" sz="2000" dirty="0" smtClean="0"/>
              <a:t>[k][j]</a:t>
            </a:r>
            <a:r>
              <a:rPr lang="zh-CN" altLang="en-US" sz="2000" dirty="0" smtClean="0"/>
              <a:t>的边</a:t>
            </a:r>
            <a:endParaRPr lang="en-US" altLang="zh-CN" sz="2000" dirty="0" smtClean="0"/>
          </a:p>
          <a:p>
            <a:pPr lvl="1"/>
            <a:r>
              <a:rPr lang="zh-CN" altLang="en-US" sz="2000" dirty="0" smtClean="0"/>
              <a:t>否则添加一条从</a:t>
            </a:r>
            <a:r>
              <a:rPr lang="en-US" altLang="zh-CN" sz="2000" dirty="0" err="1" smtClean="0"/>
              <a:t>i</a:t>
            </a:r>
            <a:r>
              <a:rPr lang="zh-CN" altLang="en-US" sz="2000" dirty="0" smtClean="0"/>
              <a:t>到根节点的边</a:t>
            </a:r>
            <a:endParaRPr lang="en-US" altLang="zh-CN" sz="2000" dirty="0" smtClean="0"/>
          </a:p>
          <a:p>
            <a:pPr lvl="1"/>
            <a:r>
              <a:rPr lang="zh-CN" altLang="en-US" sz="2000" dirty="0" smtClean="0"/>
              <a:t>添加的有向边称为</a:t>
            </a:r>
            <a:r>
              <a:rPr lang="en-US" altLang="zh-CN" sz="2000" dirty="0" err="1"/>
              <a:t>i</a:t>
            </a:r>
            <a:r>
              <a:rPr lang="zh-CN" altLang="en-US" sz="2000" dirty="0"/>
              <a:t>的失败</a:t>
            </a:r>
            <a:r>
              <a:rPr lang="zh-CN" altLang="en-US" sz="2000" dirty="0" smtClean="0"/>
              <a:t>指针</a:t>
            </a:r>
            <a:endParaRPr lang="zh-CN" altLang="en-US" sz="2000" dirty="0"/>
          </a:p>
          <a:p>
            <a:endParaRPr lang="zh-CN" altLang="en-US" sz="2400" dirty="0"/>
          </a:p>
        </p:txBody>
      </p:sp>
      <p:sp>
        <p:nvSpPr>
          <p:cNvPr id="4" name="内容占位符 3"/>
          <p:cNvSpPr>
            <a:spLocks noGrp="1"/>
          </p:cNvSpPr>
          <p:nvPr>
            <p:ph sz="quarter" idx="10"/>
          </p:nvPr>
        </p:nvSpPr>
        <p:spPr/>
        <p:txBody>
          <a:bodyPr/>
          <a:lstStyle/>
          <a:p>
            <a:r>
              <a:rPr lang="en-US" altLang="zh-CN" dirty="0" err="1" smtClean="0"/>
              <a:t>Trie</a:t>
            </a:r>
            <a:r>
              <a:rPr lang="zh-CN" altLang="en-US" dirty="0" smtClean="0"/>
              <a:t>图</a:t>
            </a:r>
            <a:r>
              <a:rPr lang="en-US" altLang="zh-CN" dirty="0" smtClean="0"/>
              <a:t>DP</a:t>
            </a:r>
            <a:endParaRPr lang="zh-CN" altLang="en-US" dirty="0"/>
          </a:p>
        </p:txBody>
      </p:sp>
      <p:sp>
        <p:nvSpPr>
          <p:cNvPr id="5" name="内容占位符 4"/>
          <p:cNvSpPr>
            <a:spLocks noGrp="1"/>
          </p:cNvSpPr>
          <p:nvPr>
            <p:ph sz="quarter" idx="11"/>
          </p:nvPr>
        </p:nvSpPr>
        <p:spPr/>
        <p:txBody>
          <a:bodyPr/>
          <a:lstStyle/>
          <a:p>
            <a:r>
              <a:rPr lang="zh-CN" altLang="en-US" dirty="0"/>
              <a:t>数据结构</a:t>
            </a:r>
          </a:p>
        </p:txBody>
      </p:sp>
      <p:sp>
        <p:nvSpPr>
          <p:cNvPr id="6" name="内容占位符 5"/>
          <p:cNvSpPr>
            <a:spLocks noGrp="1"/>
          </p:cNvSpPr>
          <p:nvPr>
            <p:ph sz="quarter" idx="12"/>
          </p:nvPr>
        </p:nvSpPr>
        <p:spPr/>
        <p:txBody>
          <a:bodyPr/>
          <a:lstStyle/>
          <a:p>
            <a:r>
              <a:rPr lang="en-US" altLang="zh-CN" dirty="0"/>
              <a:t>Data Structure</a:t>
            </a:r>
            <a:endParaRPr lang="zh-CN" altLang="en-US" dirty="0"/>
          </a:p>
        </p:txBody>
      </p:sp>
      <p:pic>
        <p:nvPicPr>
          <p:cNvPr id="7" name="图片 6"/>
          <p:cNvPicPr>
            <a:picLocks noChangeAspect="1"/>
          </p:cNvPicPr>
          <p:nvPr/>
        </p:nvPicPr>
        <p:blipFill>
          <a:blip r:embed="rId2"/>
          <a:stretch>
            <a:fillRect/>
          </a:stretch>
        </p:blipFill>
        <p:spPr>
          <a:xfrm>
            <a:off x="6934201" y="1600201"/>
            <a:ext cx="4883001" cy="4612475"/>
          </a:xfrm>
          <a:prstGeom prst="rect">
            <a:avLst/>
          </a:prstGeom>
          <a:ln>
            <a:noFill/>
          </a:ln>
          <a:effectLst>
            <a:softEdge rad="112500"/>
          </a:effectLst>
        </p:spPr>
      </p:pic>
    </p:spTree>
    <p:extLst>
      <p:ext uri="{BB962C8B-B14F-4D97-AF65-F5344CB8AC3E}">
        <p14:creationId xmlns:p14="http://schemas.microsoft.com/office/powerpoint/2010/main" val="3836026680"/>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Romantic Hero</a:t>
            </a:r>
            <a:endParaRPr lang="zh-CN" altLang="en-US" dirty="0"/>
          </a:p>
        </p:txBody>
      </p:sp>
      <p:sp>
        <p:nvSpPr>
          <p:cNvPr id="3" name="内容占位符 2"/>
          <p:cNvSpPr>
            <a:spLocks noGrp="1"/>
          </p:cNvSpPr>
          <p:nvPr>
            <p:ph idx="1"/>
          </p:nvPr>
        </p:nvSpPr>
        <p:spPr/>
        <p:txBody>
          <a:bodyPr/>
          <a:lstStyle/>
          <a:p>
            <a:r>
              <a:rPr lang="en-US" altLang="zh-CN" sz="2400" dirty="0" smtClean="0"/>
              <a:t>f[</a:t>
            </a:r>
            <a:r>
              <a:rPr lang="en-US" altLang="zh-CN" sz="2400" dirty="0" err="1" smtClean="0"/>
              <a:t>i</a:t>
            </a:r>
            <a:r>
              <a:rPr lang="en-US" altLang="zh-CN" sz="2400" dirty="0"/>
              <a:t>][j]——</a:t>
            </a:r>
            <a:r>
              <a:rPr lang="zh-CN" altLang="en-US" sz="2400" dirty="0"/>
              <a:t>前</a:t>
            </a:r>
            <a:r>
              <a:rPr lang="en-US" altLang="zh-CN" sz="2400" dirty="0" err="1"/>
              <a:t>i</a:t>
            </a:r>
            <a:r>
              <a:rPr lang="zh-CN" altLang="en-US" sz="2400" dirty="0"/>
              <a:t>个数</a:t>
            </a:r>
            <a:r>
              <a:rPr lang="en-US" altLang="zh-CN" sz="2400" dirty="0" err="1"/>
              <a:t>xor</a:t>
            </a:r>
            <a:r>
              <a:rPr lang="zh-CN" altLang="en-US" sz="2400" dirty="0"/>
              <a:t>得</a:t>
            </a:r>
            <a:r>
              <a:rPr lang="en-US" altLang="zh-CN" sz="2400" dirty="0"/>
              <a:t>j</a:t>
            </a:r>
            <a:r>
              <a:rPr lang="zh-CN" altLang="en-US" sz="2400" dirty="0"/>
              <a:t>的方案</a:t>
            </a:r>
            <a:r>
              <a:rPr lang="zh-CN" altLang="en-US" sz="2400" dirty="0" smtClean="0"/>
              <a:t>数</a:t>
            </a:r>
            <a:endParaRPr lang="en-US" altLang="zh-CN" sz="2400" dirty="0" smtClean="0"/>
          </a:p>
          <a:p>
            <a:r>
              <a:rPr lang="en-US" altLang="zh-CN" sz="2400" dirty="0" smtClean="0"/>
              <a:t>f[</a:t>
            </a:r>
            <a:r>
              <a:rPr lang="en-US" altLang="zh-CN" sz="2400" dirty="0" err="1" smtClean="0"/>
              <a:t>i</a:t>
            </a:r>
            <a:r>
              <a:rPr lang="en-US" altLang="zh-CN" sz="2400" dirty="0"/>
              <a:t>][j] = (f[</a:t>
            </a:r>
            <a:r>
              <a:rPr lang="en-US" altLang="zh-CN" sz="2400" dirty="0" err="1"/>
              <a:t>i</a:t>
            </a:r>
            <a:r>
              <a:rPr lang="en-US" altLang="zh-CN" sz="2400" dirty="0"/>
              <a:t> - 1][j] + f[</a:t>
            </a:r>
            <a:r>
              <a:rPr lang="en-US" altLang="zh-CN" sz="2400" dirty="0" err="1"/>
              <a:t>i</a:t>
            </a:r>
            <a:r>
              <a:rPr lang="en-US" altLang="zh-CN" sz="2400" dirty="0"/>
              <a:t> - 1][</a:t>
            </a:r>
            <a:r>
              <a:rPr lang="en-US" altLang="zh-CN" sz="2400" dirty="0" err="1"/>
              <a:t>j^a</a:t>
            </a:r>
            <a:r>
              <a:rPr lang="en-US" altLang="zh-CN" sz="2400" dirty="0"/>
              <a:t>[</a:t>
            </a:r>
            <a:r>
              <a:rPr lang="en-US" altLang="zh-CN" sz="2400" dirty="0" err="1"/>
              <a:t>i</a:t>
            </a:r>
            <a:r>
              <a:rPr lang="en-US" altLang="zh-CN" sz="2400" dirty="0"/>
              <a:t>]]) % mod;</a:t>
            </a:r>
          </a:p>
          <a:p>
            <a:endParaRPr lang="en-US" altLang="zh-CN" sz="2400" dirty="0" smtClean="0"/>
          </a:p>
          <a:p>
            <a:r>
              <a:rPr lang="en-US" altLang="zh-CN" sz="2400" dirty="0" smtClean="0"/>
              <a:t>d[</a:t>
            </a:r>
            <a:r>
              <a:rPr lang="en-US" altLang="zh-CN" sz="2400" dirty="0" err="1" smtClean="0"/>
              <a:t>i</a:t>
            </a:r>
            <a:r>
              <a:rPr lang="en-US" altLang="zh-CN" sz="2400" dirty="0"/>
              <a:t>][j]——</a:t>
            </a:r>
            <a:r>
              <a:rPr lang="en-US" altLang="zh-CN" sz="2400" dirty="0" err="1"/>
              <a:t>i~n</a:t>
            </a:r>
            <a:r>
              <a:rPr lang="zh-CN" altLang="en-US" sz="2400" dirty="0"/>
              <a:t>的数</a:t>
            </a:r>
            <a:r>
              <a:rPr lang="en-US" altLang="zh-CN" sz="2400" dirty="0"/>
              <a:t>and</a:t>
            </a:r>
            <a:r>
              <a:rPr lang="zh-CN" altLang="en-US" sz="2400" dirty="0"/>
              <a:t>得</a:t>
            </a:r>
            <a:r>
              <a:rPr lang="en-US" altLang="zh-CN" sz="2400" dirty="0"/>
              <a:t>j</a:t>
            </a:r>
            <a:r>
              <a:rPr lang="zh-CN" altLang="en-US" sz="2400" dirty="0"/>
              <a:t>的方案数</a:t>
            </a:r>
          </a:p>
          <a:p>
            <a:r>
              <a:rPr lang="en-US" altLang="zh-CN" sz="2400" dirty="0"/>
              <a:t>for (</a:t>
            </a:r>
            <a:r>
              <a:rPr lang="en-US" altLang="zh-CN" sz="2400" dirty="0" err="1"/>
              <a:t>int</a:t>
            </a:r>
            <a:r>
              <a:rPr lang="en-US" altLang="zh-CN" sz="2400" dirty="0"/>
              <a:t> j = 0; j &lt; 1024; </a:t>
            </a:r>
            <a:r>
              <a:rPr lang="en-US" altLang="zh-CN" sz="2400" dirty="0" err="1"/>
              <a:t>j++</a:t>
            </a:r>
            <a:r>
              <a:rPr lang="en-US" altLang="zh-CN" sz="2400" dirty="0"/>
              <a:t>) d[</a:t>
            </a:r>
            <a:r>
              <a:rPr lang="en-US" altLang="zh-CN" sz="2400" dirty="0" err="1"/>
              <a:t>i</a:t>
            </a:r>
            <a:r>
              <a:rPr lang="en-US" altLang="zh-CN" sz="2400" dirty="0"/>
              <a:t>][j] = d[</a:t>
            </a:r>
            <a:r>
              <a:rPr lang="en-US" altLang="zh-CN" sz="2400" dirty="0" err="1"/>
              <a:t>i</a:t>
            </a:r>
            <a:r>
              <a:rPr lang="en-US" altLang="zh-CN" sz="2400" dirty="0"/>
              <a:t> + 1][j];</a:t>
            </a:r>
          </a:p>
          <a:p>
            <a:r>
              <a:rPr lang="en-US" altLang="zh-CN" sz="2400" dirty="0"/>
              <a:t>for (</a:t>
            </a:r>
            <a:r>
              <a:rPr lang="en-US" altLang="zh-CN" sz="2400" dirty="0" err="1"/>
              <a:t>int</a:t>
            </a:r>
            <a:r>
              <a:rPr lang="en-US" altLang="zh-CN" sz="2400" dirty="0"/>
              <a:t> j = 0; j &lt; 1024; </a:t>
            </a:r>
            <a:r>
              <a:rPr lang="en-US" altLang="zh-CN" sz="2400" dirty="0" err="1"/>
              <a:t>j++</a:t>
            </a:r>
            <a:r>
              <a:rPr lang="en-US" altLang="zh-CN" sz="2400" dirty="0"/>
              <a:t>) d[</a:t>
            </a:r>
            <a:r>
              <a:rPr lang="en-US" altLang="zh-CN" sz="2400" dirty="0" err="1"/>
              <a:t>i</a:t>
            </a:r>
            <a:r>
              <a:rPr lang="en-US" altLang="zh-CN" sz="2400" dirty="0"/>
              <a:t>][</a:t>
            </a:r>
            <a:r>
              <a:rPr lang="en-US" altLang="zh-CN" sz="2400" dirty="0" err="1"/>
              <a:t>j&amp;a</a:t>
            </a:r>
            <a:r>
              <a:rPr lang="en-US" altLang="zh-CN" sz="2400" dirty="0"/>
              <a:t>[</a:t>
            </a:r>
            <a:r>
              <a:rPr lang="en-US" altLang="zh-CN" sz="2400" dirty="0" err="1"/>
              <a:t>i</a:t>
            </a:r>
            <a:r>
              <a:rPr lang="en-US" altLang="zh-CN" sz="2400" dirty="0"/>
              <a:t>]] = (d[</a:t>
            </a:r>
            <a:r>
              <a:rPr lang="en-US" altLang="zh-CN" sz="2400" dirty="0" err="1"/>
              <a:t>i</a:t>
            </a:r>
            <a:r>
              <a:rPr lang="en-US" altLang="zh-CN" sz="2400" dirty="0"/>
              <a:t>][</a:t>
            </a:r>
            <a:r>
              <a:rPr lang="en-US" altLang="zh-CN" sz="2400" dirty="0" err="1"/>
              <a:t>j&amp;a</a:t>
            </a:r>
            <a:r>
              <a:rPr lang="en-US" altLang="zh-CN" sz="2400" dirty="0"/>
              <a:t>[</a:t>
            </a:r>
            <a:r>
              <a:rPr lang="en-US" altLang="zh-CN" sz="2400" dirty="0" err="1"/>
              <a:t>i</a:t>
            </a:r>
            <a:r>
              <a:rPr lang="en-US" altLang="zh-CN" sz="2400" dirty="0"/>
              <a:t>]] + d[</a:t>
            </a:r>
            <a:r>
              <a:rPr lang="en-US" altLang="zh-CN" sz="2400" dirty="0" err="1"/>
              <a:t>i</a:t>
            </a:r>
            <a:r>
              <a:rPr lang="en-US" altLang="zh-CN" sz="2400" dirty="0"/>
              <a:t> + 1][j]) % mod;</a:t>
            </a:r>
          </a:p>
          <a:p>
            <a:r>
              <a:rPr lang="en-US" altLang="zh-CN" sz="2400" dirty="0"/>
              <a:t>d[</a:t>
            </a:r>
            <a:r>
              <a:rPr lang="en-US" altLang="zh-CN" sz="2400" dirty="0" err="1"/>
              <a:t>i</a:t>
            </a:r>
            <a:r>
              <a:rPr lang="en-US" altLang="zh-CN" sz="2400" dirty="0"/>
              <a:t>][a[</a:t>
            </a:r>
            <a:r>
              <a:rPr lang="en-US" altLang="zh-CN" sz="2400" dirty="0" err="1"/>
              <a:t>i</a:t>
            </a:r>
            <a:r>
              <a:rPr lang="en-US" altLang="zh-CN" sz="2400" dirty="0"/>
              <a:t>]] = (d[</a:t>
            </a:r>
            <a:r>
              <a:rPr lang="en-US" altLang="zh-CN" sz="2400" dirty="0" err="1"/>
              <a:t>i</a:t>
            </a:r>
            <a:r>
              <a:rPr lang="en-US" altLang="zh-CN" sz="2400" dirty="0"/>
              <a:t>][a[</a:t>
            </a:r>
            <a:r>
              <a:rPr lang="en-US" altLang="zh-CN" sz="2400" dirty="0" err="1"/>
              <a:t>i</a:t>
            </a:r>
            <a:r>
              <a:rPr lang="en-US" altLang="zh-CN" sz="2400" dirty="0"/>
              <a:t>]] + 1) % mod</a:t>
            </a:r>
            <a:r>
              <a:rPr lang="en-US" altLang="zh-CN" sz="2400" dirty="0" smtClean="0"/>
              <a:t>;</a:t>
            </a:r>
          </a:p>
          <a:p>
            <a:endParaRPr lang="en-US" altLang="zh-CN" sz="2400" dirty="0"/>
          </a:p>
          <a:p>
            <a:r>
              <a:rPr lang="en-US" altLang="zh-CN" sz="2400" dirty="0" err="1"/>
              <a:t>ans</a:t>
            </a:r>
            <a:r>
              <a:rPr lang="en-US" altLang="zh-CN" sz="2400" dirty="0"/>
              <a:t> = (</a:t>
            </a:r>
            <a:r>
              <a:rPr lang="en-US" altLang="zh-CN" sz="2400" dirty="0" err="1"/>
              <a:t>ans</a:t>
            </a:r>
            <a:r>
              <a:rPr lang="en-US" altLang="zh-CN" sz="2400" dirty="0"/>
              <a:t> + (long long)f[</a:t>
            </a:r>
            <a:r>
              <a:rPr lang="en-US" altLang="zh-CN" sz="2400" dirty="0" err="1"/>
              <a:t>i</a:t>
            </a:r>
            <a:r>
              <a:rPr lang="en-US" altLang="zh-CN" sz="2400" dirty="0"/>
              <a:t> - 1][</a:t>
            </a:r>
            <a:r>
              <a:rPr lang="en-US" altLang="zh-CN" sz="2400" dirty="0" err="1"/>
              <a:t>j^a</a:t>
            </a:r>
            <a:r>
              <a:rPr lang="en-US" altLang="zh-CN" sz="2400" dirty="0"/>
              <a:t>[</a:t>
            </a:r>
            <a:r>
              <a:rPr lang="en-US" altLang="zh-CN" sz="2400" dirty="0" err="1"/>
              <a:t>i</a:t>
            </a:r>
            <a:r>
              <a:rPr lang="en-US" altLang="zh-CN" sz="2400" dirty="0"/>
              <a:t>]] * d[</a:t>
            </a:r>
            <a:r>
              <a:rPr lang="en-US" altLang="zh-CN" sz="2400" dirty="0" err="1"/>
              <a:t>i</a:t>
            </a:r>
            <a:r>
              <a:rPr lang="en-US" altLang="zh-CN" sz="2400" dirty="0"/>
              <a:t> + 1][j]) % mod;</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线形</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449497399"/>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Trie</a:t>
            </a:r>
            <a:r>
              <a:rPr lang="zh-CN" altLang="en-US" dirty="0" smtClean="0"/>
              <a:t>图</a:t>
            </a:r>
            <a:endParaRPr lang="zh-CN" altLang="en-US" dirty="0"/>
          </a:p>
        </p:txBody>
      </p:sp>
      <p:sp>
        <p:nvSpPr>
          <p:cNvPr id="3" name="内容占位符 2"/>
          <p:cNvSpPr>
            <a:spLocks noGrp="1"/>
          </p:cNvSpPr>
          <p:nvPr>
            <p:ph idx="1"/>
          </p:nvPr>
        </p:nvSpPr>
        <p:spPr>
          <a:xfrm>
            <a:off x="834232" y="1871663"/>
            <a:ext cx="4575968" cy="4254501"/>
          </a:xfrm>
        </p:spPr>
        <p:txBody>
          <a:bodyPr/>
          <a:lstStyle/>
          <a:p>
            <a:r>
              <a:rPr lang="en-US" altLang="zh-CN" dirty="0" smtClean="0"/>
              <a:t>AC</a:t>
            </a:r>
            <a:r>
              <a:rPr lang="zh-CN" altLang="en-US" dirty="0" smtClean="0"/>
              <a:t>自动机 </a:t>
            </a:r>
            <a:r>
              <a:rPr lang="en-US" altLang="zh-CN" dirty="0" smtClean="0"/>
              <a:t>= </a:t>
            </a:r>
            <a:r>
              <a:rPr lang="en-US" altLang="zh-CN" dirty="0" err="1" smtClean="0"/>
              <a:t>Trie</a:t>
            </a:r>
            <a:r>
              <a:rPr lang="zh-CN" altLang="en-US" dirty="0"/>
              <a:t>树加</a:t>
            </a:r>
            <a:r>
              <a:rPr lang="zh-CN" altLang="en-US" dirty="0" smtClean="0"/>
              <a:t>一些有向边</a:t>
            </a:r>
            <a:r>
              <a:rPr lang="en-US" altLang="zh-CN" dirty="0" smtClean="0"/>
              <a:t>(</a:t>
            </a:r>
            <a:r>
              <a:rPr lang="zh-CN" altLang="en-US" dirty="0" smtClean="0"/>
              <a:t>失败指针</a:t>
            </a:r>
            <a:r>
              <a:rPr lang="en-US" altLang="zh-CN" dirty="0" smtClean="0"/>
              <a:t>)</a:t>
            </a:r>
            <a:r>
              <a:rPr lang="zh-CN" altLang="en-US" dirty="0" smtClean="0"/>
              <a:t>，</a:t>
            </a:r>
            <a:r>
              <a:rPr lang="zh-CN" altLang="en-US" dirty="0"/>
              <a:t>实际上是一个有向图</a:t>
            </a:r>
            <a:r>
              <a:rPr lang="zh-CN" altLang="en-US" dirty="0" smtClean="0"/>
              <a:t>。</a:t>
            </a:r>
            <a:endParaRPr lang="zh-CN" altLang="en-US" dirty="0"/>
          </a:p>
          <a:p>
            <a:r>
              <a:rPr lang="zh-CN" altLang="en-US" dirty="0"/>
              <a:t>对</a:t>
            </a:r>
            <a:r>
              <a:rPr lang="en-US" altLang="zh-CN" dirty="0"/>
              <a:t>AC</a:t>
            </a:r>
            <a:r>
              <a:rPr lang="zh-CN" altLang="en-US" dirty="0" smtClean="0"/>
              <a:t>自动机</a:t>
            </a:r>
            <a:r>
              <a:rPr lang="zh-CN" altLang="en-US" dirty="0"/>
              <a:t>再</a:t>
            </a:r>
            <a:r>
              <a:rPr lang="zh-CN" altLang="en-US" dirty="0" smtClean="0"/>
              <a:t>做</a:t>
            </a:r>
            <a:r>
              <a:rPr lang="zh-CN" altLang="en-US" dirty="0"/>
              <a:t>一些</a:t>
            </a:r>
            <a:r>
              <a:rPr lang="zh-CN" altLang="en-US" dirty="0" smtClean="0"/>
              <a:t>修改：</a:t>
            </a:r>
            <a:endParaRPr lang="en-US" altLang="zh-CN" dirty="0" smtClean="0"/>
          </a:p>
          <a:p>
            <a:r>
              <a:rPr lang="zh-CN" altLang="en-US" dirty="0" smtClean="0"/>
              <a:t>当</a:t>
            </a:r>
            <a:r>
              <a:rPr lang="zh-CN" altLang="en-US" dirty="0"/>
              <a:t>某一字符指针不存在时，把该字符指针指向失败指针指向的</a:t>
            </a:r>
            <a:r>
              <a:rPr lang="zh-CN" altLang="en-US" dirty="0" smtClean="0"/>
              <a:t>节点</a:t>
            </a:r>
            <a:endParaRPr lang="en-US" altLang="zh-CN" dirty="0" smtClean="0"/>
          </a:p>
          <a:p>
            <a:endParaRPr lang="en-US" altLang="zh-CN" dirty="0" smtClean="0"/>
          </a:p>
          <a:p>
            <a:r>
              <a:rPr lang="zh-CN" altLang="en-US" dirty="0" smtClean="0"/>
              <a:t>修改</a:t>
            </a:r>
            <a:r>
              <a:rPr lang="zh-CN" altLang="en-US" dirty="0"/>
              <a:t>后</a:t>
            </a:r>
            <a:r>
              <a:rPr lang="zh-CN" altLang="en-US" dirty="0" smtClean="0"/>
              <a:t>的有向图</a:t>
            </a:r>
            <a:r>
              <a:rPr lang="zh-CN" altLang="en-US" dirty="0"/>
              <a:t>称为</a:t>
            </a:r>
            <a:r>
              <a:rPr lang="en-US" altLang="zh-CN" dirty="0" err="1"/>
              <a:t>Trie</a:t>
            </a:r>
            <a:r>
              <a:rPr lang="zh-CN" altLang="en-US" dirty="0" smtClean="0"/>
              <a:t>图</a:t>
            </a:r>
            <a:endParaRPr lang="en-US" altLang="zh-CN" dirty="0" smtClean="0"/>
          </a:p>
          <a:p>
            <a:r>
              <a:rPr lang="en-US" altLang="zh-CN" dirty="0" err="1" smtClean="0"/>
              <a:t>Trie</a:t>
            </a:r>
            <a:r>
              <a:rPr lang="zh-CN" altLang="en-US" dirty="0" smtClean="0"/>
              <a:t>图</a:t>
            </a:r>
            <a:r>
              <a:rPr lang="en-US" altLang="zh-CN" dirty="0" smtClean="0"/>
              <a:t>DP</a:t>
            </a:r>
            <a:r>
              <a:rPr lang="zh-CN" altLang="en-US" dirty="0" smtClean="0"/>
              <a:t>是一类重要的</a:t>
            </a:r>
            <a:r>
              <a:rPr lang="zh-CN" altLang="en-US" dirty="0"/>
              <a:t>问题</a:t>
            </a:r>
            <a:endParaRPr lang="en-US" altLang="zh-CN" dirty="0" smtClean="0"/>
          </a:p>
        </p:txBody>
      </p:sp>
      <p:sp>
        <p:nvSpPr>
          <p:cNvPr id="4" name="内容占位符 3"/>
          <p:cNvSpPr>
            <a:spLocks noGrp="1"/>
          </p:cNvSpPr>
          <p:nvPr>
            <p:ph sz="quarter" idx="10"/>
          </p:nvPr>
        </p:nvSpPr>
        <p:spPr/>
        <p:txBody>
          <a:bodyPr/>
          <a:lstStyle/>
          <a:p>
            <a:r>
              <a:rPr lang="en-US" altLang="zh-CN" dirty="0" smtClean="0"/>
              <a:t>AC</a:t>
            </a:r>
            <a:r>
              <a:rPr lang="zh-CN" altLang="en-US" dirty="0" smtClean="0"/>
              <a:t>自动机</a:t>
            </a:r>
            <a:endParaRPr lang="zh-CN" altLang="en-US" dirty="0"/>
          </a:p>
        </p:txBody>
      </p:sp>
      <p:sp>
        <p:nvSpPr>
          <p:cNvPr id="5" name="内容占位符 4"/>
          <p:cNvSpPr>
            <a:spLocks noGrp="1"/>
          </p:cNvSpPr>
          <p:nvPr>
            <p:ph sz="quarter" idx="11"/>
          </p:nvPr>
        </p:nvSpPr>
        <p:spPr/>
        <p:txBody>
          <a:bodyPr/>
          <a:lstStyle/>
          <a:p>
            <a:r>
              <a:rPr lang="zh-CN" altLang="en-US" dirty="0"/>
              <a:t>数据结构</a:t>
            </a:r>
          </a:p>
        </p:txBody>
      </p:sp>
      <p:sp>
        <p:nvSpPr>
          <p:cNvPr id="6" name="内容占位符 5"/>
          <p:cNvSpPr>
            <a:spLocks noGrp="1"/>
          </p:cNvSpPr>
          <p:nvPr>
            <p:ph sz="quarter" idx="12"/>
          </p:nvPr>
        </p:nvSpPr>
        <p:spPr/>
        <p:txBody>
          <a:bodyPr/>
          <a:lstStyle/>
          <a:p>
            <a:r>
              <a:rPr lang="en-US" altLang="zh-CN" dirty="0"/>
              <a:t>Data Structure</a:t>
            </a:r>
            <a:endParaRPr lang="zh-CN" altLang="en-US" dirty="0"/>
          </a:p>
        </p:txBody>
      </p:sp>
      <p:sp>
        <p:nvSpPr>
          <p:cNvPr id="7" name="矩形 6"/>
          <p:cNvSpPr/>
          <p:nvPr/>
        </p:nvSpPr>
        <p:spPr>
          <a:xfrm>
            <a:off x="5638801" y="1935163"/>
            <a:ext cx="6245225" cy="4007251"/>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if(y=</a:t>
            </a:r>
            <a:r>
              <a:rPr kumimoji="0" lang="en-US" altLang="zh-CN" sz="2400" b="0" i="0" u="none" strike="noStrike" kern="0" cap="none" spc="0" normalizeH="0" baseline="0" noProof="0" dirty="0" err="1">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trie</a:t>
            </a: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[x][</a:t>
            </a:r>
            <a:r>
              <a:rPr kumimoji="0" lang="en-US" altLang="zh-CN" sz="2400" b="0" i="0" u="none" strike="noStrike" kern="0" cap="none" spc="0" normalizeH="0" baseline="0" noProof="0" dirty="0" err="1">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 //x</a:t>
            </a:r>
            <a:r>
              <a:rPr kumimoji="0" lang="zh-CN" altLang="en-US"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的字符指针</a:t>
            </a:r>
            <a:r>
              <a:rPr kumimoji="0" lang="en-US" altLang="zh-CN" sz="2400" b="0" i="0" u="none" strike="noStrike" kern="0" cap="none" spc="0" normalizeH="0" baseline="0" noProof="0" dirty="0" err="1">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i</a:t>
            </a:r>
            <a:r>
              <a:rPr kumimoji="0" lang="zh-CN" altLang="en-US"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指向节点</a:t>
            </a: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y</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	fail[y]=</a:t>
            </a:r>
            <a:r>
              <a:rPr kumimoji="0" lang="en-US" altLang="zh-CN" sz="2400" b="0" i="0" u="none" strike="noStrike" kern="0" cap="none" spc="0" normalizeH="0" baseline="0" noProof="0" dirty="0" err="1">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j?trie</a:t>
            </a: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[j][</a:t>
            </a:r>
            <a:r>
              <a:rPr kumimoji="0" lang="en-US" altLang="zh-CN" sz="2400" b="0" i="0" u="none" strike="noStrike" kern="0" cap="none" spc="0" normalizeH="0" baseline="0" noProof="0" dirty="0" err="1">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]:1; //y</a:t>
            </a:r>
            <a:r>
              <a:rPr kumimoji="0" lang="zh-CN" altLang="en-US"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的失败指针</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	</a:t>
            </a:r>
            <a:r>
              <a:rPr kumimoji="0" lang="en-US" altLang="zh-CN" sz="2400" b="0" i="0" u="none" strike="noStrike" kern="0" cap="none" spc="0" normalizeH="0" baseline="0" noProof="0" dirty="0">
                <a:ln>
                  <a:noFill/>
                </a:ln>
                <a:solidFill>
                  <a:srgbClr val="3333FF"/>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have[y]|=have[fail[y]];</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3333FF"/>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			//</a:t>
            </a:r>
            <a:r>
              <a:rPr kumimoji="0" lang="zh-CN" altLang="en-US" sz="2400" b="0" i="0" u="none" strike="noStrike" kern="0" cap="none" spc="0" normalizeH="0" baseline="0" noProof="0" dirty="0">
                <a:ln>
                  <a:noFill/>
                </a:ln>
                <a:solidFill>
                  <a:srgbClr val="3333FF"/>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包含其它子串的情况</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	</a:t>
            </a:r>
            <a:r>
              <a:rPr kumimoji="0" lang="en-US" altLang="zh-CN" sz="2400" b="0" i="0" u="none" strike="noStrike" kern="0" cap="none" spc="0" normalizeH="0" baseline="0" noProof="0" dirty="0" err="1">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q.push</a:t>
            </a: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(y);</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else </a:t>
            </a:r>
            <a:r>
              <a:rPr kumimoji="0" lang="en-US" altLang="zh-CN" sz="2400" b="0" i="0" u="none" strike="noStrike" kern="0" cap="none" spc="0" normalizeH="0" baseline="0" noProof="0" dirty="0" err="1">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trie</a:t>
            </a:r>
            <a:r>
              <a:rPr kumimoji="0" lang="en-US" altLang="zh-CN" sz="2400" b="0" i="0" u="none" strike="noStrike" kern="0" cap="none" spc="0" normalizeH="0" baseline="0" noProof="0" dirty="0">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[x][</a:t>
            </a:r>
            <a:r>
              <a:rPr kumimoji="0" lang="en-US" altLang="zh-CN" sz="2400" b="0" i="0" u="none" strike="noStrike" kern="0" cap="none" spc="0" normalizeH="0" baseline="0" noProof="0" dirty="0" err="1">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a:t>
            </a:r>
            <a:r>
              <a:rPr kumimoji="0" lang="en-US" altLang="zh-CN" sz="2400" b="0" i="0" u="none" strike="noStrike" kern="0" cap="none" spc="0" normalizeH="0" baseline="0" noProof="0" dirty="0" err="1">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j?trie</a:t>
            </a:r>
            <a:r>
              <a:rPr kumimoji="0" lang="en-US" altLang="zh-CN" sz="2400" b="0" i="0" u="none" strike="noStrike" kern="0" cap="none" spc="0" normalizeH="0" baseline="0" noProof="0" dirty="0">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[j][</a:t>
            </a:r>
            <a:r>
              <a:rPr kumimoji="0" lang="en-US" altLang="zh-CN" sz="2400" b="0" i="0" u="none" strike="noStrike" kern="0" cap="none" spc="0" normalizeH="0" baseline="0" noProof="0" dirty="0" err="1">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i</a:t>
            </a:r>
            <a:r>
              <a:rPr kumimoji="0" lang="en-US" altLang="zh-CN" sz="2400" b="0" i="0" u="none" strike="noStrike" kern="0" cap="none" spc="0" normalizeH="0" baseline="0" noProof="0" dirty="0">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]:1;</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			//</a:t>
            </a:r>
            <a:r>
              <a:rPr kumimoji="0" lang="zh-CN" altLang="en-US" sz="2400" b="0" i="0" u="none" strike="noStrike" kern="0" cap="none" spc="0" normalizeH="0" baseline="0" noProof="0" dirty="0">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rPr>
              <a:t>不存在字符指针</a:t>
            </a:r>
            <a:endParaRPr kumimoji="0" lang="en-US" altLang="zh-CN" sz="2400" b="0" i="0" u="none" strike="noStrike" kern="0" cap="none" spc="0" normalizeH="0" baseline="0" noProof="0" dirty="0">
              <a:ln>
                <a:noFill/>
              </a:ln>
              <a:solidFill>
                <a:srgbClr val="FF0000"/>
              </a:solidFill>
              <a:effectLst/>
              <a:uLnTx/>
              <a:uFillTx/>
              <a:latin typeface="Lucida Fax" panose="02060602050505020204" pitchFamily="18" charset="0"/>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780071933"/>
      </p:ext>
    </p:extLst>
  </p:cSld>
  <p:clrMapOvr>
    <a:masterClrMapping/>
  </p:clrMapOvr>
  <p:transition spd="slow">
    <p:push/>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POJ1625</a:t>
            </a:r>
            <a:endParaRPr lang="zh-CN" altLang="en-US" dirty="0"/>
          </a:p>
        </p:txBody>
      </p:sp>
      <p:sp>
        <p:nvSpPr>
          <p:cNvPr id="3" name="内容占位符 2"/>
          <p:cNvSpPr>
            <a:spLocks noGrp="1"/>
          </p:cNvSpPr>
          <p:nvPr>
            <p:ph idx="1"/>
          </p:nvPr>
        </p:nvSpPr>
        <p:spPr/>
        <p:txBody>
          <a:bodyPr/>
          <a:lstStyle/>
          <a:p>
            <a:r>
              <a:rPr lang="zh-CN" altLang="en-US" dirty="0"/>
              <a:t>给定大小为</a:t>
            </a:r>
            <a:r>
              <a:rPr lang="en-US" altLang="zh-CN" dirty="0"/>
              <a:t>N</a:t>
            </a:r>
            <a:r>
              <a:rPr lang="zh-CN" altLang="en-US" dirty="0"/>
              <a:t>的字符集和</a:t>
            </a:r>
            <a:r>
              <a:rPr lang="en-US" altLang="zh-CN" dirty="0"/>
              <a:t>P</a:t>
            </a:r>
            <a:r>
              <a:rPr lang="zh-CN" altLang="en-US" dirty="0"/>
              <a:t>个字符串，构造一个由这</a:t>
            </a:r>
            <a:r>
              <a:rPr lang="en-US" altLang="zh-CN" dirty="0"/>
              <a:t>N</a:t>
            </a:r>
            <a:r>
              <a:rPr lang="zh-CN" altLang="en-US" dirty="0"/>
              <a:t>个字符组成的长度为</a:t>
            </a:r>
            <a:r>
              <a:rPr lang="en-US" altLang="zh-CN" dirty="0"/>
              <a:t>M</a:t>
            </a:r>
            <a:r>
              <a:rPr lang="zh-CN" altLang="en-US" dirty="0"/>
              <a:t>的字符串，要求它不包含</a:t>
            </a:r>
            <a:r>
              <a:rPr lang="en-US" altLang="zh-CN" dirty="0"/>
              <a:t>P</a:t>
            </a:r>
            <a:r>
              <a:rPr lang="zh-CN" altLang="en-US" dirty="0"/>
              <a:t>个字符串中的任意一个，求方案数。</a:t>
            </a:r>
            <a:r>
              <a:rPr lang="en-US" altLang="zh-CN" dirty="0"/>
              <a:t>N,M&lt;=50</a:t>
            </a:r>
            <a:r>
              <a:rPr lang="zh-CN" altLang="en-US" dirty="0"/>
              <a:t>，</a:t>
            </a:r>
            <a:r>
              <a:rPr lang="en-US" altLang="zh-CN" dirty="0"/>
              <a:t>P&lt;=10</a:t>
            </a:r>
            <a:r>
              <a:rPr lang="zh-CN" altLang="en-US" dirty="0" smtClean="0"/>
              <a:t>。</a:t>
            </a:r>
            <a:endParaRPr lang="en-US" altLang="zh-CN" dirty="0" smtClean="0"/>
          </a:p>
          <a:p>
            <a:endParaRPr lang="zh-CN" altLang="en-US" dirty="0"/>
          </a:p>
          <a:p>
            <a:r>
              <a:rPr lang="en-US" altLang="zh-CN" dirty="0"/>
              <a:t>F[</a:t>
            </a:r>
            <a:r>
              <a:rPr lang="en-US" altLang="zh-CN" dirty="0" err="1"/>
              <a:t>i</a:t>
            </a:r>
            <a:r>
              <a:rPr lang="en-US" altLang="zh-CN" dirty="0"/>
              <a:t>][j]</a:t>
            </a:r>
            <a:r>
              <a:rPr lang="zh-CN" altLang="en-US" dirty="0"/>
              <a:t>表示构造的字符串长度为</a:t>
            </a:r>
            <a:r>
              <a:rPr lang="en-US" altLang="zh-CN" dirty="0" err="1"/>
              <a:t>i</a:t>
            </a:r>
            <a:r>
              <a:rPr lang="zh-CN" altLang="en-US" dirty="0"/>
              <a:t>、到达</a:t>
            </a:r>
            <a:r>
              <a:rPr lang="en-US" altLang="zh-CN" dirty="0"/>
              <a:t>AC</a:t>
            </a:r>
            <a:r>
              <a:rPr lang="zh-CN" altLang="en-US" dirty="0"/>
              <a:t>自动机上的</a:t>
            </a:r>
            <a:r>
              <a:rPr lang="en-US" altLang="zh-CN" dirty="0"/>
              <a:t>j</a:t>
            </a:r>
            <a:r>
              <a:rPr lang="zh-CN" altLang="en-US" dirty="0"/>
              <a:t>节点时的方案数。</a:t>
            </a:r>
          </a:p>
          <a:p>
            <a:r>
              <a:rPr lang="zh-CN" altLang="en-US" dirty="0"/>
              <a:t>若</a:t>
            </a:r>
            <a:r>
              <a:rPr lang="en-US" altLang="zh-CN" dirty="0" err="1" smtClean="0"/>
              <a:t>Trie</a:t>
            </a:r>
            <a:r>
              <a:rPr lang="en-US" altLang="zh-CN" dirty="0" smtClean="0"/>
              <a:t>[j</a:t>
            </a:r>
            <a:r>
              <a:rPr lang="en-US" altLang="zh-CN" dirty="0"/>
              <a:t>][k]</a:t>
            </a:r>
            <a:r>
              <a:rPr lang="zh-CN" altLang="en-US" dirty="0"/>
              <a:t>不是一个字符串的末尾</a:t>
            </a:r>
            <a:r>
              <a:rPr lang="zh-CN" altLang="en-US" dirty="0" smtClean="0"/>
              <a:t>，就</a:t>
            </a:r>
            <a:r>
              <a:rPr lang="zh-CN" altLang="en-US" dirty="0"/>
              <a:t>可以转移到</a:t>
            </a:r>
            <a:r>
              <a:rPr lang="en-US" altLang="zh-CN" dirty="0"/>
              <a:t>F[i+1][</a:t>
            </a:r>
            <a:r>
              <a:rPr lang="en-US" altLang="zh-CN" dirty="0" err="1"/>
              <a:t>Trie</a:t>
            </a:r>
            <a:r>
              <a:rPr lang="en-US" altLang="zh-CN" dirty="0"/>
              <a:t>[j][k]]</a:t>
            </a:r>
            <a:r>
              <a:rPr lang="zh-CN" altLang="en-US" dirty="0"/>
              <a:t>。</a:t>
            </a:r>
          </a:p>
          <a:p>
            <a:r>
              <a:rPr lang="zh-CN" altLang="en-US" dirty="0" smtClean="0"/>
              <a:t>在</a:t>
            </a:r>
            <a:r>
              <a:rPr lang="en-US" altLang="zh-CN" dirty="0" err="1"/>
              <a:t>Trie</a:t>
            </a:r>
            <a:r>
              <a:rPr lang="zh-CN" altLang="en-US" dirty="0"/>
              <a:t>图上进行</a:t>
            </a:r>
            <a:r>
              <a:rPr lang="en-US" altLang="zh-CN" dirty="0"/>
              <a:t>DP</a:t>
            </a:r>
            <a:r>
              <a:rPr lang="zh-CN" altLang="en-US" dirty="0"/>
              <a:t>转移累加方案数。</a:t>
            </a:r>
          </a:p>
        </p:txBody>
      </p:sp>
      <p:sp>
        <p:nvSpPr>
          <p:cNvPr id="4" name="内容占位符 3"/>
          <p:cNvSpPr>
            <a:spLocks noGrp="1"/>
          </p:cNvSpPr>
          <p:nvPr>
            <p:ph sz="quarter" idx="10"/>
          </p:nvPr>
        </p:nvSpPr>
        <p:spPr/>
        <p:txBody>
          <a:bodyPr/>
          <a:lstStyle/>
          <a:p>
            <a:r>
              <a:rPr lang="en-US" altLang="zh-CN" dirty="0" smtClean="0"/>
              <a:t>AC</a:t>
            </a:r>
            <a:r>
              <a:rPr lang="zh-CN" altLang="en-US" dirty="0" smtClean="0"/>
              <a:t>自动机</a:t>
            </a:r>
            <a:endParaRPr lang="zh-CN" altLang="en-US" dirty="0"/>
          </a:p>
        </p:txBody>
      </p:sp>
      <p:sp>
        <p:nvSpPr>
          <p:cNvPr id="5" name="内容占位符 4"/>
          <p:cNvSpPr>
            <a:spLocks noGrp="1"/>
          </p:cNvSpPr>
          <p:nvPr>
            <p:ph sz="quarter" idx="11"/>
          </p:nvPr>
        </p:nvSpPr>
        <p:spPr/>
        <p:txBody>
          <a:bodyPr/>
          <a:lstStyle/>
          <a:p>
            <a:r>
              <a:rPr lang="zh-CN" altLang="en-US" dirty="0"/>
              <a:t>数据结构</a:t>
            </a:r>
          </a:p>
        </p:txBody>
      </p:sp>
      <p:sp>
        <p:nvSpPr>
          <p:cNvPr id="6" name="内容占位符 5"/>
          <p:cNvSpPr>
            <a:spLocks noGrp="1"/>
          </p:cNvSpPr>
          <p:nvPr>
            <p:ph sz="quarter" idx="12"/>
          </p:nvPr>
        </p:nvSpPr>
        <p:spPr/>
        <p:txBody>
          <a:bodyPr/>
          <a:lstStyle/>
          <a:p>
            <a:r>
              <a:rPr lang="en-US" altLang="zh-CN" dirty="0"/>
              <a:t>Data Structure</a:t>
            </a:r>
            <a:endParaRPr lang="zh-CN" altLang="en-US" dirty="0"/>
          </a:p>
        </p:txBody>
      </p:sp>
    </p:spTree>
    <p:extLst>
      <p:ext uri="{BB962C8B-B14F-4D97-AF65-F5344CB8AC3E}">
        <p14:creationId xmlns:p14="http://schemas.microsoft.com/office/powerpoint/2010/main" val="40268816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 Round #17</a:t>
            </a:r>
            <a:endParaRPr lang="zh-CN" altLang="en-US" dirty="0"/>
          </a:p>
        </p:txBody>
      </p:sp>
      <p:sp>
        <p:nvSpPr>
          <p:cNvPr id="3" name="内容占位符 2"/>
          <p:cNvSpPr>
            <a:spLocks noGrp="1"/>
          </p:cNvSpPr>
          <p:nvPr>
            <p:ph idx="1"/>
          </p:nvPr>
        </p:nvSpPr>
        <p:spPr/>
        <p:txBody>
          <a:bodyPr/>
          <a:lstStyle/>
          <a:p>
            <a:r>
              <a:rPr lang="en-US" altLang="zh-CN" dirty="0">
                <a:hlinkClick r:id="rId2"/>
              </a:rPr>
              <a:t>http://162.105.80.126/contest/CH%20Round%20%2317/</a:t>
            </a:r>
            <a:r>
              <a:rPr lang="zh-CN" altLang="en-US" dirty="0">
                <a:hlinkClick r:id="rId2"/>
              </a:rPr>
              <a:t>穿越</a:t>
            </a:r>
            <a:r>
              <a:rPr lang="zh-CN" altLang="en-US" dirty="0" smtClean="0">
                <a:hlinkClick r:id="rId2"/>
              </a:rPr>
              <a:t>广场</a:t>
            </a:r>
            <a:endParaRPr lang="en-US" altLang="zh-CN" dirty="0" smtClean="0"/>
          </a:p>
          <a:p>
            <a:endParaRPr lang="en-US" altLang="zh-CN" dirty="0" smtClean="0"/>
          </a:p>
          <a:p>
            <a:r>
              <a:rPr lang="zh-CN" altLang="en-US" dirty="0" smtClean="0"/>
              <a:t>把</a:t>
            </a:r>
            <a:r>
              <a:rPr lang="zh-CN" altLang="en-US" dirty="0"/>
              <a:t>两个串插入</a:t>
            </a:r>
            <a:r>
              <a:rPr lang="en-US" altLang="zh-CN" dirty="0"/>
              <a:t>AC</a:t>
            </a:r>
            <a:r>
              <a:rPr lang="zh-CN" altLang="en-US" dirty="0"/>
              <a:t>自动机，并构建</a:t>
            </a:r>
            <a:r>
              <a:rPr lang="en-US" altLang="zh-CN" dirty="0" err="1"/>
              <a:t>Trie</a:t>
            </a:r>
            <a:r>
              <a:rPr lang="zh-CN" altLang="en-US" dirty="0"/>
              <a:t>图。</a:t>
            </a:r>
            <a:endParaRPr lang="en-US" altLang="zh-CN" dirty="0"/>
          </a:p>
          <a:p>
            <a:r>
              <a:rPr lang="en-US" altLang="zh-CN" dirty="0"/>
              <a:t>F[</a:t>
            </a:r>
            <a:r>
              <a:rPr lang="en-US" altLang="zh-CN" dirty="0" err="1"/>
              <a:t>i</a:t>
            </a:r>
            <a:r>
              <a:rPr lang="en-US" altLang="zh-CN" dirty="0"/>
              <a:t>][j][k][l]</a:t>
            </a:r>
            <a:r>
              <a:rPr lang="zh-CN" altLang="en-US" dirty="0"/>
              <a:t>表示长度为</a:t>
            </a:r>
            <a:r>
              <a:rPr lang="en-US" altLang="zh-CN" dirty="0" err="1"/>
              <a:t>i</a:t>
            </a:r>
            <a:r>
              <a:rPr lang="zh-CN" altLang="en-US" dirty="0"/>
              <a:t>，有</a:t>
            </a:r>
            <a:r>
              <a:rPr lang="en-US" altLang="zh-CN" dirty="0"/>
              <a:t>j</a:t>
            </a:r>
            <a:r>
              <a:rPr lang="zh-CN" altLang="en-US" dirty="0"/>
              <a:t>个</a:t>
            </a:r>
            <a:r>
              <a:rPr lang="en-US" altLang="zh-CN" dirty="0"/>
              <a:t>R</a:t>
            </a:r>
            <a:r>
              <a:rPr lang="zh-CN" altLang="en-US" dirty="0"/>
              <a:t>（</a:t>
            </a:r>
            <a:r>
              <a:rPr lang="en-US" altLang="zh-CN" dirty="0" err="1"/>
              <a:t>i</a:t>
            </a:r>
            <a:r>
              <a:rPr lang="en-US" altLang="zh-CN" dirty="0"/>
              <a:t>-j</a:t>
            </a:r>
            <a:r>
              <a:rPr lang="zh-CN" altLang="en-US" dirty="0"/>
              <a:t>个</a:t>
            </a:r>
            <a:r>
              <a:rPr lang="en-US" altLang="zh-CN" dirty="0"/>
              <a:t>D</a:t>
            </a:r>
            <a:r>
              <a:rPr lang="zh-CN" altLang="en-US" dirty="0"/>
              <a:t>），走到了</a:t>
            </a:r>
            <a:r>
              <a:rPr lang="en-US" altLang="zh-CN" dirty="0" err="1"/>
              <a:t>Trie</a:t>
            </a:r>
            <a:r>
              <a:rPr lang="zh-CN" altLang="en-US" dirty="0"/>
              <a:t>图上的</a:t>
            </a:r>
            <a:r>
              <a:rPr lang="en-US" altLang="zh-CN" dirty="0"/>
              <a:t>k</a:t>
            </a:r>
            <a:r>
              <a:rPr lang="zh-CN" altLang="en-US" dirty="0"/>
              <a:t>节点，包含的字符串状态为</a:t>
            </a:r>
            <a:r>
              <a:rPr lang="en-US" altLang="zh-CN" dirty="0"/>
              <a:t>l</a:t>
            </a:r>
            <a:r>
              <a:rPr lang="zh-CN" altLang="en-US" dirty="0"/>
              <a:t>时的序列个数。</a:t>
            </a:r>
          </a:p>
          <a:p>
            <a:r>
              <a:rPr lang="zh-CN" altLang="en-US" dirty="0"/>
              <a:t>边界：</a:t>
            </a:r>
            <a:r>
              <a:rPr lang="en-US" altLang="zh-CN" dirty="0"/>
              <a:t>F[0][0][1][0]=1;</a:t>
            </a:r>
          </a:p>
          <a:p>
            <a:r>
              <a:rPr lang="zh-CN" altLang="en-US" dirty="0"/>
              <a:t>转移：</a:t>
            </a:r>
            <a:r>
              <a:rPr lang="en-US" altLang="zh-CN" dirty="0"/>
              <a:t>F[</a:t>
            </a:r>
            <a:r>
              <a:rPr lang="en-US" altLang="zh-CN" dirty="0" err="1"/>
              <a:t>i</a:t>
            </a:r>
            <a:r>
              <a:rPr lang="en-US" altLang="zh-CN" dirty="0"/>
              <a:t>][j][k][l] </a:t>
            </a:r>
            <a:r>
              <a:rPr lang="en-US" altLang="zh-CN" dirty="0">
                <a:sym typeface="Wingdings" panose="05000000000000000000" pitchFamily="2" charset="2"/>
              </a:rPr>
              <a:t> </a:t>
            </a:r>
            <a:r>
              <a:rPr lang="en-US" altLang="zh-CN" dirty="0"/>
              <a:t>F[i+1][j+1][</a:t>
            </a:r>
            <a:r>
              <a:rPr lang="en-US" altLang="zh-CN" dirty="0" err="1"/>
              <a:t>trie</a:t>
            </a:r>
            <a:r>
              <a:rPr lang="en-US" altLang="zh-CN" dirty="0"/>
              <a:t>[k]['R']][l']</a:t>
            </a:r>
            <a:br>
              <a:rPr lang="en-US" altLang="zh-CN" dirty="0"/>
            </a:br>
            <a:r>
              <a:rPr lang="en-US" altLang="zh-CN" dirty="0"/>
              <a:t>                              </a:t>
            </a:r>
            <a:r>
              <a:rPr lang="en-US" altLang="zh-CN" dirty="0" smtClean="0"/>
              <a:t>F[i+1</a:t>
            </a:r>
            <a:r>
              <a:rPr lang="en-US" altLang="zh-CN" dirty="0"/>
              <a:t>][j][</a:t>
            </a:r>
            <a:r>
              <a:rPr lang="en-US" altLang="zh-CN" dirty="0" err="1"/>
              <a:t>trie</a:t>
            </a:r>
            <a:r>
              <a:rPr lang="en-US" altLang="zh-CN" dirty="0"/>
              <a:t>[k]['D']][l']</a:t>
            </a:r>
          </a:p>
          <a:p>
            <a:r>
              <a:rPr lang="zh-CN" altLang="en-US" dirty="0"/>
              <a:t>若</a:t>
            </a:r>
            <a:r>
              <a:rPr lang="en-US" altLang="zh-CN" dirty="0" err="1"/>
              <a:t>trie</a:t>
            </a:r>
            <a:r>
              <a:rPr lang="en-US" altLang="zh-CN" dirty="0"/>
              <a:t>[k]['R']</a:t>
            </a:r>
            <a:r>
              <a:rPr lang="zh-CN" altLang="en-US" dirty="0"/>
              <a:t>是单词</a:t>
            </a:r>
            <a:r>
              <a:rPr lang="en-US" altLang="zh-CN" dirty="0" err="1"/>
              <a:t>i</a:t>
            </a:r>
            <a:r>
              <a:rPr lang="zh-CN" altLang="en-US" dirty="0"/>
              <a:t>结尾，那么</a:t>
            </a:r>
            <a:r>
              <a:rPr lang="en-US" altLang="zh-CN" dirty="0"/>
              <a:t>l'=l | 1&lt;&lt;i-1; </a:t>
            </a:r>
          </a:p>
          <a:p>
            <a:r>
              <a:rPr lang="zh-CN" altLang="en-US" dirty="0"/>
              <a:t>目标：</a:t>
            </a:r>
            <a:r>
              <a:rPr lang="en-US" altLang="zh-CN" dirty="0"/>
              <a:t>F[N+M][M][?][3]</a:t>
            </a:r>
            <a:r>
              <a:rPr lang="zh-CN" altLang="en-US" dirty="0"/>
              <a:t>。</a:t>
            </a:r>
          </a:p>
        </p:txBody>
      </p:sp>
      <p:sp>
        <p:nvSpPr>
          <p:cNvPr id="4" name="内容占位符 3"/>
          <p:cNvSpPr>
            <a:spLocks noGrp="1"/>
          </p:cNvSpPr>
          <p:nvPr>
            <p:ph sz="quarter" idx="10"/>
          </p:nvPr>
        </p:nvSpPr>
        <p:spPr/>
        <p:txBody>
          <a:bodyPr/>
          <a:lstStyle/>
          <a:p>
            <a:r>
              <a:rPr lang="en-US" altLang="zh-CN" dirty="0" smtClean="0"/>
              <a:t>AC</a:t>
            </a:r>
            <a:r>
              <a:rPr lang="zh-CN" altLang="en-US" dirty="0" smtClean="0"/>
              <a:t>自动机</a:t>
            </a:r>
            <a:endParaRPr lang="zh-CN" altLang="en-US" dirty="0"/>
          </a:p>
        </p:txBody>
      </p:sp>
      <p:sp>
        <p:nvSpPr>
          <p:cNvPr id="5" name="内容占位符 4"/>
          <p:cNvSpPr>
            <a:spLocks noGrp="1"/>
          </p:cNvSpPr>
          <p:nvPr>
            <p:ph sz="quarter" idx="11"/>
          </p:nvPr>
        </p:nvSpPr>
        <p:spPr/>
        <p:txBody>
          <a:bodyPr/>
          <a:lstStyle/>
          <a:p>
            <a:r>
              <a:rPr lang="zh-CN" altLang="en-US" dirty="0"/>
              <a:t>数据结构</a:t>
            </a:r>
          </a:p>
        </p:txBody>
      </p:sp>
      <p:sp>
        <p:nvSpPr>
          <p:cNvPr id="6" name="内容占位符 5"/>
          <p:cNvSpPr>
            <a:spLocks noGrp="1"/>
          </p:cNvSpPr>
          <p:nvPr>
            <p:ph sz="quarter" idx="12"/>
          </p:nvPr>
        </p:nvSpPr>
        <p:spPr/>
        <p:txBody>
          <a:bodyPr/>
          <a:lstStyle/>
          <a:p>
            <a:r>
              <a:rPr lang="en-US" altLang="zh-CN" dirty="0"/>
              <a:t>Data Structure</a:t>
            </a:r>
            <a:endParaRPr lang="zh-CN" altLang="en-US" dirty="0"/>
          </a:p>
        </p:txBody>
      </p:sp>
    </p:spTree>
    <p:extLst>
      <p:ext uri="{BB962C8B-B14F-4D97-AF65-F5344CB8AC3E}">
        <p14:creationId xmlns:p14="http://schemas.microsoft.com/office/powerpoint/2010/main" val="38145454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开车旅行</a:t>
            </a:r>
            <a:r>
              <a:rPr lang="en-US" altLang="zh-CN" dirty="0" smtClean="0"/>
              <a:t>(drive)</a:t>
            </a:r>
            <a:endParaRPr lang="zh-CN" altLang="en-US" dirty="0"/>
          </a:p>
        </p:txBody>
      </p:sp>
      <p:sp>
        <p:nvSpPr>
          <p:cNvPr id="3" name="内容占位符 2"/>
          <p:cNvSpPr>
            <a:spLocks noGrp="1"/>
          </p:cNvSpPr>
          <p:nvPr>
            <p:ph idx="1"/>
          </p:nvPr>
        </p:nvSpPr>
        <p:spPr/>
        <p:txBody>
          <a:bodyPr/>
          <a:lstStyle/>
          <a:p>
            <a:r>
              <a:rPr lang="zh-CN" altLang="en-US" sz="2400" dirty="0"/>
              <a:t>来源：</a:t>
            </a:r>
            <a:r>
              <a:rPr lang="en-US" altLang="zh-CN" sz="2400" dirty="0"/>
              <a:t>NOIP2012</a:t>
            </a:r>
          </a:p>
          <a:p>
            <a:endParaRPr lang="en-US" altLang="zh-CN" sz="2400" dirty="0"/>
          </a:p>
          <a:p>
            <a:endParaRPr lang="en-US" altLang="zh-CN"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倍增法优化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pic>
        <p:nvPicPr>
          <p:cNvPr id="8" name="图片 7"/>
          <p:cNvPicPr>
            <a:picLocks noChangeAspect="1"/>
          </p:cNvPicPr>
          <p:nvPr/>
        </p:nvPicPr>
        <p:blipFill>
          <a:blip r:embed="rId2"/>
          <a:stretch>
            <a:fillRect/>
          </a:stretch>
        </p:blipFill>
        <p:spPr>
          <a:xfrm>
            <a:off x="988616" y="2481262"/>
            <a:ext cx="10210800" cy="3752850"/>
          </a:xfrm>
          <a:prstGeom prst="rect">
            <a:avLst/>
          </a:prstGeom>
        </p:spPr>
      </p:pic>
    </p:spTree>
    <p:extLst>
      <p:ext uri="{BB962C8B-B14F-4D97-AF65-F5344CB8AC3E}">
        <p14:creationId xmlns:p14="http://schemas.microsoft.com/office/powerpoint/2010/main" val="811010014"/>
      </p:ext>
    </p:extLst>
  </p:cSld>
  <p:clrMapOvr>
    <a:masterClrMapping/>
  </p:clrMapOvr>
  <p:transition spd="slow">
    <p:push/>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开车旅行</a:t>
            </a:r>
            <a:r>
              <a:rPr lang="en-US" altLang="zh-CN" dirty="0" smtClean="0"/>
              <a:t>(drive)</a:t>
            </a:r>
            <a:endParaRPr lang="zh-CN" altLang="en-US" dirty="0"/>
          </a:p>
        </p:txBody>
      </p:sp>
      <p:sp>
        <p:nvSpPr>
          <p:cNvPr id="3" name="内容占位符 2"/>
          <p:cNvSpPr>
            <a:spLocks noGrp="1"/>
          </p:cNvSpPr>
          <p:nvPr>
            <p:ph idx="1"/>
          </p:nvPr>
        </p:nvSpPr>
        <p:spPr/>
        <p:txBody>
          <a:bodyPr/>
          <a:lstStyle/>
          <a:p>
            <a:r>
              <a:rPr lang="zh-CN" altLang="en-US" sz="2400" dirty="0"/>
              <a:t>来源：</a:t>
            </a:r>
            <a:r>
              <a:rPr lang="en-US" altLang="zh-CN" sz="2400" dirty="0"/>
              <a:t>NOIP2012</a:t>
            </a:r>
          </a:p>
          <a:p>
            <a:endParaRPr lang="en-US" altLang="zh-CN" sz="2400" dirty="0"/>
          </a:p>
          <a:p>
            <a:endParaRPr lang="en-US" altLang="zh-CN"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倍增法优化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pic>
        <p:nvPicPr>
          <p:cNvPr id="7" name="图片 6"/>
          <p:cNvPicPr>
            <a:picLocks noChangeAspect="1"/>
          </p:cNvPicPr>
          <p:nvPr/>
        </p:nvPicPr>
        <p:blipFill>
          <a:blip r:embed="rId2"/>
          <a:stretch>
            <a:fillRect/>
          </a:stretch>
        </p:blipFill>
        <p:spPr>
          <a:xfrm>
            <a:off x="974329" y="2496502"/>
            <a:ext cx="10239375" cy="1123950"/>
          </a:xfrm>
          <a:prstGeom prst="rect">
            <a:avLst/>
          </a:prstGeom>
        </p:spPr>
      </p:pic>
      <p:pic>
        <p:nvPicPr>
          <p:cNvPr id="9" name="图片 8"/>
          <p:cNvPicPr>
            <a:picLocks noChangeAspect="1"/>
          </p:cNvPicPr>
          <p:nvPr/>
        </p:nvPicPr>
        <p:blipFill>
          <a:blip r:embed="rId3"/>
          <a:stretch>
            <a:fillRect/>
          </a:stretch>
        </p:blipFill>
        <p:spPr>
          <a:xfrm>
            <a:off x="974329" y="3620453"/>
            <a:ext cx="10220325" cy="1457325"/>
          </a:xfrm>
          <a:prstGeom prst="rect">
            <a:avLst/>
          </a:prstGeom>
        </p:spPr>
      </p:pic>
      <p:pic>
        <p:nvPicPr>
          <p:cNvPr id="10" name="图片 9"/>
          <p:cNvPicPr>
            <a:picLocks noChangeAspect="1"/>
          </p:cNvPicPr>
          <p:nvPr/>
        </p:nvPicPr>
        <p:blipFill>
          <a:blip r:embed="rId4"/>
          <a:stretch>
            <a:fillRect/>
          </a:stretch>
        </p:blipFill>
        <p:spPr>
          <a:xfrm>
            <a:off x="979630" y="5190362"/>
            <a:ext cx="10248900" cy="742950"/>
          </a:xfrm>
          <a:prstGeom prst="rect">
            <a:avLst/>
          </a:prstGeom>
        </p:spPr>
      </p:pic>
    </p:spTree>
    <p:extLst>
      <p:ext uri="{BB962C8B-B14F-4D97-AF65-F5344CB8AC3E}">
        <p14:creationId xmlns:p14="http://schemas.microsoft.com/office/powerpoint/2010/main" val="4180296153"/>
      </p:ext>
    </p:extLst>
  </p:cSld>
  <p:clrMapOvr>
    <a:masterClrMapping/>
  </p:clrMapOvr>
  <p:transition spd="slow">
    <p:push/>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开车旅行</a:t>
            </a:r>
            <a:r>
              <a:rPr lang="en-US" altLang="zh-CN" dirty="0" smtClean="0"/>
              <a:t>(drive)</a:t>
            </a:r>
            <a:endParaRPr lang="zh-CN" altLang="en-US" dirty="0"/>
          </a:p>
        </p:txBody>
      </p:sp>
      <p:sp>
        <p:nvSpPr>
          <p:cNvPr id="3" name="内容占位符 2"/>
          <p:cNvSpPr>
            <a:spLocks noGrp="1"/>
          </p:cNvSpPr>
          <p:nvPr>
            <p:ph idx="1"/>
          </p:nvPr>
        </p:nvSpPr>
        <p:spPr/>
        <p:txBody>
          <a:bodyPr/>
          <a:lstStyle/>
          <a:p>
            <a:r>
              <a:rPr lang="zh-CN" altLang="en-US" sz="2400" dirty="0"/>
              <a:t>先预处理小</a:t>
            </a:r>
            <a:r>
              <a:rPr lang="en-US" altLang="zh-CN" sz="2400" dirty="0"/>
              <a:t>A</a:t>
            </a:r>
            <a:r>
              <a:rPr lang="zh-CN" altLang="en-US" sz="2400" dirty="0"/>
              <a:t>和小</a:t>
            </a:r>
            <a:r>
              <a:rPr lang="en-US" altLang="zh-CN" sz="2400" dirty="0"/>
              <a:t>B</a:t>
            </a:r>
            <a:r>
              <a:rPr lang="zh-CN" altLang="en-US" sz="2400" dirty="0"/>
              <a:t>从每个城市出发，沿前进方向行驶到的下一个城市。</a:t>
            </a:r>
            <a:endParaRPr lang="en-US" altLang="zh-CN" sz="2400" dirty="0"/>
          </a:p>
          <a:p>
            <a:pPr lvl="1"/>
            <a:r>
              <a:rPr lang="en-US" altLang="zh-CN" sz="2000" dirty="0"/>
              <a:t>STL-set</a:t>
            </a:r>
            <a:r>
              <a:rPr lang="zh-CN" altLang="en-US" sz="2000" dirty="0"/>
              <a:t>（平衡树）？</a:t>
            </a:r>
            <a:r>
              <a:rPr lang="en-US" altLang="zh-CN" sz="2000" dirty="0"/>
              <a:t>O(</a:t>
            </a:r>
            <a:r>
              <a:rPr lang="en-US" altLang="zh-CN" sz="2000" dirty="0" err="1"/>
              <a:t>NlogN</a:t>
            </a:r>
            <a:r>
              <a:rPr lang="en-US" altLang="zh-CN" sz="2000" dirty="0"/>
              <a:t>)</a:t>
            </a:r>
          </a:p>
          <a:p>
            <a:r>
              <a:rPr lang="zh-CN" altLang="en-US" sz="2400" dirty="0"/>
              <a:t>如何在</a:t>
            </a:r>
            <a:r>
              <a:rPr lang="en-US" altLang="zh-CN" sz="2400" dirty="0"/>
              <a:t>DP</a:t>
            </a:r>
            <a:r>
              <a:rPr lang="zh-CN" altLang="en-US" sz="2400" dirty="0"/>
              <a:t>中高效记录起点、行驶天数</a:t>
            </a:r>
            <a:r>
              <a:rPr lang="en-US" altLang="zh-CN" sz="2400" dirty="0"/>
              <a:t>(or</a:t>
            </a:r>
            <a:r>
              <a:rPr lang="zh-CN" altLang="en-US" sz="2400" dirty="0"/>
              <a:t>距离</a:t>
            </a:r>
            <a:r>
              <a:rPr lang="en-US" altLang="zh-CN" sz="2400" dirty="0"/>
              <a:t>)</a:t>
            </a:r>
            <a:r>
              <a:rPr lang="zh-CN" altLang="en-US" sz="2400" dirty="0"/>
              <a:t>、驾驶人等要素？</a:t>
            </a:r>
            <a:endParaRPr lang="en-US" altLang="zh-CN" sz="2400" dirty="0"/>
          </a:p>
          <a:p>
            <a:pPr lvl="1"/>
            <a:r>
              <a:rPr lang="en-US" altLang="zh-CN" sz="2000" dirty="0" err="1"/>
              <a:t>dest</a:t>
            </a:r>
            <a:r>
              <a:rPr lang="en-US" altLang="zh-CN" sz="2000" dirty="0"/>
              <a:t>[s][</a:t>
            </a:r>
            <a:r>
              <a:rPr lang="en-US" altLang="zh-CN" sz="2000" dirty="0" err="1"/>
              <a:t>i</a:t>
            </a:r>
            <a:r>
              <a:rPr lang="en-US" altLang="zh-CN" sz="2000" dirty="0"/>
              <a:t>][p=</a:t>
            </a:r>
            <a:r>
              <a:rPr lang="en-US" altLang="zh-CN" sz="2000" dirty="0" err="1"/>
              <a:t>AorB</a:t>
            </a:r>
            <a:r>
              <a:rPr lang="en-US" altLang="zh-CN" sz="2000" dirty="0"/>
              <a:t>]</a:t>
            </a:r>
            <a:r>
              <a:rPr lang="zh-CN" altLang="en-US" sz="2000" dirty="0"/>
              <a:t> 从</a:t>
            </a:r>
            <a:r>
              <a:rPr lang="en-US" altLang="zh-CN" sz="2000" dirty="0"/>
              <a:t>s</a:t>
            </a:r>
            <a:r>
              <a:rPr lang="zh-CN" altLang="en-US" sz="2000" dirty="0"/>
              <a:t>出发 行驶</a:t>
            </a:r>
            <a:r>
              <a:rPr lang="en-US" altLang="zh-CN" sz="2000" dirty="0"/>
              <a:t>2^i</a:t>
            </a:r>
            <a:r>
              <a:rPr lang="zh-CN" altLang="en-US" sz="2000" dirty="0"/>
              <a:t>天 </a:t>
            </a:r>
            <a:r>
              <a:rPr lang="en-US" altLang="zh-CN" sz="2000" dirty="0"/>
              <a:t>p</a:t>
            </a:r>
            <a:r>
              <a:rPr lang="zh-CN" altLang="en-US" sz="2000" dirty="0"/>
              <a:t>先开 最终到达的城市</a:t>
            </a:r>
            <a:endParaRPr lang="en-US" altLang="zh-CN" sz="2000" dirty="0"/>
          </a:p>
          <a:p>
            <a:pPr lvl="1"/>
            <a:r>
              <a:rPr lang="en-US" altLang="zh-CN" sz="2000" dirty="0" err="1"/>
              <a:t>distA</a:t>
            </a:r>
            <a:r>
              <a:rPr lang="en-US" altLang="zh-CN" sz="2000" dirty="0"/>
              <a:t>[s][</a:t>
            </a:r>
            <a:r>
              <a:rPr lang="en-US" altLang="zh-CN" sz="2000" dirty="0" err="1"/>
              <a:t>i</a:t>
            </a:r>
            <a:r>
              <a:rPr lang="en-US" altLang="zh-CN" sz="2000" dirty="0"/>
              <a:t>][p=</a:t>
            </a:r>
            <a:r>
              <a:rPr lang="en-US" altLang="zh-CN" sz="2000" dirty="0" err="1"/>
              <a:t>AorB</a:t>
            </a:r>
            <a:r>
              <a:rPr lang="en-US" altLang="zh-CN" sz="2000" dirty="0"/>
              <a:t>] </a:t>
            </a:r>
            <a:r>
              <a:rPr lang="zh-CN" altLang="en-US" sz="2000" dirty="0"/>
              <a:t>从</a:t>
            </a:r>
            <a:r>
              <a:rPr lang="en-US" altLang="zh-CN" sz="2000" dirty="0"/>
              <a:t>s</a:t>
            </a:r>
            <a:r>
              <a:rPr lang="zh-CN" altLang="en-US" sz="2000" dirty="0"/>
              <a:t>出发 行驶</a:t>
            </a:r>
            <a:r>
              <a:rPr lang="en-US" altLang="zh-CN" sz="2000" dirty="0"/>
              <a:t>2^i</a:t>
            </a:r>
            <a:r>
              <a:rPr lang="zh-CN" altLang="en-US" sz="2000" dirty="0"/>
              <a:t>天 </a:t>
            </a:r>
            <a:r>
              <a:rPr lang="en-US" altLang="zh-CN" sz="2000" dirty="0"/>
              <a:t>p</a:t>
            </a:r>
            <a:r>
              <a:rPr lang="zh-CN" altLang="en-US" sz="2000" dirty="0"/>
              <a:t>先开 </a:t>
            </a:r>
            <a:r>
              <a:rPr lang="en-US" altLang="zh-CN" sz="2000" dirty="0"/>
              <a:t>A</a:t>
            </a:r>
            <a:r>
              <a:rPr lang="zh-CN" altLang="en-US" sz="2000" dirty="0"/>
              <a:t>行驶的路程总长度</a:t>
            </a:r>
            <a:endParaRPr lang="en-US" altLang="zh-CN" sz="2000" dirty="0"/>
          </a:p>
          <a:p>
            <a:pPr lvl="1"/>
            <a:r>
              <a:rPr lang="en-US" altLang="zh-CN" sz="2000" dirty="0" err="1"/>
              <a:t>distB</a:t>
            </a:r>
            <a:r>
              <a:rPr lang="en-US" altLang="zh-CN" sz="2000" dirty="0"/>
              <a:t>[s][</a:t>
            </a:r>
            <a:r>
              <a:rPr lang="en-US" altLang="zh-CN" sz="2000" dirty="0" err="1"/>
              <a:t>i</a:t>
            </a:r>
            <a:r>
              <a:rPr lang="en-US" altLang="zh-CN" sz="2000" dirty="0"/>
              <a:t>][p=</a:t>
            </a:r>
            <a:r>
              <a:rPr lang="en-US" altLang="zh-CN" sz="2000" dirty="0" err="1"/>
              <a:t>AorB</a:t>
            </a:r>
            <a:r>
              <a:rPr lang="en-US" altLang="zh-CN" sz="2000" dirty="0"/>
              <a:t>] </a:t>
            </a:r>
            <a:r>
              <a:rPr lang="zh-CN" altLang="en-US" sz="2000" dirty="0"/>
              <a:t>从</a:t>
            </a:r>
            <a:r>
              <a:rPr lang="en-US" altLang="zh-CN" sz="2000" dirty="0"/>
              <a:t>s</a:t>
            </a:r>
            <a:r>
              <a:rPr lang="zh-CN" altLang="en-US" sz="2000" dirty="0"/>
              <a:t>出发 行驶</a:t>
            </a:r>
            <a:r>
              <a:rPr lang="en-US" altLang="zh-CN" sz="2000" dirty="0"/>
              <a:t>2^i</a:t>
            </a:r>
            <a:r>
              <a:rPr lang="zh-CN" altLang="en-US" sz="2000" dirty="0"/>
              <a:t>天 </a:t>
            </a:r>
            <a:r>
              <a:rPr lang="en-US" altLang="zh-CN" sz="2000" dirty="0"/>
              <a:t>p</a:t>
            </a:r>
            <a:r>
              <a:rPr lang="zh-CN" altLang="en-US" sz="2000" dirty="0"/>
              <a:t>先开 </a:t>
            </a:r>
            <a:r>
              <a:rPr lang="en-US" altLang="zh-CN" sz="2000" dirty="0"/>
              <a:t>B</a:t>
            </a:r>
            <a:r>
              <a:rPr lang="zh-CN" altLang="en-US" sz="2000" dirty="0"/>
              <a:t>行驶的路程总长度</a:t>
            </a:r>
            <a:endParaRPr lang="en-US" altLang="zh-CN" sz="2000" dirty="0"/>
          </a:p>
          <a:p>
            <a:pPr lvl="1"/>
            <a:r>
              <a:rPr lang="zh-CN" altLang="en-US" sz="2000" dirty="0"/>
              <a:t>以天数为阶段，转移？</a:t>
            </a:r>
            <a:r>
              <a:rPr lang="en-US" altLang="zh-CN" sz="2000" dirty="0"/>
              <a:t>O(</a:t>
            </a:r>
            <a:r>
              <a:rPr lang="en-US" altLang="zh-CN" sz="2000" dirty="0" err="1"/>
              <a:t>NlogN</a:t>
            </a:r>
            <a:r>
              <a:rPr lang="en-US" altLang="zh-CN" sz="2000" dirty="0"/>
              <a:t>)</a:t>
            </a:r>
          </a:p>
          <a:p>
            <a:r>
              <a:rPr lang="zh-CN" altLang="en-US" sz="2400" dirty="0"/>
              <a:t>考虑问题</a:t>
            </a:r>
            <a:r>
              <a:rPr lang="en-US" altLang="zh-CN" sz="2400" dirty="0" err="1"/>
              <a:t>calc</a:t>
            </a:r>
            <a:r>
              <a:rPr lang="en-US" altLang="zh-CN" sz="2400" dirty="0"/>
              <a:t>(S,X)</a:t>
            </a:r>
            <a:r>
              <a:rPr lang="zh-CN" altLang="en-US" sz="2400" dirty="0"/>
              <a:t>表示“从城市</a:t>
            </a:r>
            <a:r>
              <a:rPr lang="en-US" altLang="zh-CN" sz="2400" dirty="0"/>
              <a:t>S</a:t>
            </a:r>
            <a:r>
              <a:rPr lang="zh-CN" altLang="en-US" sz="2400" dirty="0"/>
              <a:t>出发最多行驶</a:t>
            </a:r>
            <a:r>
              <a:rPr lang="en-US" altLang="zh-CN" sz="2400" dirty="0"/>
              <a:t>X</a:t>
            </a:r>
            <a:r>
              <a:rPr lang="zh-CN" altLang="en-US" sz="2400" dirty="0"/>
              <a:t>公里”</a:t>
            </a:r>
            <a:r>
              <a:rPr lang="en-US" altLang="zh-CN" sz="2400" dirty="0"/>
              <a:t>AB</a:t>
            </a:r>
            <a:r>
              <a:rPr lang="zh-CN" altLang="en-US" sz="2400" dirty="0"/>
              <a:t>行驶的路程情况</a:t>
            </a:r>
            <a:endParaRPr lang="en-US" altLang="zh-CN" sz="2400" dirty="0"/>
          </a:p>
          <a:p>
            <a:pPr lvl="1"/>
            <a:r>
              <a:rPr lang="zh-CN" altLang="en-US" sz="2000" dirty="0"/>
              <a:t>递减枚举行驶天数的次幂指数，填充</a:t>
            </a:r>
            <a:r>
              <a:rPr lang="en-US" altLang="zh-CN" sz="2000" dirty="0"/>
              <a:t>X</a:t>
            </a:r>
            <a:r>
              <a:rPr lang="zh-CN" altLang="en-US" sz="2000" dirty="0"/>
              <a:t>，</a:t>
            </a:r>
            <a:r>
              <a:rPr lang="en-US" altLang="zh-CN" sz="2000" dirty="0"/>
              <a:t>O(</a:t>
            </a:r>
            <a:r>
              <a:rPr lang="en-US" altLang="zh-CN" sz="2000" dirty="0" err="1"/>
              <a:t>logN</a:t>
            </a:r>
            <a:r>
              <a:rPr lang="en-US" altLang="zh-CN" sz="2000" dirty="0"/>
              <a:t>)</a:t>
            </a:r>
          </a:p>
          <a:p>
            <a:pPr lvl="1"/>
            <a:r>
              <a:rPr lang="zh-CN" altLang="en-US" sz="2000" dirty="0"/>
              <a:t>原问题</a:t>
            </a:r>
            <a:r>
              <a:rPr lang="en-US" altLang="zh-CN" sz="2000" dirty="0"/>
              <a:t>1</a:t>
            </a:r>
            <a:r>
              <a:rPr lang="zh-CN" altLang="en-US" sz="2000" dirty="0"/>
              <a:t>，枚举起点</a:t>
            </a:r>
            <a:r>
              <a:rPr lang="en-US" altLang="zh-CN" sz="2000" dirty="0"/>
              <a:t>Si</a:t>
            </a:r>
            <a:r>
              <a:rPr lang="zh-CN" altLang="en-US" sz="2000" dirty="0"/>
              <a:t>，取最小比值的</a:t>
            </a:r>
            <a:r>
              <a:rPr lang="en-US" altLang="zh-CN" sz="2000" dirty="0" err="1"/>
              <a:t>calc</a:t>
            </a:r>
            <a:r>
              <a:rPr lang="en-US" altLang="zh-CN" sz="2000" dirty="0"/>
              <a:t>(Si,X0)</a:t>
            </a:r>
            <a:r>
              <a:rPr lang="zh-CN" altLang="en-US" sz="2000" dirty="0"/>
              <a:t>，</a:t>
            </a:r>
            <a:r>
              <a:rPr lang="en-US" altLang="zh-CN" sz="2000" dirty="0"/>
              <a:t>O(</a:t>
            </a:r>
            <a:r>
              <a:rPr lang="en-US" altLang="zh-CN" sz="2000" dirty="0" err="1"/>
              <a:t>NlogN</a:t>
            </a:r>
            <a:r>
              <a:rPr lang="en-US" altLang="zh-CN" sz="2000" dirty="0"/>
              <a:t>)</a:t>
            </a:r>
          </a:p>
          <a:p>
            <a:pPr lvl="1"/>
            <a:r>
              <a:rPr lang="zh-CN" altLang="en-US" sz="2000" dirty="0"/>
              <a:t>原问题</a:t>
            </a:r>
            <a:r>
              <a:rPr lang="en-US" altLang="zh-CN" sz="2000" dirty="0"/>
              <a:t>2</a:t>
            </a:r>
            <a:r>
              <a:rPr lang="zh-CN" altLang="en-US" sz="2000" dirty="0"/>
              <a:t>，多次询问</a:t>
            </a:r>
            <a:r>
              <a:rPr lang="en-US" altLang="zh-CN" sz="2000" dirty="0" err="1"/>
              <a:t>calc</a:t>
            </a:r>
            <a:r>
              <a:rPr lang="en-US" altLang="zh-CN" sz="2000" dirty="0"/>
              <a:t>(</a:t>
            </a:r>
            <a:r>
              <a:rPr lang="en-US" altLang="zh-CN" sz="2000" dirty="0" err="1"/>
              <a:t>Si,Xi</a:t>
            </a:r>
            <a:r>
              <a:rPr lang="en-US" altLang="zh-CN" sz="2000" dirty="0"/>
              <a:t>)</a:t>
            </a:r>
            <a:r>
              <a:rPr lang="zh-CN" altLang="en-US" sz="2000" dirty="0"/>
              <a:t>，</a:t>
            </a:r>
            <a:r>
              <a:rPr lang="en-US" altLang="zh-CN" sz="2000" dirty="0"/>
              <a:t>O(</a:t>
            </a:r>
            <a:r>
              <a:rPr lang="en-US" altLang="zh-CN" sz="2000" dirty="0" err="1"/>
              <a:t>MlogN</a:t>
            </a:r>
            <a:r>
              <a:rPr lang="en-US" altLang="zh-CN" sz="2000" dirty="0"/>
              <a:t>)</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倍增法优化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32738540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沼泽鳄鱼</a:t>
            </a:r>
            <a:r>
              <a:rPr lang="en-US" altLang="zh-CN" dirty="0" smtClean="0"/>
              <a:t>(Swamp)</a:t>
            </a:r>
            <a:endParaRPr lang="zh-CN" altLang="en-US" dirty="0"/>
          </a:p>
        </p:txBody>
      </p:sp>
      <p:sp>
        <p:nvSpPr>
          <p:cNvPr id="3" name="内容占位符 2"/>
          <p:cNvSpPr>
            <a:spLocks noGrp="1"/>
          </p:cNvSpPr>
          <p:nvPr>
            <p:ph idx="1"/>
          </p:nvPr>
        </p:nvSpPr>
        <p:spPr/>
        <p:txBody>
          <a:bodyPr/>
          <a:lstStyle/>
          <a:p>
            <a:r>
              <a:rPr lang="pl-PL" altLang="zh-CN" sz="2400" dirty="0" smtClean="0">
                <a:hlinkClick r:id="rId2"/>
              </a:rPr>
              <a:t>http</a:t>
            </a:r>
            <a:r>
              <a:rPr lang="pl-PL" altLang="zh-CN" sz="2400" dirty="0">
                <a:hlinkClick r:id="rId2"/>
              </a:rPr>
              <a:t>://</a:t>
            </a:r>
            <a:r>
              <a:rPr lang="pl-PL" altLang="zh-CN" sz="2400" dirty="0" smtClean="0">
                <a:hlinkClick r:id="rId2"/>
              </a:rPr>
              <a:t>www.lydsy.com/JudgeOnline/problem.php?id=1898</a:t>
            </a:r>
            <a:endParaRPr lang="en-US" altLang="zh-CN" sz="2400" dirty="0" smtClean="0"/>
          </a:p>
          <a:p>
            <a:r>
              <a:rPr lang="zh-CN" altLang="pl-PL" sz="2400" dirty="0" smtClean="0"/>
              <a:t>食</a:t>
            </a:r>
            <a:r>
              <a:rPr lang="zh-CN" altLang="pl-PL" sz="2400" dirty="0"/>
              <a:t>人鱼移动的周期只有</a:t>
            </a:r>
            <a:r>
              <a:rPr lang="pl-PL" altLang="zh-CN" sz="2400" dirty="0"/>
              <a:t>2</a:t>
            </a:r>
            <a:r>
              <a:rPr lang="zh-CN" altLang="pl-PL" sz="2400" dirty="0"/>
              <a:t>、</a:t>
            </a:r>
            <a:r>
              <a:rPr lang="pl-PL" altLang="zh-CN" sz="2400" dirty="0"/>
              <a:t>3</a:t>
            </a:r>
            <a:r>
              <a:rPr lang="zh-CN" altLang="pl-PL" sz="2400" dirty="0"/>
              <a:t>、</a:t>
            </a:r>
            <a:r>
              <a:rPr lang="pl-PL" altLang="zh-CN" sz="2400" dirty="0"/>
              <a:t>4</a:t>
            </a:r>
            <a:r>
              <a:rPr lang="zh-CN" altLang="pl-PL" sz="2400" dirty="0"/>
              <a:t>三种，所以</a:t>
            </a:r>
            <a:r>
              <a:rPr lang="pl-PL" altLang="zh-CN" sz="2400" dirty="0"/>
              <a:t>12</a:t>
            </a:r>
            <a:r>
              <a:rPr lang="zh-CN" altLang="pl-PL" sz="2400" dirty="0"/>
              <a:t>个单位时间是一个阶段。</a:t>
            </a:r>
          </a:p>
          <a:p>
            <a:r>
              <a:rPr lang="zh-CN" altLang="pl-PL" sz="2400" dirty="0"/>
              <a:t>转移数组：</a:t>
            </a:r>
            <a:r>
              <a:rPr lang="pl-PL" altLang="zh-CN" sz="2400" dirty="0"/>
              <a:t>d[i,j,k,l]</a:t>
            </a:r>
            <a:r>
              <a:rPr lang="zh-CN" altLang="pl-PL" sz="2400" dirty="0"/>
              <a:t>表示经过</a:t>
            </a:r>
            <a:r>
              <a:rPr lang="pl-PL" altLang="zh-CN" sz="2400" dirty="0"/>
              <a:t>2^i</a:t>
            </a:r>
            <a:r>
              <a:rPr lang="zh-CN" altLang="pl-PL" sz="2400" dirty="0"/>
              <a:t>个单位时间，从</a:t>
            </a:r>
            <a:r>
              <a:rPr lang="pl-PL" altLang="zh-CN" sz="2400" dirty="0"/>
              <a:t>j</a:t>
            </a:r>
            <a:r>
              <a:rPr lang="zh-CN" altLang="pl-PL" sz="2400" dirty="0"/>
              <a:t>到</a:t>
            </a:r>
            <a:r>
              <a:rPr lang="pl-PL" altLang="zh-CN" sz="2400" dirty="0"/>
              <a:t>k</a:t>
            </a:r>
            <a:r>
              <a:rPr lang="zh-CN" altLang="pl-PL" sz="2400" dirty="0"/>
              <a:t>，出发时是阶段中的第</a:t>
            </a:r>
            <a:r>
              <a:rPr lang="pl-PL" altLang="zh-CN" sz="2400" dirty="0"/>
              <a:t>l</a:t>
            </a:r>
            <a:r>
              <a:rPr lang="zh-CN" altLang="pl-PL" sz="2400" dirty="0"/>
              <a:t>个单位时间的方案数</a:t>
            </a:r>
            <a:r>
              <a:rPr lang="zh-CN" altLang="pl-PL" sz="2400" dirty="0" smtClean="0"/>
              <a:t>。</a:t>
            </a:r>
            <a:endParaRPr lang="en-US" altLang="zh-CN" sz="2400" dirty="0" smtClean="0"/>
          </a:p>
          <a:p>
            <a:r>
              <a:rPr lang="en-US" altLang="zh-CN" sz="2400" dirty="0"/>
              <a:t>d[</a:t>
            </a:r>
            <a:r>
              <a:rPr lang="en-US" altLang="zh-CN" sz="2400" dirty="0" err="1"/>
              <a:t>i</a:t>
            </a:r>
            <a:r>
              <a:rPr lang="en-US" altLang="zh-CN" sz="2400" dirty="0"/>
              <a:t>][x][y][j</a:t>
            </a:r>
            <a:r>
              <a:rPr lang="en-US" altLang="zh-CN" sz="2400" dirty="0" smtClean="0"/>
              <a:t>]+=d[i-1</a:t>
            </a:r>
            <a:r>
              <a:rPr lang="en-US" altLang="zh-CN" sz="2400" dirty="0"/>
              <a:t>][x</a:t>
            </a:r>
            <a:r>
              <a:rPr lang="en-US" altLang="zh-CN" sz="2400" dirty="0" smtClean="0"/>
              <a:t>][z][</a:t>
            </a:r>
            <a:r>
              <a:rPr lang="en-US" altLang="zh-CN" sz="2400" dirty="0"/>
              <a:t>j]*d[i-1</a:t>
            </a:r>
            <a:r>
              <a:rPr lang="en-US" altLang="zh-CN" sz="2400" dirty="0" smtClean="0"/>
              <a:t>][z][</a:t>
            </a:r>
            <a:r>
              <a:rPr lang="en-US" altLang="zh-CN" sz="2400" dirty="0"/>
              <a:t>y][(j+(1&lt;&lt;i-1))%12</a:t>
            </a:r>
            <a:r>
              <a:rPr lang="en-US" altLang="zh-CN" sz="2400" dirty="0" smtClean="0"/>
              <a:t>];</a:t>
            </a:r>
          </a:p>
          <a:p>
            <a:endParaRPr lang="zh-CN" altLang="pl-PL" sz="2400" dirty="0"/>
          </a:p>
          <a:p>
            <a:r>
              <a:rPr lang="zh-CN" altLang="pl-PL" sz="2400" dirty="0"/>
              <a:t>在快速幂的过程中计算答案。</a:t>
            </a:r>
          </a:p>
          <a:p>
            <a:r>
              <a:rPr lang="zh-CN" altLang="pl-PL" sz="2400" dirty="0"/>
              <a:t>目标数组：</a:t>
            </a:r>
            <a:r>
              <a:rPr lang="pl-PL" altLang="zh-CN" sz="2400" dirty="0"/>
              <a:t>f[i,j]</a:t>
            </a:r>
            <a:r>
              <a:rPr lang="zh-CN" altLang="pl-PL" sz="2400" dirty="0"/>
              <a:t>表示</a:t>
            </a:r>
            <a:r>
              <a:rPr lang="zh-CN" altLang="pl-PL" sz="2400" dirty="0" smtClean="0"/>
              <a:t>经过</a:t>
            </a:r>
            <a:r>
              <a:rPr lang="zh-CN" altLang="en-US" sz="2400" dirty="0" smtClean="0"/>
              <a:t>若干</a:t>
            </a:r>
            <a:r>
              <a:rPr lang="zh-CN" altLang="pl-PL" sz="2400" dirty="0" smtClean="0"/>
              <a:t>个</a:t>
            </a:r>
            <a:r>
              <a:rPr lang="zh-CN" altLang="pl-PL" sz="2400" dirty="0"/>
              <a:t>单位</a:t>
            </a:r>
            <a:r>
              <a:rPr lang="zh-CN" altLang="pl-PL" sz="2400" dirty="0" smtClean="0"/>
              <a:t>时间</a:t>
            </a:r>
            <a:r>
              <a:rPr lang="zh-CN" altLang="en-US" sz="2400" dirty="0" smtClean="0"/>
              <a:t>（快速幂过程中的当前时间）</a:t>
            </a:r>
            <a:r>
              <a:rPr lang="zh-CN" altLang="pl-PL" sz="2400" dirty="0" smtClean="0"/>
              <a:t>，</a:t>
            </a:r>
            <a:r>
              <a:rPr lang="zh-CN" altLang="pl-PL" sz="2400" dirty="0"/>
              <a:t>从起点到</a:t>
            </a:r>
            <a:r>
              <a:rPr lang="pl-PL" altLang="zh-CN" sz="2400" dirty="0"/>
              <a:t>i</a:t>
            </a:r>
            <a:r>
              <a:rPr lang="zh-CN" altLang="pl-PL" sz="2400" dirty="0"/>
              <a:t>，到达</a:t>
            </a:r>
            <a:r>
              <a:rPr lang="pl-PL" altLang="zh-CN" sz="2400" dirty="0"/>
              <a:t>i</a:t>
            </a:r>
            <a:r>
              <a:rPr lang="zh-CN" altLang="pl-PL" sz="2400" dirty="0"/>
              <a:t>时是阶段中的第</a:t>
            </a:r>
            <a:r>
              <a:rPr lang="pl-PL" altLang="zh-CN" sz="2400" dirty="0"/>
              <a:t>j</a:t>
            </a:r>
            <a:r>
              <a:rPr lang="zh-CN" altLang="pl-PL" sz="2400" dirty="0"/>
              <a:t>个单位时间的方案数</a:t>
            </a:r>
            <a:r>
              <a:rPr lang="zh-CN" altLang="pl-PL" sz="2400" dirty="0" smtClean="0"/>
              <a:t>。</a:t>
            </a:r>
            <a:endParaRPr lang="en-US" altLang="zh-CN" sz="2400" dirty="0" smtClean="0"/>
          </a:p>
          <a:p>
            <a:r>
              <a:rPr lang="nn-NO" altLang="zh-CN" sz="2400" dirty="0"/>
              <a:t>f</a:t>
            </a:r>
            <a:r>
              <a:rPr lang="nn-NO" altLang="zh-CN" sz="2400" dirty="0" smtClean="0"/>
              <a:t>’[i’][(j+(</a:t>
            </a:r>
            <a:r>
              <a:rPr lang="nn-NO" altLang="zh-CN" sz="2400" dirty="0"/>
              <a:t>1</a:t>
            </a:r>
            <a:r>
              <a:rPr lang="nn-NO" altLang="zh-CN" sz="2400" dirty="0" smtClean="0"/>
              <a:t>&lt;&lt;p))%</a:t>
            </a:r>
            <a:r>
              <a:rPr lang="nn-NO" altLang="zh-CN" sz="2400" dirty="0"/>
              <a:t>12</a:t>
            </a:r>
            <a:r>
              <a:rPr lang="nn-NO" altLang="zh-CN" sz="2400" dirty="0" smtClean="0"/>
              <a:t>]+=f[i][j]*d[p][i][i’][j];</a:t>
            </a:r>
            <a:endParaRPr lang="zh-CN" altLang="pl-PL" sz="2400" dirty="0"/>
          </a:p>
        </p:txBody>
      </p:sp>
      <p:sp>
        <p:nvSpPr>
          <p:cNvPr id="4" name="内容占位符 3"/>
          <p:cNvSpPr>
            <a:spLocks noGrp="1"/>
          </p:cNvSpPr>
          <p:nvPr>
            <p:ph sz="quarter" idx="10"/>
          </p:nvPr>
        </p:nvSpPr>
        <p:spPr/>
        <p:txBody>
          <a:bodyPr/>
          <a:lstStyle/>
          <a:p>
            <a:r>
              <a:rPr lang="zh-CN" altLang="en-US" dirty="0" smtClean="0"/>
              <a:t>倍增法优化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1550841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POJ3016</a:t>
            </a:r>
            <a:endParaRPr lang="zh-CN" altLang="en-US" dirty="0"/>
          </a:p>
        </p:txBody>
      </p:sp>
      <p:sp>
        <p:nvSpPr>
          <p:cNvPr id="3" name="内容占位符 2"/>
          <p:cNvSpPr>
            <a:spLocks noGrp="1"/>
          </p:cNvSpPr>
          <p:nvPr>
            <p:ph idx="1"/>
          </p:nvPr>
        </p:nvSpPr>
        <p:spPr/>
        <p:txBody>
          <a:bodyPr/>
          <a:lstStyle/>
          <a:p>
            <a:r>
              <a:rPr lang="zh-CN" altLang="en-US" dirty="0" smtClean="0"/>
              <a:t>长度</a:t>
            </a:r>
            <a:r>
              <a:rPr lang="zh-CN" altLang="en-US" dirty="0"/>
              <a:t>为</a:t>
            </a:r>
            <a:r>
              <a:rPr lang="en-US" altLang="zh-CN" dirty="0"/>
              <a:t>N≤1000</a:t>
            </a:r>
            <a:r>
              <a:rPr lang="zh-CN" altLang="en-US" dirty="0"/>
              <a:t>的数列，可以给每个数加或减一个值，要求用最小的变化（变化前后各项差的绝对值之和最小）使得该数列可以分成</a:t>
            </a:r>
            <a:r>
              <a:rPr lang="en-US" altLang="zh-CN" dirty="0"/>
              <a:t>M≤10</a:t>
            </a:r>
            <a:r>
              <a:rPr lang="zh-CN" altLang="en-US" dirty="0"/>
              <a:t>段，每一段严格单调</a:t>
            </a:r>
            <a:r>
              <a:rPr lang="zh-CN" altLang="en-US" dirty="0" smtClean="0"/>
              <a:t>。</a:t>
            </a:r>
            <a:endParaRPr lang="en-US" altLang="zh-CN" dirty="0" smtClean="0"/>
          </a:p>
          <a:p>
            <a:r>
              <a:rPr lang="zh-CN" altLang="en-US" dirty="0" smtClean="0"/>
              <a:t>先</a:t>
            </a:r>
            <a:r>
              <a:rPr lang="zh-CN" altLang="en-US" dirty="0"/>
              <a:t>转化为非严格单调，构造新数列</a:t>
            </a:r>
            <a:r>
              <a:rPr lang="en-US" altLang="zh-CN" dirty="0"/>
              <a:t>{A[</a:t>
            </a:r>
            <a:r>
              <a:rPr lang="en-US" altLang="zh-CN" dirty="0" err="1"/>
              <a:t>i</a:t>
            </a:r>
            <a:r>
              <a:rPr lang="en-US" altLang="zh-CN" dirty="0"/>
              <a:t>]-</a:t>
            </a:r>
            <a:r>
              <a:rPr lang="en-US" altLang="zh-CN" dirty="0" err="1"/>
              <a:t>i</a:t>
            </a:r>
            <a:r>
              <a:rPr lang="en-US" altLang="zh-CN" dirty="0"/>
              <a:t>}</a:t>
            </a:r>
            <a:r>
              <a:rPr lang="zh-CN" altLang="en-US" dirty="0"/>
              <a:t>和</a:t>
            </a:r>
            <a:r>
              <a:rPr lang="en-US" altLang="zh-CN" dirty="0"/>
              <a:t>{-A[</a:t>
            </a:r>
            <a:r>
              <a:rPr lang="en-US" altLang="zh-CN" dirty="0" err="1"/>
              <a:t>i</a:t>
            </a:r>
            <a:r>
              <a:rPr lang="en-US" altLang="zh-CN" dirty="0"/>
              <a:t>]-</a:t>
            </a:r>
            <a:r>
              <a:rPr lang="en-US" altLang="zh-CN" dirty="0" err="1"/>
              <a:t>i</a:t>
            </a:r>
            <a:r>
              <a:rPr lang="en-US" altLang="zh-CN" dirty="0"/>
              <a:t>}</a:t>
            </a:r>
            <a:r>
              <a:rPr lang="zh-CN" altLang="en-US" dirty="0"/>
              <a:t>，分别原数列单增和单减的结果。</a:t>
            </a:r>
          </a:p>
          <a:p>
            <a:r>
              <a:rPr lang="zh-CN" altLang="en-US" dirty="0"/>
              <a:t>动态规划</a:t>
            </a:r>
            <a:r>
              <a:rPr lang="en-US" altLang="zh-CN" dirty="0"/>
              <a:t>O</a:t>
            </a:r>
            <a:r>
              <a:rPr lang="en-US" altLang="zh-CN" dirty="0" smtClean="0"/>
              <a:t>(</a:t>
            </a:r>
            <a:r>
              <a:rPr lang="zh-CN" altLang="en-US" dirty="0" smtClean="0"/>
              <a:t>𝑀𝑁</a:t>
            </a:r>
            <a:r>
              <a:rPr lang="en-US" altLang="zh-CN" dirty="0" smtClean="0"/>
              <a:t>^2</a:t>
            </a:r>
            <a:r>
              <a:rPr lang="en-US" altLang="zh-CN" dirty="0"/>
              <a:t>)</a:t>
            </a:r>
            <a:r>
              <a:rPr lang="zh-CN" altLang="en-US" dirty="0"/>
              <a:t>：</a:t>
            </a:r>
            <a:r>
              <a:rPr lang="en-US" altLang="zh-CN" dirty="0"/>
              <a:t>F[</a:t>
            </a:r>
            <a:r>
              <a:rPr lang="en-US" altLang="zh-CN" dirty="0" err="1"/>
              <a:t>i,j</a:t>
            </a:r>
            <a:r>
              <a:rPr lang="en-US" altLang="zh-CN" dirty="0"/>
              <a:t>]</a:t>
            </a:r>
            <a:r>
              <a:rPr lang="zh-CN" altLang="en-US" dirty="0"/>
              <a:t>表示前</a:t>
            </a:r>
            <a:r>
              <a:rPr lang="en-US" altLang="zh-CN" dirty="0" err="1"/>
              <a:t>i</a:t>
            </a:r>
            <a:r>
              <a:rPr lang="zh-CN" altLang="en-US" dirty="0"/>
              <a:t>个数分成</a:t>
            </a:r>
            <a:r>
              <a:rPr lang="en-US" altLang="zh-CN" dirty="0"/>
              <a:t>j</a:t>
            </a:r>
            <a:r>
              <a:rPr lang="zh-CN" altLang="en-US" dirty="0"/>
              <a:t>段单调的最小代价，</a:t>
            </a:r>
            <a:r>
              <a:rPr lang="en-US" altLang="zh-CN" dirty="0"/>
              <a:t>F[</a:t>
            </a:r>
            <a:r>
              <a:rPr lang="en-US" altLang="zh-CN" dirty="0" err="1"/>
              <a:t>i,j</a:t>
            </a:r>
            <a:r>
              <a:rPr lang="en-US" altLang="zh-CN" dirty="0"/>
              <a:t>]=Min(F[k][j-1]+Cost[k+1][</a:t>
            </a:r>
            <a:r>
              <a:rPr lang="en-US" altLang="zh-CN" dirty="0" err="1"/>
              <a:t>i</a:t>
            </a:r>
            <a:r>
              <a:rPr lang="en-US" altLang="zh-CN" dirty="0"/>
              <a:t>])</a:t>
            </a:r>
            <a:r>
              <a:rPr lang="zh-CN" altLang="en-US" dirty="0"/>
              <a:t>，其中</a:t>
            </a:r>
            <a:r>
              <a:rPr lang="en-US" altLang="zh-CN" dirty="0"/>
              <a:t>Cost[</a:t>
            </a:r>
            <a:r>
              <a:rPr lang="en-US" altLang="zh-CN" dirty="0" err="1"/>
              <a:t>i,j</a:t>
            </a:r>
            <a:r>
              <a:rPr lang="en-US" altLang="zh-CN" dirty="0"/>
              <a:t>]</a:t>
            </a:r>
            <a:r>
              <a:rPr lang="zh-CN" altLang="en-US" dirty="0"/>
              <a:t>表示把</a:t>
            </a:r>
            <a:r>
              <a:rPr lang="en-US" altLang="zh-CN" dirty="0" err="1"/>
              <a:t>i~j</a:t>
            </a:r>
            <a:r>
              <a:rPr lang="zh-CN" altLang="en-US" dirty="0"/>
              <a:t>变为单调所需的最小代价。</a:t>
            </a:r>
          </a:p>
          <a:p>
            <a:r>
              <a:rPr lang="zh-CN" altLang="en-US" dirty="0" smtClean="0"/>
              <a:t>瓶颈在于预处理</a:t>
            </a:r>
            <a:r>
              <a:rPr lang="en-US" altLang="zh-CN" dirty="0" smtClean="0"/>
              <a:t>Cost[</a:t>
            </a:r>
            <a:r>
              <a:rPr lang="en-US" altLang="zh-CN" dirty="0" err="1" smtClean="0"/>
              <a:t>i</a:t>
            </a:r>
            <a:r>
              <a:rPr lang="en-US" altLang="zh-CN" dirty="0" smtClean="0"/>
              <a:t>][j]</a:t>
            </a:r>
            <a:r>
              <a:rPr lang="zh-CN" altLang="en-US" dirty="0" smtClean="0"/>
              <a:t>，如果离散化</a:t>
            </a:r>
            <a:r>
              <a:rPr lang="en-US" altLang="zh-CN" dirty="0" smtClean="0"/>
              <a:t>+</a:t>
            </a:r>
            <a:r>
              <a:rPr lang="zh-CN" altLang="en-US" dirty="0" smtClean="0"/>
              <a:t>动态规划，</a:t>
            </a:r>
            <a:r>
              <a:rPr lang="en-US" altLang="zh-CN" dirty="0" smtClean="0"/>
              <a:t>O(</a:t>
            </a:r>
            <a:r>
              <a:rPr lang="zh-CN" altLang="en-US" dirty="0" smtClean="0"/>
              <a:t>𝑁</a:t>
            </a:r>
            <a:r>
              <a:rPr lang="en-US" altLang="zh-CN" dirty="0" smtClean="0"/>
              <a:t>^3)</a:t>
            </a:r>
            <a:r>
              <a:rPr lang="zh-CN" altLang="en-US" dirty="0" smtClean="0"/>
              <a:t>超时。</a:t>
            </a:r>
            <a:endParaRPr lang="en-US" altLang="zh-CN" dirty="0" smtClean="0"/>
          </a:p>
          <a:p>
            <a:r>
              <a:rPr lang="zh-CN" altLang="en-US" dirty="0"/>
              <a:t>贪心</a:t>
            </a:r>
            <a:r>
              <a:rPr lang="en-US" altLang="zh-CN" dirty="0"/>
              <a:t>+</a:t>
            </a:r>
            <a:r>
              <a:rPr lang="zh-CN" altLang="en-US" dirty="0"/>
              <a:t>可合并堆可以</a:t>
            </a:r>
            <a:r>
              <a:rPr lang="en-US" altLang="zh-CN" dirty="0"/>
              <a:t>O(</a:t>
            </a:r>
            <a:r>
              <a:rPr lang="zh-CN" altLang="en-US" dirty="0"/>
              <a:t>𝑁</a:t>
            </a:r>
            <a:r>
              <a:rPr lang="en-US" altLang="zh-CN" dirty="0"/>
              <a:t>^2 </a:t>
            </a:r>
            <a:r>
              <a:rPr lang="zh-CN" altLang="en-US" dirty="0"/>
              <a:t>𝑙𝑜𝑔𝑁</a:t>
            </a:r>
            <a:r>
              <a:rPr lang="en-US" altLang="zh-CN" dirty="0"/>
              <a:t>)</a:t>
            </a:r>
            <a:r>
              <a:rPr lang="zh-CN" altLang="en-US" dirty="0"/>
              <a:t>求出</a:t>
            </a:r>
            <a:r>
              <a:rPr lang="en-US" altLang="zh-CN" dirty="0"/>
              <a:t>Cost</a:t>
            </a:r>
            <a:r>
              <a:rPr lang="zh-CN" altLang="en-US" dirty="0" smtClean="0"/>
              <a:t>。</a:t>
            </a:r>
            <a:endParaRPr lang="zh-CN" altLang="en-US" dirty="0"/>
          </a:p>
        </p:txBody>
      </p:sp>
      <p:sp>
        <p:nvSpPr>
          <p:cNvPr id="4" name="内容占位符 3"/>
          <p:cNvSpPr>
            <a:spLocks noGrp="1"/>
          </p:cNvSpPr>
          <p:nvPr>
            <p:ph sz="quarter" idx="10"/>
          </p:nvPr>
        </p:nvSpPr>
        <p:spPr/>
        <p:txBody>
          <a:bodyPr/>
          <a:lstStyle/>
          <a:p>
            <a:r>
              <a:rPr lang="zh-CN" altLang="en-US" dirty="0" smtClean="0"/>
              <a:t>堆优化</a:t>
            </a:r>
            <a:r>
              <a:rPr lang="en-US" altLang="zh-CN" dirty="0" smtClean="0"/>
              <a:t>DP</a:t>
            </a:r>
            <a:endParaRPr lang="zh-CN" altLang="en-US" dirty="0"/>
          </a:p>
        </p:txBody>
      </p:sp>
      <p:sp>
        <p:nvSpPr>
          <p:cNvPr id="11"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12"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03607274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POJ3016</a:t>
            </a:r>
            <a:endParaRPr lang="zh-CN" altLang="en-US" dirty="0"/>
          </a:p>
        </p:txBody>
      </p:sp>
      <p:sp>
        <p:nvSpPr>
          <p:cNvPr id="3" name="内容占位符 2"/>
          <p:cNvSpPr>
            <a:spLocks noGrp="1"/>
          </p:cNvSpPr>
          <p:nvPr>
            <p:ph idx="1"/>
          </p:nvPr>
        </p:nvSpPr>
        <p:spPr>
          <a:xfrm>
            <a:off x="834232" y="1752600"/>
            <a:ext cx="10519568" cy="4572000"/>
          </a:xfrm>
        </p:spPr>
        <p:txBody>
          <a:bodyPr/>
          <a:lstStyle/>
          <a:p>
            <a:r>
              <a:rPr lang="zh-CN" altLang="en-US" dirty="0" smtClean="0"/>
              <a:t>维护</a:t>
            </a:r>
            <a:r>
              <a:rPr lang="zh-CN" altLang="en-US" dirty="0"/>
              <a:t>一个栈，栈中每个元素代表一个区间</a:t>
            </a:r>
            <a:r>
              <a:rPr lang="zh-CN" altLang="en-US" dirty="0" smtClean="0"/>
              <a:t>，用</a:t>
            </a:r>
            <a:r>
              <a:rPr lang="zh-CN" altLang="en-US" dirty="0"/>
              <a:t>大根左偏树维护区间中</a:t>
            </a:r>
            <a:r>
              <a:rPr lang="zh-CN" altLang="en-US" dirty="0" smtClean="0"/>
              <a:t>的数</a:t>
            </a:r>
            <a:endParaRPr lang="zh-CN" altLang="en-US" dirty="0"/>
          </a:p>
          <a:p>
            <a:r>
              <a:rPr lang="zh-CN" altLang="en-US" dirty="0"/>
              <a:t>① 依次枚举数列中的每一项</a:t>
            </a:r>
            <a:r>
              <a:rPr lang="en-US" altLang="zh-CN" dirty="0"/>
              <a:t>A[</a:t>
            </a:r>
            <a:r>
              <a:rPr lang="en-US" altLang="zh-CN" dirty="0" err="1"/>
              <a:t>i</a:t>
            </a:r>
            <a:r>
              <a:rPr lang="en-US" altLang="zh-CN" dirty="0"/>
              <a:t>]</a:t>
            </a:r>
            <a:r>
              <a:rPr lang="zh-CN" altLang="en-US" dirty="0"/>
              <a:t>，将其入栈（代表区间</a:t>
            </a:r>
            <a:r>
              <a:rPr lang="en-US" altLang="zh-CN" dirty="0"/>
              <a:t>[</a:t>
            </a:r>
            <a:r>
              <a:rPr lang="en-US" altLang="zh-CN" dirty="0" err="1"/>
              <a:t>i,i</a:t>
            </a:r>
            <a:r>
              <a:rPr lang="en-US" altLang="zh-CN" dirty="0"/>
              <a:t>]</a:t>
            </a:r>
            <a:r>
              <a:rPr lang="zh-CN" altLang="en-US" dirty="0"/>
              <a:t>）；</a:t>
            </a:r>
          </a:p>
          <a:p>
            <a:r>
              <a:rPr lang="zh-CN" altLang="en-US" dirty="0"/>
              <a:t>② 每个</a:t>
            </a:r>
            <a:r>
              <a:rPr lang="en-US" altLang="zh-CN" dirty="0"/>
              <a:t>A[</a:t>
            </a:r>
            <a:r>
              <a:rPr lang="en-US" altLang="zh-CN" dirty="0" err="1"/>
              <a:t>i</a:t>
            </a:r>
            <a:r>
              <a:rPr lang="en-US" altLang="zh-CN" dirty="0"/>
              <a:t>]</a:t>
            </a:r>
            <a:r>
              <a:rPr lang="zh-CN" altLang="en-US" dirty="0"/>
              <a:t>入栈后，若栈顶区间的</a:t>
            </a:r>
            <a:r>
              <a:rPr lang="zh-CN" altLang="en-US" dirty="0" smtClean="0"/>
              <a:t>中位数</a:t>
            </a:r>
            <a:r>
              <a:rPr lang="en-US" altLang="zh-CN" dirty="0"/>
              <a:t>&lt;</a:t>
            </a:r>
            <a:r>
              <a:rPr lang="zh-CN" altLang="en-US" smtClean="0"/>
              <a:t>栈</a:t>
            </a:r>
            <a:r>
              <a:rPr lang="zh-CN" altLang="en-US" dirty="0"/>
              <a:t>第二个区间的中位数，就合并两个区间对应的左偏树，否则继续①枚举；</a:t>
            </a:r>
          </a:p>
          <a:p>
            <a:r>
              <a:rPr lang="zh-CN" altLang="en-US" dirty="0"/>
              <a:t>③ 合并后若左偏树节点个数大于对应区间长度的一半，则删除树根，直至节点个数只有区间长度的一半，此时树根就是中位数。继续检查②中的条件，直至栈顶区间的中位数最小</a:t>
            </a:r>
            <a:r>
              <a:rPr lang="zh-CN" altLang="en-US" dirty="0" smtClean="0"/>
              <a:t>。</a:t>
            </a:r>
            <a:endParaRPr lang="en-US" altLang="zh-CN" dirty="0" smtClean="0"/>
          </a:p>
          <a:p>
            <a:r>
              <a:rPr lang="zh-CN" altLang="en-US" dirty="0"/>
              <a:t>为每棵左偏树记录四个值：</a:t>
            </a:r>
          </a:p>
          <a:p>
            <a:pPr lvl="1"/>
            <a:r>
              <a:rPr lang="zh-CN" altLang="en-US" dirty="0"/>
              <a:t>节点个数</a:t>
            </a:r>
            <a:r>
              <a:rPr lang="en-US" altLang="zh-CN" dirty="0"/>
              <a:t>now</a:t>
            </a:r>
            <a:r>
              <a:rPr lang="zh-CN" altLang="en-US" dirty="0"/>
              <a:t>、节点关键值的和</a:t>
            </a:r>
            <a:r>
              <a:rPr lang="en-US" altLang="zh-CN" dirty="0"/>
              <a:t>sum</a:t>
            </a:r>
            <a:r>
              <a:rPr lang="zh-CN" altLang="en-US" dirty="0"/>
              <a:t>；</a:t>
            </a:r>
          </a:p>
          <a:p>
            <a:pPr lvl="1"/>
            <a:r>
              <a:rPr lang="zh-CN" altLang="en-US" dirty="0"/>
              <a:t>从树中删除过的节点个数</a:t>
            </a:r>
            <a:r>
              <a:rPr lang="en-US" altLang="zh-CN" dirty="0"/>
              <a:t>del</a:t>
            </a:r>
            <a:r>
              <a:rPr lang="zh-CN" altLang="en-US" dirty="0"/>
              <a:t>、删除过的节点关键值之和</a:t>
            </a:r>
            <a:r>
              <a:rPr lang="en-US" altLang="zh-CN" dirty="0"/>
              <a:t>alt</a:t>
            </a:r>
            <a:r>
              <a:rPr lang="zh-CN" altLang="en-US" dirty="0"/>
              <a:t>。</a:t>
            </a:r>
          </a:p>
          <a:p>
            <a:r>
              <a:rPr lang="zh-CN" altLang="en-US" dirty="0"/>
              <a:t>最终答案：把最后栈里剩余的各个区间内的数都变成各自区间的中位数</a:t>
            </a:r>
            <a:r>
              <a:rPr lang="zh-CN" altLang="en-US" dirty="0" smtClean="0"/>
              <a:t>。</a:t>
            </a:r>
            <a:endParaRPr lang="zh-CN" altLang="en-US" dirty="0"/>
          </a:p>
        </p:txBody>
      </p:sp>
      <p:sp>
        <p:nvSpPr>
          <p:cNvPr id="4" name="内容占位符 3"/>
          <p:cNvSpPr>
            <a:spLocks noGrp="1"/>
          </p:cNvSpPr>
          <p:nvPr>
            <p:ph sz="quarter" idx="10"/>
          </p:nvPr>
        </p:nvSpPr>
        <p:spPr/>
        <p:txBody>
          <a:bodyPr/>
          <a:lstStyle/>
          <a:p>
            <a:r>
              <a:rPr lang="zh-CN" altLang="en-US" dirty="0"/>
              <a:t>堆优化</a:t>
            </a:r>
            <a:r>
              <a:rPr lang="en-US" altLang="zh-CN" dirty="0"/>
              <a:t>DP</a:t>
            </a:r>
            <a:endParaRPr lang="zh-CN" altLang="en-US" dirty="0"/>
          </a:p>
        </p:txBody>
      </p:sp>
      <p:sp>
        <p:nvSpPr>
          <p:cNvPr id="9"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10"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112511044"/>
      </p:ext>
    </p:extLst>
  </p:cSld>
  <p:clrMapOvr>
    <a:masterClrMapping/>
  </p:clrMapOvr>
  <p:transition spd="slow">
    <p:push/>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Gowk's</a:t>
            </a:r>
            <a:r>
              <a:rPr lang="en-US" altLang="zh-CN" dirty="0"/>
              <a:t> Errand for Master</a:t>
            </a:r>
            <a:endParaRPr lang="zh-CN" altLang="en-US" dirty="0"/>
          </a:p>
        </p:txBody>
      </p:sp>
      <p:sp>
        <p:nvSpPr>
          <p:cNvPr id="3" name="内容占位符 2"/>
          <p:cNvSpPr>
            <a:spLocks noGrp="1"/>
          </p:cNvSpPr>
          <p:nvPr>
            <p:ph idx="1"/>
          </p:nvPr>
        </p:nvSpPr>
        <p:spPr/>
        <p:txBody>
          <a:bodyPr/>
          <a:lstStyle/>
          <a:p>
            <a:r>
              <a:rPr lang="zh-CN" altLang="en-US" sz="2400" dirty="0"/>
              <a:t>给定一个长度为</a:t>
            </a:r>
            <a:r>
              <a:rPr lang="en-US" altLang="zh-CN" sz="2400" dirty="0"/>
              <a:t>N</a:t>
            </a:r>
            <a:r>
              <a:rPr lang="zh-CN" altLang="en-US" sz="2400" dirty="0"/>
              <a:t>的序列，</a:t>
            </a:r>
            <a:r>
              <a:rPr lang="en-US" altLang="zh-CN" sz="2400" dirty="0"/>
              <a:t>N&lt;=300000</a:t>
            </a:r>
            <a:r>
              <a:rPr lang="zh-CN" altLang="en-US" sz="2400" dirty="0"/>
              <a:t>。</a:t>
            </a:r>
          </a:p>
          <a:p>
            <a:r>
              <a:rPr lang="zh-CN" altLang="en-US" sz="2400" dirty="0"/>
              <a:t>每次可以任选一个数，把它移到开头或者结尾，问最少多少次可以把数列变成单调递增的。</a:t>
            </a:r>
          </a:p>
          <a:p>
            <a:endParaRPr lang="zh-CN" altLang="en-US" sz="2400" dirty="0"/>
          </a:p>
          <a:p>
            <a:r>
              <a:rPr lang="zh-CN" altLang="en-US" sz="2400" dirty="0"/>
              <a:t>保持不动的数，一定是数值连续且位置单调的。</a:t>
            </a:r>
          </a:p>
          <a:p>
            <a:r>
              <a:rPr lang="zh-CN" altLang="en-US" sz="2400" dirty="0"/>
              <a:t>具体来讲，保持不动的数最小的为</a:t>
            </a:r>
            <a:r>
              <a:rPr lang="en-US" altLang="zh-CN" sz="2400" dirty="0"/>
              <a:t>L</a:t>
            </a:r>
            <a:r>
              <a:rPr lang="zh-CN" altLang="en-US" sz="2400" dirty="0"/>
              <a:t>，最大的为</a:t>
            </a:r>
            <a:r>
              <a:rPr lang="en-US" altLang="zh-CN" sz="2400" dirty="0"/>
              <a:t>R</a:t>
            </a:r>
            <a:r>
              <a:rPr lang="zh-CN" altLang="en-US" sz="2400" dirty="0"/>
              <a:t>，那么</a:t>
            </a:r>
            <a:r>
              <a:rPr lang="en-US" altLang="zh-CN" sz="2400" dirty="0"/>
              <a:t>[L+1, R-1]</a:t>
            </a:r>
            <a:r>
              <a:rPr lang="zh-CN" altLang="en-US" sz="2400" dirty="0"/>
              <a:t>中的数也必须全部保持不动，数值为</a:t>
            </a:r>
            <a:r>
              <a:rPr lang="en-US" altLang="zh-CN" sz="2400" dirty="0"/>
              <a:t>L</a:t>
            </a:r>
            <a:r>
              <a:rPr lang="zh-CN" altLang="en-US" sz="2400" dirty="0"/>
              <a:t>、</a:t>
            </a:r>
            <a:r>
              <a:rPr lang="en-US" altLang="zh-CN" sz="2400" dirty="0"/>
              <a:t>R</a:t>
            </a:r>
            <a:r>
              <a:rPr lang="zh-CN" altLang="en-US" sz="2400" dirty="0"/>
              <a:t>的数可动可不动，这些保持不动的数位置单调。</a:t>
            </a:r>
          </a:p>
          <a:p>
            <a:r>
              <a:rPr lang="zh-CN" altLang="en-US" sz="2400" dirty="0"/>
              <a:t>问题就转化为寻找满足上述条件的最长的一个子序列</a:t>
            </a:r>
            <a:r>
              <a:rPr lang="zh-CN" altLang="en-US" sz="2400" dirty="0" smtClean="0"/>
              <a:t>。</a:t>
            </a:r>
            <a:endParaRPr lang="zh-CN" altLang="en-US" sz="2400" dirty="0"/>
          </a:p>
        </p:txBody>
      </p:sp>
      <p:sp>
        <p:nvSpPr>
          <p:cNvPr id="4" name="内容占位符 3"/>
          <p:cNvSpPr>
            <a:spLocks noGrp="1"/>
          </p:cNvSpPr>
          <p:nvPr>
            <p:ph sz="quarter" idx="10"/>
          </p:nvPr>
        </p:nvSpPr>
        <p:spPr/>
        <p:txBody>
          <a:bodyPr/>
          <a:lstStyle/>
          <a:p>
            <a:r>
              <a:rPr lang="zh-CN" altLang="en-US" dirty="0" smtClean="0"/>
              <a:t>单调性</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5107587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Cookies</a:t>
            </a:r>
            <a:endParaRPr lang="zh-CN" altLang="en-US" dirty="0"/>
          </a:p>
        </p:txBody>
      </p:sp>
      <p:sp>
        <p:nvSpPr>
          <p:cNvPr id="3" name="内容占位符 2"/>
          <p:cNvSpPr>
            <a:spLocks noGrp="1"/>
          </p:cNvSpPr>
          <p:nvPr>
            <p:ph idx="1"/>
          </p:nvPr>
        </p:nvSpPr>
        <p:spPr/>
        <p:txBody>
          <a:bodyPr/>
          <a:lstStyle/>
          <a:p>
            <a:r>
              <a:rPr lang="en-US" altLang="zh-CN" sz="2400" dirty="0" smtClean="0"/>
              <a:t>Santa </a:t>
            </a:r>
            <a:r>
              <a:rPr lang="en-US" altLang="zh-CN" sz="2400" dirty="0"/>
              <a:t>Claus is planning to bring gifts to n children. He has m cookies and is planning to divide them to n piles. However, as usually problems come unexpected. The child gets unhappy if somebody gets more cookies than him. Each child is characterized by his greediness, the greediness of the </a:t>
            </a:r>
            <a:r>
              <a:rPr lang="en-US" altLang="zh-CN" sz="2400" dirty="0" err="1"/>
              <a:t>i-th</a:t>
            </a:r>
            <a:r>
              <a:rPr lang="en-US" altLang="zh-CN" sz="2400" dirty="0"/>
              <a:t> child is </a:t>
            </a:r>
            <a:r>
              <a:rPr lang="en-US" altLang="zh-CN" sz="2400" dirty="0" err="1"/>
              <a:t>gi</a:t>
            </a:r>
            <a:r>
              <a:rPr lang="en-US" altLang="zh-CN" sz="2400" dirty="0"/>
              <a:t>. The </a:t>
            </a:r>
            <a:r>
              <a:rPr lang="en-US" altLang="zh-CN" sz="2400" dirty="0" err="1"/>
              <a:t>unhappines</a:t>
            </a:r>
            <a:r>
              <a:rPr lang="en-US" altLang="zh-CN" sz="2400" dirty="0"/>
              <a:t> of the </a:t>
            </a:r>
            <a:r>
              <a:rPr lang="en-US" altLang="zh-CN" sz="2400" dirty="0" err="1"/>
              <a:t>i-th</a:t>
            </a:r>
            <a:r>
              <a:rPr lang="en-US" altLang="zh-CN" sz="2400" dirty="0"/>
              <a:t> child is equal to </a:t>
            </a:r>
            <a:r>
              <a:rPr lang="en-US" altLang="zh-CN" sz="2400" dirty="0" err="1"/>
              <a:t>giai</a:t>
            </a:r>
            <a:r>
              <a:rPr lang="en-US" altLang="zh-CN" sz="2400" dirty="0"/>
              <a:t> where </a:t>
            </a:r>
            <a:r>
              <a:rPr lang="en-US" altLang="zh-CN" sz="2400" dirty="0" err="1"/>
              <a:t>ai</a:t>
            </a:r>
            <a:r>
              <a:rPr lang="en-US" altLang="zh-CN" sz="2400" dirty="0"/>
              <a:t> is the number of children that get more cookies than him. Now Santa wants to divide cookies in such a way that the total unhappiness is minimized. Each child must get at least one cookie. Santa would like to give away all m cookies he has. Help him to do so. </a:t>
            </a:r>
            <a:r>
              <a:rPr lang="pt-BR" altLang="zh-CN" sz="2400" dirty="0"/>
              <a:t>(1 ≤ n ≤ 30, n ≤ m ≤ </a:t>
            </a:r>
            <a:r>
              <a:rPr lang="pt-BR" altLang="zh-CN" sz="2400" dirty="0" smtClean="0"/>
              <a:t>5000</a:t>
            </a:r>
            <a:r>
              <a:rPr lang="en-US" altLang="zh-CN" sz="2400" dirty="0"/>
              <a:t>)</a:t>
            </a:r>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线形</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53752306"/>
      </p:ext>
    </p:extLst>
  </p:cSld>
  <p:clrMapOvr>
    <a:masterClrMapping/>
  </p:clrMapOvr>
  <p:transition spd="slow">
    <p:push/>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Gowk's</a:t>
            </a:r>
            <a:r>
              <a:rPr lang="en-US" altLang="zh-CN" dirty="0"/>
              <a:t> Errand for Master</a:t>
            </a:r>
            <a:endParaRPr lang="zh-CN" altLang="en-US" dirty="0"/>
          </a:p>
        </p:txBody>
      </p:sp>
      <p:sp>
        <p:nvSpPr>
          <p:cNvPr id="4" name="内容占位符 3"/>
          <p:cNvSpPr>
            <a:spLocks noGrp="1"/>
          </p:cNvSpPr>
          <p:nvPr>
            <p:ph sz="quarter" idx="10"/>
          </p:nvPr>
        </p:nvSpPr>
        <p:spPr/>
        <p:txBody>
          <a:bodyPr/>
          <a:lstStyle/>
          <a:p>
            <a:r>
              <a:rPr lang="zh-CN" altLang="en-US" dirty="0" smtClean="0"/>
              <a:t>单调性</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pic>
        <p:nvPicPr>
          <p:cNvPr id="8" name="内容占位符 3"/>
          <p:cNvPicPr>
            <a:picLocks noGrp="1" noChangeAspect="1"/>
          </p:cNvPicPr>
          <p:nvPr>
            <p:ph idx="1"/>
          </p:nvPr>
        </p:nvPicPr>
        <p:blipFill>
          <a:blip r:embed="rId2"/>
          <a:stretch>
            <a:fillRect/>
          </a:stretch>
        </p:blipFill>
        <p:spPr>
          <a:xfrm>
            <a:off x="2833125" y="1871663"/>
            <a:ext cx="6520988" cy="42545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77651099"/>
      </p:ext>
    </p:extLst>
  </p:cSld>
  <p:clrMapOvr>
    <a:masterClrMapping/>
  </p:clrMapOvr>
  <p:transition spd="slow">
    <p:push/>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zh-CN" altLang="en-US" dirty="0" smtClean="0"/>
              <a:t>单调</a:t>
            </a:r>
            <a:r>
              <a:rPr lang="zh-CN" altLang="en-US" dirty="0"/>
              <a:t>栈</a:t>
            </a:r>
            <a:r>
              <a:rPr lang="zh-CN" altLang="en-US" dirty="0" smtClean="0"/>
              <a:t>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14" name="标题 1"/>
          <p:cNvSpPr>
            <a:spLocks noGrp="1"/>
          </p:cNvSpPr>
          <p:nvPr/>
        </p:nvSpPr>
        <p:spPr bwMode="auto">
          <a:xfrm>
            <a:off x="2440384" y="1018348"/>
            <a:ext cx="784788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zh-CN" altLang="en-US" sz="3600" b="1" dirty="0">
                <a:solidFill>
                  <a:srgbClr val="993300"/>
                </a:solidFill>
                <a:latin typeface="Lucida Fax" panose="020606020505050202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smtClean="0">
                <a:ln>
                  <a:noFill/>
                </a:ln>
                <a:solidFill>
                  <a:srgbClr val="993300"/>
                </a:solidFill>
                <a:effectLst/>
                <a:uLnTx/>
                <a:uFillTx/>
                <a:latin typeface="Lucida Fax" panose="02060602050505020204" pitchFamily="18" charset="0"/>
                <a:ea typeface="微软雅黑" panose="020B0503020204020204" pitchFamily="34" charset="-122"/>
                <a:cs typeface="+mj-cs"/>
              </a:rPr>
              <a:t>单调栈</a:t>
            </a:r>
            <a:endParaRPr kumimoji="0" lang="zh-CN" altLang="en-US" sz="3600" b="1" i="0" u="none" strike="noStrike" kern="1200" cap="none" spc="0" normalizeH="0" baseline="0" noProof="0">
              <a:ln>
                <a:noFill/>
              </a:ln>
              <a:solidFill>
                <a:srgbClr val="993300"/>
              </a:solidFill>
              <a:effectLst/>
              <a:uLnTx/>
              <a:uFillTx/>
              <a:latin typeface="Lucida Fax" panose="02060602050505020204" pitchFamily="18" charset="0"/>
              <a:ea typeface="微软雅黑" panose="020B0503020204020204" pitchFamily="34" charset="-122"/>
              <a:cs typeface="+mj-cs"/>
            </a:endParaRPr>
          </a:p>
        </p:txBody>
      </p:sp>
      <p:sp>
        <p:nvSpPr>
          <p:cNvPr id="15" name="内容占位符 2"/>
          <p:cNvSpPr>
            <a:spLocks noGrp="1"/>
          </p:cNvSpPr>
          <p:nvPr/>
        </p:nvSpPr>
        <p:spPr bwMode="auto">
          <a:xfrm>
            <a:off x="836216" y="1824858"/>
            <a:ext cx="10519568" cy="425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Lucida Fax" panose="020606020505050202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200">
                <a:solidFill>
                  <a:schemeClr val="tx1"/>
                </a:solidFill>
                <a:latin typeface="Lucida Fax" panose="020606020505050202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Lucida Fax" panose="020606020505050202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Lucida Fax" panose="020606020505050202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Lucida Fax" panose="02060602050505020204" pitchFamily="18"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Tyvj1939 </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玉蟾宫</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hlinkClick r:id="rId2"/>
              </a:rPr>
              <a:t>http://</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hlinkClick r:id="rId2"/>
              </a:rPr>
              <a:t>www.tyvj.cn/p/1939</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枚举行</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在此行以上的条状连续</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F</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作为矩形</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rPr>
              <a:t>单调栈求最大矩形面积</a:t>
            </a:r>
            <a:endParaRPr kumimoji="0" lang="en-US" altLang="zh-CN"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p:txBody>
      </p:sp>
    </p:spTree>
    <p:extLst>
      <p:ext uri="{BB962C8B-B14F-4D97-AF65-F5344CB8AC3E}">
        <p14:creationId xmlns:p14="http://schemas.microsoft.com/office/powerpoint/2010/main" val="21552494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fade">
                                      <p:cBhvr>
                                        <p:cTn id="7" dur="500"/>
                                        <p:tgtEl>
                                          <p:spTgt spid="1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4" end="4"/>
                                            </p:txEl>
                                          </p:spTgt>
                                        </p:tgtEl>
                                        <p:attrNameLst>
                                          <p:attrName>style.visibility</p:attrName>
                                        </p:attrNameLst>
                                      </p:cBhvr>
                                      <p:to>
                                        <p:strVal val="visible"/>
                                      </p:to>
                                    </p:set>
                                    <p:animEffect transition="in" filter="fade">
                                      <p:cBhvr>
                                        <p:cTn id="10" dur="500"/>
                                        <p:tgtEl>
                                          <p:spTgt spid="1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5" end="5"/>
                                            </p:txEl>
                                          </p:spTgt>
                                        </p:tgtEl>
                                        <p:attrNameLst>
                                          <p:attrName>style.visibility</p:attrName>
                                        </p:attrNameLst>
                                      </p:cBhvr>
                                      <p:to>
                                        <p:strVal val="visible"/>
                                      </p:to>
                                    </p:set>
                                    <p:animEffect transition="in" filter="fade">
                                      <p:cBhvr>
                                        <p:cTn id="13"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0"/>
          </p:nvPr>
        </p:nvSpPr>
        <p:spPr/>
        <p:txBody>
          <a:bodyPr/>
          <a:lstStyle/>
          <a:p>
            <a:r>
              <a:rPr lang="zh-CN" altLang="en-US" dirty="0" smtClean="0"/>
              <a:t>单调</a:t>
            </a:r>
            <a:r>
              <a:rPr lang="zh-CN" altLang="en-US" dirty="0"/>
              <a:t>队列</a:t>
            </a:r>
            <a:r>
              <a:rPr lang="zh-CN" altLang="en-US" dirty="0" smtClean="0"/>
              <a:t>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14" name="标题 1"/>
          <p:cNvSpPr>
            <a:spLocks noGrp="1"/>
          </p:cNvSpPr>
          <p:nvPr/>
        </p:nvSpPr>
        <p:spPr bwMode="auto">
          <a:xfrm>
            <a:off x="2440384" y="1018348"/>
            <a:ext cx="7847885"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lang="zh-CN" altLang="en-US" sz="3600" b="1" dirty="0">
                <a:solidFill>
                  <a:srgbClr val="993300"/>
                </a:solidFill>
                <a:latin typeface="Lucida Fax" panose="020606020505050202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1200" cap="none" spc="0" normalizeH="0" baseline="0" noProof="0" smtClean="0">
                <a:ln>
                  <a:noFill/>
                </a:ln>
                <a:solidFill>
                  <a:srgbClr val="993300"/>
                </a:solidFill>
                <a:effectLst/>
                <a:uLnTx/>
                <a:uFillTx/>
                <a:latin typeface="Lucida Fax" panose="02060602050505020204" pitchFamily="18" charset="0"/>
                <a:ea typeface="微软雅黑" panose="020B0503020204020204" pitchFamily="34" charset="-122"/>
                <a:cs typeface="+mj-cs"/>
              </a:rPr>
              <a:t>单调队列</a:t>
            </a:r>
            <a:endParaRPr kumimoji="0" lang="zh-CN" altLang="en-US" sz="3600" b="1" i="0" u="none" strike="noStrike" kern="1200" cap="none" spc="0" normalizeH="0" baseline="0" noProof="0">
              <a:ln>
                <a:noFill/>
              </a:ln>
              <a:solidFill>
                <a:srgbClr val="993300"/>
              </a:solidFill>
              <a:effectLst/>
              <a:uLnTx/>
              <a:uFillTx/>
              <a:latin typeface="Lucida Fax" panose="02060602050505020204" pitchFamily="18" charset="0"/>
              <a:ea typeface="微软雅黑" panose="020B0503020204020204" pitchFamily="34" charset="-122"/>
              <a:cs typeface="+mj-cs"/>
            </a:endParaRPr>
          </a:p>
        </p:txBody>
      </p:sp>
      <p:sp>
        <p:nvSpPr>
          <p:cNvPr id="15" name="内容占位符 2"/>
          <p:cNvSpPr>
            <a:spLocks noGrp="1"/>
          </p:cNvSpPr>
          <p:nvPr/>
        </p:nvSpPr>
        <p:spPr bwMode="auto">
          <a:xfrm>
            <a:off x="836216" y="1824858"/>
            <a:ext cx="10519568" cy="4254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Lucida Fax" panose="020606020505050202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Char char="–"/>
              <a:defRPr sz="2200">
                <a:solidFill>
                  <a:schemeClr val="tx1"/>
                </a:solidFill>
                <a:latin typeface="Lucida Fax" panose="02060602050505020204" pitchFamily="18" charset="0"/>
                <a:ea typeface="微软雅黑" panose="020B0503020204020204" pitchFamily="34" charset="-122"/>
              </a:defRPr>
            </a:lvl2pPr>
            <a:lvl3pPr marL="1143000" indent="-228600" algn="l" rtl="0" eaLnBrk="0" fontAlgn="base" hangingPunct="0">
              <a:spcBef>
                <a:spcPct val="20000"/>
              </a:spcBef>
              <a:spcAft>
                <a:spcPct val="0"/>
              </a:spcAft>
              <a:buChar char="•"/>
              <a:defRPr sz="2000">
                <a:solidFill>
                  <a:schemeClr val="tx1"/>
                </a:solidFill>
                <a:latin typeface="Lucida Fax" panose="02060602050505020204" pitchFamily="18" charset="0"/>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Lucida Fax" panose="02060602050505020204" pitchFamily="18" charset="0"/>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Lucida Fax" panose="02060602050505020204" pitchFamily="18" charset="0"/>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Tyvj1305 </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最大子序和</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hlinkClick r:id="rId2"/>
              </a:rPr>
              <a:t>http://</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hlinkClick r:id="rId2"/>
              </a:rPr>
              <a:t>www.tyvj.cn/p/1305</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输入</a:t>
            </a:r>
            <a:r>
              <a:rPr kumimoji="0" lang="zh-CN" altLang="en-US"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rPr>
              <a:t>一个长度</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为</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N</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的</a:t>
            </a:r>
            <a:r>
              <a:rPr kumimoji="0" lang="zh-CN" altLang="en-US"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rPr>
              <a:t>整数序列，从中找出一段不超过</a:t>
            </a:r>
            <a:r>
              <a:rPr kumimoji="0" lang="en-US" altLang="zh-CN"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rPr>
              <a:t>M</a:t>
            </a:r>
            <a:r>
              <a:rPr kumimoji="0" lang="zh-CN" altLang="en-US"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rPr>
              <a:t>的连续子序列，使得整个序列的和</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最大。</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N,M&lt;=300000</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设</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Sum</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表示前缀和</a:t>
            </a:r>
            <a:endParaRPr kumimoji="0" lang="en-US" altLang="zh-CN"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以</a:t>
            </a:r>
            <a:r>
              <a:rPr kumimoji="0" lang="en-US" altLang="zh-CN" sz="2400" b="0" i="0" u="none" strike="noStrike" kern="1200" cap="none" spc="0" normalizeH="0" baseline="0" noProof="0" dirty="0" err="1" smtClean="0">
                <a:ln>
                  <a:noFill/>
                </a:ln>
                <a:solidFill>
                  <a:srgbClr val="000000"/>
                </a:solidFill>
                <a:effectLst/>
                <a:uLnTx/>
                <a:uFillTx/>
                <a:latin typeface="Lucida Fax" panose="02060602050505020204" pitchFamily="18" charset="0"/>
                <a:ea typeface="微软雅黑" panose="020B0503020204020204" pitchFamily="34" charset="-122"/>
                <a:cs typeface="+mn-cs"/>
              </a:rPr>
              <a:t>i</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为结尾的最大子序和为</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Sum[</a:t>
            </a:r>
            <a:r>
              <a:rPr kumimoji="0" lang="en-US" altLang="zh-CN" sz="2400" b="0" i="0" u="none" strike="noStrike" kern="1200" cap="none" spc="0" normalizeH="0" baseline="0" noProof="0" dirty="0" err="1" smtClean="0">
                <a:ln>
                  <a:noFill/>
                </a:ln>
                <a:solidFill>
                  <a:srgbClr val="000000"/>
                </a:solidFill>
                <a:effectLst/>
                <a:uLnTx/>
                <a:uFillTx/>
                <a:latin typeface="Lucida Fax" panose="02060602050505020204" pitchFamily="18" charset="0"/>
                <a:ea typeface="微软雅黑" panose="020B0503020204020204" pitchFamily="34" charset="-122"/>
                <a:cs typeface="+mn-cs"/>
              </a:rPr>
              <a:t>i</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]-Min{Sum[j] | max(i-m,0)&lt;=j&lt;=</a:t>
            </a:r>
            <a:r>
              <a:rPr kumimoji="0" lang="en-US" altLang="zh-CN" sz="2400" b="0" i="0" u="none" strike="noStrike" kern="1200" cap="none" spc="0" normalizeH="0" baseline="0" noProof="0" dirty="0" err="1" smtClean="0">
                <a:ln>
                  <a:noFill/>
                </a:ln>
                <a:solidFill>
                  <a:srgbClr val="000000"/>
                </a:solidFill>
                <a:effectLst/>
                <a:uLnTx/>
                <a:uFillTx/>
                <a:latin typeface="Lucida Fax" panose="02060602050505020204" pitchFamily="18" charset="0"/>
                <a:ea typeface="微软雅黑" panose="020B0503020204020204" pitchFamily="34" charset="-122"/>
                <a:cs typeface="+mn-cs"/>
              </a:rPr>
              <a:t>i</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维护一个</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Sum</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值单调递增的队列</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1200" cap="none" spc="0" normalizeH="0" baseline="0" noProof="0" dirty="0">
                <a:ln>
                  <a:noFill/>
                </a:ln>
                <a:solidFill>
                  <a:srgbClr val="000000"/>
                </a:solidFill>
                <a:effectLst/>
                <a:uLnTx/>
                <a:uFillTx/>
                <a:latin typeface="Lucida Fax" panose="02060602050505020204" pitchFamily="18" charset="0"/>
                <a:ea typeface="微软雅黑" panose="020B0503020204020204" pitchFamily="34" charset="-122"/>
                <a:cs typeface="+mn-cs"/>
              </a:rPr>
              <a:t>队</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尾维护方法与单调栈相同，队头及时删除超出</a:t>
            </a:r>
            <a:r>
              <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m</a:t>
            </a:r>
            <a:r>
              <a:rPr kumimoji="0" lang="zh-CN" altLang="en-US"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rPr>
              <a:t>范围的决策</a:t>
            </a:r>
            <a:endParaRPr kumimoji="0" lang="en-US" altLang="zh-CN" sz="2400" b="0" i="0" u="none" strike="noStrike" kern="1200" cap="none" spc="0" normalizeH="0" baseline="0" noProof="0" dirty="0" smtClean="0">
              <a:ln>
                <a:noFill/>
              </a:ln>
              <a:solidFill>
                <a:srgbClr val="000000"/>
              </a:solidFill>
              <a:effectLst/>
              <a:uLnTx/>
              <a:uFillTx/>
              <a:latin typeface="Lucida Fax" panose="02060602050505020204" pitchFamily="18" charset="0"/>
              <a:ea typeface="微软雅黑" panose="020B0503020204020204" pitchFamily="34" charset="-122"/>
              <a:cs typeface="+mn-cs"/>
            </a:endParaRPr>
          </a:p>
        </p:txBody>
      </p:sp>
    </p:spTree>
    <p:extLst>
      <p:ext uri="{BB962C8B-B14F-4D97-AF65-F5344CB8AC3E}">
        <p14:creationId xmlns:p14="http://schemas.microsoft.com/office/powerpoint/2010/main" val="33027007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4" end="4"/>
                                            </p:txEl>
                                          </p:spTgt>
                                        </p:tgtEl>
                                        <p:attrNameLst>
                                          <p:attrName>style.visibility</p:attrName>
                                        </p:attrNameLst>
                                      </p:cBhvr>
                                      <p:to>
                                        <p:strVal val="visible"/>
                                      </p:to>
                                    </p:set>
                                    <p:animEffect transition="in" filter="fade">
                                      <p:cBhvr>
                                        <p:cTn id="7" dur="500"/>
                                        <p:tgtEl>
                                          <p:spTgt spid="1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
                                            <p:txEl>
                                              <p:pRg st="5" end="5"/>
                                            </p:txEl>
                                          </p:spTgt>
                                        </p:tgtEl>
                                        <p:attrNameLst>
                                          <p:attrName>style.visibility</p:attrName>
                                        </p:attrNameLst>
                                      </p:cBhvr>
                                      <p:to>
                                        <p:strVal val="visible"/>
                                      </p:to>
                                    </p:set>
                                    <p:animEffect transition="in" filter="fade">
                                      <p:cBhvr>
                                        <p:cTn id="10" dur="500"/>
                                        <p:tgtEl>
                                          <p:spTgt spid="15">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animEffect transition="in" filter="fade">
                                      <p:cBhvr>
                                        <p:cTn id="13" dur="500"/>
                                        <p:tgtEl>
                                          <p:spTgt spid="15">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xEl>
                                              <p:pRg st="7" end="7"/>
                                            </p:txEl>
                                          </p:spTgt>
                                        </p:tgtEl>
                                        <p:attrNameLst>
                                          <p:attrName>style.visibility</p:attrName>
                                        </p:attrNameLst>
                                      </p:cBhvr>
                                      <p:to>
                                        <p:strVal val="visible"/>
                                      </p:to>
                                    </p:set>
                                    <p:animEffect transition="in" filter="fade">
                                      <p:cBhvr>
                                        <p:cTn id="16" dur="500"/>
                                        <p:tgtEl>
                                          <p:spTgt spid="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单调队列优化多重</a:t>
            </a:r>
            <a:r>
              <a:rPr lang="zh-CN" altLang="en-US" dirty="0" smtClean="0"/>
              <a:t>背包</a:t>
            </a:r>
            <a:endParaRPr lang="zh-CN" altLang="en-US" dirty="0"/>
          </a:p>
        </p:txBody>
      </p:sp>
      <p:sp>
        <p:nvSpPr>
          <p:cNvPr id="3" name="内容占位符 2"/>
          <p:cNvSpPr>
            <a:spLocks noGrp="1"/>
          </p:cNvSpPr>
          <p:nvPr>
            <p:ph idx="1"/>
          </p:nvPr>
        </p:nvSpPr>
        <p:spPr/>
        <p:txBody>
          <a:bodyPr/>
          <a:lstStyle/>
          <a:p>
            <a:r>
              <a:rPr lang="zh-CN" altLang="en-US" sz="2200" dirty="0"/>
              <a:t>若有</a:t>
            </a:r>
            <a:r>
              <a:rPr lang="en-US" altLang="zh-CN" sz="2200" dirty="0"/>
              <a:t>n</a:t>
            </a:r>
            <a:r>
              <a:rPr lang="zh-CN" altLang="en-US" sz="2200" dirty="0"/>
              <a:t>种物品，背包容量为</a:t>
            </a:r>
            <a:r>
              <a:rPr lang="en-US" altLang="zh-CN" sz="2200" dirty="0"/>
              <a:t>m</a:t>
            </a:r>
            <a:r>
              <a:rPr lang="zh-CN" altLang="en-US" sz="2200" dirty="0"/>
              <a:t>，物品体积、价值、最大使用次数为</a:t>
            </a:r>
            <a:r>
              <a:rPr lang="en-US" altLang="zh-CN" sz="2200" dirty="0" err="1"/>
              <a:t>v,w,c</a:t>
            </a:r>
            <a:r>
              <a:rPr lang="zh-CN" altLang="en-US" sz="2200" dirty="0"/>
              <a:t>，则朴素的动规方程为：</a:t>
            </a:r>
            <a:r>
              <a:rPr lang="en-US" altLang="zh-CN" sz="2200" dirty="0"/>
              <a:t>f[</a:t>
            </a:r>
            <a:r>
              <a:rPr lang="en-US" altLang="zh-CN" sz="2200" dirty="0" err="1"/>
              <a:t>i</a:t>
            </a:r>
            <a:r>
              <a:rPr lang="en-US" altLang="zh-CN" sz="2200" dirty="0"/>
              <a:t>]=max{f[</a:t>
            </a:r>
            <a:r>
              <a:rPr lang="en-US" altLang="zh-CN" sz="2200" dirty="0" err="1"/>
              <a:t>i</a:t>
            </a:r>
            <a:r>
              <a:rPr lang="en-US" altLang="zh-CN" sz="2200" dirty="0"/>
              <a:t>-v*k]+w*k} (1&lt;=k&lt;=c)</a:t>
            </a:r>
            <a:r>
              <a:rPr lang="zh-CN" altLang="en-US" sz="2200" dirty="0" smtClean="0"/>
              <a:t>。</a:t>
            </a:r>
            <a:endParaRPr lang="en-US" altLang="zh-CN" sz="2200" dirty="0" smtClean="0"/>
          </a:p>
          <a:p>
            <a:r>
              <a:rPr lang="zh-CN" altLang="en-US" sz="2200" dirty="0" smtClean="0"/>
              <a:t>把</a:t>
            </a:r>
            <a:r>
              <a:rPr lang="zh-CN" altLang="en-US" sz="2200" dirty="0"/>
              <a:t>所有可能达到的体积按照除以当前物品体积</a:t>
            </a:r>
            <a:r>
              <a:rPr lang="en-US" altLang="zh-CN" sz="2200" dirty="0"/>
              <a:t>v</a:t>
            </a:r>
            <a:r>
              <a:rPr lang="zh-CN" altLang="en-US" sz="2200" dirty="0"/>
              <a:t>的余数划分为</a:t>
            </a:r>
            <a:r>
              <a:rPr lang="en-US" altLang="zh-CN" sz="2200" dirty="0" smtClean="0"/>
              <a:t>0~v-1</a:t>
            </a:r>
            <a:r>
              <a:rPr lang="zh-CN" altLang="en-US" sz="2200" dirty="0" smtClean="0"/>
              <a:t>，则</a:t>
            </a:r>
            <a:r>
              <a:rPr lang="zh-CN" altLang="en-US" sz="2200" dirty="0"/>
              <a:t>当余数为</a:t>
            </a:r>
            <a:r>
              <a:rPr lang="en-US" altLang="zh-CN" sz="2200" dirty="0"/>
              <a:t>k(k∈[0,v-1])</a:t>
            </a:r>
            <a:r>
              <a:rPr lang="zh-CN" altLang="en-US" sz="2200" dirty="0"/>
              <a:t>时又</a:t>
            </a:r>
            <a:r>
              <a:rPr lang="zh-CN" altLang="en-US" sz="2200" dirty="0" smtClean="0"/>
              <a:t>可划分</a:t>
            </a:r>
            <a:r>
              <a:rPr lang="zh-CN" altLang="en-US" sz="2200" dirty="0"/>
              <a:t>为</a:t>
            </a:r>
            <a:r>
              <a:rPr lang="en-US" altLang="zh-CN" sz="2200" dirty="0" smtClean="0"/>
              <a:t>k,k+v,k+2*v…</a:t>
            </a:r>
            <a:r>
              <a:rPr lang="en-US" altLang="zh-CN" sz="2200" dirty="0" err="1" smtClean="0"/>
              <a:t>k+j</a:t>
            </a:r>
            <a:r>
              <a:rPr lang="en-US" altLang="zh-CN" sz="2200" dirty="0" smtClean="0"/>
              <a:t>*v…k+</a:t>
            </a:r>
            <a:r>
              <a:rPr lang="en-US" altLang="zh-CN" sz="2200" dirty="0"/>
              <a:t>(m-k</a:t>
            </a:r>
            <a:r>
              <a:rPr lang="en-US" altLang="zh-CN" sz="2200" dirty="0" smtClean="0"/>
              <a:t>)/v*v</a:t>
            </a:r>
          </a:p>
          <a:p>
            <a:r>
              <a:rPr lang="zh-CN" altLang="en-US" sz="2200" dirty="0" smtClean="0"/>
              <a:t>对于</a:t>
            </a:r>
            <a:r>
              <a:rPr lang="zh-CN" altLang="en-US" sz="2200" dirty="0"/>
              <a:t>余数为</a:t>
            </a:r>
            <a:r>
              <a:rPr lang="en-US" altLang="zh-CN" sz="2200" dirty="0"/>
              <a:t>k</a:t>
            </a:r>
            <a:r>
              <a:rPr lang="zh-CN" altLang="en-US" sz="2200" dirty="0"/>
              <a:t>时的转移只会发生在以上列举出的几个体积上</a:t>
            </a:r>
            <a:r>
              <a:rPr lang="zh-CN" altLang="en-US" sz="2200" dirty="0" smtClean="0"/>
              <a:t>，可以</a:t>
            </a:r>
            <a:r>
              <a:rPr lang="zh-CN" altLang="en-US" sz="2200" dirty="0"/>
              <a:t>建立关于以上几个体积的单调队列，以便于快速地找到最优决策</a:t>
            </a:r>
            <a:r>
              <a:rPr lang="zh-CN" altLang="en-US" sz="2200" dirty="0" smtClean="0"/>
              <a:t>。</a:t>
            </a:r>
            <a:endParaRPr lang="en-US" altLang="zh-CN" sz="2200" dirty="0" smtClean="0"/>
          </a:p>
          <a:p>
            <a:r>
              <a:rPr lang="zh-CN" altLang="en-US" sz="2200" dirty="0" smtClean="0"/>
              <a:t>这</a:t>
            </a:r>
            <a:r>
              <a:rPr lang="zh-CN" altLang="en-US" sz="2200" dirty="0"/>
              <a:t>几个决策的体积和价值都不相同，直接没有可比性，</a:t>
            </a:r>
            <a:r>
              <a:rPr lang="zh-CN" altLang="en-US" sz="2200" dirty="0" smtClean="0"/>
              <a:t>所以利用</a:t>
            </a:r>
            <a:r>
              <a:rPr lang="zh-CN" altLang="en-US" sz="2200" dirty="0"/>
              <a:t>体积为</a:t>
            </a:r>
            <a:r>
              <a:rPr lang="en-US" altLang="zh-CN" sz="2200" dirty="0" err="1"/>
              <a:t>k+j</a:t>
            </a:r>
            <a:r>
              <a:rPr lang="en-US" altLang="zh-CN" sz="2200" dirty="0"/>
              <a:t>*v</a:t>
            </a:r>
            <a:r>
              <a:rPr lang="zh-CN" altLang="en-US" sz="2200" dirty="0"/>
              <a:t>这一特点，把需要插入队中的</a:t>
            </a:r>
            <a:r>
              <a:rPr lang="en-US" altLang="zh-CN" sz="2200" dirty="0"/>
              <a:t>f[</a:t>
            </a:r>
            <a:r>
              <a:rPr lang="en-US" altLang="zh-CN" sz="2200" dirty="0" err="1"/>
              <a:t>k+j</a:t>
            </a:r>
            <a:r>
              <a:rPr lang="en-US" altLang="zh-CN" sz="2200" dirty="0"/>
              <a:t>*v]</a:t>
            </a:r>
            <a:r>
              <a:rPr lang="zh-CN" altLang="en-US" sz="2200" dirty="0"/>
              <a:t>的价值减去</a:t>
            </a:r>
            <a:r>
              <a:rPr lang="en-US" altLang="zh-CN" sz="2200" dirty="0"/>
              <a:t>j*w</a:t>
            </a:r>
            <a:r>
              <a:rPr lang="zh-CN" altLang="en-US" sz="2200" dirty="0"/>
              <a:t>，就是当体积为</a:t>
            </a:r>
            <a:r>
              <a:rPr lang="en-US" altLang="zh-CN" sz="2200" dirty="0"/>
              <a:t>k</a:t>
            </a:r>
            <a:r>
              <a:rPr lang="zh-CN" altLang="en-US" sz="2200" dirty="0"/>
              <a:t>时的一个可以用于比较的“参考”价值</a:t>
            </a:r>
            <a:r>
              <a:rPr lang="zh-CN" altLang="en-US" sz="2200" dirty="0" smtClean="0"/>
              <a:t>。由于</a:t>
            </a:r>
            <a:r>
              <a:rPr lang="zh-CN" altLang="en-US" sz="2200" dirty="0"/>
              <a:t>转移时，使用当前物品贡献的那一部分是二者之差，所以这与减掉</a:t>
            </a:r>
            <a:r>
              <a:rPr lang="en-US" altLang="zh-CN" sz="2200" dirty="0"/>
              <a:t>j*w</a:t>
            </a:r>
            <a:r>
              <a:rPr lang="zh-CN" altLang="en-US" sz="2200" dirty="0"/>
              <a:t>之前是等效的。</a:t>
            </a:r>
          </a:p>
          <a:p>
            <a:r>
              <a:rPr lang="zh-CN" altLang="en-US" sz="2200" dirty="0" smtClean="0"/>
              <a:t>这样</a:t>
            </a:r>
            <a:r>
              <a:rPr lang="zh-CN" altLang="en-US" sz="2200" dirty="0"/>
              <a:t>，每次求</a:t>
            </a:r>
            <a:r>
              <a:rPr lang="en-US" altLang="zh-CN" sz="2200" dirty="0"/>
              <a:t>f[</a:t>
            </a:r>
            <a:r>
              <a:rPr lang="en-US" altLang="zh-CN" sz="2200" dirty="0" err="1"/>
              <a:t>k+j</a:t>
            </a:r>
            <a:r>
              <a:rPr lang="en-US" altLang="zh-CN" sz="2200" dirty="0"/>
              <a:t>*v]</a:t>
            </a:r>
            <a:r>
              <a:rPr lang="zh-CN" altLang="en-US" sz="2200" dirty="0"/>
              <a:t>时，只需要在队列中找到一个最优的决策</a:t>
            </a:r>
            <a:r>
              <a:rPr lang="en-US" altLang="zh-CN" sz="2200" dirty="0"/>
              <a:t>f[</a:t>
            </a:r>
            <a:r>
              <a:rPr lang="en-US" altLang="zh-CN" sz="2200" dirty="0" err="1"/>
              <a:t>k+j</a:t>
            </a:r>
            <a:r>
              <a:rPr lang="en-US" altLang="zh-CN" sz="2200" dirty="0"/>
              <a:t>’*v]</a:t>
            </a:r>
            <a:r>
              <a:rPr lang="zh-CN" altLang="en-US" sz="2200" dirty="0"/>
              <a:t>，使得</a:t>
            </a:r>
            <a:r>
              <a:rPr lang="en-US" altLang="zh-CN" sz="2200" dirty="0"/>
              <a:t>j-j’&lt;=c</a:t>
            </a:r>
            <a:r>
              <a:rPr lang="zh-CN" altLang="en-US" sz="2200" dirty="0"/>
              <a:t>即可，剩下的工作就只有维护单调队列了</a:t>
            </a:r>
            <a:r>
              <a:rPr lang="zh-CN" altLang="en-US" sz="2200" dirty="0" smtClean="0"/>
              <a:t>。</a:t>
            </a:r>
            <a:endParaRPr lang="en-US" altLang="zh-CN" sz="2200" dirty="0" smtClean="0"/>
          </a:p>
        </p:txBody>
      </p:sp>
      <p:sp>
        <p:nvSpPr>
          <p:cNvPr id="4" name="内容占位符 3"/>
          <p:cNvSpPr>
            <a:spLocks noGrp="1"/>
          </p:cNvSpPr>
          <p:nvPr>
            <p:ph sz="quarter" idx="10"/>
          </p:nvPr>
        </p:nvSpPr>
        <p:spPr/>
        <p:txBody>
          <a:bodyPr/>
          <a:lstStyle/>
          <a:p>
            <a:r>
              <a:rPr lang="zh-CN" altLang="en-US" dirty="0"/>
              <a:t>单调队列</a:t>
            </a:r>
            <a:r>
              <a:rPr lang="zh-CN" altLang="en-US" dirty="0" smtClean="0"/>
              <a:t>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839963574"/>
      </p:ext>
    </p:extLst>
  </p:cSld>
  <p:clrMapOvr>
    <a:masterClrMapping/>
  </p:clrMapOvr>
  <p:transition spd="slow">
    <p:pu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Fence</a:t>
            </a:r>
            <a:endParaRPr lang="zh-CN" altLang="en-US" dirty="0"/>
          </a:p>
        </p:txBody>
      </p:sp>
      <p:sp>
        <p:nvSpPr>
          <p:cNvPr id="3" name="内容占位符 2"/>
          <p:cNvSpPr>
            <a:spLocks noGrp="1"/>
          </p:cNvSpPr>
          <p:nvPr>
            <p:ph idx="1"/>
          </p:nvPr>
        </p:nvSpPr>
        <p:spPr/>
        <p:txBody>
          <a:bodyPr/>
          <a:lstStyle/>
          <a:p>
            <a:r>
              <a:rPr lang="en-US" altLang="zh-CN" sz="2400" dirty="0" smtClean="0"/>
              <a:t>POJ1821 N</a:t>
            </a:r>
            <a:r>
              <a:rPr lang="zh-CN" altLang="en-US" sz="2400" dirty="0"/>
              <a:t>块木板从左到右排成一行，有</a:t>
            </a:r>
            <a:r>
              <a:rPr lang="en-US" altLang="zh-CN" sz="2400" dirty="0"/>
              <a:t>M</a:t>
            </a:r>
            <a:r>
              <a:rPr lang="zh-CN" altLang="en-US" sz="2400" dirty="0"/>
              <a:t>个工匠对这些木板进行粉刷，每块木板至多被粉刷一次。第</a:t>
            </a:r>
            <a:r>
              <a:rPr lang="en-US" altLang="zh-CN" sz="2400" dirty="0" err="1"/>
              <a:t>i</a:t>
            </a:r>
            <a:r>
              <a:rPr lang="zh-CN" altLang="en-US" sz="2400" dirty="0"/>
              <a:t>个工匠要么不粉刷，要么粉刷包含木板</a:t>
            </a:r>
            <a:r>
              <a:rPr lang="en-US" altLang="zh-CN" sz="2400" dirty="0"/>
              <a:t>Si</a:t>
            </a:r>
            <a:r>
              <a:rPr lang="zh-CN" altLang="en-US" sz="2400" dirty="0" smtClean="0"/>
              <a:t>的长度</a:t>
            </a:r>
            <a:r>
              <a:rPr lang="zh-CN" altLang="en-US" sz="2400" dirty="0"/>
              <a:t>不超过</a:t>
            </a:r>
            <a:r>
              <a:rPr lang="en-US" altLang="zh-CN" sz="2400" dirty="0"/>
              <a:t>Li</a:t>
            </a:r>
            <a:r>
              <a:rPr lang="zh-CN" altLang="en-US" sz="2400" dirty="0"/>
              <a:t>的连续的一段木板，每粉刷一块可以得到</a:t>
            </a:r>
            <a:r>
              <a:rPr lang="en-US" altLang="zh-CN" sz="2400" dirty="0"/>
              <a:t>Pi</a:t>
            </a:r>
            <a:r>
              <a:rPr lang="zh-CN" altLang="en-US" sz="2400" dirty="0"/>
              <a:t>的报酬。求如何安排使工匠们获得的总报酬最多。</a:t>
            </a:r>
          </a:p>
          <a:p>
            <a:r>
              <a:rPr lang="en-US" altLang="zh-CN" sz="2400" dirty="0"/>
              <a:t>F[</a:t>
            </a:r>
            <a:r>
              <a:rPr lang="en-US" altLang="zh-CN" sz="2400" dirty="0" err="1"/>
              <a:t>i,j</a:t>
            </a:r>
            <a:r>
              <a:rPr lang="en-US" altLang="zh-CN" sz="2400" dirty="0" smtClean="0"/>
              <a:t>]</a:t>
            </a:r>
            <a:r>
              <a:rPr lang="zh-CN" altLang="en-US" sz="2400" dirty="0" smtClean="0"/>
              <a:t>：前</a:t>
            </a:r>
            <a:r>
              <a:rPr lang="en-US" altLang="zh-CN" sz="2400" dirty="0" err="1"/>
              <a:t>i</a:t>
            </a:r>
            <a:r>
              <a:rPr lang="zh-CN" altLang="en-US" sz="2400" dirty="0"/>
              <a:t>个工匠刷前</a:t>
            </a:r>
            <a:r>
              <a:rPr lang="en-US" altLang="zh-CN" sz="2400" dirty="0"/>
              <a:t>j</a:t>
            </a:r>
            <a:r>
              <a:rPr lang="zh-CN" altLang="en-US" sz="2400" dirty="0"/>
              <a:t>面墙（可以有空着不刷的</a:t>
            </a:r>
            <a:r>
              <a:rPr lang="zh-CN" altLang="en-US" sz="2400" dirty="0" smtClean="0"/>
              <a:t>）获得的最多报酬 </a:t>
            </a:r>
            <a:r>
              <a:rPr lang="en-US" altLang="zh-CN" sz="2400" dirty="0" smtClean="0"/>
              <a:t>= Max</a:t>
            </a:r>
            <a:r>
              <a:rPr lang="en-US" altLang="zh-CN" sz="2400" dirty="0"/>
              <a:t/>
            </a:r>
            <a:br>
              <a:rPr lang="en-US" altLang="zh-CN" sz="2400" dirty="0"/>
            </a:br>
            <a:r>
              <a:rPr lang="en-US" altLang="zh-CN" sz="2400" dirty="0"/>
              <a:t>  </a:t>
            </a:r>
            <a:r>
              <a:rPr lang="en-US" altLang="zh-CN" sz="2400" dirty="0" smtClean="0"/>
              <a:t>F[i-1,j</a:t>
            </a:r>
            <a:r>
              <a:rPr lang="en-US" altLang="zh-CN" sz="2400" dirty="0"/>
              <a:t>]                          //</a:t>
            </a:r>
            <a:r>
              <a:rPr lang="zh-CN" altLang="en-US" sz="2400" dirty="0"/>
              <a:t>第</a:t>
            </a:r>
            <a:r>
              <a:rPr lang="en-US" altLang="zh-CN" sz="2400" dirty="0" err="1"/>
              <a:t>i</a:t>
            </a:r>
            <a:r>
              <a:rPr lang="zh-CN" altLang="en-US" sz="2400" dirty="0"/>
              <a:t>个工匠什么也不刷，</a:t>
            </a:r>
            <a:br>
              <a:rPr lang="zh-CN" altLang="en-US" sz="2400" dirty="0"/>
            </a:br>
            <a:r>
              <a:rPr lang="zh-CN" altLang="en-US" sz="2400" dirty="0"/>
              <a:t>  </a:t>
            </a:r>
            <a:r>
              <a:rPr lang="en-US" altLang="zh-CN" sz="2400" dirty="0" smtClean="0"/>
              <a:t>F[i,j-1</a:t>
            </a:r>
            <a:r>
              <a:rPr lang="en-US" altLang="zh-CN" sz="2400" dirty="0"/>
              <a:t>]                          //</a:t>
            </a:r>
            <a:r>
              <a:rPr lang="zh-CN" altLang="en-US" sz="2400" dirty="0"/>
              <a:t>第</a:t>
            </a:r>
            <a:r>
              <a:rPr lang="en-US" altLang="zh-CN" sz="2400" dirty="0"/>
              <a:t>j</a:t>
            </a:r>
            <a:r>
              <a:rPr lang="zh-CN" altLang="en-US" sz="2400" dirty="0"/>
              <a:t>面墙不刷了，</a:t>
            </a:r>
            <a:br>
              <a:rPr lang="zh-CN" altLang="en-US" sz="2400" dirty="0"/>
            </a:br>
            <a:r>
              <a:rPr lang="zh-CN" altLang="en-US" sz="2400" dirty="0"/>
              <a:t>  </a:t>
            </a:r>
            <a:r>
              <a:rPr lang="en-US" altLang="zh-CN" sz="2400" dirty="0" smtClean="0"/>
              <a:t>Max(F[i-1,k</a:t>
            </a:r>
            <a:r>
              <a:rPr lang="en-US" altLang="zh-CN" sz="2400" dirty="0"/>
              <a:t>]+p[</a:t>
            </a:r>
            <a:r>
              <a:rPr lang="en-US" altLang="zh-CN" sz="2400" dirty="0" err="1"/>
              <a:t>i</a:t>
            </a:r>
            <a:r>
              <a:rPr lang="en-US" altLang="zh-CN" sz="2400" dirty="0"/>
              <a:t>]*(j-k))  //(s[</a:t>
            </a:r>
            <a:r>
              <a:rPr lang="en-US" altLang="zh-CN" sz="2400" dirty="0" err="1"/>
              <a:t>i</a:t>
            </a:r>
            <a:r>
              <a:rPr lang="en-US" altLang="zh-CN" sz="2400" dirty="0"/>
              <a:t>]&lt;=j&lt;=s[</a:t>
            </a:r>
            <a:r>
              <a:rPr lang="en-US" altLang="zh-CN" sz="2400" dirty="0" err="1"/>
              <a:t>i</a:t>
            </a:r>
            <a:r>
              <a:rPr lang="en-US" altLang="zh-CN" sz="2400" dirty="0"/>
              <a:t>]+l[</a:t>
            </a:r>
            <a:r>
              <a:rPr lang="en-US" altLang="zh-CN" sz="2400" dirty="0" err="1"/>
              <a:t>i</a:t>
            </a:r>
            <a:r>
              <a:rPr lang="en-US" altLang="zh-CN" sz="2400" dirty="0"/>
              <a:t>]-1)&amp;&amp;(j-l[</a:t>
            </a:r>
            <a:r>
              <a:rPr lang="en-US" altLang="zh-CN" sz="2400" dirty="0" err="1"/>
              <a:t>i</a:t>
            </a:r>
            <a:r>
              <a:rPr lang="en-US" altLang="zh-CN" sz="2400" dirty="0"/>
              <a:t>]&lt;=k&lt;=s[</a:t>
            </a:r>
            <a:r>
              <a:rPr lang="en-US" altLang="zh-CN" sz="2400" dirty="0" err="1"/>
              <a:t>i</a:t>
            </a:r>
            <a:r>
              <a:rPr lang="en-US" altLang="zh-CN" sz="2400" dirty="0"/>
              <a:t>]-1</a:t>
            </a:r>
            <a:r>
              <a:rPr lang="en-US" altLang="zh-CN" sz="2400" dirty="0" smtClean="0"/>
              <a:t>)</a:t>
            </a:r>
            <a:endParaRPr lang="en-US" altLang="zh-CN" sz="2400" dirty="0"/>
          </a:p>
          <a:p>
            <a:r>
              <a:rPr lang="en-US" altLang="zh-CN" sz="2400" dirty="0" smtClean="0"/>
              <a:t>F[i-1,k</a:t>
            </a:r>
            <a:r>
              <a:rPr lang="en-US" altLang="zh-CN" sz="2400" dirty="0"/>
              <a:t>]+p[</a:t>
            </a:r>
            <a:r>
              <a:rPr lang="en-US" altLang="zh-CN" sz="2400" dirty="0" err="1"/>
              <a:t>i</a:t>
            </a:r>
            <a:r>
              <a:rPr lang="en-US" altLang="zh-CN" sz="2400" dirty="0"/>
              <a:t>]*(j-k)</a:t>
            </a:r>
            <a:r>
              <a:rPr lang="zh-CN" altLang="en-US" sz="2400" dirty="0"/>
              <a:t>中，</a:t>
            </a:r>
            <a:r>
              <a:rPr lang="zh-CN" altLang="en-US" sz="2400" dirty="0" smtClean="0"/>
              <a:t>若</a:t>
            </a:r>
            <a:r>
              <a:rPr lang="en-US" altLang="zh-CN" sz="2400" dirty="0" err="1" smtClean="0"/>
              <a:t>i,j</a:t>
            </a:r>
            <a:r>
              <a:rPr lang="zh-CN" altLang="en-US" sz="2400" dirty="0" smtClean="0"/>
              <a:t>固定，</a:t>
            </a:r>
            <a:r>
              <a:rPr lang="zh-CN" altLang="en-US" sz="2400" dirty="0"/>
              <a:t>则</a:t>
            </a:r>
            <a:r>
              <a:rPr lang="en-US" altLang="zh-CN" sz="2400" dirty="0"/>
              <a:t>p[</a:t>
            </a:r>
            <a:r>
              <a:rPr lang="en-US" altLang="zh-CN" sz="2400" dirty="0" err="1"/>
              <a:t>i</a:t>
            </a:r>
            <a:r>
              <a:rPr lang="en-US" altLang="zh-CN" sz="2400" dirty="0"/>
              <a:t>]*j</a:t>
            </a:r>
            <a:r>
              <a:rPr lang="zh-CN" altLang="en-US" sz="2400" dirty="0"/>
              <a:t>为定值，</a:t>
            </a:r>
            <a:r>
              <a:rPr lang="en-US" altLang="zh-CN" sz="2400" dirty="0"/>
              <a:t>F[i-1,k]-p[</a:t>
            </a:r>
            <a:r>
              <a:rPr lang="en-US" altLang="zh-CN" sz="2400" dirty="0" err="1"/>
              <a:t>i</a:t>
            </a:r>
            <a:r>
              <a:rPr lang="en-US" altLang="zh-CN" sz="2400" dirty="0"/>
              <a:t>]*k</a:t>
            </a:r>
            <a:r>
              <a:rPr lang="zh-CN" altLang="en-US" sz="2400" dirty="0"/>
              <a:t>仅与决策点</a:t>
            </a:r>
            <a:r>
              <a:rPr lang="en-US" altLang="zh-CN" sz="2400" dirty="0"/>
              <a:t>k</a:t>
            </a:r>
            <a:r>
              <a:rPr lang="zh-CN" altLang="en-US" sz="2400" dirty="0"/>
              <a:t>有关</a:t>
            </a:r>
            <a:r>
              <a:rPr lang="zh-CN" altLang="en-US" sz="2400" dirty="0" smtClean="0"/>
              <a:t>，</a:t>
            </a:r>
            <a:r>
              <a:rPr lang="en-US" altLang="zh-CN" sz="2400" dirty="0" smtClean="0"/>
              <a:t>k</a:t>
            </a:r>
            <a:r>
              <a:rPr lang="zh-CN" altLang="en-US" sz="2400" dirty="0" smtClean="0"/>
              <a:t>的范围</a:t>
            </a:r>
            <a:r>
              <a:rPr lang="en-US" altLang="zh-CN" sz="2400" dirty="0"/>
              <a:t>(j-l[</a:t>
            </a:r>
            <a:r>
              <a:rPr lang="en-US" altLang="zh-CN" sz="2400" dirty="0" err="1"/>
              <a:t>i</a:t>
            </a:r>
            <a:r>
              <a:rPr lang="en-US" altLang="zh-CN" sz="2400" dirty="0"/>
              <a:t>]&lt;=k&lt;=s[</a:t>
            </a:r>
            <a:r>
              <a:rPr lang="en-US" altLang="zh-CN" sz="2400" dirty="0" err="1"/>
              <a:t>i</a:t>
            </a:r>
            <a:r>
              <a:rPr lang="en-US" altLang="zh-CN" sz="2400" dirty="0"/>
              <a:t>]-1)</a:t>
            </a:r>
            <a:r>
              <a:rPr lang="zh-CN" altLang="en-US" sz="2400" dirty="0"/>
              <a:t>随着</a:t>
            </a:r>
            <a:r>
              <a:rPr lang="en-US" altLang="zh-CN" sz="2400" dirty="0"/>
              <a:t>j</a:t>
            </a:r>
            <a:r>
              <a:rPr lang="zh-CN" altLang="en-US" sz="2400" dirty="0"/>
              <a:t>的增加，下界也单调</a:t>
            </a:r>
            <a:r>
              <a:rPr lang="zh-CN" altLang="en-US" sz="2400" dirty="0" smtClean="0"/>
              <a:t>增加。</a:t>
            </a:r>
            <a:endParaRPr lang="zh-CN" altLang="en-US" sz="2400" dirty="0"/>
          </a:p>
          <a:p>
            <a:r>
              <a:rPr lang="zh-CN" altLang="en-US" sz="2400" dirty="0" smtClean="0"/>
              <a:t>维护“</a:t>
            </a:r>
            <a:r>
              <a:rPr lang="zh-CN" altLang="en-US" sz="2400" dirty="0"/>
              <a:t>入队时间递增，</a:t>
            </a:r>
            <a:r>
              <a:rPr lang="en-US" altLang="zh-CN" sz="2400" dirty="0"/>
              <a:t>F[i-1,k]-p[</a:t>
            </a:r>
            <a:r>
              <a:rPr lang="en-US" altLang="zh-CN" sz="2400" dirty="0" err="1"/>
              <a:t>i</a:t>
            </a:r>
            <a:r>
              <a:rPr lang="en-US" altLang="zh-CN" sz="2400" dirty="0"/>
              <a:t>]*k</a:t>
            </a:r>
            <a:r>
              <a:rPr lang="zh-CN" altLang="en-US" sz="2400" dirty="0"/>
              <a:t>的值递减”的单调队列，</a:t>
            </a:r>
            <a:r>
              <a:rPr lang="en-US" altLang="zh-CN" sz="2400" dirty="0"/>
              <a:t>O(1)</a:t>
            </a:r>
            <a:r>
              <a:rPr lang="zh-CN" altLang="en-US" sz="2400" dirty="0"/>
              <a:t>转移。</a:t>
            </a:r>
          </a:p>
        </p:txBody>
      </p:sp>
      <p:sp>
        <p:nvSpPr>
          <p:cNvPr id="4" name="内容占位符 3"/>
          <p:cNvSpPr>
            <a:spLocks noGrp="1"/>
          </p:cNvSpPr>
          <p:nvPr>
            <p:ph sz="quarter" idx="10"/>
          </p:nvPr>
        </p:nvSpPr>
        <p:spPr/>
        <p:txBody>
          <a:bodyPr/>
          <a:lstStyle/>
          <a:p>
            <a:r>
              <a:rPr lang="zh-CN" altLang="en-US" dirty="0"/>
              <a:t>单调队列</a:t>
            </a:r>
            <a:r>
              <a:rPr lang="zh-CN" altLang="en-US" dirty="0" smtClean="0"/>
              <a:t>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8758473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Cut the Sequence</a:t>
            </a:r>
          </a:p>
        </p:txBody>
      </p:sp>
      <p:sp>
        <p:nvSpPr>
          <p:cNvPr id="3" name="内容占位符 2"/>
          <p:cNvSpPr>
            <a:spLocks noGrp="1"/>
          </p:cNvSpPr>
          <p:nvPr>
            <p:ph idx="1"/>
          </p:nvPr>
        </p:nvSpPr>
        <p:spPr/>
        <p:txBody>
          <a:bodyPr/>
          <a:lstStyle/>
          <a:p>
            <a:r>
              <a:rPr lang="en-US" altLang="zh-CN" sz="2400" dirty="0"/>
              <a:t>POJ3017 </a:t>
            </a:r>
            <a:r>
              <a:rPr lang="zh-CN" altLang="en-US" sz="2400" dirty="0" smtClean="0"/>
              <a:t>给定长度</a:t>
            </a:r>
            <a:r>
              <a:rPr lang="zh-CN" altLang="en-US" sz="2400" dirty="0"/>
              <a:t>为</a:t>
            </a:r>
            <a:r>
              <a:rPr lang="en-US" altLang="zh-CN" sz="2400" dirty="0"/>
              <a:t>N</a:t>
            </a:r>
            <a:r>
              <a:rPr lang="zh-CN" altLang="en-US" sz="2400" dirty="0"/>
              <a:t>的序列，把它分成若干段，每段的和不超过</a:t>
            </a:r>
            <a:r>
              <a:rPr lang="en-US" altLang="zh-CN" sz="2400" dirty="0"/>
              <a:t>M</a:t>
            </a:r>
            <a:r>
              <a:rPr lang="zh-CN" altLang="en-US" sz="2400" dirty="0"/>
              <a:t>，问分成的所有段里的最大值的和最小是多少？</a:t>
            </a:r>
          </a:p>
          <a:p>
            <a:r>
              <a:rPr lang="en-US" altLang="zh-CN" sz="2400" dirty="0" smtClean="0"/>
              <a:t>f[</a:t>
            </a:r>
            <a:r>
              <a:rPr lang="en-US" altLang="zh-CN" sz="2400" dirty="0" err="1" smtClean="0"/>
              <a:t>i</a:t>
            </a:r>
            <a:r>
              <a:rPr lang="en-US" altLang="zh-CN" sz="2400" dirty="0"/>
              <a:t>]=min(f[j]+max(a[j+1]...a[</a:t>
            </a:r>
            <a:r>
              <a:rPr lang="en-US" altLang="zh-CN" sz="2400" dirty="0" err="1"/>
              <a:t>i</a:t>
            </a:r>
            <a:r>
              <a:rPr lang="en-US" altLang="zh-CN" sz="2400" dirty="0"/>
              <a:t>]))</a:t>
            </a:r>
            <a:r>
              <a:rPr lang="zh-CN" altLang="en-US" sz="2400" dirty="0"/>
              <a:t>，其中∑</a:t>
            </a:r>
            <a:r>
              <a:rPr lang="en-US" altLang="zh-CN" sz="2400" dirty="0"/>
              <a:t>(a[j+1]...a[</a:t>
            </a:r>
            <a:r>
              <a:rPr lang="en-US" altLang="zh-CN" sz="2400" dirty="0" err="1"/>
              <a:t>i</a:t>
            </a:r>
            <a:r>
              <a:rPr lang="en-US" altLang="zh-CN" sz="2400" dirty="0"/>
              <a:t>])&lt;=</a:t>
            </a:r>
            <a:r>
              <a:rPr lang="en-US" altLang="zh-CN" sz="2400" dirty="0" smtClean="0"/>
              <a:t>M</a:t>
            </a:r>
            <a:r>
              <a:rPr lang="zh-CN" altLang="en-US" sz="2400" dirty="0" smtClean="0"/>
              <a:t>，</a:t>
            </a:r>
            <a:r>
              <a:rPr lang="en-US" altLang="zh-CN" sz="2400" dirty="0"/>
              <a:t>O(n^2)</a:t>
            </a:r>
            <a:r>
              <a:rPr lang="zh-CN" altLang="en-US" sz="2400" dirty="0" smtClean="0"/>
              <a:t>。</a:t>
            </a:r>
            <a:endParaRPr lang="zh-CN" altLang="en-US" sz="2400" dirty="0"/>
          </a:p>
          <a:p>
            <a:r>
              <a:rPr lang="zh-CN" altLang="en-US" sz="2400" dirty="0"/>
              <a:t>引理：上述方程中决策</a:t>
            </a:r>
            <a:r>
              <a:rPr lang="en-US" altLang="zh-CN" sz="2400" dirty="0"/>
              <a:t>j</a:t>
            </a:r>
            <a:r>
              <a:rPr lang="zh-CN" altLang="en-US" sz="2400" dirty="0"/>
              <a:t>是必要的，当且仅当</a:t>
            </a:r>
            <a:r>
              <a:rPr lang="en-US" altLang="zh-CN" sz="2400" dirty="0"/>
              <a:t>a[j]</a:t>
            </a:r>
            <a:r>
              <a:rPr lang="zh-CN" altLang="en-US" sz="2400" dirty="0"/>
              <a:t>是</a:t>
            </a:r>
            <a:r>
              <a:rPr lang="en-US" altLang="zh-CN" sz="2400" dirty="0"/>
              <a:t>j</a:t>
            </a:r>
            <a:r>
              <a:rPr lang="zh-CN" altLang="en-US" sz="2400" dirty="0"/>
              <a:t>到</a:t>
            </a:r>
            <a:r>
              <a:rPr lang="en-US" altLang="zh-CN" sz="2400" dirty="0" err="1"/>
              <a:t>i</a:t>
            </a:r>
            <a:r>
              <a:rPr lang="zh-CN" altLang="en-US" sz="2400" dirty="0"/>
              <a:t>这一段里的最大值。</a:t>
            </a:r>
          </a:p>
          <a:p>
            <a:r>
              <a:rPr lang="zh-CN" altLang="en-US" sz="2400" dirty="0"/>
              <a:t>证明：反证法。记</a:t>
            </a:r>
            <a:r>
              <a:rPr lang="en-US" altLang="zh-CN" sz="2400" dirty="0"/>
              <a:t>Max[</a:t>
            </a:r>
            <a:r>
              <a:rPr lang="en-US" altLang="zh-CN" sz="2400" dirty="0" err="1"/>
              <a:t>j,i</a:t>
            </a:r>
            <a:r>
              <a:rPr lang="en-US" altLang="zh-CN" sz="2400" dirty="0"/>
              <a:t>]</a:t>
            </a:r>
            <a:r>
              <a:rPr lang="zh-CN" altLang="en-US" sz="2400" dirty="0"/>
              <a:t>为</a:t>
            </a:r>
            <a:r>
              <a:rPr lang="en-US" altLang="zh-CN" sz="2400" dirty="0"/>
              <a:t>j</a:t>
            </a:r>
            <a:r>
              <a:rPr lang="zh-CN" altLang="en-US" sz="2400" dirty="0"/>
              <a:t>到</a:t>
            </a:r>
            <a:r>
              <a:rPr lang="en-US" altLang="zh-CN" sz="2400" dirty="0" err="1"/>
              <a:t>i</a:t>
            </a:r>
            <a:r>
              <a:rPr lang="zh-CN" altLang="en-US" sz="2400" dirty="0"/>
              <a:t>的最大值</a:t>
            </a:r>
            <a:r>
              <a:rPr lang="zh-CN" altLang="en-US" sz="2400" dirty="0" smtClean="0"/>
              <a:t>，若</a:t>
            </a:r>
            <a:r>
              <a:rPr lang="en-US" altLang="zh-CN" sz="2400" dirty="0" smtClean="0"/>
              <a:t>Max[</a:t>
            </a:r>
            <a:r>
              <a:rPr lang="en-US" altLang="zh-CN" sz="2400" dirty="0" err="1" smtClean="0"/>
              <a:t>j,i</a:t>
            </a:r>
            <a:r>
              <a:rPr lang="en-US" altLang="zh-CN" sz="2400" dirty="0"/>
              <a:t>]=Max[j+1,i</a:t>
            </a:r>
            <a:r>
              <a:rPr lang="en-US" altLang="zh-CN" sz="2400" dirty="0" smtClean="0"/>
              <a:t>]</a:t>
            </a:r>
            <a:r>
              <a:rPr lang="zh-CN" altLang="en-US" sz="2400" dirty="0" smtClean="0"/>
              <a:t>，</a:t>
            </a:r>
            <a:r>
              <a:rPr lang="zh-CN" altLang="en-US" sz="2400" dirty="0"/>
              <a:t>由</a:t>
            </a:r>
            <a:r>
              <a:rPr lang="en-US" altLang="zh-CN" sz="2400" dirty="0"/>
              <a:t>f</a:t>
            </a:r>
            <a:r>
              <a:rPr lang="zh-CN" altLang="en-US" sz="2400" dirty="0"/>
              <a:t>数组的单调性</a:t>
            </a:r>
            <a:r>
              <a:rPr lang="en-US" altLang="zh-CN" sz="2400" dirty="0"/>
              <a:t>f[j-1]&lt;=f[j</a:t>
            </a:r>
            <a:r>
              <a:rPr lang="en-US" altLang="zh-CN" sz="2400" dirty="0" smtClean="0"/>
              <a:t>]</a:t>
            </a:r>
            <a:r>
              <a:rPr lang="zh-CN" altLang="en-US" sz="2400" dirty="0" smtClean="0"/>
              <a:t>，得到</a:t>
            </a:r>
            <a:r>
              <a:rPr lang="en-US" altLang="zh-CN" sz="2400" dirty="0"/>
              <a:t>f[j-1</a:t>
            </a:r>
            <a:r>
              <a:rPr lang="en-US" altLang="zh-CN" sz="2400" dirty="0" smtClean="0"/>
              <a:t>]+Max[</a:t>
            </a:r>
            <a:r>
              <a:rPr lang="en-US" altLang="zh-CN" sz="2400" dirty="0" err="1" smtClean="0"/>
              <a:t>j,i</a:t>
            </a:r>
            <a:r>
              <a:rPr lang="en-US" altLang="zh-CN" sz="2400" dirty="0" smtClean="0"/>
              <a:t>]&lt;=</a:t>
            </a:r>
            <a:r>
              <a:rPr lang="en-US" altLang="zh-CN" sz="2400" dirty="0"/>
              <a:t>f[j]+Max[j+1,i]</a:t>
            </a:r>
            <a:r>
              <a:rPr lang="zh-CN" altLang="en-US" sz="2400" dirty="0"/>
              <a:t>，这就说明决策</a:t>
            </a:r>
            <a:r>
              <a:rPr lang="en-US" altLang="zh-CN" sz="2400" dirty="0"/>
              <a:t>j</a:t>
            </a:r>
            <a:r>
              <a:rPr lang="zh-CN" altLang="en-US" sz="2400" dirty="0"/>
              <a:t>一定不如决策</a:t>
            </a:r>
            <a:r>
              <a:rPr lang="en-US" altLang="zh-CN" sz="2400" dirty="0"/>
              <a:t>j-1</a:t>
            </a:r>
            <a:r>
              <a:rPr lang="zh-CN" altLang="en-US" sz="2400" dirty="0"/>
              <a:t>更优</a:t>
            </a:r>
            <a:r>
              <a:rPr lang="zh-CN" altLang="en-US" sz="2400" dirty="0" smtClean="0"/>
              <a:t>，与</a:t>
            </a:r>
            <a:r>
              <a:rPr lang="zh-CN" altLang="en-US" sz="2400" dirty="0"/>
              <a:t>决策</a:t>
            </a:r>
            <a:r>
              <a:rPr lang="en-US" altLang="zh-CN" sz="2400" dirty="0"/>
              <a:t>j</a:t>
            </a:r>
            <a:r>
              <a:rPr lang="zh-CN" altLang="en-US" sz="2400" dirty="0"/>
              <a:t>是必要的</a:t>
            </a:r>
            <a:r>
              <a:rPr lang="zh-CN" altLang="en-US" sz="2400" dirty="0" smtClean="0"/>
              <a:t>矛盾，证毕。</a:t>
            </a:r>
            <a:endParaRPr lang="zh-CN" altLang="en-US" sz="2400" dirty="0"/>
          </a:p>
          <a:p>
            <a:r>
              <a:rPr lang="zh-CN" altLang="en-US" sz="2400" dirty="0" smtClean="0"/>
              <a:t>可以</a:t>
            </a:r>
            <a:r>
              <a:rPr lang="zh-CN" altLang="en-US" sz="2400" dirty="0"/>
              <a:t>维护一个</a:t>
            </a:r>
            <a:r>
              <a:rPr lang="en-US" altLang="zh-CN" sz="2400" dirty="0"/>
              <a:t>a[</a:t>
            </a:r>
            <a:r>
              <a:rPr lang="en-US" altLang="zh-CN" sz="2400" dirty="0" err="1"/>
              <a:t>i</a:t>
            </a:r>
            <a:r>
              <a:rPr lang="en-US" altLang="zh-CN" sz="2400" dirty="0"/>
              <a:t>]</a:t>
            </a:r>
            <a:r>
              <a:rPr lang="zh-CN" altLang="en-US" sz="2400" dirty="0"/>
              <a:t>值单调递减的</a:t>
            </a:r>
            <a:r>
              <a:rPr lang="zh-CN" altLang="en-US" sz="2400" dirty="0" smtClean="0"/>
              <a:t>队列</a:t>
            </a:r>
            <a:r>
              <a:rPr lang="en-US" altLang="zh-CN" sz="2400" dirty="0" smtClean="0"/>
              <a:t>q</a:t>
            </a:r>
            <a:r>
              <a:rPr lang="zh-CN" altLang="en-US" sz="2400" dirty="0" smtClean="0"/>
              <a:t>，</a:t>
            </a:r>
            <a:r>
              <a:rPr lang="zh-CN" altLang="en-US" sz="2400" dirty="0"/>
              <a:t>该</a:t>
            </a:r>
            <a:r>
              <a:rPr lang="zh-CN" altLang="en-US" sz="2400" dirty="0" smtClean="0"/>
              <a:t>队列</a:t>
            </a:r>
            <a:r>
              <a:rPr lang="zh-CN" altLang="en-US" sz="2400" dirty="0"/>
              <a:t>中的</a:t>
            </a:r>
            <a:r>
              <a:rPr lang="zh-CN" altLang="en-US" sz="2400" dirty="0" smtClean="0"/>
              <a:t>决策都是</a:t>
            </a:r>
            <a:r>
              <a:rPr lang="zh-CN" altLang="en-US" sz="2400" dirty="0"/>
              <a:t>必要的</a:t>
            </a:r>
            <a:r>
              <a:rPr lang="zh-CN" altLang="en-US" sz="2400" dirty="0" smtClean="0"/>
              <a:t>。易</a:t>
            </a:r>
            <a:r>
              <a:rPr lang="zh-CN" altLang="en-US" sz="2400" dirty="0"/>
              <a:t>知</a:t>
            </a:r>
            <a:r>
              <a:rPr lang="en-US" altLang="zh-CN" sz="2400" dirty="0"/>
              <a:t>f[q[k-1]]+a[q[k]]</a:t>
            </a:r>
            <a:r>
              <a:rPr lang="zh-CN" altLang="en-US" sz="2400" dirty="0"/>
              <a:t>（</a:t>
            </a:r>
            <a:r>
              <a:rPr lang="en-US" altLang="zh-CN" sz="2400" dirty="0"/>
              <a:t>L&lt;k&lt;=R</a:t>
            </a:r>
            <a:r>
              <a:rPr lang="zh-CN" altLang="en-US" sz="2400" dirty="0"/>
              <a:t>）就是可以对</a:t>
            </a:r>
            <a:r>
              <a:rPr lang="en-US" altLang="zh-CN" sz="2400" dirty="0"/>
              <a:t>f[</a:t>
            </a:r>
            <a:r>
              <a:rPr lang="en-US" altLang="zh-CN" sz="2400" dirty="0" err="1"/>
              <a:t>i</a:t>
            </a:r>
            <a:r>
              <a:rPr lang="en-US" altLang="zh-CN" sz="2400" dirty="0"/>
              <a:t>]</a:t>
            </a:r>
            <a:r>
              <a:rPr lang="zh-CN" altLang="en-US" sz="2400" dirty="0"/>
              <a:t>进行更新的决策值。</a:t>
            </a:r>
          </a:p>
          <a:p>
            <a:r>
              <a:rPr lang="en-US" altLang="zh-CN" sz="2400" dirty="0" smtClean="0"/>
              <a:t>q</a:t>
            </a:r>
            <a:r>
              <a:rPr lang="zh-CN" altLang="en-US" sz="2400" dirty="0" smtClean="0"/>
              <a:t>并不</a:t>
            </a:r>
            <a:r>
              <a:rPr lang="zh-CN" altLang="en-US" sz="2400" dirty="0"/>
              <a:t>满足决策值单调，</a:t>
            </a:r>
            <a:r>
              <a:rPr lang="zh-CN" altLang="en-US" sz="2400" dirty="0" smtClean="0"/>
              <a:t>所以需要使用优先队列。</a:t>
            </a:r>
            <a:endParaRPr lang="zh-CN" altLang="en-US" sz="2400" dirty="0"/>
          </a:p>
        </p:txBody>
      </p:sp>
      <p:sp>
        <p:nvSpPr>
          <p:cNvPr id="4" name="内容占位符 3"/>
          <p:cNvSpPr>
            <a:spLocks noGrp="1"/>
          </p:cNvSpPr>
          <p:nvPr>
            <p:ph sz="quarter" idx="10"/>
          </p:nvPr>
        </p:nvSpPr>
        <p:spPr/>
        <p:txBody>
          <a:bodyPr/>
          <a:lstStyle/>
          <a:p>
            <a:r>
              <a:rPr lang="zh-CN" altLang="en-US" dirty="0"/>
              <a:t>单调队列</a:t>
            </a:r>
            <a:r>
              <a:rPr lang="zh-CN" altLang="en-US" dirty="0" smtClean="0"/>
              <a:t>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6381272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Cats Transport</a:t>
            </a:r>
            <a:endParaRPr lang="zh-CN" altLang="en-US" dirty="0"/>
          </a:p>
        </p:txBody>
      </p:sp>
      <p:sp>
        <p:nvSpPr>
          <p:cNvPr id="3" name="内容占位符 2"/>
          <p:cNvSpPr>
            <a:spLocks noGrp="1"/>
          </p:cNvSpPr>
          <p:nvPr>
            <p:ph idx="1"/>
          </p:nvPr>
        </p:nvSpPr>
        <p:spPr/>
        <p:txBody>
          <a:bodyPr/>
          <a:lstStyle/>
          <a:p>
            <a:r>
              <a:rPr lang="zh-CN" altLang="en-US" sz="2000" dirty="0"/>
              <a:t>来源：</a:t>
            </a:r>
            <a:r>
              <a:rPr lang="en-US" altLang="zh-CN" sz="2000" dirty="0" err="1"/>
              <a:t>Codeforces</a:t>
            </a:r>
            <a:r>
              <a:rPr lang="en-US" altLang="zh-CN" sz="2000" dirty="0"/>
              <a:t> #185 Div.1 </a:t>
            </a:r>
            <a:r>
              <a:rPr lang="en-US" altLang="zh-CN" sz="2000" dirty="0" smtClean="0"/>
              <a:t>B</a:t>
            </a:r>
            <a:endParaRPr lang="en-US" altLang="zh-CN" sz="2000" dirty="0"/>
          </a:p>
          <a:p>
            <a:r>
              <a:rPr lang="en-US" altLang="zh-CN" sz="2000" dirty="0" smtClean="0">
                <a:hlinkClick r:id="rId2"/>
              </a:rPr>
              <a:t>http</a:t>
            </a:r>
            <a:r>
              <a:rPr lang="en-US" altLang="zh-CN" sz="2000" dirty="0">
                <a:hlinkClick r:id="rId2"/>
              </a:rPr>
              <a:t>://codeforces.com/contest/311/problem/B</a:t>
            </a:r>
            <a:endParaRPr lang="en-US" altLang="zh-CN" sz="2000" dirty="0"/>
          </a:p>
          <a:p>
            <a:r>
              <a:rPr lang="en-US" altLang="zh-CN" sz="2000" dirty="0"/>
              <a:t>SJY</a:t>
            </a:r>
            <a:r>
              <a:rPr lang="zh-CN" altLang="en-US" sz="2000" dirty="0" smtClean="0"/>
              <a:t>是农场主</a:t>
            </a:r>
            <a:r>
              <a:rPr lang="zh-CN" altLang="en-US" sz="2000" dirty="0"/>
              <a:t>，他养了</a:t>
            </a:r>
            <a:r>
              <a:rPr lang="en-US" altLang="zh-CN" sz="2000" dirty="0"/>
              <a:t>M</a:t>
            </a:r>
            <a:r>
              <a:rPr lang="zh-CN" altLang="en-US" sz="2000" dirty="0"/>
              <a:t>只猫，雇了</a:t>
            </a:r>
            <a:r>
              <a:rPr lang="en-US" altLang="zh-CN" sz="2000" dirty="0"/>
              <a:t>P</a:t>
            </a:r>
            <a:r>
              <a:rPr lang="zh-CN" altLang="en-US" sz="2000" dirty="0"/>
              <a:t>只饲养员。农场中有一条笔直的路，路边有</a:t>
            </a:r>
            <a:r>
              <a:rPr lang="en-US" altLang="zh-CN" sz="2000" dirty="0"/>
              <a:t>N</a:t>
            </a:r>
            <a:r>
              <a:rPr lang="zh-CN" altLang="en-US" sz="2000" dirty="0"/>
              <a:t>座山，从</a:t>
            </a:r>
            <a:r>
              <a:rPr lang="en-US" altLang="zh-CN" sz="2000" dirty="0"/>
              <a:t>1</a:t>
            </a:r>
            <a:r>
              <a:rPr lang="zh-CN" altLang="en-US" sz="2000" dirty="0"/>
              <a:t>到</a:t>
            </a:r>
            <a:r>
              <a:rPr lang="en-US" altLang="zh-CN" sz="2000" dirty="0"/>
              <a:t>N</a:t>
            </a:r>
            <a:r>
              <a:rPr lang="zh-CN" altLang="en-US" sz="2000" dirty="0"/>
              <a:t>编号。第</a:t>
            </a:r>
            <a:r>
              <a:rPr lang="en-US" altLang="zh-CN" sz="2000" dirty="0" err="1"/>
              <a:t>i</a:t>
            </a:r>
            <a:r>
              <a:rPr lang="zh-CN" altLang="en-US" sz="2000" dirty="0"/>
              <a:t>座山与第</a:t>
            </a:r>
            <a:r>
              <a:rPr lang="en-US" altLang="zh-CN" sz="2000" dirty="0"/>
              <a:t>i-1</a:t>
            </a:r>
            <a:r>
              <a:rPr lang="zh-CN" altLang="en-US" sz="2000" dirty="0"/>
              <a:t>座山之间的距离是</a:t>
            </a:r>
            <a:r>
              <a:rPr lang="en-US" altLang="zh-CN" sz="2000" dirty="0"/>
              <a:t>Di</a:t>
            </a:r>
            <a:r>
              <a:rPr lang="zh-CN" altLang="en-US" sz="2000" dirty="0"/>
              <a:t>。饲养员都住在</a:t>
            </a:r>
            <a:r>
              <a:rPr lang="en-US" altLang="zh-CN" sz="2000" dirty="0"/>
              <a:t>1</a:t>
            </a:r>
            <a:r>
              <a:rPr lang="zh-CN" altLang="en-US" sz="2000" dirty="0"/>
              <a:t>号山。</a:t>
            </a:r>
          </a:p>
          <a:p>
            <a:r>
              <a:rPr lang="zh-CN" altLang="en-US" sz="2000" dirty="0"/>
              <a:t>有一天，猫出去玩。第</a:t>
            </a:r>
            <a:r>
              <a:rPr lang="en-US" altLang="zh-CN" sz="2000" dirty="0" err="1"/>
              <a:t>i</a:t>
            </a:r>
            <a:r>
              <a:rPr lang="zh-CN" altLang="en-US" sz="2000" dirty="0"/>
              <a:t>只猫去</a:t>
            </a:r>
            <a:r>
              <a:rPr lang="en-US" altLang="zh-CN" sz="2000" dirty="0"/>
              <a:t>Hi</a:t>
            </a:r>
            <a:r>
              <a:rPr lang="zh-CN" altLang="en-US" sz="2000" dirty="0"/>
              <a:t>号山玩，玩到时刻</a:t>
            </a:r>
            <a:r>
              <a:rPr lang="en-US" altLang="zh-CN" sz="2000" dirty="0" err="1"/>
              <a:t>Ti</a:t>
            </a:r>
            <a:r>
              <a:rPr lang="zh-CN" altLang="en-US" sz="2000" dirty="0"/>
              <a:t>停止，然后在原地</a:t>
            </a:r>
            <a:r>
              <a:rPr lang="zh-CN" altLang="en-US" sz="2000" dirty="0" smtClean="0"/>
              <a:t>等饲养员</a:t>
            </a:r>
            <a:r>
              <a:rPr lang="zh-CN" altLang="en-US" sz="2000" dirty="0"/>
              <a:t>来接。饲养员们必须回收所有的猫。每个饲养员沿着路从</a:t>
            </a:r>
            <a:r>
              <a:rPr lang="en-US" altLang="zh-CN" sz="2000" dirty="0"/>
              <a:t>1</a:t>
            </a:r>
            <a:r>
              <a:rPr lang="zh-CN" altLang="en-US" sz="2000" dirty="0"/>
              <a:t>号山走到</a:t>
            </a:r>
            <a:r>
              <a:rPr lang="en-US" altLang="zh-CN" sz="2000" dirty="0"/>
              <a:t>N</a:t>
            </a:r>
            <a:r>
              <a:rPr lang="zh-CN" altLang="en-US" sz="2000" dirty="0"/>
              <a:t>号山，把各座山上已经在等待的猫全部接走。饲养员在路上行走需要时间，速度为</a:t>
            </a:r>
            <a:r>
              <a:rPr lang="en-US" altLang="zh-CN" sz="2000" dirty="0"/>
              <a:t>1</a:t>
            </a:r>
            <a:r>
              <a:rPr lang="zh-CN" altLang="en-US" sz="2000" dirty="0"/>
              <a:t>米</a:t>
            </a:r>
            <a:r>
              <a:rPr lang="en-US" altLang="zh-CN" sz="2000" dirty="0"/>
              <a:t>/</a:t>
            </a:r>
            <a:r>
              <a:rPr lang="zh-CN" altLang="en-US" sz="2000" dirty="0"/>
              <a:t>单位时间。饲养员在每座山上接猫的时间可以忽略，可以携带的猫的数量为无穷大。</a:t>
            </a:r>
          </a:p>
          <a:p>
            <a:r>
              <a:rPr lang="zh-CN" altLang="en-US" sz="2000" dirty="0"/>
              <a:t>例如有两座相距为</a:t>
            </a:r>
            <a:r>
              <a:rPr lang="en-US" altLang="zh-CN" sz="2000" dirty="0"/>
              <a:t>1</a:t>
            </a:r>
            <a:r>
              <a:rPr lang="zh-CN" altLang="en-US" sz="2000" dirty="0"/>
              <a:t>的山，一只猫在</a:t>
            </a:r>
            <a:r>
              <a:rPr lang="en-US" altLang="zh-CN" sz="2000" dirty="0"/>
              <a:t>2</a:t>
            </a:r>
            <a:r>
              <a:rPr lang="zh-CN" altLang="en-US" sz="2000" dirty="0"/>
              <a:t>号山玩，玩到时刻</a:t>
            </a:r>
            <a:r>
              <a:rPr lang="en-US" altLang="zh-CN" sz="2000" dirty="0"/>
              <a:t>3</a:t>
            </a:r>
            <a:r>
              <a:rPr lang="zh-CN" altLang="en-US" sz="2000" dirty="0"/>
              <a:t>开始等待。如果饲养员从</a:t>
            </a:r>
            <a:r>
              <a:rPr lang="en-US" altLang="zh-CN" sz="2000" dirty="0"/>
              <a:t>1</a:t>
            </a:r>
            <a:r>
              <a:rPr lang="zh-CN" altLang="en-US" sz="2000" dirty="0"/>
              <a:t>号山在时刻</a:t>
            </a:r>
            <a:r>
              <a:rPr lang="en-US" altLang="zh-CN" sz="2000" dirty="0"/>
              <a:t>2</a:t>
            </a:r>
            <a:r>
              <a:rPr lang="zh-CN" altLang="en-US" sz="2000" dirty="0"/>
              <a:t>或</a:t>
            </a:r>
            <a:r>
              <a:rPr lang="en-US" altLang="zh-CN" sz="2000" dirty="0"/>
              <a:t>3</a:t>
            </a:r>
            <a:r>
              <a:rPr lang="zh-CN" altLang="en-US" sz="2000" dirty="0"/>
              <a:t>出发，那么他可以接到猫，猫的等待时间为</a:t>
            </a:r>
            <a:r>
              <a:rPr lang="en-US" altLang="zh-CN" sz="2000" dirty="0"/>
              <a:t>0</a:t>
            </a:r>
            <a:r>
              <a:rPr lang="zh-CN" altLang="en-US" sz="2000" dirty="0"/>
              <a:t>或</a:t>
            </a:r>
            <a:r>
              <a:rPr lang="en-US" altLang="zh-CN" sz="2000" dirty="0"/>
              <a:t>1</a:t>
            </a:r>
            <a:r>
              <a:rPr lang="zh-CN" altLang="en-US" sz="2000" dirty="0"/>
              <a:t>。而如果他于时刻</a:t>
            </a:r>
            <a:r>
              <a:rPr lang="en-US" altLang="zh-CN" sz="2000" dirty="0"/>
              <a:t>1</a:t>
            </a:r>
            <a:r>
              <a:rPr lang="zh-CN" altLang="en-US" sz="2000" dirty="0"/>
              <a:t>出发，那么他将于时刻</a:t>
            </a:r>
            <a:r>
              <a:rPr lang="en-US" altLang="zh-CN" sz="2000" dirty="0"/>
              <a:t>2</a:t>
            </a:r>
            <a:r>
              <a:rPr lang="zh-CN" altLang="en-US" sz="2000" dirty="0"/>
              <a:t>经过</a:t>
            </a:r>
            <a:r>
              <a:rPr lang="en-US" altLang="zh-CN" sz="2000" dirty="0"/>
              <a:t>2</a:t>
            </a:r>
            <a:r>
              <a:rPr lang="zh-CN" altLang="en-US" sz="2000" dirty="0"/>
              <a:t>号山，不能接到当时仍在玩的猫。</a:t>
            </a:r>
          </a:p>
          <a:p>
            <a:r>
              <a:rPr lang="zh-CN" altLang="en-US" sz="2000" dirty="0"/>
              <a:t>你的任务是规划每个饲养员从</a:t>
            </a:r>
            <a:r>
              <a:rPr lang="en-US" altLang="zh-CN" sz="2000" dirty="0"/>
              <a:t>1</a:t>
            </a:r>
            <a:r>
              <a:rPr lang="zh-CN" altLang="en-US" sz="2000" dirty="0"/>
              <a:t>号山出发的时间，使得所有猫等待时间的总和尽量小。饲养员出发的时间可以为负。</a:t>
            </a:r>
          </a:p>
          <a:p>
            <a:pPr marL="0" indent="0">
              <a:buNone/>
            </a:pPr>
            <a:endParaRPr lang="en-US" altLang="zh-CN" sz="2000" dirty="0"/>
          </a:p>
        </p:txBody>
      </p:sp>
      <p:sp>
        <p:nvSpPr>
          <p:cNvPr id="4" name="内容占位符 3"/>
          <p:cNvSpPr>
            <a:spLocks noGrp="1"/>
          </p:cNvSpPr>
          <p:nvPr>
            <p:ph sz="quarter" idx="10"/>
          </p:nvPr>
        </p:nvSpPr>
        <p:spPr/>
        <p:txBody>
          <a:bodyPr/>
          <a:lstStyle/>
          <a:p>
            <a:r>
              <a:rPr lang="zh-CN" altLang="en-US" dirty="0" smtClean="0"/>
              <a:t>斜率优化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1511799428"/>
      </p:ext>
    </p:extLst>
  </p:cSld>
  <p:clrMapOvr>
    <a:masterClrMapping/>
  </p:clrMapOvr>
  <p:transition spd="slow">
    <p:pu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Cats Transport</a:t>
            </a:r>
            <a:endParaRPr lang="zh-CN" altLang="en-US" dirty="0"/>
          </a:p>
        </p:txBody>
      </p:sp>
      <p:sp>
        <p:nvSpPr>
          <p:cNvPr id="3" name="内容占位符 2"/>
          <p:cNvSpPr>
            <a:spLocks noGrp="1"/>
          </p:cNvSpPr>
          <p:nvPr>
            <p:ph idx="1"/>
          </p:nvPr>
        </p:nvSpPr>
        <p:spPr/>
        <p:txBody>
          <a:bodyPr/>
          <a:lstStyle/>
          <a:p>
            <a:r>
              <a:rPr lang="zh-CN" altLang="en-US" sz="2400" dirty="0"/>
              <a:t>对每只猫的</a:t>
            </a:r>
            <a:r>
              <a:rPr lang="en-US" altLang="zh-CN" sz="2400" dirty="0"/>
              <a:t>A[</a:t>
            </a:r>
            <a:r>
              <a:rPr lang="en-US" altLang="zh-CN" sz="2400" dirty="0" err="1"/>
              <a:t>i</a:t>
            </a:r>
            <a:r>
              <a:rPr lang="en-US" altLang="zh-CN" sz="2400" dirty="0"/>
              <a:t>]=T[</a:t>
            </a:r>
            <a:r>
              <a:rPr lang="en-US" altLang="zh-CN" sz="2400" dirty="0" err="1"/>
              <a:t>i</a:t>
            </a:r>
            <a:r>
              <a:rPr lang="en-US" altLang="zh-CN" sz="2400" dirty="0"/>
              <a:t>]-D[</a:t>
            </a:r>
            <a:r>
              <a:rPr lang="en-US" altLang="zh-CN" sz="2400" dirty="0" err="1"/>
              <a:t>i</a:t>
            </a:r>
            <a:r>
              <a:rPr lang="en-US" altLang="zh-CN" sz="2400" dirty="0"/>
              <a:t>]</a:t>
            </a:r>
            <a:r>
              <a:rPr lang="zh-CN" altLang="en-US" sz="2400" dirty="0"/>
              <a:t>从小到大排序，记</a:t>
            </a:r>
            <a:r>
              <a:rPr lang="en-US" altLang="zh-CN" sz="2400" dirty="0"/>
              <a:t>S[</a:t>
            </a:r>
            <a:r>
              <a:rPr lang="en-US" altLang="zh-CN" sz="2400" dirty="0" err="1"/>
              <a:t>i</a:t>
            </a:r>
            <a:r>
              <a:rPr lang="en-US" altLang="zh-CN" sz="2400" dirty="0"/>
              <a:t>]</a:t>
            </a:r>
            <a:r>
              <a:rPr lang="zh-CN" altLang="en-US" sz="2400" dirty="0"/>
              <a:t>为</a:t>
            </a:r>
            <a:r>
              <a:rPr lang="en-US" altLang="zh-CN" sz="2400" dirty="0"/>
              <a:t>A[</a:t>
            </a:r>
            <a:r>
              <a:rPr lang="en-US" altLang="zh-CN" sz="2400" dirty="0" err="1"/>
              <a:t>i</a:t>
            </a:r>
            <a:r>
              <a:rPr lang="en-US" altLang="zh-CN" sz="2400" dirty="0"/>
              <a:t>]</a:t>
            </a:r>
            <a:r>
              <a:rPr lang="zh-CN" altLang="en-US" sz="2400" dirty="0"/>
              <a:t>的前缀和</a:t>
            </a:r>
            <a:endParaRPr lang="en-US" altLang="zh-CN" sz="2400" dirty="0"/>
          </a:p>
          <a:p>
            <a:r>
              <a:rPr lang="zh-CN" altLang="en-US" sz="2400" dirty="0"/>
              <a:t>贪心：每个饲养员带走的猫一定是排序后连续的一段，证明？</a:t>
            </a:r>
            <a:endParaRPr lang="en-US" altLang="zh-CN" sz="2400" dirty="0"/>
          </a:p>
          <a:p>
            <a:endParaRPr lang="en-US" altLang="zh-CN" sz="2400" dirty="0"/>
          </a:p>
          <a:p>
            <a:r>
              <a:rPr lang="en-US" altLang="zh-CN" sz="2400" dirty="0"/>
              <a:t>F[</a:t>
            </a:r>
            <a:r>
              <a:rPr lang="en-US" altLang="zh-CN" sz="2400" dirty="0" err="1"/>
              <a:t>i</a:t>
            </a:r>
            <a:r>
              <a:rPr lang="en-US" altLang="zh-CN" sz="2400" dirty="0"/>
              <a:t>][j]</a:t>
            </a:r>
            <a:r>
              <a:rPr lang="zh-CN" altLang="en-US" sz="2400" dirty="0"/>
              <a:t>表示前</a:t>
            </a:r>
            <a:r>
              <a:rPr lang="en-US" altLang="zh-CN" sz="2400" dirty="0" err="1"/>
              <a:t>i</a:t>
            </a:r>
            <a:r>
              <a:rPr lang="zh-CN" altLang="en-US" sz="2400" dirty="0"/>
              <a:t>个饲养员带走了</a:t>
            </a:r>
            <a:r>
              <a:rPr lang="en-US" altLang="zh-CN" sz="2400" dirty="0"/>
              <a:t>j</a:t>
            </a:r>
            <a:r>
              <a:rPr lang="zh-CN" altLang="en-US" sz="2400" dirty="0"/>
              <a:t>只猫的最小总等待时间。</a:t>
            </a:r>
            <a:endParaRPr lang="en-US" altLang="zh-CN" sz="2400" dirty="0"/>
          </a:p>
          <a:p>
            <a:r>
              <a:rPr lang="en-US" altLang="zh-CN" sz="2400" dirty="0"/>
              <a:t>F[</a:t>
            </a:r>
            <a:r>
              <a:rPr lang="en-US" altLang="zh-CN" sz="2400" dirty="0" err="1"/>
              <a:t>i</a:t>
            </a:r>
            <a:r>
              <a:rPr lang="en-US" altLang="zh-CN" sz="2400" dirty="0"/>
              <a:t>][j]=Min{F[i-1][k]+A[j]*(j-k)-(S[j]-S[k]) |0&lt;=k&lt;j}, O(P*M^2)</a:t>
            </a:r>
          </a:p>
          <a:p>
            <a:endParaRPr lang="en-US" altLang="zh-CN" sz="2400" dirty="0"/>
          </a:p>
          <a:p>
            <a:r>
              <a:rPr lang="zh-CN" altLang="en-US" sz="2400" dirty="0"/>
              <a:t>斜率优化</a:t>
            </a:r>
            <a:r>
              <a:rPr lang="en-US" altLang="zh-CN" sz="2400" dirty="0"/>
              <a:t>O(PM)</a:t>
            </a:r>
            <a:r>
              <a:rPr lang="zh-CN" altLang="en-US" sz="2400" dirty="0"/>
              <a:t>，考虑两个决策点</a:t>
            </a:r>
            <a:r>
              <a:rPr lang="en-US" altLang="zh-CN" sz="2400" dirty="0"/>
              <a:t>k1&gt;k2</a:t>
            </a:r>
            <a:r>
              <a:rPr lang="zh-CN" altLang="en-US" sz="2400" dirty="0"/>
              <a:t>，如果</a:t>
            </a:r>
            <a:r>
              <a:rPr lang="en-US" altLang="zh-CN" sz="2400" dirty="0"/>
              <a:t>k1</a:t>
            </a:r>
            <a:r>
              <a:rPr lang="zh-CN" altLang="en-US" sz="2400" dirty="0"/>
              <a:t>比</a:t>
            </a:r>
            <a:r>
              <a:rPr lang="en-US" altLang="zh-CN" sz="2400" dirty="0"/>
              <a:t>k2</a:t>
            </a:r>
            <a:r>
              <a:rPr lang="zh-CN" altLang="en-US" sz="2400" dirty="0"/>
              <a:t>优，那么：</a:t>
            </a:r>
            <a:endParaRPr lang="en-US" altLang="zh-CN" sz="2400" dirty="0"/>
          </a:p>
          <a:p>
            <a:r>
              <a:rPr lang="en-US" altLang="zh-CN" sz="2400" dirty="0"/>
              <a:t>F[i-1][k1]+A[j]*(j-k1)-(S[j]-S[k1])&lt;=F[i-1][k2]+A[j]*(j-k2)-(S[j]-S[k2])</a:t>
            </a:r>
          </a:p>
          <a:p>
            <a:r>
              <a:rPr lang="zh-CN" altLang="en-US" sz="2400" dirty="0"/>
              <a:t>化简得到：</a:t>
            </a:r>
            <a:r>
              <a:rPr lang="en-US" altLang="zh-CN" sz="2400" dirty="0"/>
              <a:t>((F[i-1][k1]+S[k1])-(F[i-1][k2]+S[k2]))/(k1-k2)&lt;=A[j]</a:t>
            </a:r>
          </a:p>
          <a:p>
            <a:endParaRPr lang="en-US" altLang="zh-CN" sz="2400" dirty="0"/>
          </a:p>
        </p:txBody>
      </p:sp>
      <p:sp>
        <p:nvSpPr>
          <p:cNvPr id="4" name="内容占位符 3"/>
          <p:cNvSpPr>
            <a:spLocks noGrp="1"/>
          </p:cNvSpPr>
          <p:nvPr>
            <p:ph sz="quarter" idx="10"/>
          </p:nvPr>
        </p:nvSpPr>
        <p:spPr/>
        <p:txBody>
          <a:bodyPr/>
          <a:lstStyle/>
          <a:p>
            <a:r>
              <a:rPr lang="zh-CN" altLang="en-US" dirty="0" smtClean="0"/>
              <a:t>斜率优化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66151404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Cats Transport</a:t>
            </a:r>
            <a:endParaRPr lang="zh-CN" altLang="en-US" dirty="0"/>
          </a:p>
        </p:txBody>
      </p:sp>
      <p:sp>
        <p:nvSpPr>
          <p:cNvPr id="3" name="内容占位符 2"/>
          <p:cNvSpPr>
            <a:spLocks noGrp="1"/>
          </p:cNvSpPr>
          <p:nvPr>
            <p:ph idx="1"/>
          </p:nvPr>
        </p:nvSpPr>
        <p:spPr>
          <a:xfrm>
            <a:off x="834232" y="1752601"/>
            <a:ext cx="10519568" cy="4254501"/>
          </a:xfrm>
        </p:spPr>
        <p:txBody>
          <a:bodyPr/>
          <a:lstStyle/>
          <a:p>
            <a:r>
              <a:rPr lang="zh-CN" altLang="en-US" sz="2400" dirty="0"/>
              <a:t>维护一个</a:t>
            </a:r>
            <a:r>
              <a:rPr lang="en-US" altLang="zh-CN" sz="2400" dirty="0"/>
              <a:t>k</a:t>
            </a:r>
            <a:r>
              <a:rPr lang="zh-CN" altLang="en-US" sz="2400" dirty="0"/>
              <a:t>值与斜率都单调递增的队列，并且队列里的斜率都大于</a:t>
            </a:r>
            <a:r>
              <a:rPr lang="en-US" altLang="zh-CN" sz="2400" dirty="0"/>
              <a:t>A[j]</a:t>
            </a:r>
            <a:r>
              <a:rPr lang="zh-CN" altLang="en-US" sz="2400" dirty="0"/>
              <a:t>。这表明队列中的决策点</a:t>
            </a:r>
            <a:r>
              <a:rPr lang="en-US" altLang="zh-CN" sz="2400" dirty="0"/>
              <a:t>q[l]</a:t>
            </a:r>
            <a:r>
              <a:rPr lang="zh-CN" altLang="en-US" sz="2400" dirty="0"/>
              <a:t>、</a:t>
            </a:r>
            <a:r>
              <a:rPr lang="en-US" altLang="zh-CN" sz="2400" dirty="0"/>
              <a:t>q[l+1]……q[r]</a:t>
            </a:r>
            <a:r>
              <a:rPr lang="zh-CN" altLang="en-US" sz="2400" dirty="0"/>
              <a:t>满足：</a:t>
            </a:r>
            <a:r>
              <a:rPr lang="en-US" altLang="zh-CN" sz="2400" dirty="0"/>
              <a:t>q[l]</a:t>
            </a:r>
            <a:r>
              <a:rPr lang="zh-CN" altLang="en-US" sz="2400" dirty="0"/>
              <a:t>优于</a:t>
            </a:r>
            <a:r>
              <a:rPr lang="en-US" altLang="zh-CN" sz="2400" dirty="0"/>
              <a:t>q[l+1]</a:t>
            </a:r>
            <a:r>
              <a:rPr lang="zh-CN" altLang="en-US" sz="2400" dirty="0"/>
              <a:t>优于</a:t>
            </a:r>
            <a:r>
              <a:rPr lang="en-US" altLang="zh-CN" sz="2400" dirty="0"/>
              <a:t>q[l+2]……</a:t>
            </a:r>
            <a:r>
              <a:rPr lang="zh-CN" altLang="en-US" sz="2400" dirty="0"/>
              <a:t>优于</a:t>
            </a:r>
            <a:r>
              <a:rPr lang="en-US" altLang="zh-CN" sz="2400" dirty="0"/>
              <a:t>q[r]</a:t>
            </a:r>
            <a:r>
              <a:rPr lang="zh-CN" altLang="en-US" sz="2400" dirty="0"/>
              <a:t>。</a:t>
            </a:r>
            <a:endParaRPr lang="en-US" altLang="zh-CN" sz="2400" dirty="0"/>
          </a:p>
          <a:p>
            <a:r>
              <a:rPr lang="zh-CN" altLang="en-US" sz="2400" dirty="0"/>
              <a:t>随着</a:t>
            </a:r>
            <a:r>
              <a:rPr lang="en-US" altLang="zh-CN" sz="2400" dirty="0"/>
              <a:t>j</a:t>
            </a:r>
            <a:r>
              <a:rPr lang="zh-CN" altLang="en-US" sz="2400" dirty="0"/>
              <a:t>的增大，</a:t>
            </a:r>
            <a:r>
              <a:rPr lang="en-US" altLang="zh-CN" sz="2400" dirty="0"/>
              <a:t>A[j]</a:t>
            </a:r>
            <a:r>
              <a:rPr lang="zh-CN" altLang="en-US" sz="2400" dirty="0"/>
              <a:t>也单调增大。如果某时刻发现，队头两决策</a:t>
            </a:r>
            <a:r>
              <a:rPr lang="en-US" altLang="zh-CN" sz="2400" dirty="0"/>
              <a:t>q[l+1]</a:t>
            </a:r>
            <a:r>
              <a:rPr lang="zh-CN" altLang="en-US" sz="2400" dirty="0"/>
              <a:t>和</a:t>
            </a:r>
            <a:r>
              <a:rPr lang="en-US" altLang="zh-CN" sz="2400" dirty="0"/>
              <a:t>q[l]</a:t>
            </a:r>
            <a:r>
              <a:rPr lang="zh-CN" altLang="en-US" sz="2400" dirty="0"/>
              <a:t>之间的斜率不大于</a:t>
            </a:r>
            <a:r>
              <a:rPr lang="en-US" altLang="zh-CN" sz="2400" dirty="0"/>
              <a:t>A[j]</a:t>
            </a:r>
            <a:r>
              <a:rPr lang="zh-CN" altLang="en-US" sz="2400" dirty="0"/>
              <a:t>，这说明</a:t>
            </a:r>
            <a:r>
              <a:rPr lang="en-US" altLang="zh-CN" sz="2400" dirty="0"/>
              <a:t>q[l+1]</a:t>
            </a:r>
            <a:r>
              <a:rPr lang="zh-CN" altLang="en-US" sz="2400" dirty="0"/>
              <a:t>比</a:t>
            </a:r>
            <a:r>
              <a:rPr lang="en-US" altLang="zh-CN" sz="2400" dirty="0"/>
              <a:t>q[l]</a:t>
            </a:r>
            <a:r>
              <a:rPr lang="zh-CN" altLang="en-US" sz="2400" dirty="0"/>
              <a:t>优，此时应当删除队头。</a:t>
            </a:r>
            <a:endParaRPr lang="en-US" altLang="zh-CN" sz="2400" dirty="0"/>
          </a:p>
          <a:p>
            <a:r>
              <a:rPr lang="zh-CN" altLang="en-US" sz="2400" dirty="0"/>
              <a:t>每次把新的决策</a:t>
            </a:r>
            <a:r>
              <a:rPr lang="en-US" altLang="zh-CN" sz="2400" dirty="0"/>
              <a:t>p</a:t>
            </a:r>
            <a:r>
              <a:rPr lang="zh-CN" altLang="en-US" sz="2400" dirty="0"/>
              <a:t>插入队尾。如果</a:t>
            </a:r>
            <a:r>
              <a:rPr lang="en-US" altLang="zh-CN" sz="2400" dirty="0"/>
              <a:t>p</a:t>
            </a:r>
            <a:r>
              <a:rPr lang="zh-CN" altLang="en-US" sz="2400" dirty="0"/>
              <a:t>和</a:t>
            </a:r>
            <a:r>
              <a:rPr lang="en-US" altLang="zh-CN" sz="2400" dirty="0"/>
              <a:t>q[r]</a:t>
            </a:r>
            <a:r>
              <a:rPr lang="zh-CN" altLang="en-US" sz="2400" dirty="0"/>
              <a:t>的斜率</a:t>
            </a:r>
            <a:r>
              <a:rPr lang="en-US" altLang="zh-CN" sz="2400" dirty="0"/>
              <a:t>&lt;=q[r]</a:t>
            </a:r>
            <a:r>
              <a:rPr lang="zh-CN" altLang="en-US" sz="2400" dirty="0"/>
              <a:t>和</a:t>
            </a:r>
            <a:r>
              <a:rPr lang="en-US" altLang="zh-CN" sz="2400" dirty="0"/>
              <a:t>q[r-1]</a:t>
            </a:r>
            <a:r>
              <a:rPr lang="zh-CN" altLang="en-US" sz="2400" dirty="0"/>
              <a:t>的斜率，那么加入</a:t>
            </a:r>
            <a:r>
              <a:rPr lang="en-US" altLang="zh-CN" sz="2400" dirty="0"/>
              <a:t>p</a:t>
            </a:r>
            <a:r>
              <a:rPr lang="zh-CN" altLang="en-US" sz="2400" dirty="0"/>
              <a:t>之后队列不满足斜率单调，应当删除队尾。</a:t>
            </a:r>
            <a:endParaRPr lang="en-US" altLang="zh-CN" sz="2400" dirty="0"/>
          </a:p>
          <a:p>
            <a:r>
              <a:rPr lang="zh-CN" altLang="en-US" sz="2400" dirty="0"/>
              <a:t>为何删除队尾呢？是因为如果</a:t>
            </a:r>
            <a:r>
              <a:rPr lang="en-US" altLang="zh-CN" sz="2400" dirty="0"/>
              <a:t>q[r]</a:t>
            </a:r>
            <a:r>
              <a:rPr lang="zh-CN" altLang="en-US" sz="2400" dirty="0"/>
              <a:t>和</a:t>
            </a:r>
            <a:r>
              <a:rPr lang="en-US" altLang="zh-CN" sz="2400" dirty="0"/>
              <a:t>q[r-1]</a:t>
            </a:r>
            <a:r>
              <a:rPr lang="zh-CN" altLang="en-US" sz="2400" dirty="0"/>
              <a:t>的斜率</a:t>
            </a:r>
            <a:r>
              <a:rPr lang="en-US" altLang="zh-CN" sz="2400" dirty="0"/>
              <a:t>&gt;A[j]</a:t>
            </a:r>
            <a:r>
              <a:rPr lang="zh-CN" altLang="en-US" sz="2400" dirty="0"/>
              <a:t>，那么</a:t>
            </a:r>
            <a:r>
              <a:rPr lang="en-US" altLang="zh-CN" sz="2400" dirty="0"/>
              <a:t>q[r-1]</a:t>
            </a:r>
            <a:r>
              <a:rPr lang="zh-CN" altLang="en-US" sz="2400" dirty="0"/>
              <a:t>优于</a:t>
            </a:r>
            <a:r>
              <a:rPr lang="en-US" altLang="zh-CN" sz="2400" dirty="0"/>
              <a:t>q[r]</a:t>
            </a:r>
            <a:r>
              <a:rPr lang="zh-CN" altLang="en-US" sz="2400" dirty="0"/>
              <a:t>；如果</a:t>
            </a:r>
            <a:r>
              <a:rPr lang="en-US" altLang="zh-CN" sz="2400" dirty="0"/>
              <a:t>&lt;=A[j]</a:t>
            </a:r>
            <a:r>
              <a:rPr lang="zh-CN" altLang="en-US" sz="2400" dirty="0"/>
              <a:t>，那么</a:t>
            </a:r>
            <a:r>
              <a:rPr lang="en-US" altLang="zh-CN" sz="2400" dirty="0"/>
              <a:t>p</a:t>
            </a:r>
            <a:r>
              <a:rPr lang="zh-CN" altLang="en-US" sz="2400" dirty="0"/>
              <a:t>和</a:t>
            </a:r>
            <a:r>
              <a:rPr lang="en-US" altLang="zh-CN" sz="2400" dirty="0"/>
              <a:t>q[r]</a:t>
            </a:r>
            <a:r>
              <a:rPr lang="zh-CN" altLang="en-US" sz="2400" dirty="0"/>
              <a:t>之间的斜率也</a:t>
            </a:r>
            <a:r>
              <a:rPr lang="en-US" altLang="zh-CN" sz="2400" dirty="0"/>
              <a:t>&lt;=A[j]</a:t>
            </a:r>
            <a:r>
              <a:rPr lang="zh-CN" altLang="en-US" sz="2400" dirty="0"/>
              <a:t>，所以</a:t>
            </a:r>
            <a:r>
              <a:rPr lang="en-US" altLang="zh-CN" sz="2400" dirty="0"/>
              <a:t>p</a:t>
            </a:r>
            <a:r>
              <a:rPr lang="zh-CN" altLang="en-US" sz="2400" dirty="0"/>
              <a:t>比</a:t>
            </a:r>
            <a:r>
              <a:rPr lang="en-US" altLang="zh-CN" sz="2400" dirty="0"/>
              <a:t>q[r]</a:t>
            </a:r>
            <a:r>
              <a:rPr lang="zh-CN" altLang="en-US" sz="2400" dirty="0"/>
              <a:t>优。因此</a:t>
            </a:r>
            <a:r>
              <a:rPr lang="en-US" altLang="zh-CN" sz="2400" dirty="0"/>
              <a:t>q[r]</a:t>
            </a:r>
            <a:r>
              <a:rPr lang="zh-CN" altLang="en-US" sz="2400" dirty="0"/>
              <a:t>永远不会成为最优决策，应当删除。</a:t>
            </a:r>
            <a:endParaRPr lang="en-US" altLang="zh-CN" sz="2400" dirty="0"/>
          </a:p>
          <a:p>
            <a:r>
              <a:rPr lang="zh-CN" altLang="en-US" sz="2400" dirty="0"/>
              <a:t>实际上维护了二维平面上</a:t>
            </a:r>
            <a:r>
              <a:rPr lang="en-US" altLang="zh-CN" sz="2400" dirty="0"/>
              <a:t>k</a:t>
            </a:r>
            <a:r>
              <a:rPr lang="zh-CN" altLang="en-US" sz="2400" dirty="0"/>
              <a:t>为横坐标、</a:t>
            </a:r>
            <a:r>
              <a:rPr lang="en-US" altLang="zh-CN" sz="2400" dirty="0"/>
              <a:t>F[i-1][k]+S[k]</a:t>
            </a:r>
            <a:r>
              <a:rPr lang="zh-CN" altLang="en-US" sz="2400" dirty="0"/>
              <a:t>为纵坐标的凸壳。</a:t>
            </a:r>
            <a:endParaRPr lang="en-US" altLang="zh-CN" sz="2400" dirty="0"/>
          </a:p>
        </p:txBody>
      </p:sp>
      <p:sp>
        <p:nvSpPr>
          <p:cNvPr id="4" name="内容占位符 3"/>
          <p:cNvSpPr>
            <a:spLocks noGrp="1"/>
          </p:cNvSpPr>
          <p:nvPr>
            <p:ph sz="quarter" idx="10"/>
          </p:nvPr>
        </p:nvSpPr>
        <p:spPr/>
        <p:txBody>
          <a:bodyPr/>
          <a:lstStyle/>
          <a:p>
            <a:r>
              <a:rPr lang="zh-CN" altLang="en-US" dirty="0" smtClean="0"/>
              <a:t>斜率优化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99124347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任务安排</a:t>
            </a:r>
            <a:r>
              <a:rPr lang="en-US" altLang="zh-CN" dirty="0"/>
              <a:t> </a:t>
            </a:r>
            <a:r>
              <a:rPr lang="en-US" altLang="zh-CN" dirty="0" smtClean="0"/>
              <a:t>– O(n^2)</a:t>
            </a:r>
            <a:endParaRPr lang="zh-CN" altLang="en-US" dirty="0"/>
          </a:p>
        </p:txBody>
      </p:sp>
      <p:sp>
        <p:nvSpPr>
          <p:cNvPr id="3" name="内容占位符 2"/>
          <p:cNvSpPr>
            <a:spLocks noGrp="1"/>
          </p:cNvSpPr>
          <p:nvPr>
            <p:ph idx="1"/>
          </p:nvPr>
        </p:nvSpPr>
        <p:spPr/>
        <p:txBody>
          <a:bodyPr/>
          <a:lstStyle/>
          <a:p>
            <a:r>
              <a:rPr lang="en-US" altLang="zh-CN" sz="2400" dirty="0"/>
              <a:t>N</a:t>
            </a:r>
            <a:r>
              <a:rPr lang="zh-CN" altLang="en-US" sz="2400" dirty="0"/>
              <a:t>个任务排成一个序列在一台机器上等待完成，顺序不得改变。这</a:t>
            </a:r>
            <a:r>
              <a:rPr lang="en-US" altLang="zh-CN" sz="2400" dirty="0"/>
              <a:t>N</a:t>
            </a:r>
            <a:r>
              <a:rPr lang="zh-CN" altLang="en-US" sz="2400" dirty="0"/>
              <a:t>个任务被分成若干批，每批包含相邻的若干任务。从时刻</a:t>
            </a:r>
            <a:r>
              <a:rPr lang="en-US" altLang="zh-CN" sz="2400" dirty="0"/>
              <a:t>0</a:t>
            </a:r>
            <a:r>
              <a:rPr lang="zh-CN" altLang="en-US" sz="2400" dirty="0"/>
              <a:t>开始，这些任务被分批加工，第</a:t>
            </a:r>
            <a:r>
              <a:rPr lang="en-US" altLang="zh-CN" sz="2400" dirty="0" err="1"/>
              <a:t>i</a:t>
            </a:r>
            <a:r>
              <a:rPr lang="zh-CN" altLang="en-US" sz="2400" dirty="0"/>
              <a:t>个任务单独完成所需的时间是</a:t>
            </a:r>
            <a:r>
              <a:rPr lang="en-US" altLang="zh-CN" sz="2400" dirty="0" err="1"/>
              <a:t>Ti</a:t>
            </a:r>
            <a:r>
              <a:rPr lang="zh-CN" altLang="en-US" sz="2400" dirty="0"/>
              <a:t>。在每批任务开始前，机器需要启动时间</a:t>
            </a:r>
            <a:r>
              <a:rPr lang="en-US" altLang="zh-CN" sz="2400" dirty="0"/>
              <a:t>S</a:t>
            </a:r>
            <a:r>
              <a:rPr lang="zh-CN" altLang="en-US" sz="2400" dirty="0"/>
              <a:t>，而完成这批任务所需的时间是各个任务需要时间的总和。同一批任务将在同一时刻完成，每个任务的费用是它的完成时刻乘以一个费用系数</a:t>
            </a:r>
            <a:r>
              <a:rPr lang="en-US" altLang="zh-CN" sz="2400" dirty="0"/>
              <a:t>Fi</a:t>
            </a:r>
            <a:r>
              <a:rPr lang="zh-CN" altLang="en-US" sz="2400" dirty="0"/>
              <a:t>。请确定一个分组方案，使得总费用最小。</a:t>
            </a:r>
          </a:p>
          <a:p>
            <a:r>
              <a:rPr lang="en-US" altLang="zh-CN" sz="2400" dirty="0"/>
              <a:t>F[</a:t>
            </a:r>
            <a:r>
              <a:rPr lang="en-US" altLang="zh-CN" sz="2400" dirty="0" err="1"/>
              <a:t>i</a:t>
            </a:r>
            <a:r>
              <a:rPr lang="en-US" altLang="zh-CN" sz="2400" dirty="0"/>
              <a:t>]</a:t>
            </a:r>
            <a:r>
              <a:rPr lang="zh-CN" altLang="en-US" sz="2400" dirty="0"/>
              <a:t>表示完成后</a:t>
            </a:r>
            <a:r>
              <a:rPr lang="en-US" altLang="zh-CN" sz="2400" dirty="0" err="1"/>
              <a:t>i</a:t>
            </a:r>
            <a:r>
              <a:rPr lang="zh-CN" altLang="en-US" sz="2400" dirty="0"/>
              <a:t>个任务的</a:t>
            </a:r>
            <a:r>
              <a:rPr lang="zh-CN" altLang="en-US" sz="2400" dirty="0" smtClean="0"/>
              <a:t>最小费用，</a:t>
            </a:r>
            <a:r>
              <a:rPr lang="en-US" altLang="zh-CN" sz="2400" dirty="0" err="1" smtClean="0"/>
              <a:t>sumF,sumT</a:t>
            </a:r>
            <a:r>
              <a:rPr lang="zh-CN" altLang="en-US" sz="2400" dirty="0" smtClean="0"/>
              <a:t>是费用系数</a:t>
            </a:r>
            <a:r>
              <a:rPr lang="en-US" altLang="zh-CN" sz="2400" dirty="0" smtClean="0"/>
              <a:t>,</a:t>
            </a:r>
            <a:r>
              <a:rPr lang="zh-CN" altLang="en-US" sz="2400" dirty="0" smtClean="0"/>
              <a:t>时间后缀和</a:t>
            </a:r>
            <a:endParaRPr lang="en-US" altLang="zh-CN" sz="2400" dirty="0" smtClean="0"/>
          </a:p>
          <a:p>
            <a:r>
              <a:rPr lang="en-US" altLang="zh-CN" sz="2400" dirty="0" smtClean="0"/>
              <a:t>F[</a:t>
            </a:r>
            <a:r>
              <a:rPr lang="en-US" altLang="zh-CN" sz="2400" dirty="0" err="1" smtClean="0"/>
              <a:t>i</a:t>
            </a:r>
            <a:r>
              <a:rPr lang="en-US" altLang="zh-CN" sz="2400" dirty="0"/>
              <a:t>]=Min{F[j]+</a:t>
            </a:r>
            <a:r>
              <a:rPr lang="en-US" altLang="zh-CN" sz="2400" dirty="0" err="1"/>
              <a:t>sumF</a:t>
            </a:r>
            <a:r>
              <a:rPr lang="en-US" altLang="zh-CN" sz="2400" dirty="0"/>
              <a:t>[</a:t>
            </a:r>
            <a:r>
              <a:rPr lang="en-US" altLang="zh-CN" sz="2400" dirty="0" err="1"/>
              <a:t>i</a:t>
            </a:r>
            <a:r>
              <a:rPr lang="en-US" altLang="zh-CN" sz="2400" dirty="0"/>
              <a:t>]*(</a:t>
            </a:r>
            <a:r>
              <a:rPr lang="en-US" altLang="zh-CN" sz="2400" dirty="0" err="1"/>
              <a:t>S+sumT</a:t>
            </a:r>
            <a:r>
              <a:rPr lang="en-US" altLang="zh-CN" sz="2400" dirty="0"/>
              <a:t>[</a:t>
            </a:r>
            <a:r>
              <a:rPr lang="en-US" altLang="zh-CN" sz="2400" dirty="0" err="1"/>
              <a:t>i</a:t>
            </a:r>
            <a:r>
              <a:rPr lang="en-US" altLang="zh-CN" sz="2400" dirty="0"/>
              <a:t>]-</a:t>
            </a:r>
            <a:r>
              <a:rPr lang="en-US" altLang="zh-CN" sz="2400" dirty="0" err="1"/>
              <a:t>sumT</a:t>
            </a:r>
            <a:r>
              <a:rPr lang="en-US" altLang="zh-CN" sz="2400" dirty="0"/>
              <a:t>[j]) | </a:t>
            </a:r>
            <a:r>
              <a:rPr lang="en-US" altLang="zh-CN" sz="2400" dirty="0" err="1"/>
              <a:t>i</a:t>
            </a:r>
            <a:r>
              <a:rPr lang="en-US" altLang="zh-CN" sz="2400" dirty="0"/>
              <a:t>&lt;j&lt;=n+1}</a:t>
            </a:r>
          </a:p>
          <a:p>
            <a:r>
              <a:rPr lang="zh-CN" altLang="en-US" sz="2400" dirty="0" smtClean="0"/>
              <a:t>直接</a:t>
            </a:r>
            <a:r>
              <a:rPr lang="en-US" altLang="zh-CN" sz="2400" dirty="0" smtClean="0"/>
              <a:t>DP</a:t>
            </a:r>
            <a:r>
              <a:rPr lang="zh-CN" altLang="en-US" sz="2400" dirty="0" smtClean="0"/>
              <a:t>，费用</a:t>
            </a:r>
            <a:r>
              <a:rPr lang="zh-CN" altLang="en-US" sz="2400" dirty="0"/>
              <a:t>很难计算</a:t>
            </a:r>
            <a:r>
              <a:rPr lang="zh-CN" altLang="en-US" sz="2400" dirty="0" smtClean="0"/>
              <a:t>。注意</a:t>
            </a:r>
            <a:r>
              <a:rPr lang="zh-CN" altLang="en-US" sz="2400" dirty="0"/>
              <a:t>到如果</a:t>
            </a:r>
            <a:r>
              <a:rPr lang="en-US" altLang="zh-CN" sz="2400" dirty="0"/>
              <a:t>i~j-1</a:t>
            </a:r>
            <a:r>
              <a:rPr lang="zh-CN" altLang="en-US" sz="2400" dirty="0"/>
              <a:t>是同一批，那么</a:t>
            </a:r>
            <a:r>
              <a:rPr lang="en-US" altLang="zh-CN" sz="2400" dirty="0" err="1"/>
              <a:t>i</a:t>
            </a:r>
            <a:r>
              <a:rPr lang="zh-CN" altLang="en-US" sz="2400" dirty="0"/>
              <a:t>之后的任务完成的时间里都会包含完成</a:t>
            </a:r>
            <a:r>
              <a:rPr lang="en-US" altLang="zh-CN" sz="2400" dirty="0"/>
              <a:t>i~j-1</a:t>
            </a:r>
            <a:r>
              <a:rPr lang="zh-CN" altLang="en-US" sz="2400" dirty="0"/>
              <a:t>这一批所需要的时间。所以我们把完成</a:t>
            </a:r>
            <a:r>
              <a:rPr lang="en-US" altLang="zh-CN" sz="2400" dirty="0"/>
              <a:t>i~j-1</a:t>
            </a:r>
            <a:r>
              <a:rPr lang="zh-CN" altLang="en-US" sz="2400" dirty="0"/>
              <a:t>这一批任务队后边任务产生的费用进行提前计算</a:t>
            </a:r>
            <a:r>
              <a:rPr lang="zh-CN" altLang="en-US" sz="2400" dirty="0" smtClean="0"/>
              <a:t>。</a:t>
            </a:r>
            <a:endParaRPr lang="zh-CN" altLang="en-US" sz="2400" dirty="0"/>
          </a:p>
        </p:txBody>
      </p:sp>
      <p:sp>
        <p:nvSpPr>
          <p:cNvPr id="4" name="内容占位符 3"/>
          <p:cNvSpPr>
            <a:spLocks noGrp="1"/>
          </p:cNvSpPr>
          <p:nvPr>
            <p:ph sz="quarter" idx="10"/>
          </p:nvPr>
        </p:nvSpPr>
        <p:spPr/>
        <p:txBody>
          <a:bodyPr/>
          <a:lstStyle/>
          <a:p>
            <a:r>
              <a:rPr lang="zh-CN" altLang="en-US" dirty="0" smtClean="0"/>
              <a:t>斜率优化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9371138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Cookies</a:t>
            </a:r>
          </a:p>
        </p:txBody>
      </p:sp>
      <p:sp>
        <p:nvSpPr>
          <p:cNvPr id="3" name="内容占位符 2"/>
          <p:cNvSpPr>
            <a:spLocks noGrp="1"/>
          </p:cNvSpPr>
          <p:nvPr>
            <p:ph idx="1"/>
          </p:nvPr>
        </p:nvSpPr>
        <p:spPr/>
        <p:txBody>
          <a:bodyPr/>
          <a:lstStyle/>
          <a:p>
            <a:r>
              <a:rPr lang="zh-CN" altLang="en-US" sz="2400" dirty="0" smtClean="0"/>
              <a:t>根据贪心策略，</a:t>
            </a:r>
            <a:r>
              <a:rPr lang="en-US" altLang="zh-CN" sz="2400" dirty="0"/>
              <a:t> </a:t>
            </a:r>
            <a:r>
              <a:rPr lang="en-US" altLang="zh-CN" sz="2400" dirty="0" smtClean="0"/>
              <a:t>greediness</a:t>
            </a:r>
            <a:r>
              <a:rPr lang="zh-CN" altLang="en-US" sz="2400" dirty="0" smtClean="0"/>
              <a:t>大的</a:t>
            </a:r>
            <a:r>
              <a:rPr lang="en-US" altLang="zh-CN" sz="2400" dirty="0" smtClean="0"/>
              <a:t>child</a:t>
            </a:r>
            <a:r>
              <a:rPr lang="zh-CN" altLang="en-US" sz="2400" dirty="0" smtClean="0"/>
              <a:t>一定获得更多的</a:t>
            </a:r>
            <a:r>
              <a:rPr lang="en-US" altLang="zh-CN" sz="2400" dirty="0" smtClean="0"/>
              <a:t>cookies</a:t>
            </a:r>
            <a:r>
              <a:rPr lang="zh-CN" altLang="en-US" sz="2400" dirty="0" smtClean="0"/>
              <a:t>。</a:t>
            </a:r>
            <a:endParaRPr lang="en-US" altLang="zh-CN" sz="2400" dirty="0" smtClean="0"/>
          </a:p>
          <a:p>
            <a:r>
              <a:rPr lang="zh-CN" altLang="en-US" sz="2400" dirty="0" smtClean="0"/>
              <a:t>按照</a:t>
            </a:r>
            <a:r>
              <a:rPr lang="en-US" altLang="zh-CN" sz="2400" dirty="0" smtClean="0">
                <a:solidFill>
                  <a:srgbClr val="FF0000"/>
                </a:solidFill>
              </a:rPr>
              <a:t>greediness</a:t>
            </a:r>
            <a:r>
              <a:rPr lang="zh-CN" altLang="en-US" sz="2400" dirty="0" smtClean="0">
                <a:solidFill>
                  <a:srgbClr val="FF0000"/>
                </a:solidFill>
              </a:rPr>
              <a:t>从大到小排序</a:t>
            </a:r>
            <a:r>
              <a:rPr lang="zh-CN" altLang="en-US" sz="2400" dirty="0" smtClean="0"/>
              <a:t>后，每个</a:t>
            </a:r>
            <a:r>
              <a:rPr lang="en-US" altLang="zh-CN" sz="2400" dirty="0" smtClean="0"/>
              <a:t>child</a:t>
            </a:r>
            <a:r>
              <a:rPr lang="zh-CN" altLang="en-US" sz="2400" dirty="0" smtClean="0"/>
              <a:t>分配的</a:t>
            </a:r>
            <a:r>
              <a:rPr lang="en-US" altLang="zh-CN" sz="2400" dirty="0" smtClean="0"/>
              <a:t>cookie</a:t>
            </a:r>
            <a:r>
              <a:rPr lang="zh-CN" altLang="en-US" sz="2400" dirty="0" smtClean="0"/>
              <a:t>数单调递减。</a:t>
            </a:r>
            <a:endParaRPr lang="en-US" altLang="zh-CN" sz="2400" dirty="0" smtClean="0"/>
          </a:p>
          <a:p>
            <a:endParaRPr lang="en-US" altLang="zh-CN" sz="2400" dirty="0" smtClean="0"/>
          </a:p>
          <a:p>
            <a:r>
              <a:rPr lang="en-US" altLang="zh-CN" sz="2400" dirty="0" smtClean="0"/>
              <a:t>F[</a:t>
            </a:r>
            <a:r>
              <a:rPr lang="en-US" altLang="zh-CN" sz="2400" dirty="0" err="1" smtClean="0"/>
              <a:t>i,j</a:t>
            </a:r>
            <a:r>
              <a:rPr lang="en-US" altLang="zh-CN" sz="2400" dirty="0" smtClean="0"/>
              <a:t>]</a:t>
            </a:r>
            <a:r>
              <a:rPr lang="zh-CN" altLang="en-US" sz="2400" dirty="0" smtClean="0"/>
              <a:t>表示前</a:t>
            </a:r>
            <a:r>
              <a:rPr lang="en-US" altLang="zh-CN" sz="2400" dirty="0" err="1" smtClean="0"/>
              <a:t>i</a:t>
            </a:r>
            <a:r>
              <a:rPr lang="zh-CN" altLang="en-US" sz="2400" dirty="0" smtClean="0"/>
              <a:t>个</a:t>
            </a:r>
            <a:r>
              <a:rPr lang="en-US" altLang="zh-CN" sz="2400" dirty="0" smtClean="0"/>
              <a:t>children</a:t>
            </a:r>
            <a:r>
              <a:rPr lang="zh-CN" altLang="en-US" sz="2400" dirty="0" smtClean="0"/>
              <a:t>一共分配</a:t>
            </a:r>
            <a:r>
              <a:rPr lang="en-US" altLang="zh-CN" sz="2400" dirty="0" smtClean="0"/>
              <a:t>j</a:t>
            </a:r>
            <a:r>
              <a:rPr lang="zh-CN" altLang="en-US" sz="2400" dirty="0" smtClean="0"/>
              <a:t>个</a:t>
            </a:r>
            <a:r>
              <a:rPr lang="en-US" altLang="zh-CN" sz="2400" dirty="0" smtClean="0"/>
              <a:t>cookies</a:t>
            </a:r>
            <a:r>
              <a:rPr lang="zh-CN" altLang="en-US" sz="2400" dirty="0" smtClean="0"/>
              <a:t>的最小</a:t>
            </a:r>
            <a:r>
              <a:rPr lang="en-US" altLang="zh-CN" sz="2400" dirty="0" smtClean="0"/>
              <a:t>unhappiness</a:t>
            </a:r>
            <a:r>
              <a:rPr lang="zh-CN" altLang="en-US" sz="2400" dirty="0" smtClean="0"/>
              <a:t>。</a:t>
            </a:r>
            <a:endParaRPr lang="en-US" altLang="zh-CN" sz="2400" dirty="0" smtClean="0"/>
          </a:p>
          <a:p>
            <a:r>
              <a:rPr lang="en-US" altLang="zh-CN" sz="2400" dirty="0" smtClean="0"/>
              <a:t>(1) </a:t>
            </a:r>
            <a:r>
              <a:rPr lang="zh-CN" altLang="en-US" sz="2400" dirty="0" smtClean="0"/>
              <a:t>第</a:t>
            </a:r>
            <a:r>
              <a:rPr lang="en-US" altLang="zh-CN" sz="2400" dirty="0" err="1" smtClean="0"/>
              <a:t>i</a:t>
            </a:r>
            <a:r>
              <a:rPr lang="zh-CN" altLang="en-US" sz="2400" dirty="0" smtClean="0"/>
              <a:t>个</a:t>
            </a:r>
            <a:r>
              <a:rPr lang="en-US" altLang="zh-CN" sz="2400" dirty="0" smtClean="0"/>
              <a:t>child</a:t>
            </a:r>
            <a:r>
              <a:rPr lang="zh-CN" altLang="en-US" sz="2400" dirty="0" smtClean="0"/>
              <a:t>获得</a:t>
            </a:r>
            <a:r>
              <a:rPr lang="en-US" altLang="zh-CN" sz="2400" dirty="0" smtClean="0"/>
              <a:t>&gt;1</a:t>
            </a:r>
            <a:r>
              <a:rPr lang="zh-CN" altLang="en-US" sz="2400" dirty="0" smtClean="0"/>
              <a:t>个</a:t>
            </a:r>
            <a:r>
              <a:rPr lang="en-US" altLang="zh-CN" sz="2400" dirty="0" smtClean="0"/>
              <a:t>cookies</a:t>
            </a:r>
            <a:r>
              <a:rPr lang="zh-CN" altLang="en-US" sz="2400" dirty="0" smtClean="0"/>
              <a:t>，等效于分配</a:t>
            </a:r>
            <a:r>
              <a:rPr lang="en-US" altLang="zh-CN" sz="2400" dirty="0" smtClean="0"/>
              <a:t>j-</a:t>
            </a:r>
            <a:r>
              <a:rPr lang="en-US" altLang="zh-CN" sz="2400" dirty="0" err="1" smtClean="0"/>
              <a:t>i</a:t>
            </a:r>
            <a:r>
              <a:rPr lang="zh-CN" altLang="en-US" sz="2400" dirty="0" smtClean="0"/>
              <a:t>个</a:t>
            </a:r>
            <a:r>
              <a:rPr lang="en-US" altLang="zh-CN" sz="2400" dirty="0" smtClean="0"/>
              <a:t>cookies</a:t>
            </a:r>
            <a:r>
              <a:rPr lang="zh-CN" altLang="en-US" sz="2400" dirty="0" smtClean="0"/>
              <a:t>给前</a:t>
            </a:r>
            <a:r>
              <a:rPr lang="en-US" altLang="zh-CN" sz="2400" dirty="0" err="1" smtClean="0"/>
              <a:t>i</a:t>
            </a:r>
            <a:r>
              <a:rPr lang="zh-CN" altLang="en-US" sz="2400" dirty="0" smtClean="0"/>
              <a:t>个</a:t>
            </a:r>
            <a:r>
              <a:rPr lang="en-US" altLang="zh-CN" sz="2400" dirty="0" smtClean="0"/>
              <a:t>children</a:t>
            </a:r>
            <a:r>
              <a:rPr lang="zh-CN" altLang="en-US" sz="2400" dirty="0" smtClean="0"/>
              <a:t>（每人都少一个，</a:t>
            </a:r>
            <a:r>
              <a:rPr lang="zh-CN" altLang="en-US" sz="2400" dirty="0">
                <a:solidFill>
                  <a:srgbClr val="FF0000"/>
                </a:solidFill>
              </a:rPr>
              <a:t>相对</a:t>
            </a:r>
            <a:r>
              <a:rPr lang="zh-CN" altLang="en-US" sz="2400" dirty="0" smtClean="0">
                <a:solidFill>
                  <a:srgbClr val="FF0000"/>
                </a:solidFill>
              </a:rPr>
              <a:t>大小顺序不变</a:t>
            </a:r>
            <a:r>
              <a:rPr lang="zh-CN" altLang="en-US" sz="2400" dirty="0" smtClean="0"/>
              <a:t>，</a:t>
            </a:r>
            <a:r>
              <a:rPr lang="en-US" altLang="zh-CN" sz="2400" dirty="0" smtClean="0"/>
              <a:t>unhappiness</a:t>
            </a:r>
            <a:r>
              <a:rPr lang="zh-CN" altLang="en-US" sz="2400" dirty="0" smtClean="0"/>
              <a:t>不变）。</a:t>
            </a:r>
            <a:endParaRPr lang="en-US" altLang="zh-CN" sz="2400" dirty="0" smtClean="0"/>
          </a:p>
          <a:p>
            <a:r>
              <a:rPr lang="en-US" altLang="zh-CN" sz="2400" dirty="0" smtClean="0"/>
              <a:t>(2) </a:t>
            </a:r>
            <a:r>
              <a:rPr lang="zh-CN" altLang="en-US" sz="2400" dirty="0" smtClean="0"/>
              <a:t>第</a:t>
            </a:r>
            <a:r>
              <a:rPr lang="en-US" altLang="zh-CN" sz="2400" dirty="0" err="1" smtClean="0"/>
              <a:t>i</a:t>
            </a:r>
            <a:r>
              <a:rPr lang="zh-CN" altLang="en-US" sz="2400" dirty="0" smtClean="0"/>
              <a:t>个</a:t>
            </a:r>
            <a:r>
              <a:rPr lang="en-US" altLang="zh-CN" sz="2400" dirty="0" smtClean="0"/>
              <a:t>child</a:t>
            </a:r>
            <a:r>
              <a:rPr lang="zh-CN" altLang="en-US" sz="2400" dirty="0" smtClean="0"/>
              <a:t>获得</a:t>
            </a:r>
            <a:r>
              <a:rPr lang="en-US" altLang="zh-CN" sz="2400" dirty="0" smtClean="0"/>
              <a:t>1</a:t>
            </a:r>
            <a:r>
              <a:rPr lang="zh-CN" altLang="en-US" sz="2400" dirty="0" smtClean="0"/>
              <a:t>个</a:t>
            </a:r>
            <a:r>
              <a:rPr lang="en-US" altLang="zh-CN" sz="2400" dirty="0" smtClean="0"/>
              <a:t>cookie</a:t>
            </a:r>
            <a:r>
              <a:rPr lang="zh-CN" altLang="en-US" sz="2400" dirty="0" smtClean="0"/>
              <a:t>，枚举</a:t>
            </a:r>
            <a:r>
              <a:rPr lang="en-US" altLang="zh-CN" sz="2400" dirty="0" err="1" smtClean="0"/>
              <a:t>i</a:t>
            </a:r>
            <a:r>
              <a:rPr lang="zh-CN" altLang="en-US" sz="2400" dirty="0" smtClean="0"/>
              <a:t>之前有多少个</a:t>
            </a:r>
            <a:r>
              <a:rPr lang="en-US" altLang="zh-CN" sz="2400" dirty="0" smtClean="0"/>
              <a:t>children</a:t>
            </a:r>
            <a:r>
              <a:rPr lang="zh-CN" altLang="en-US" sz="2400" dirty="0" smtClean="0"/>
              <a:t>也获得</a:t>
            </a:r>
            <a:r>
              <a:rPr lang="en-US" altLang="zh-CN" sz="2400" dirty="0" smtClean="0"/>
              <a:t>1</a:t>
            </a:r>
            <a:r>
              <a:rPr lang="zh-CN" altLang="en-US" sz="2400" dirty="0" smtClean="0"/>
              <a:t>个。</a:t>
            </a:r>
            <a:endParaRPr lang="en-US" altLang="zh-CN" sz="2400" dirty="0" smtClean="0"/>
          </a:p>
          <a:p>
            <a:endParaRPr lang="en-US" altLang="zh-CN" sz="2400" dirty="0" smtClean="0"/>
          </a:p>
          <a:p>
            <a:r>
              <a:rPr lang="en-US" altLang="zh-CN" sz="2400" dirty="0" smtClean="0"/>
              <a:t>So</a:t>
            </a:r>
            <a:r>
              <a:rPr lang="zh-CN" altLang="en-US" sz="2400" dirty="0" smtClean="0"/>
              <a:t>，</a:t>
            </a:r>
            <a:r>
              <a:rPr lang="en-US" altLang="zh-CN" sz="2400" dirty="0" smtClean="0"/>
              <a:t>F[</a:t>
            </a:r>
            <a:r>
              <a:rPr lang="en-US" altLang="zh-CN" sz="2400" dirty="0" err="1"/>
              <a:t>i</a:t>
            </a:r>
            <a:r>
              <a:rPr lang="en-US" altLang="zh-CN" sz="2400" dirty="0" err="1" smtClean="0"/>
              <a:t>,j</a:t>
            </a:r>
            <a:r>
              <a:rPr lang="en-US" altLang="zh-CN" sz="2400" dirty="0" smtClean="0"/>
              <a:t>] = Min( F[</a:t>
            </a:r>
            <a:r>
              <a:rPr lang="en-US" altLang="zh-CN" sz="2400" dirty="0" err="1" smtClean="0"/>
              <a:t>i,j-i</a:t>
            </a:r>
            <a:r>
              <a:rPr lang="en-US" altLang="zh-CN" sz="2400" dirty="0" smtClean="0"/>
              <a:t>], F[</a:t>
            </a:r>
            <a:r>
              <a:rPr lang="en-US" altLang="zh-CN" sz="2400" dirty="0" err="1" smtClean="0"/>
              <a:t>k,j</a:t>
            </a:r>
            <a:r>
              <a:rPr lang="en-US" altLang="zh-CN" sz="2400" dirty="0" smtClean="0"/>
              <a:t>-(</a:t>
            </a:r>
            <a:r>
              <a:rPr lang="en-US" altLang="zh-CN" sz="2400" dirty="0" err="1" smtClean="0"/>
              <a:t>i</a:t>
            </a:r>
            <a:r>
              <a:rPr lang="en-US" altLang="zh-CN" sz="2400" dirty="0" smtClean="0"/>
              <a:t>-k)]+k*Σ(p=k+1..i)</a:t>
            </a:r>
            <a:r>
              <a:rPr lang="en-US" altLang="zh-CN" sz="2400" dirty="0" err="1" smtClean="0"/>
              <a:t>unhap</a:t>
            </a:r>
            <a:r>
              <a:rPr lang="en-US" altLang="zh-CN" sz="2400" dirty="0" smtClean="0"/>
              <a:t>[p] )</a:t>
            </a:r>
            <a:endParaRPr lang="en-US" altLang="zh-CN"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smtClean="0"/>
              <a:t>线形</a:t>
            </a:r>
            <a:r>
              <a:rPr lang="en-US" altLang="zh-CN" dirty="0" smtClean="0"/>
              <a:t>DP</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9" name="线形标注 2 8"/>
          <p:cNvSpPr/>
          <p:nvPr/>
        </p:nvSpPr>
        <p:spPr bwMode="auto">
          <a:xfrm>
            <a:off x="7674337" y="4848427"/>
            <a:ext cx="3223920" cy="521805"/>
          </a:xfrm>
          <a:prstGeom prst="borderCallout2">
            <a:avLst>
              <a:gd name="adj1" fmla="val 49226"/>
              <a:gd name="adj2" fmla="val -8333"/>
              <a:gd name="adj3" fmla="val 49225"/>
              <a:gd name="adj4" fmla="val -24695"/>
              <a:gd name="adj5" fmla="val -80867"/>
              <a:gd name="adj6" fmla="val -50339"/>
            </a:avLst>
          </a:pr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w="13462">
                  <a:solidFill>
                    <a:srgbClr val="FFFFFF"/>
                  </a:solidFill>
                  <a:prstDash val="solid"/>
                </a:ln>
                <a:solidFill>
                  <a:srgbClr val="000000">
                    <a:lumMod val="85000"/>
                    <a:lumOff val="15000"/>
                  </a:srgbClr>
                </a:solidFill>
                <a:effectLst>
                  <a:outerShdw dist="38100" dir="2700000" algn="bl" rotWithShape="0">
                    <a:srgbClr val="DAEDEF"/>
                  </a:outerShdw>
                </a:effectLst>
                <a:uLnTx/>
                <a:uFillTx/>
                <a:latin typeface="Verdana" pitchFamily="34" charset="0"/>
                <a:ea typeface="Arial Unicode MS" pitchFamily="34" charset="-122"/>
                <a:cs typeface="Arial Unicode MS" pitchFamily="34" charset="-122"/>
              </a:rPr>
              <a:t>在状态空间中运用等效手法</a:t>
            </a:r>
          </a:p>
        </p:txBody>
      </p:sp>
      <p:sp>
        <p:nvSpPr>
          <p:cNvPr id="10" name="云形标注 9"/>
          <p:cNvSpPr/>
          <p:nvPr/>
        </p:nvSpPr>
        <p:spPr bwMode="auto">
          <a:xfrm>
            <a:off x="467139" y="2728290"/>
            <a:ext cx="2981738" cy="546651"/>
          </a:xfrm>
          <a:prstGeom prst="cloudCallout">
            <a:avLst>
              <a:gd name="adj1" fmla="val 69550"/>
              <a:gd name="adj2" fmla="val -45627"/>
            </a:avLst>
          </a:pr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w="13462">
                  <a:solidFill>
                    <a:srgbClr val="FFFFFF"/>
                  </a:solidFill>
                  <a:prstDash val="solid"/>
                </a:ln>
                <a:solidFill>
                  <a:srgbClr val="000000">
                    <a:lumMod val="85000"/>
                    <a:lumOff val="15000"/>
                  </a:srgbClr>
                </a:solidFill>
                <a:effectLst>
                  <a:outerShdw dist="38100" dir="2700000" algn="bl" rotWithShape="0">
                    <a:srgbClr val="DAEDEF"/>
                  </a:outerShdw>
                </a:effectLst>
                <a:uLnTx/>
                <a:uFillTx/>
                <a:latin typeface="Verdana" pitchFamily="34" charset="0"/>
                <a:ea typeface="Arial Unicode MS" pitchFamily="34" charset="-122"/>
                <a:cs typeface="Arial Unicode MS" pitchFamily="34" charset="-122"/>
              </a:rPr>
              <a:t>贪心确定状态顺序</a:t>
            </a:r>
          </a:p>
        </p:txBody>
      </p:sp>
    </p:spTree>
    <p:extLst>
      <p:ext uri="{BB962C8B-B14F-4D97-AF65-F5344CB8AC3E}">
        <p14:creationId xmlns:p14="http://schemas.microsoft.com/office/powerpoint/2010/main" val="13905096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任务安排</a:t>
            </a:r>
            <a:r>
              <a:rPr lang="en-US" altLang="zh-CN" dirty="0"/>
              <a:t> – </a:t>
            </a:r>
            <a:r>
              <a:rPr lang="en-US" altLang="zh-CN" dirty="0" smtClean="0"/>
              <a:t>O(n)</a:t>
            </a:r>
            <a:endParaRPr lang="zh-CN" altLang="en-US" dirty="0"/>
          </a:p>
        </p:txBody>
      </p:sp>
      <p:sp>
        <p:nvSpPr>
          <p:cNvPr id="3" name="内容占位符 2"/>
          <p:cNvSpPr>
            <a:spLocks noGrp="1"/>
          </p:cNvSpPr>
          <p:nvPr>
            <p:ph idx="1"/>
          </p:nvPr>
        </p:nvSpPr>
        <p:spPr/>
        <p:txBody>
          <a:bodyPr/>
          <a:lstStyle/>
          <a:p>
            <a:r>
              <a:rPr lang="en-US" altLang="zh-CN" sz="2400" dirty="0"/>
              <a:t>F[</a:t>
            </a:r>
            <a:r>
              <a:rPr lang="en-US" altLang="zh-CN" sz="2400" dirty="0" err="1"/>
              <a:t>i</a:t>
            </a:r>
            <a:r>
              <a:rPr lang="en-US" altLang="zh-CN" sz="2400" dirty="0"/>
              <a:t>]=Min{F[j]+</a:t>
            </a:r>
            <a:r>
              <a:rPr lang="en-US" altLang="zh-CN" sz="2400" dirty="0" err="1"/>
              <a:t>sumF</a:t>
            </a:r>
            <a:r>
              <a:rPr lang="en-US" altLang="zh-CN" sz="2400" dirty="0"/>
              <a:t>[</a:t>
            </a:r>
            <a:r>
              <a:rPr lang="en-US" altLang="zh-CN" sz="2400" dirty="0" err="1"/>
              <a:t>i</a:t>
            </a:r>
            <a:r>
              <a:rPr lang="en-US" altLang="zh-CN" sz="2400" dirty="0"/>
              <a:t>]*(</a:t>
            </a:r>
            <a:r>
              <a:rPr lang="en-US" altLang="zh-CN" sz="2400" dirty="0" err="1"/>
              <a:t>S+sumT</a:t>
            </a:r>
            <a:r>
              <a:rPr lang="en-US" altLang="zh-CN" sz="2400" dirty="0"/>
              <a:t>[</a:t>
            </a:r>
            <a:r>
              <a:rPr lang="en-US" altLang="zh-CN" sz="2400" dirty="0" err="1"/>
              <a:t>i</a:t>
            </a:r>
            <a:r>
              <a:rPr lang="en-US" altLang="zh-CN" sz="2400" dirty="0"/>
              <a:t>]-</a:t>
            </a:r>
            <a:r>
              <a:rPr lang="en-US" altLang="zh-CN" sz="2400" dirty="0" err="1"/>
              <a:t>sumT</a:t>
            </a:r>
            <a:r>
              <a:rPr lang="en-US" altLang="zh-CN" sz="2400" dirty="0"/>
              <a:t>[j]) | </a:t>
            </a:r>
            <a:r>
              <a:rPr lang="en-US" altLang="zh-CN" sz="2400" dirty="0" err="1"/>
              <a:t>i</a:t>
            </a:r>
            <a:r>
              <a:rPr lang="en-US" altLang="zh-CN" sz="2400" dirty="0"/>
              <a:t>&lt;j&lt;=n+1} </a:t>
            </a:r>
          </a:p>
          <a:p>
            <a:r>
              <a:rPr lang="zh-CN" altLang="en-US" sz="2400" dirty="0"/>
              <a:t>这个方程是</a:t>
            </a:r>
            <a:r>
              <a:rPr lang="en-US" altLang="zh-CN" sz="2400" dirty="0"/>
              <a:t>O(n^2)</a:t>
            </a:r>
            <a:r>
              <a:rPr lang="zh-CN" altLang="en-US" sz="2400" dirty="0"/>
              <a:t>的，尝试使用斜率优化把它优化到</a:t>
            </a:r>
            <a:r>
              <a:rPr lang="en-US" altLang="zh-CN" sz="2400" dirty="0"/>
              <a:t>O(n)</a:t>
            </a:r>
            <a:r>
              <a:rPr lang="zh-CN" altLang="en-US" sz="2400" dirty="0" smtClean="0"/>
              <a:t>。</a:t>
            </a:r>
            <a:endParaRPr lang="en-US" altLang="zh-CN" sz="2400" dirty="0" smtClean="0"/>
          </a:p>
          <a:p>
            <a:endParaRPr lang="zh-CN" altLang="en-US" sz="2400" dirty="0"/>
          </a:p>
          <a:p>
            <a:r>
              <a:rPr lang="zh-CN" altLang="en-US" sz="2400" dirty="0"/>
              <a:t>考虑两个决策</a:t>
            </a:r>
            <a:r>
              <a:rPr lang="en-US" altLang="zh-CN" sz="2400" dirty="0"/>
              <a:t>j1&lt;j2</a:t>
            </a:r>
            <a:r>
              <a:rPr lang="zh-CN" altLang="en-US" sz="2400" dirty="0"/>
              <a:t>，如果</a:t>
            </a:r>
            <a:r>
              <a:rPr lang="en-US" altLang="zh-CN" sz="2400" dirty="0"/>
              <a:t>j1</a:t>
            </a:r>
            <a:r>
              <a:rPr lang="zh-CN" altLang="en-US" sz="2400" dirty="0"/>
              <a:t>优于</a:t>
            </a:r>
            <a:r>
              <a:rPr lang="en-US" altLang="zh-CN" sz="2400" dirty="0"/>
              <a:t>j2</a:t>
            </a:r>
            <a:r>
              <a:rPr lang="zh-CN" altLang="en-US" sz="2400" dirty="0"/>
              <a:t>：</a:t>
            </a:r>
          </a:p>
          <a:p>
            <a:r>
              <a:rPr lang="en-US" altLang="zh-CN" sz="2400" dirty="0"/>
              <a:t>F[j1]+</a:t>
            </a:r>
            <a:r>
              <a:rPr lang="en-US" altLang="zh-CN" sz="2400" dirty="0" err="1"/>
              <a:t>sumF</a:t>
            </a:r>
            <a:r>
              <a:rPr lang="en-US" altLang="zh-CN" sz="2400" dirty="0"/>
              <a:t>[</a:t>
            </a:r>
            <a:r>
              <a:rPr lang="en-US" altLang="zh-CN" sz="2400" dirty="0" err="1"/>
              <a:t>i</a:t>
            </a:r>
            <a:r>
              <a:rPr lang="en-US" altLang="zh-CN" sz="2400" dirty="0"/>
              <a:t>]*(</a:t>
            </a:r>
            <a:r>
              <a:rPr lang="en-US" altLang="zh-CN" sz="2400" dirty="0" err="1"/>
              <a:t>S+sumT</a:t>
            </a:r>
            <a:r>
              <a:rPr lang="en-US" altLang="zh-CN" sz="2400" dirty="0"/>
              <a:t>[</a:t>
            </a:r>
            <a:r>
              <a:rPr lang="en-US" altLang="zh-CN" sz="2400" dirty="0" err="1"/>
              <a:t>i</a:t>
            </a:r>
            <a:r>
              <a:rPr lang="en-US" altLang="zh-CN" sz="2400" dirty="0"/>
              <a:t>]-</a:t>
            </a:r>
            <a:r>
              <a:rPr lang="en-US" altLang="zh-CN" sz="2400" dirty="0" err="1"/>
              <a:t>sumT</a:t>
            </a:r>
            <a:r>
              <a:rPr lang="en-US" altLang="zh-CN" sz="2400" dirty="0"/>
              <a:t>[j1])&lt;=F[j2]+</a:t>
            </a:r>
            <a:r>
              <a:rPr lang="en-US" altLang="zh-CN" sz="2400" dirty="0" err="1"/>
              <a:t>sumF</a:t>
            </a:r>
            <a:r>
              <a:rPr lang="en-US" altLang="zh-CN" sz="2400" dirty="0"/>
              <a:t>[</a:t>
            </a:r>
            <a:r>
              <a:rPr lang="en-US" altLang="zh-CN" sz="2400" dirty="0" err="1"/>
              <a:t>i</a:t>
            </a:r>
            <a:r>
              <a:rPr lang="en-US" altLang="zh-CN" sz="2400" dirty="0"/>
              <a:t>]*(</a:t>
            </a:r>
            <a:r>
              <a:rPr lang="en-US" altLang="zh-CN" sz="2400" dirty="0" err="1"/>
              <a:t>S+sumT</a:t>
            </a:r>
            <a:r>
              <a:rPr lang="en-US" altLang="zh-CN" sz="2400" dirty="0"/>
              <a:t>[</a:t>
            </a:r>
            <a:r>
              <a:rPr lang="en-US" altLang="zh-CN" sz="2400" dirty="0" err="1"/>
              <a:t>i</a:t>
            </a:r>
            <a:r>
              <a:rPr lang="en-US" altLang="zh-CN" sz="2400" dirty="0"/>
              <a:t>]-</a:t>
            </a:r>
            <a:r>
              <a:rPr lang="en-US" altLang="zh-CN" sz="2400" dirty="0" err="1"/>
              <a:t>sumT</a:t>
            </a:r>
            <a:r>
              <a:rPr lang="en-US" altLang="zh-CN" sz="2400" dirty="0"/>
              <a:t>[j2])</a:t>
            </a:r>
          </a:p>
          <a:p>
            <a:r>
              <a:rPr lang="zh-CN" altLang="en-US" sz="2400" dirty="0"/>
              <a:t>化简得到 </a:t>
            </a:r>
            <a:r>
              <a:rPr lang="en-US" altLang="zh-CN" sz="2400" dirty="0"/>
              <a:t>(F[j1]-F[j2]) / (</a:t>
            </a:r>
            <a:r>
              <a:rPr lang="en-US" altLang="zh-CN" sz="2400" dirty="0" err="1"/>
              <a:t>sumT</a:t>
            </a:r>
            <a:r>
              <a:rPr lang="en-US" altLang="zh-CN" sz="2400" dirty="0"/>
              <a:t>[j1]-</a:t>
            </a:r>
            <a:r>
              <a:rPr lang="en-US" altLang="zh-CN" sz="2400" dirty="0" err="1"/>
              <a:t>sumT</a:t>
            </a:r>
            <a:r>
              <a:rPr lang="en-US" altLang="zh-CN" sz="2400" dirty="0"/>
              <a:t>[j2]) &lt; </a:t>
            </a:r>
            <a:r>
              <a:rPr lang="en-US" altLang="zh-CN" sz="2400" dirty="0" err="1"/>
              <a:t>sumF</a:t>
            </a:r>
            <a:r>
              <a:rPr lang="en-US" altLang="zh-CN" sz="2400" dirty="0"/>
              <a:t>[</a:t>
            </a:r>
            <a:r>
              <a:rPr lang="en-US" altLang="zh-CN" sz="2400" dirty="0" err="1"/>
              <a:t>i</a:t>
            </a:r>
            <a:r>
              <a:rPr lang="en-US" altLang="zh-CN" sz="2400" dirty="0"/>
              <a:t>]</a:t>
            </a:r>
          </a:p>
          <a:p>
            <a:r>
              <a:rPr lang="zh-CN" altLang="en-US" sz="2400" dirty="0" smtClean="0"/>
              <a:t>维护</a:t>
            </a:r>
            <a:r>
              <a:rPr lang="en-US" altLang="zh-CN" sz="2400" dirty="0" smtClean="0"/>
              <a:t>j</a:t>
            </a:r>
            <a:r>
              <a:rPr lang="zh-CN" altLang="en-US" sz="2400" dirty="0"/>
              <a:t>值单调递减、斜率单调递增的队列，并且队列中斜率都</a:t>
            </a:r>
            <a:r>
              <a:rPr lang="en-US" altLang="zh-CN" sz="2400" dirty="0"/>
              <a:t>&gt;</a:t>
            </a:r>
            <a:r>
              <a:rPr lang="en-US" altLang="zh-CN" sz="2400" dirty="0" err="1"/>
              <a:t>sumF</a:t>
            </a:r>
            <a:r>
              <a:rPr lang="en-US" altLang="zh-CN" sz="2400" dirty="0"/>
              <a:t>[</a:t>
            </a:r>
            <a:r>
              <a:rPr lang="en-US" altLang="zh-CN" sz="2400" dirty="0" err="1"/>
              <a:t>i</a:t>
            </a:r>
            <a:r>
              <a:rPr lang="en-US" altLang="zh-CN" sz="2400" dirty="0"/>
              <a:t>]</a:t>
            </a:r>
            <a:r>
              <a:rPr lang="zh-CN" altLang="en-US" sz="2400" dirty="0"/>
              <a:t>。</a:t>
            </a:r>
          </a:p>
          <a:p>
            <a:r>
              <a:rPr lang="zh-CN" altLang="en-US" sz="2400" dirty="0"/>
              <a:t>随着</a:t>
            </a:r>
            <a:r>
              <a:rPr lang="en-US" altLang="zh-CN" sz="2400" dirty="0" err="1"/>
              <a:t>i</a:t>
            </a:r>
            <a:r>
              <a:rPr lang="zh-CN" altLang="en-US" sz="2400" dirty="0"/>
              <a:t>的减小，</a:t>
            </a:r>
            <a:r>
              <a:rPr lang="en-US" altLang="zh-CN" sz="2400" dirty="0" err="1"/>
              <a:t>sumF</a:t>
            </a:r>
            <a:r>
              <a:rPr lang="en-US" altLang="zh-CN" sz="2400" dirty="0"/>
              <a:t>[</a:t>
            </a:r>
            <a:r>
              <a:rPr lang="en-US" altLang="zh-CN" sz="2400" dirty="0" err="1"/>
              <a:t>i</a:t>
            </a:r>
            <a:r>
              <a:rPr lang="en-US" altLang="zh-CN" sz="2400" dirty="0"/>
              <a:t>]</a:t>
            </a:r>
            <a:r>
              <a:rPr lang="zh-CN" altLang="en-US" sz="2400" dirty="0"/>
              <a:t>单调递增，按照上一题的方法维护队列即可。</a:t>
            </a:r>
          </a:p>
        </p:txBody>
      </p:sp>
      <p:sp>
        <p:nvSpPr>
          <p:cNvPr id="4" name="内容占位符 3"/>
          <p:cNvSpPr>
            <a:spLocks noGrp="1"/>
          </p:cNvSpPr>
          <p:nvPr>
            <p:ph sz="quarter" idx="10"/>
          </p:nvPr>
        </p:nvSpPr>
        <p:spPr/>
        <p:txBody>
          <a:bodyPr/>
          <a:lstStyle/>
          <a:p>
            <a:r>
              <a:rPr lang="zh-CN" altLang="en-US" dirty="0" smtClean="0"/>
              <a:t>斜率优化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5720649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任务安排</a:t>
            </a:r>
            <a:r>
              <a:rPr lang="en-US" altLang="zh-CN" dirty="0"/>
              <a:t> </a:t>
            </a:r>
            <a:r>
              <a:rPr lang="en-US" altLang="zh-CN" dirty="0" smtClean="0"/>
              <a:t>– T&lt;0</a:t>
            </a:r>
            <a:endParaRPr lang="zh-CN" altLang="en-US" dirty="0"/>
          </a:p>
        </p:txBody>
      </p:sp>
      <p:sp>
        <p:nvSpPr>
          <p:cNvPr id="3" name="内容占位符 2"/>
          <p:cNvSpPr>
            <a:spLocks noGrp="1"/>
          </p:cNvSpPr>
          <p:nvPr>
            <p:ph idx="1"/>
          </p:nvPr>
        </p:nvSpPr>
        <p:spPr>
          <a:xfrm>
            <a:off x="833547" y="1624614"/>
            <a:ext cx="10520937" cy="4678532"/>
          </a:xfrm>
        </p:spPr>
        <p:txBody>
          <a:bodyPr/>
          <a:lstStyle/>
          <a:p>
            <a:r>
              <a:rPr lang="en-US" altLang="zh-CN" sz="2400" dirty="0"/>
              <a:t>F[</a:t>
            </a:r>
            <a:r>
              <a:rPr lang="en-US" altLang="zh-CN" sz="2400" dirty="0" err="1"/>
              <a:t>i</a:t>
            </a:r>
            <a:r>
              <a:rPr lang="en-US" altLang="zh-CN" sz="2400" dirty="0"/>
              <a:t>]=Min{F[j]+</a:t>
            </a:r>
            <a:r>
              <a:rPr lang="en-US" altLang="zh-CN" sz="2400" dirty="0" err="1"/>
              <a:t>sumF</a:t>
            </a:r>
            <a:r>
              <a:rPr lang="en-US" altLang="zh-CN" sz="2400" dirty="0"/>
              <a:t>[</a:t>
            </a:r>
            <a:r>
              <a:rPr lang="en-US" altLang="zh-CN" sz="2400" dirty="0" err="1"/>
              <a:t>i</a:t>
            </a:r>
            <a:r>
              <a:rPr lang="en-US" altLang="zh-CN" sz="2400" dirty="0"/>
              <a:t>]*(</a:t>
            </a:r>
            <a:r>
              <a:rPr lang="en-US" altLang="zh-CN" sz="2400" dirty="0" err="1"/>
              <a:t>S+sumT</a:t>
            </a:r>
            <a:r>
              <a:rPr lang="en-US" altLang="zh-CN" sz="2400" dirty="0"/>
              <a:t>[</a:t>
            </a:r>
            <a:r>
              <a:rPr lang="en-US" altLang="zh-CN" sz="2400" dirty="0" err="1"/>
              <a:t>i</a:t>
            </a:r>
            <a:r>
              <a:rPr lang="en-US" altLang="zh-CN" sz="2400" dirty="0"/>
              <a:t>]-</a:t>
            </a:r>
            <a:r>
              <a:rPr lang="en-US" altLang="zh-CN" sz="2400" dirty="0" err="1"/>
              <a:t>sumT</a:t>
            </a:r>
            <a:r>
              <a:rPr lang="en-US" altLang="zh-CN" sz="2400" dirty="0"/>
              <a:t>[j]) | </a:t>
            </a:r>
            <a:r>
              <a:rPr lang="en-US" altLang="zh-CN" sz="2400" dirty="0" err="1"/>
              <a:t>i</a:t>
            </a:r>
            <a:r>
              <a:rPr lang="en-US" altLang="zh-CN" sz="2400" dirty="0"/>
              <a:t>&lt;j&lt;=n+1} </a:t>
            </a:r>
          </a:p>
          <a:p>
            <a:r>
              <a:rPr lang="zh-CN" altLang="en-US" sz="2400" dirty="0" smtClean="0"/>
              <a:t>如果完成</a:t>
            </a:r>
            <a:r>
              <a:rPr lang="zh-CN" altLang="en-US" sz="2400" dirty="0"/>
              <a:t>每个任务所需时间可能是负</a:t>
            </a:r>
            <a:r>
              <a:rPr lang="zh-CN" altLang="en-US" sz="2400" dirty="0" smtClean="0"/>
              <a:t>的？也就是</a:t>
            </a:r>
            <a:r>
              <a:rPr lang="en-US" altLang="zh-CN" sz="2400" dirty="0" err="1"/>
              <a:t>sumT</a:t>
            </a:r>
            <a:r>
              <a:rPr lang="zh-CN" altLang="en-US" sz="2400" dirty="0"/>
              <a:t>可能不单调！</a:t>
            </a:r>
          </a:p>
          <a:p>
            <a:r>
              <a:rPr lang="zh-CN" altLang="en-US" sz="2400" dirty="0"/>
              <a:t>对于最优决策</a:t>
            </a:r>
            <a:r>
              <a:rPr lang="en-US" altLang="zh-CN" sz="2400" dirty="0"/>
              <a:t>j</a:t>
            </a:r>
            <a:r>
              <a:rPr lang="zh-CN" altLang="en-US" sz="2400" dirty="0"/>
              <a:t>有</a:t>
            </a:r>
            <a:r>
              <a:rPr lang="en-US" altLang="zh-CN" sz="2400" dirty="0"/>
              <a:t>F[j]=</a:t>
            </a:r>
            <a:r>
              <a:rPr lang="en-US" altLang="zh-CN" sz="2400" dirty="0" err="1"/>
              <a:t>sumF</a:t>
            </a:r>
            <a:r>
              <a:rPr lang="en-US" altLang="zh-CN" sz="2400" dirty="0"/>
              <a:t>[</a:t>
            </a:r>
            <a:r>
              <a:rPr lang="en-US" altLang="zh-CN" sz="2400" dirty="0" err="1"/>
              <a:t>i</a:t>
            </a:r>
            <a:r>
              <a:rPr lang="en-US" altLang="zh-CN" sz="2400" dirty="0"/>
              <a:t>]*</a:t>
            </a:r>
            <a:r>
              <a:rPr lang="en-US" altLang="zh-CN" sz="2400" dirty="0" err="1"/>
              <a:t>sumT</a:t>
            </a:r>
            <a:r>
              <a:rPr lang="en-US" altLang="zh-CN" sz="2400" dirty="0"/>
              <a:t>[j]-</a:t>
            </a:r>
            <a:r>
              <a:rPr lang="en-US" altLang="zh-CN" sz="2400" dirty="0" err="1"/>
              <a:t>sumF</a:t>
            </a:r>
            <a:r>
              <a:rPr lang="en-US" altLang="zh-CN" sz="2400" dirty="0"/>
              <a:t>[</a:t>
            </a:r>
            <a:r>
              <a:rPr lang="en-US" altLang="zh-CN" sz="2400" dirty="0" err="1"/>
              <a:t>i</a:t>
            </a:r>
            <a:r>
              <a:rPr lang="en-US" altLang="zh-CN" sz="2400" dirty="0"/>
              <a:t>]*(</a:t>
            </a:r>
            <a:r>
              <a:rPr lang="en-US" altLang="zh-CN" sz="2400" dirty="0" err="1"/>
              <a:t>S+sumT</a:t>
            </a:r>
            <a:r>
              <a:rPr lang="en-US" altLang="zh-CN" sz="2400" dirty="0"/>
              <a:t>[</a:t>
            </a:r>
            <a:r>
              <a:rPr lang="en-US" altLang="zh-CN" sz="2400" dirty="0" err="1"/>
              <a:t>i</a:t>
            </a:r>
            <a:r>
              <a:rPr lang="en-US" altLang="zh-CN" sz="2400" dirty="0"/>
              <a:t>])+F[</a:t>
            </a:r>
            <a:r>
              <a:rPr lang="en-US" altLang="zh-CN" sz="2400" dirty="0" err="1"/>
              <a:t>i</a:t>
            </a:r>
            <a:r>
              <a:rPr lang="en-US" altLang="zh-CN" sz="2400" dirty="0"/>
              <a:t>]</a:t>
            </a:r>
          </a:p>
          <a:p>
            <a:r>
              <a:rPr lang="zh-CN" altLang="en-US" sz="2400" dirty="0"/>
              <a:t>根据线性规划的知识，就是选择一个</a:t>
            </a:r>
            <a:r>
              <a:rPr lang="en-US" altLang="zh-CN" sz="2400" dirty="0"/>
              <a:t>j</a:t>
            </a:r>
            <a:r>
              <a:rPr lang="zh-CN" altLang="en-US" sz="2400" dirty="0"/>
              <a:t>使得上式的截距最小化。</a:t>
            </a:r>
          </a:p>
          <a:p>
            <a:r>
              <a:rPr lang="zh-CN" altLang="en-US" sz="2400" dirty="0"/>
              <a:t>所以应该对每个</a:t>
            </a:r>
            <a:r>
              <a:rPr lang="en-US" altLang="zh-CN" sz="2400" dirty="0"/>
              <a:t>(</a:t>
            </a:r>
            <a:r>
              <a:rPr lang="en-US" altLang="zh-CN" sz="2400" dirty="0" err="1"/>
              <a:t>sumT</a:t>
            </a:r>
            <a:r>
              <a:rPr lang="en-US" altLang="zh-CN" sz="2400" dirty="0"/>
              <a:t>[j],F[j])</a:t>
            </a:r>
            <a:r>
              <a:rPr lang="zh-CN" altLang="en-US" sz="2400" dirty="0"/>
              <a:t>维护一个下凸壳，可以用平衡树实现。</a:t>
            </a:r>
          </a:p>
          <a:p>
            <a:r>
              <a:rPr lang="zh-CN" altLang="en-US" sz="2400" dirty="0"/>
              <a:t>但是这样显然太复杂了！能不能简单一些？</a:t>
            </a:r>
          </a:p>
          <a:p>
            <a:r>
              <a:rPr lang="en-US" altLang="zh-CN" sz="2400" dirty="0"/>
              <a:t>F[</a:t>
            </a:r>
            <a:r>
              <a:rPr lang="en-US" altLang="zh-CN" sz="2400" dirty="0" err="1"/>
              <a:t>i</a:t>
            </a:r>
            <a:r>
              <a:rPr lang="en-US" altLang="zh-CN" sz="2400" dirty="0"/>
              <a:t>]</a:t>
            </a:r>
            <a:r>
              <a:rPr lang="zh-CN" altLang="en-US" sz="2400" dirty="0"/>
              <a:t>表示完成前</a:t>
            </a:r>
            <a:r>
              <a:rPr lang="en-US" altLang="zh-CN" sz="2400" dirty="0" err="1"/>
              <a:t>i</a:t>
            </a:r>
            <a:r>
              <a:rPr lang="zh-CN" altLang="en-US" sz="2400" dirty="0"/>
              <a:t>个任务的最小总费用，</a:t>
            </a:r>
            <a:r>
              <a:rPr lang="en-US" altLang="zh-CN" sz="2400" dirty="0" err="1"/>
              <a:t>sumT</a:t>
            </a:r>
            <a:r>
              <a:rPr lang="zh-CN" altLang="en-US" sz="2400" dirty="0"/>
              <a:t>和</a:t>
            </a:r>
            <a:r>
              <a:rPr lang="en-US" altLang="zh-CN" sz="2400" dirty="0" err="1"/>
              <a:t>sumF</a:t>
            </a:r>
            <a:r>
              <a:rPr lang="zh-CN" altLang="en-US" sz="2400" dirty="0"/>
              <a:t>同样改为前缀和。</a:t>
            </a:r>
          </a:p>
          <a:p>
            <a:r>
              <a:rPr lang="en-US" altLang="zh-CN" sz="2400" dirty="0"/>
              <a:t>F[</a:t>
            </a:r>
            <a:r>
              <a:rPr lang="en-US" altLang="zh-CN" sz="2400" dirty="0" err="1"/>
              <a:t>i</a:t>
            </a:r>
            <a:r>
              <a:rPr lang="en-US" altLang="zh-CN" sz="2400" dirty="0"/>
              <a:t>]=Min{F[j]+(</a:t>
            </a:r>
            <a:r>
              <a:rPr lang="en-US" altLang="zh-CN" sz="2400" dirty="0" err="1"/>
              <a:t>sumF</a:t>
            </a:r>
            <a:r>
              <a:rPr lang="en-US" altLang="zh-CN" sz="2400" dirty="0"/>
              <a:t>[</a:t>
            </a:r>
            <a:r>
              <a:rPr lang="en-US" altLang="zh-CN" sz="2400" dirty="0" err="1"/>
              <a:t>i</a:t>
            </a:r>
            <a:r>
              <a:rPr lang="en-US" altLang="zh-CN" sz="2400" dirty="0"/>
              <a:t>]-</a:t>
            </a:r>
            <a:r>
              <a:rPr lang="en-US" altLang="zh-CN" sz="2400" dirty="0" err="1"/>
              <a:t>sumF</a:t>
            </a:r>
            <a:r>
              <a:rPr lang="en-US" altLang="zh-CN" sz="2400" dirty="0"/>
              <a:t>[j])*</a:t>
            </a:r>
            <a:r>
              <a:rPr lang="en-US" altLang="zh-CN" sz="2400" dirty="0" err="1"/>
              <a:t>sumT</a:t>
            </a:r>
            <a:r>
              <a:rPr lang="en-US" altLang="zh-CN" sz="2400" dirty="0"/>
              <a:t>[</a:t>
            </a:r>
            <a:r>
              <a:rPr lang="en-US" altLang="zh-CN" sz="2400" dirty="0" err="1"/>
              <a:t>i</a:t>
            </a:r>
            <a:r>
              <a:rPr lang="en-US" altLang="zh-CN" sz="2400" dirty="0"/>
              <a:t>]+S*(</a:t>
            </a:r>
            <a:r>
              <a:rPr lang="en-US" altLang="zh-CN" sz="2400" dirty="0" err="1"/>
              <a:t>sumF</a:t>
            </a:r>
            <a:r>
              <a:rPr lang="en-US" altLang="zh-CN" sz="2400" dirty="0"/>
              <a:t>[n]-</a:t>
            </a:r>
            <a:r>
              <a:rPr lang="en-US" altLang="zh-CN" sz="2400" dirty="0" err="1"/>
              <a:t>sumF</a:t>
            </a:r>
            <a:r>
              <a:rPr lang="en-US" altLang="zh-CN" sz="2400" dirty="0"/>
              <a:t>[</a:t>
            </a:r>
            <a:r>
              <a:rPr lang="en-US" altLang="zh-CN" sz="2400" dirty="0" err="1"/>
              <a:t>i</a:t>
            </a:r>
            <a:r>
              <a:rPr lang="en-US" altLang="zh-CN" sz="2400" dirty="0"/>
              <a:t>]) | 0&lt;=j&lt;</a:t>
            </a:r>
            <a:r>
              <a:rPr lang="en-US" altLang="zh-CN" sz="2400" dirty="0" err="1"/>
              <a:t>i</a:t>
            </a:r>
            <a:r>
              <a:rPr lang="en-US" altLang="zh-CN" sz="2400" dirty="0" smtClean="0"/>
              <a:t>}</a:t>
            </a:r>
            <a:r>
              <a:rPr lang="zh-CN" altLang="en-US" sz="2400" dirty="0" smtClean="0"/>
              <a:t>，也就是</a:t>
            </a:r>
            <a:r>
              <a:rPr lang="zh-CN" altLang="en-US" sz="2400" dirty="0"/>
              <a:t>我们仅对启动时间</a:t>
            </a:r>
            <a:r>
              <a:rPr lang="en-US" altLang="zh-CN" sz="2400" dirty="0"/>
              <a:t>S</a:t>
            </a:r>
            <a:r>
              <a:rPr lang="zh-CN" altLang="en-US" sz="2400" dirty="0"/>
              <a:t>这一部分进行费用提前计算。</a:t>
            </a:r>
          </a:p>
          <a:p>
            <a:r>
              <a:rPr lang="zh-CN" altLang="en-US" sz="2400" dirty="0"/>
              <a:t>这样队列中</a:t>
            </a:r>
            <a:r>
              <a:rPr lang="en-US" altLang="zh-CN" sz="2400" dirty="0" err="1"/>
              <a:t>sumF</a:t>
            </a:r>
            <a:r>
              <a:rPr lang="zh-CN" altLang="en-US" sz="2400" dirty="0"/>
              <a:t>的值还是单调的，只不过查询的斜率的</a:t>
            </a:r>
            <a:r>
              <a:rPr lang="en-US" altLang="zh-CN" sz="2400" dirty="0" err="1"/>
              <a:t>sumT</a:t>
            </a:r>
            <a:r>
              <a:rPr lang="en-US" altLang="zh-CN" sz="2400" dirty="0"/>
              <a:t>[</a:t>
            </a:r>
            <a:r>
              <a:rPr lang="en-US" altLang="zh-CN" sz="2400" dirty="0" err="1"/>
              <a:t>i</a:t>
            </a:r>
            <a:r>
              <a:rPr lang="en-US" altLang="zh-CN" sz="2400" dirty="0"/>
              <a:t>]</a:t>
            </a:r>
            <a:r>
              <a:rPr lang="zh-CN" altLang="en-US" sz="2400" dirty="0"/>
              <a:t>不单调。所以我们不再删除队头，改为每次在队列中二分查找最优决策即可。</a:t>
            </a:r>
          </a:p>
        </p:txBody>
      </p:sp>
      <p:sp>
        <p:nvSpPr>
          <p:cNvPr id="4" name="内容占位符 3"/>
          <p:cNvSpPr>
            <a:spLocks noGrp="1"/>
          </p:cNvSpPr>
          <p:nvPr>
            <p:ph sz="quarter" idx="10"/>
          </p:nvPr>
        </p:nvSpPr>
        <p:spPr/>
        <p:txBody>
          <a:bodyPr/>
          <a:lstStyle/>
          <a:p>
            <a:r>
              <a:rPr lang="zh-CN" altLang="en-US" dirty="0" smtClean="0"/>
              <a:t>斜率优化</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78239432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一维？</a:t>
            </a:r>
            <a:r>
              <a:rPr lang="en-US" altLang="zh-CN" dirty="0" smtClean="0"/>
              <a:t>Prove</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sz="2400" dirty="0"/>
              <a:t>DP</a:t>
            </a:r>
            <a:r>
              <a:rPr lang="zh-CN" altLang="en-US" sz="2400" dirty="0"/>
              <a:t>状态转移方程</a:t>
            </a:r>
            <a:r>
              <a:rPr lang="en-US" altLang="zh-CN" sz="2400" dirty="0"/>
              <a:t>: </a:t>
            </a:r>
            <a:r>
              <a:rPr lang="en-US" altLang="zh-CN" sz="2400" dirty="0" smtClean="0"/>
              <a:t>f(</a:t>
            </a:r>
            <a:r>
              <a:rPr lang="en-US" altLang="zh-CN" sz="2400" dirty="0" err="1" smtClean="0"/>
              <a:t>i</a:t>
            </a:r>
            <a:r>
              <a:rPr lang="en-US" altLang="zh-CN" sz="2400" dirty="0" smtClean="0"/>
              <a:t>)=Min{f(j)+w(</a:t>
            </a:r>
            <a:r>
              <a:rPr lang="en-US" altLang="zh-CN" sz="2400" dirty="0" err="1" smtClean="0"/>
              <a:t>j,i</a:t>
            </a:r>
            <a:r>
              <a:rPr lang="en-US" altLang="zh-CN" sz="2400" dirty="0" smtClean="0"/>
              <a:t>) | j&lt;</a:t>
            </a:r>
            <a:r>
              <a:rPr lang="en-US" altLang="zh-CN" sz="2400" dirty="0" err="1" smtClean="0"/>
              <a:t>i</a:t>
            </a:r>
            <a:r>
              <a:rPr lang="en-US" altLang="zh-CN" sz="2400" dirty="0" smtClean="0"/>
              <a:t>}</a:t>
            </a:r>
            <a:r>
              <a:rPr lang="zh-CN" altLang="en-US" sz="2400" dirty="0" smtClean="0"/>
              <a:t>。</a:t>
            </a:r>
            <a:endParaRPr lang="en-US" altLang="zh-CN" sz="2400" dirty="0" smtClean="0"/>
          </a:p>
          <a:p>
            <a:r>
              <a:rPr lang="zh-CN" altLang="en-US" sz="2400" dirty="0" smtClean="0"/>
              <a:t>假设</a:t>
            </a:r>
            <a:r>
              <a:rPr lang="en-US" altLang="zh-CN" sz="2400" dirty="0" smtClean="0"/>
              <a:t>b</a:t>
            </a:r>
            <a:r>
              <a:rPr lang="zh-CN" altLang="en-US" sz="2400" dirty="0" smtClean="0"/>
              <a:t>为</a:t>
            </a:r>
            <a:r>
              <a:rPr lang="en-US" altLang="zh-CN" sz="2400" dirty="0" smtClean="0"/>
              <a:t>f(c)</a:t>
            </a:r>
            <a:r>
              <a:rPr lang="zh-CN" altLang="en-US" sz="2400" dirty="0" smtClean="0"/>
              <a:t>的最优决策点，</a:t>
            </a:r>
            <a:r>
              <a:rPr lang="en-US" altLang="zh-CN" sz="2400" dirty="0"/>
              <a:t> </a:t>
            </a:r>
            <a:r>
              <a:rPr lang="en-US" altLang="zh-CN" sz="2400" dirty="0" smtClean="0"/>
              <a:t>a&lt;b</a:t>
            </a:r>
            <a:r>
              <a:rPr lang="zh-CN" altLang="en-US" sz="2400" dirty="0" smtClean="0"/>
              <a:t>为</a:t>
            </a:r>
            <a:r>
              <a:rPr lang="en-US" altLang="zh-CN" sz="2400" dirty="0"/>
              <a:t>f(c)</a:t>
            </a:r>
            <a:r>
              <a:rPr lang="zh-CN" altLang="en-US" sz="2400" dirty="0"/>
              <a:t>任意的决策</a:t>
            </a:r>
            <a:r>
              <a:rPr lang="zh-CN" altLang="en-US" sz="2400" dirty="0" smtClean="0"/>
              <a:t>点。</a:t>
            </a:r>
            <a:endParaRPr lang="en-US" altLang="zh-CN" sz="2400" dirty="0" smtClean="0"/>
          </a:p>
          <a:p>
            <a:r>
              <a:rPr lang="en-US" altLang="zh-CN" sz="2400" dirty="0" smtClean="0"/>
              <a:t>f(b)+w(</a:t>
            </a:r>
            <a:r>
              <a:rPr lang="en-US" altLang="zh-CN" sz="2400" dirty="0" err="1"/>
              <a:t>b</a:t>
            </a:r>
            <a:r>
              <a:rPr lang="en-US" altLang="zh-CN" sz="2400" dirty="0" err="1" smtClean="0"/>
              <a:t>,c</a:t>
            </a:r>
            <a:r>
              <a:rPr lang="en-US" altLang="zh-CN" sz="2400" dirty="0" smtClean="0"/>
              <a:t>) &lt;= f(a)+w(</a:t>
            </a:r>
            <a:r>
              <a:rPr lang="en-US" altLang="zh-CN" sz="2400" dirty="0" err="1" smtClean="0"/>
              <a:t>a,c</a:t>
            </a:r>
            <a:r>
              <a:rPr lang="en-US" altLang="zh-CN" sz="2400" dirty="0" smtClean="0"/>
              <a:t>) </a:t>
            </a:r>
            <a:r>
              <a:rPr lang="zh-CN" altLang="en-US" sz="2400" dirty="0" smtClean="0"/>
              <a:t>①</a:t>
            </a:r>
            <a:endParaRPr lang="en-US" altLang="zh-CN" sz="2400" dirty="0" smtClean="0"/>
          </a:p>
          <a:p>
            <a:r>
              <a:rPr lang="zh-CN" altLang="en-US" sz="2400" dirty="0" smtClean="0"/>
              <a:t>只要</a:t>
            </a:r>
            <a:r>
              <a:rPr lang="en-US" altLang="zh-CN" sz="2400" dirty="0" smtClean="0"/>
              <a:t>w</a:t>
            </a:r>
            <a:r>
              <a:rPr lang="zh-CN" altLang="en-US" sz="2400" dirty="0" smtClean="0"/>
              <a:t>满足四边形不等式</a:t>
            </a:r>
            <a:r>
              <a:rPr lang="en-US" altLang="zh-CN" sz="2400" dirty="0" smtClean="0"/>
              <a:t>w(</a:t>
            </a:r>
            <a:r>
              <a:rPr lang="en-US" altLang="zh-CN" sz="2400" dirty="0" err="1" smtClean="0"/>
              <a:t>a,d</a:t>
            </a:r>
            <a:r>
              <a:rPr lang="en-US" altLang="zh-CN" sz="2400" dirty="0" smtClean="0"/>
              <a:t>)+w(</a:t>
            </a:r>
            <a:r>
              <a:rPr lang="en-US" altLang="zh-CN" sz="2400" dirty="0" err="1" smtClean="0"/>
              <a:t>b,c</a:t>
            </a:r>
            <a:r>
              <a:rPr lang="en-US" altLang="zh-CN" sz="2400" dirty="0" smtClean="0"/>
              <a:t>)&gt;=w(</a:t>
            </a:r>
            <a:r>
              <a:rPr lang="en-US" altLang="zh-CN" sz="2400" dirty="0" err="1" smtClean="0"/>
              <a:t>a,c</a:t>
            </a:r>
            <a:r>
              <a:rPr lang="en-US" altLang="zh-CN" sz="2400" dirty="0" smtClean="0"/>
              <a:t>)+w(</a:t>
            </a:r>
            <a:r>
              <a:rPr lang="en-US" altLang="zh-CN" sz="2400" dirty="0" err="1" smtClean="0"/>
              <a:t>b,d</a:t>
            </a:r>
            <a:r>
              <a:rPr lang="en-US" altLang="zh-CN" sz="2400" dirty="0" smtClean="0"/>
              <a:t>)</a:t>
            </a:r>
            <a:r>
              <a:rPr lang="zh-CN" altLang="en-US" sz="2400" dirty="0" smtClean="0"/>
              <a:t>，其中</a:t>
            </a:r>
            <a:r>
              <a:rPr lang="en-US" altLang="zh-CN" sz="2400" dirty="0" smtClean="0"/>
              <a:t>a&lt;b&lt;c&lt;d</a:t>
            </a:r>
          </a:p>
          <a:p>
            <a:r>
              <a:rPr lang="zh-CN" altLang="en-US" sz="2400" dirty="0" smtClean="0"/>
              <a:t>那么</a:t>
            </a:r>
            <a:r>
              <a:rPr lang="en-US" altLang="zh-CN" sz="2400" dirty="0" smtClean="0"/>
              <a:t>w(</a:t>
            </a:r>
            <a:r>
              <a:rPr lang="en-US" altLang="zh-CN" sz="2400" dirty="0" err="1" smtClean="0"/>
              <a:t>b,d</a:t>
            </a:r>
            <a:r>
              <a:rPr lang="en-US" altLang="zh-CN" sz="2400" dirty="0" smtClean="0"/>
              <a:t>)-w(</a:t>
            </a:r>
            <a:r>
              <a:rPr lang="en-US" altLang="zh-CN" sz="2400" dirty="0" err="1" smtClean="0"/>
              <a:t>b,c</a:t>
            </a:r>
            <a:r>
              <a:rPr lang="en-US" altLang="zh-CN" sz="2400" dirty="0" smtClean="0"/>
              <a:t>)&lt;=w(</a:t>
            </a:r>
            <a:r>
              <a:rPr lang="en-US" altLang="zh-CN" sz="2400" dirty="0" err="1" smtClean="0"/>
              <a:t>a,d</a:t>
            </a:r>
            <a:r>
              <a:rPr lang="en-US" altLang="zh-CN" sz="2400" dirty="0" smtClean="0"/>
              <a:t>)-w(</a:t>
            </a:r>
            <a:r>
              <a:rPr lang="en-US" altLang="zh-CN" sz="2400" dirty="0" err="1" smtClean="0"/>
              <a:t>a,c</a:t>
            </a:r>
            <a:r>
              <a:rPr lang="en-US" altLang="zh-CN" sz="2400" dirty="0" smtClean="0"/>
              <a:t>) </a:t>
            </a:r>
            <a:r>
              <a:rPr lang="zh-CN" altLang="en-US" sz="2400" dirty="0" smtClean="0"/>
              <a:t>②</a:t>
            </a:r>
            <a:endParaRPr lang="en-US" altLang="zh-CN" sz="2400" dirty="0" smtClean="0"/>
          </a:p>
          <a:p>
            <a:r>
              <a:rPr lang="zh-CN" altLang="en-US" sz="2400" dirty="0" smtClean="0"/>
              <a:t>①</a:t>
            </a:r>
            <a:r>
              <a:rPr lang="en-US" altLang="zh-CN" sz="2400" dirty="0" smtClean="0"/>
              <a:t>+</a:t>
            </a:r>
            <a:r>
              <a:rPr lang="zh-CN" altLang="en-US" sz="2400" dirty="0" smtClean="0"/>
              <a:t>②：</a:t>
            </a:r>
            <a:r>
              <a:rPr lang="en-US" altLang="zh-CN" sz="2400" dirty="0" smtClean="0"/>
              <a:t>f(b)+w(</a:t>
            </a:r>
            <a:r>
              <a:rPr lang="en-US" altLang="zh-CN" sz="2400" dirty="0" err="1" smtClean="0"/>
              <a:t>b,d</a:t>
            </a:r>
            <a:r>
              <a:rPr lang="en-US" altLang="zh-CN" sz="2400" dirty="0" smtClean="0"/>
              <a:t>) &lt;= f(a)+w(</a:t>
            </a:r>
            <a:r>
              <a:rPr lang="en-US" altLang="zh-CN" sz="2400" dirty="0" err="1" smtClean="0"/>
              <a:t>a,d</a:t>
            </a:r>
            <a:r>
              <a:rPr lang="en-US" altLang="zh-CN" sz="2400" dirty="0" smtClean="0"/>
              <a:t>)</a:t>
            </a:r>
          </a:p>
          <a:p>
            <a:r>
              <a:rPr lang="zh-CN" altLang="en-US" sz="2400" dirty="0" smtClean="0"/>
              <a:t>该式意味着对于任意的</a:t>
            </a:r>
            <a:r>
              <a:rPr lang="en-US" altLang="zh-CN" sz="2400" dirty="0" smtClean="0"/>
              <a:t>d&gt;c</a:t>
            </a:r>
            <a:r>
              <a:rPr lang="zh-CN" altLang="en-US" sz="2400" dirty="0" smtClean="0"/>
              <a:t>，</a:t>
            </a:r>
            <a:r>
              <a:rPr lang="en-US" altLang="zh-CN" sz="2400" dirty="0" smtClean="0"/>
              <a:t>f(d)</a:t>
            </a:r>
            <a:r>
              <a:rPr lang="zh-CN" altLang="en-US" sz="2400" dirty="0" smtClean="0"/>
              <a:t>的最优决策点</a:t>
            </a:r>
            <a:r>
              <a:rPr lang="en-US" altLang="zh-CN" sz="2400" dirty="0" smtClean="0"/>
              <a:t>&gt;=f(c)</a:t>
            </a:r>
            <a:r>
              <a:rPr lang="zh-CN" altLang="en-US" sz="2400" dirty="0" smtClean="0"/>
              <a:t>的最优决策点。</a:t>
            </a:r>
            <a:endParaRPr lang="en-US" altLang="zh-CN" sz="2400" dirty="0" smtClean="0"/>
          </a:p>
          <a:p>
            <a:r>
              <a:rPr lang="zh-CN" altLang="en-US" sz="2400" dirty="0" smtClean="0"/>
              <a:t>结论：一维</a:t>
            </a:r>
            <a:r>
              <a:rPr lang="en-US" altLang="zh-CN" sz="2400" dirty="0" smtClean="0"/>
              <a:t>DP</a:t>
            </a:r>
            <a:r>
              <a:rPr lang="zh-CN" altLang="en-US" sz="2400" dirty="0" smtClean="0"/>
              <a:t>方程，</a:t>
            </a:r>
            <a:r>
              <a:rPr lang="en-US" altLang="zh-CN" sz="2400" dirty="0" smtClean="0"/>
              <a:t>w</a:t>
            </a:r>
            <a:r>
              <a:rPr lang="zh-CN" altLang="en-US" sz="2400" dirty="0" smtClean="0"/>
              <a:t>满足四边形不等式→</a:t>
            </a:r>
            <a:r>
              <a:rPr lang="en-US" altLang="zh-CN" sz="2400" dirty="0" smtClean="0"/>
              <a:t>f</a:t>
            </a:r>
            <a:r>
              <a:rPr lang="zh-CN" altLang="en-US" sz="2400" dirty="0"/>
              <a:t>有</a:t>
            </a:r>
            <a:r>
              <a:rPr lang="zh-CN" altLang="en-US" sz="2400" dirty="0" smtClean="0"/>
              <a:t>决策单调性。</a:t>
            </a:r>
            <a:endParaRPr lang="zh-CN" altLang="en-US" sz="2400" dirty="0"/>
          </a:p>
        </p:txBody>
      </p:sp>
      <p:sp>
        <p:nvSpPr>
          <p:cNvPr id="4" name="内容占位符 3"/>
          <p:cNvSpPr>
            <a:spLocks noGrp="1"/>
          </p:cNvSpPr>
          <p:nvPr>
            <p:ph sz="quarter" idx="10"/>
          </p:nvPr>
        </p:nvSpPr>
        <p:spPr/>
        <p:txBody>
          <a:bodyPr/>
          <a:lstStyle/>
          <a:p>
            <a:r>
              <a:rPr lang="zh-CN" altLang="en-US" dirty="0" smtClean="0"/>
              <a:t>四边形不等式</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780173074"/>
      </p:ext>
    </p:extLst>
  </p:cSld>
  <p:clrMapOvr>
    <a:masterClrMapping/>
  </p:clrMapOvr>
  <p:transition spd="slow">
    <p:pu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二维？</a:t>
            </a:r>
            <a:r>
              <a:rPr lang="en-US" altLang="zh-CN" dirty="0" smtClean="0"/>
              <a:t>Prove?</a:t>
            </a:r>
            <a:endParaRPr lang="zh-CN" altLang="en-US" dirty="0"/>
          </a:p>
        </p:txBody>
      </p:sp>
      <p:sp>
        <p:nvSpPr>
          <p:cNvPr id="3" name="内容占位符 2"/>
          <p:cNvSpPr>
            <a:spLocks noGrp="1"/>
          </p:cNvSpPr>
          <p:nvPr>
            <p:ph idx="1"/>
          </p:nvPr>
        </p:nvSpPr>
        <p:spPr/>
        <p:txBody>
          <a:bodyPr/>
          <a:lstStyle/>
          <a:p>
            <a:r>
              <a:rPr lang="en-US" altLang="zh-CN" sz="2400" dirty="0"/>
              <a:t>DP</a:t>
            </a:r>
            <a:r>
              <a:rPr lang="zh-CN" altLang="en-US" sz="2400" dirty="0"/>
              <a:t>状态转移方程</a:t>
            </a:r>
            <a:r>
              <a:rPr lang="en-US" altLang="zh-CN" sz="2400" dirty="0"/>
              <a:t>: f(</a:t>
            </a:r>
            <a:r>
              <a:rPr lang="en-US" altLang="zh-CN" sz="2400" dirty="0" err="1"/>
              <a:t>i,j</a:t>
            </a:r>
            <a:r>
              <a:rPr lang="en-US" altLang="zh-CN" sz="2400" dirty="0"/>
              <a:t>)=Min{f(</a:t>
            </a:r>
            <a:r>
              <a:rPr lang="en-US" altLang="zh-CN" sz="2400" dirty="0" err="1"/>
              <a:t>i,k</a:t>
            </a:r>
            <a:r>
              <a:rPr lang="en-US" altLang="zh-CN" sz="2400" dirty="0"/>
              <a:t>)+f(k+1,j</a:t>
            </a:r>
            <a:r>
              <a:rPr lang="en-US" altLang="zh-CN" sz="2400" dirty="0" smtClean="0"/>
              <a:t>)+w(</a:t>
            </a:r>
            <a:r>
              <a:rPr lang="en-US" altLang="zh-CN" sz="2400" dirty="0" err="1" smtClean="0"/>
              <a:t>i,j</a:t>
            </a:r>
            <a:r>
              <a:rPr lang="en-US" altLang="zh-CN" sz="2400" dirty="0" smtClean="0"/>
              <a:t>)}</a:t>
            </a:r>
            <a:r>
              <a:rPr lang="zh-CN" altLang="en-US" sz="2400" dirty="0"/>
              <a:t>。</a:t>
            </a:r>
          </a:p>
          <a:p>
            <a:r>
              <a:rPr lang="zh-CN" altLang="en-US" sz="2400" dirty="0" smtClean="0"/>
              <a:t>对于</a:t>
            </a:r>
            <a:r>
              <a:rPr lang="zh-CN" altLang="en-US" sz="2400" dirty="0"/>
              <a:t>任意的</a:t>
            </a:r>
            <a:r>
              <a:rPr lang="en-US" altLang="zh-CN" sz="2400" dirty="0"/>
              <a:t>a&lt;=b&lt;=c&lt;=d</a:t>
            </a:r>
            <a:r>
              <a:rPr lang="zh-CN" altLang="en-US" sz="2400" dirty="0"/>
              <a:t>，假设</a:t>
            </a:r>
            <a:r>
              <a:rPr lang="en-US" altLang="zh-CN" sz="2400" dirty="0"/>
              <a:t>f(</a:t>
            </a:r>
            <a:r>
              <a:rPr lang="en-US" altLang="zh-CN" sz="2400" dirty="0" err="1"/>
              <a:t>a,d</a:t>
            </a:r>
            <a:r>
              <a:rPr lang="en-US" altLang="zh-CN" sz="2400" dirty="0"/>
              <a:t>)</a:t>
            </a:r>
            <a:r>
              <a:rPr lang="zh-CN" altLang="en-US" sz="2400" dirty="0" smtClean="0"/>
              <a:t>以</a:t>
            </a:r>
            <a:r>
              <a:rPr lang="en-US" altLang="zh-CN" sz="2400" dirty="0" smtClean="0"/>
              <a:t>x</a:t>
            </a:r>
            <a:r>
              <a:rPr lang="zh-CN" altLang="en-US" sz="2400" dirty="0" smtClean="0"/>
              <a:t>、</a:t>
            </a:r>
            <a:r>
              <a:rPr lang="en-US" altLang="zh-CN" sz="2400" dirty="0" smtClean="0"/>
              <a:t>f(</a:t>
            </a:r>
            <a:r>
              <a:rPr lang="en-US" altLang="zh-CN" sz="2400" dirty="0" err="1" smtClean="0"/>
              <a:t>b,c</a:t>
            </a:r>
            <a:r>
              <a:rPr lang="en-US" altLang="zh-CN" sz="2400" dirty="0"/>
              <a:t>)</a:t>
            </a:r>
            <a:r>
              <a:rPr lang="zh-CN" altLang="en-US" sz="2400" dirty="0"/>
              <a:t>以</a:t>
            </a:r>
            <a:r>
              <a:rPr lang="en-US" altLang="zh-CN" sz="2400" dirty="0"/>
              <a:t>y</a:t>
            </a:r>
            <a:r>
              <a:rPr lang="zh-CN" altLang="en-US" sz="2400" dirty="0"/>
              <a:t>为最优决策</a:t>
            </a:r>
            <a:r>
              <a:rPr lang="zh-CN" altLang="en-US" sz="2400" dirty="0" smtClean="0"/>
              <a:t>。</a:t>
            </a:r>
            <a:endParaRPr lang="zh-CN" altLang="en-US" sz="2400" dirty="0"/>
          </a:p>
          <a:p>
            <a:r>
              <a:rPr lang="zh-CN" altLang="en-US" sz="2400" dirty="0"/>
              <a:t>若</a:t>
            </a:r>
            <a:r>
              <a:rPr lang="en-US" altLang="zh-CN" sz="2400" dirty="0"/>
              <a:t>x&lt;=y</a:t>
            </a:r>
            <a:r>
              <a:rPr lang="zh-CN" altLang="en-US" sz="2400" dirty="0"/>
              <a:t>，即位置形如</a:t>
            </a:r>
            <a:r>
              <a:rPr lang="en-US" altLang="zh-CN" sz="2400" dirty="0"/>
              <a:t>a---b---x---y---c---d</a:t>
            </a:r>
            <a:r>
              <a:rPr lang="zh-CN" altLang="en-US" sz="2400" dirty="0"/>
              <a:t>，则有：</a:t>
            </a:r>
          </a:p>
          <a:p>
            <a:r>
              <a:rPr lang="en-US" altLang="zh-CN" sz="2400" dirty="0"/>
              <a:t>f(</a:t>
            </a:r>
            <a:r>
              <a:rPr lang="en-US" altLang="zh-CN" sz="2400" dirty="0" err="1"/>
              <a:t>a,d</a:t>
            </a:r>
            <a:r>
              <a:rPr lang="en-US" altLang="zh-CN" sz="2400" dirty="0"/>
              <a:t>)+f(</a:t>
            </a:r>
            <a:r>
              <a:rPr lang="en-US" altLang="zh-CN" sz="2400" dirty="0" err="1"/>
              <a:t>b,c</a:t>
            </a:r>
            <a:r>
              <a:rPr lang="en-US" altLang="zh-CN" sz="2400" dirty="0"/>
              <a:t>)=f(</a:t>
            </a:r>
            <a:r>
              <a:rPr lang="en-US" altLang="zh-CN" sz="2400" dirty="0" err="1"/>
              <a:t>a,x</a:t>
            </a:r>
            <a:r>
              <a:rPr lang="en-US" altLang="zh-CN" sz="2400" dirty="0"/>
              <a:t>)+f(x+1,d)+f(</a:t>
            </a:r>
            <a:r>
              <a:rPr lang="en-US" altLang="zh-CN" sz="2400" dirty="0" err="1"/>
              <a:t>b,y</a:t>
            </a:r>
            <a:r>
              <a:rPr lang="en-US" altLang="zh-CN" sz="2400" dirty="0"/>
              <a:t>)+f(y+1,c) ---</a:t>
            </a:r>
            <a:r>
              <a:rPr lang="zh-CN" altLang="en-US" sz="2400" dirty="0"/>
              <a:t>因为</a:t>
            </a:r>
            <a:r>
              <a:rPr lang="en-US" altLang="zh-CN" sz="2400" dirty="0" err="1"/>
              <a:t>x,y</a:t>
            </a:r>
            <a:r>
              <a:rPr lang="zh-CN" altLang="en-US" sz="2400" dirty="0"/>
              <a:t>分别是</a:t>
            </a:r>
            <a:r>
              <a:rPr lang="en-US" altLang="zh-CN" sz="2400" dirty="0"/>
              <a:t>(</a:t>
            </a:r>
            <a:r>
              <a:rPr lang="en-US" altLang="zh-CN" sz="2400" dirty="0" err="1"/>
              <a:t>a,d</a:t>
            </a:r>
            <a:r>
              <a:rPr lang="en-US" altLang="zh-CN" sz="2400" dirty="0"/>
              <a:t>)</a:t>
            </a:r>
            <a:r>
              <a:rPr lang="zh-CN" altLang="en-US" sz="2400" dirty="0"/>
              <a:t>和</a:t>
            </a:r>
            <a:r>
              <a:rPr lang="en-US" altLang="zh-CN" sz="2400" dirty="0"/>
              <a:t>(</a:t>
            </a:r>
            <a:r>
              <a:rPr lang="en-US" altLang="zh-CN" sz="2400" dirty="0" err="1"/>
              <a:t>b,c</a:t>
            </a:r>
            <a:r>
              <a:rPr lang="en-US" altLang="zh-CN" sz="2400" dirty="0"/>
              <a:t>)</a:t>
            </a:r>
            <a:r>
              <a:rPr lang="zh-CN" altLang="en-US" sz="2400" dirty="0"/>
              <a:t>的最优决策。</a:t>
            </a:r>
          </a:p>
          <a:p>
            <a:r>
              <a:rPr lang="en-US" altLang="zh-CN" sz="2400" dirty="0"/>
              <a:t>f(</a:t>
            </a:r>
            <a:r>
              <a:rPr lang="en-US" altLang="zh-CN" sz="2400" dirty="0" err="1"/>
              <a:t>a,c</a:t>
            </a:r>
            <a:r>
              <a:rPr lang="en-US" altLang="zh-CN" sz="2400" dirty="0"/>
              <a:t>)+f(</a:t>
            </a:r>
            <a:r>
              <a:rPr lang="en-US" altLang="zh-CN" sz="2400" dirty="0" err="1"/>
              <a:t>b,d</a:t>
            </a:r>
            <a:r>
              <a:rPr lang="en-US" altLang="zh-CN" sz="2400" dirty="0"/>
              <a:t>)&lt;=f(</a:t>
            </a:r>
            <a:r>
              <a:rPr lang="en-US" altLang="zh-CN" sz="2400" dirty="0" err="1"/>
              <a:t>a,x</a:t>
            </a:r>
            <a:r>
              <a:rPr lang="en-US" altLang="zh-CN" sz="2400" dirty="0"/>
              <a:t>)+f(x+1,c)+f(</a:t>
            </a:r>
            <a:r>
              <a:rPr lang="en-US" altLang="zh-CN" sz="2400" dirty="0" err="1"/>
              <a:t>b,y</a:t>
            </a:r>
            <a:r>
              <a:rPr lang="en-US" altLang="zh-CN" sz="2400" dirty="0"/>
              <a:t>)+f(y+1,d) ---</a:t>
            </a:r>
            <a:r>
              <a:rPr lang="zh-CN" altLang="en-US" sz="2400" dirty="0"/>
              <a:t>因为对于</a:t>
            </a:r>
            <a:r>
              <a:rPr lang="en-US" altLang="zh-CN" sz="2400" dirty="0"/>
              <a:t>f(</a:t>
            </a:r>
            <a:r>
              <a:rPr lang="en-US" altLang="zh-CN" sz="2400" dirty="0" err="1"/>
              <a:t>a,c</a:t>
            </a:r>
            <a:r>
              <a:rPr lang="en-US" altLang="zh-CN" sz="2400" dirty="0"/>
              <a:t>)</a:t>
            </a:r>
            <a:r>
              <a:rPr lang="zh-CN" altLang="en-US" sz="2400" dirty="0"/>
              <a:t>，任意决策</a:t>
            </a:r>
            <a:r>
              <a:rPr lang="en-US" altLang="zh-CN" sz="2400" dirty="0"/>
              <a:t>x</a:t>
            </a:r>
            <a:r>
              <a:rPr lang="zh-CN" altLang="en-US" sz="2400" dirty="0"/>
              <a:t>算出的</a:t>
            </a:r>
            <a:r>
              <a:rPr lang="en-US" altLang="zh-CN" sz="2400" dirty="0"/>
              <a:t>f</a:t>
            </a:r>
            <a:r>
              <a:rPr lang="zh-CN" altLang="en-US" sz="2400" dirty="0"/>
              <a:t>值显然比最优决策算出的</a:t>
            </a:r>
            <a:r>
              <a:rPr lang="en-US" altLang="zh-CN" sz="2400" dirty="0"/>
              <a:t>f(</a:t>
            </a:r>
            <a:r>
              <a:rPr lang="en-US" altLang="zh-CN" sz="2400" dirty="0" err="1"/>
              <a:t>a,c</a:t>
            </a:r>
            <a:r>
              <a:rPr lang="en-US" altLang="zh-CN" sz="2400" dirty="0"/>
              <a:t>)</a:t>
            </a:r>
            <a:r>
              <a:rPr lang="zh-CN" altLang="en-US" sz="2400" dirty="0"/>
              <a:t>大（更差），</a:t>
            </a:r>
            <a:r>
              <a:rPr lang="en-US" altLang="zh-CN" sz="2400" dirty="0"/>
              <a:t>f(</a:t>
            </a:r>
            <a:r>
              <a:rPr lang="en-US" altLang="zh-CN" sz="2400" dirty="0" err="1"/>
              <a:t>b,d</a:t>
            </a:r>
            <a:r>
              <a:rPr lang="en-US" altLang="zh-CN" sz="2400" dirty="0"/>
              <a:t>)</a:t>
            </a:r>
            <a:r>
              <a:rPr lang="zh-CN" altLang="en-US" sz="2400" dirty="0"/>
              <a:t>同理。</a:t>
            </a:r>
          </a:p>
          <a:p>
            <a:r>
              <a:rPr lang="zh-CN" altLang="en-US" sz="2400" dirty="0"/>
              <a:t>两式相减，得到</a:t>
            </a:r>
            <a:r>
              <a:rPr lang="en-US" altLang="zh-CN" sz="2400" dirty="0"/>
              <a:t>f(x+1,d)+f(y+1,c) – (f(x+1,c)+f(y+1,d))</a:t>
            </a:r>
            <a:r>
              <a:rPr lang="zh-CN" altLang="en-US" sz="2400" dirty="0"/>
              <a:t>。</a:t>
            </a:r>
          </a:p>
          <a:p>
            <a:r>
              <a:rPr lang="zh-CN" altLang="en-US" sz="2400" dirty="0"/>
              <a:t>由于</a:t>
            </a:r>
            <a:r>
              <a:rPr lang="en-US" altLang="zh-CN" sz="2400" dirty="0"/>
              <a:t>x&gt;a, y&gt;b</a:t>
            </a:r>
            <a:r>
              <a:rPr lang="zh-CN" altLang="en-US" sz="2400" dirty="0"/>
              <a:t>，可对区间长度做数学归纳法。由归纳假设可知上式</a:t>
            </a:r>
            <a:r>
              <a:rPr lang="en-US" altLang="zh-CN" sz="2400" dirty="0"/>
              <a:t>&gt;=0</a:t>
            </a:r>
            <a:r>
              <a:rPr lang="zh-CN" altLang="en-US" sz="2400" dirty="0"/>
              <a:t>，因此</a:t>
            </a:r>
            <a:r>
              <a:rPr lang="en-US" altLang="zh-CN" sz="2400" dirty="0"/>
              <a:t>f(</a:t>
            </a:r>
            <a:r>
              <a:rPr lang="en-US" altLang="zh-CN" sz="2400" dirty="0" err="1"/>
              <a:t>a,d</a:t>
            </a:r>
            <a:r>
              <a:rPr lang="en-US" altLang="zh-CN" sz="2400" dirty="0"/>
              <a:t>)+f(</a:t>
            </a:r>
            <a:r>
              <a:rPr lang="en-US" altLang="zh-CN" sz="2400" dirty="0" err="1"/>
              <a:t>b,c</a:t>
            </a:r>
            <a:r>
              <a:rPr lang="en-US" altLang="zh-CN" sz="2400" dirty="0"/>
              <a:t>) – (f(</a:t>
            </a:r>
            <a:r>
              <a:rPr lang="en-US" altLang="zh-CN" sz="2400" dirty="0" err="1"/>
              <a:t>a,c</a:t>
            </a:r>
            <a:r>
              <a:rPr lang="en-US" altLang="zh-CN" sz="2400" dirty="0"/>
              <a:t>)+f(</a:t>
            </a:r>
            <a:r>
              <a:rPr lang="en-US" altLang="zh-CN" sz="2400" dirty="0" err="1"/>
              <a:t>b,d</a:t>
            </a:r>
            <a:r>
              <a:rPr lang="en-US" altLang="zh-CN" sz="2400" dirty="0"/>
              <a:t>))&gt;=0</a:t>
            </a:r>
            <a:r>
              <a:rPr lang="zh-CN" altLang="en-US" sz="2400" dirty="0" smtClean="0"/>
              <a:t>；</a:t>
            </a:r>
            <a:endParaRPr lang="zh-CN" altLang="en-US" sz="2400" dirty="0"/>
          </a:p>
        </p:txBody>
      </p:sp>
      <p:sp>
        <p:nvSpPr>
          <p:cNvPr id="4" name="内容占位符 3"/>
          <p:cNvSpPr>
            <a:spLocks noGrp="1"/>
          </p:cNvSpPr>
          <p:nvPr>
            <p:ph sz="quarter" idx="10"/>
          </p:nvPr>
        </p:nvSpPr>
        <p:spPr/>
        <p:txBody>
          <a:bodyPr/>
          <a:lstStyle/>
          <a:p>
            <a:r>
              <a:rPr lang="zh-CN" altLang="en-US" dirty="0" smtClean="0"/>
              <a:t>四边形不等式</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69161834"/>
      </p:ext>
    </p:extLst>
  </p:cSld>
  <p:clrMapOvr>
    <a:masterClrMapping/>
  </p:clrMapOvr>
  <p:transition spd="slow">
    <p:pu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a:t>
            </a:r>
            <a:r>
              <a:rPr lang="en-US" altLang="zh-CN" dirty="0"/>
              <a:t>Prove?</a:t>
            </a:r>
            <a:endParaRPr lang="zh-CN" altLang="en-US" dirty="0"/>
          </a:p>
        </p:txBody>
      </p:sp>
      <p:sp>
        <p:nvSpPr>
          <p:cNvPr id="3" name="内容占位符 2"/>
          <p:cNvSpPr>
            <a:spLocks noGrp="1"/>
          </p:cNvSpPr>
          <p:nvPr>
            <p:ph idx="1"/>
          </p:nvPr>
        </p:nvSpPr>
        <p:spPr/>
        <p:txBody>
          <a:bodyPr/>
          <a:lstStyle/>
          <a:p>
            <a:r>
              <a:rPr lang="zh-CN" altLang="en-US" sz="2400" dirty="0"/>
              <a:t>若</a:t>
            </a:r>
            <a:r>
              <a:rPr lang="en-US" altLang="zh-CN" sz="2400" dirty="0"/>
              <a:t>x&gt;y</a:t>
            </a:r>
            <a:r>
              <a:rPr lang="zh-CN" altLang="en-US" sz="2400" dirty="0"/>
              <a:t>，位置形如</a:t>
            </a:r>
            <a:r>
              <a:rPr lang="en-US" altLang="zh-CN" sz="2400" dirty="0"/>
              <a:t>a---b---y---x---c---d</a:t>
            </a:r>
            <a:r>
              <a:rPr lang="zh-CN" altLang="en-US" sz="2400" dirty="0"/>
              <a:t>，同理可以得到：</a:t>
            </a:r>
          </a:p>
          <a:p>
            <a:r>
              <a:rPr lang="en-US" altLang="zh-CN" sz="2400" dirty="0"/>
              <a:t>f(</a:t>
            </a:r>
            <a:r>
              <a:rPr lang="en-US" altLang="zh-CN" sz="2400" dirty="0" err="1"/>
              <a:t>a,d</a:t>
            </a:r>
            <a:r>
              <a:rPr lang="en-US" altLang="zh-CN" sz="2400" dirty="0"/>
              <a:t>)+f(</a:t>
            </a:r>
            <a:r>
              <a:rPr lang="en-US" altLang="zh-CN" sz="2400" dirty="0" err="1"/>
              <a:t>b,c</a:t>
            </a:r>
            <a:r>
              <a:rPr lang="en-US" altLang="zh-CN" sz="2400" dirty="0"/>
              <a:t>)=f(</a:t>
            </a:r>
            <a:r>
              <a:rPr lang="en-US" altLang="zh-CN" sz="2400" dirty="0" err="1"/>
              <a:t>a,x</a:t>
            </a:r>
            <a:r>
              <a:rPr lang="en-US" altLang="zh-CN" sz="2400" dirty="0"/>
              <a:t>)+f(x+1,d)+f(</a:t>
            </a:r>
            <a:r>
              <a:rPr lang="en-US" altLang="zh-CN" sz="2400" dirty="0" err="1"/>
              <a:t>b,y</a:t>
            </a:r>
            <a:r>
              <a:rPr lang="en-US" altLang="zh-CN" sz="2400" dirty="0"/>
              <a:t>)+f(y+1,c)</a:t>
            </a:r>
          </a:p>
          <a:p>
            <a:r>
              <a:rPr lang="en-US" altLang="zh-CN" sz="2400" dirty="0"/>
              <a:t>f(</a:t>
            </a:r>
            <a:r>
              <a:rPr lang="en-US" altLang="zh-CN" sz="2400" dirty="0" err="1"/>
              <a:t>a,c</a:t>
            </a:r>
            <a:r>
              <a:rPr lang="en-US" altLang="zh-CN" sz="2400" dirty="0"/>
              <a:t>)+f(</a:t>
            </a:r>
            <a:r>
              <a:rPr lang="en-US" altLang="zh-CN" sz="2400" dirty="0" err="1"/>
              <a:t>b,d</a:t>
            </a:r>
            <a:r>
              <a:rPr lang="en-US" altLang="zh-CN" sz="2400" dirty="0"/>
              <a:t>)&lt;=f(</a:t>
            </a:r>
            <a:r>
              <a:rPr lang="en-US" altLang="zh-CN" sz="2400" dirty="0" err="1"/>
              <a:t>a,y</a:t>
            </a:r>
            <a:r>
              <a:rPr lang="en-US" altLang="zh-CN" sz="2400" dirty="0"/>
              <a:t>)+f(y+1,c)+f(</a:t>
            </a:r>
            <a:r>
              <a:rPr lang="en-US" altLang="zh-CN" sz="2400" dirty="0" err="1"/>
              <a:t>b,x</a:t>
            </a:r>
            <a:r>
              <a:rPr lang="en-US" altLang="zh-CN" sz="2400" dirty="0"/>
              <a:t>)+f(x+1,d)</a:t>
            </a:r>
          </a:p>
          <a:p>
            <a:r>
              <a:rPr lang="zh-CN" altLang="en-US" sz="2400" dirty="0"/>
              <a:t>两式相减，由归纳假设得到</a:t>
            </a:r>
            <a:r>
              <a:rPr lang="en-US" altLang="zh-CN" sz="2400" dirty="0"/>
              <a:t>f(</a:t>
            </a:r>
            <a:r>
              <a:rPr lang="en-US" altLang="zh-CN" sz="2400" dirty="0" err="1"/>
              <a:t>a,x</a:t>
            </a:r>
            <a:r>
              <a:rPr lang="en-US" altLang="zh-CN" sz="2400" dirty="0"/>
              <a:t>)+f(</a:t>
            </a:r>
            <a:r>
              <a:rPr lang="en-US" altLang="zh-CN" sz="2400" dirty="0" err="1"/>
              <a:t>b,y</a:t>
            </a:r>
            <a:r>
              <a:rPr lang="en-US" altLang="zh-CN" sz="2400" dirty="0"/>
              <a:t>) – (f(</a:t>
            </a:r>
            <a:r>
              <a:rPr lang="en-US" altLang="zh-CN" sz="2400" dirty="0" err="1"/>
              <a:t>a,y</a:t>
            </a:r>
            <a:r>
              <a:rPr lang="en-US" altLang="zh-CN" sz="2400" dirty="0"/>
              <a:t>)+f(</a:t>
            </a:r>
            <a:r>
              <a:rPr lang="en-US" altLang="zh-CN" sz="2400" dirty="0" err="1"/>
              <a:t>b,x</a:t>
            </a:r>
            <a:r>
              <a:rPr lang="en-US" altLang="zh-CN" sz="2400" dirty="0"/>
              <a:t>))&gt;=0</a:t>
            </a:r>
            <a:r>
              <a:rPr lang="zh-CN" altLang="en-US" sz="2400" dirty="0" smtClean="0"/>
              <a:t>。</a:t>
            </a:r>
            <a:endParaRPr lang="zh-CN" altLang="en-US" sz="2400" dirty="0"/>
          </a:p>
          <a:p>
            <a:r>
              <a:rPr lang="zh-CN" altLang="en-US" sz="2400" dirty="0"/>
              <a:t>因此对于一切的</a:t>
            </a:r>
            <a:r>
              <a:rPr lang="en-US" altLang="zh-CN" sz="2400" dirty="0"/>
              <a:t>a&lt;=b&lt;=c&lt;=d</a:t>
            </a:r>
            <a:r>
              <a:rPr lang="zh-CN" altLang="en-US" sz="2400" dirty="0"/>
              <a:t>，</a:t>
            </a:r>
            <a:r>
              <a:rPr lang="en-US" altLang="zh-CN" sz="2400" dirty="0"/>
              <a:t>f(</a:t>
            </a:r>
            <a:r>
              <a:rPr lang="en-US" altLang="zh-CN" sz="2400" dirty="0" err="1"/>
              <a:t>a,d</a:t>
            </a:r>
            <a:r>
              <a:rPr lang="en-US" altLang="zh-CN" sz="2400" dirty="0"/>
              <a:t>)+f(</a:t>
            </a:r>
            <a:r>
              <a:rPr lang="en-US" altLang="zh-CN" sz="2400" dirty="0" err="1"/>
              <a:t>b,c</a:t>
            </a:r>
            <a:r>
              <a:rPr lang="en-US" altLang="zh-CN" sz="2400" dirty="0"/>
              <a:t>) – (f(</a:t>
            </a:r>
            <a:r>
              <a:rPr lang="en-US" altLang="zh-CN" sz="2400" dirty="0" err="1"/>
              <a:t>a,c</a:t>
            </a:r>
            <a:r>
              <a:rPr lang="en-US" altLang="zh-CN" sz="2400" dirty="0"/>
              <a:t>)+f(</a:t>
            </a:r>
            <a:r>
              <a:rPr lang="en-US" altLang="zh-CN" sz="2400" dirty="0" err="1"/>
              <a:t>b,d</a:t>
            </a:r>
            <a:r>
              <a:rPr lang="en-US" altLang="zh-CN" sz="2400" dirty="0"/>
              <a:t>))&gt;=0</a:t>
            </a:r>
            <a:r>
              <a:rPr lang="zh-CN" altLang="en-US" sz="2400" dirty="0" smtClean="0"/>
              <a:t>。</a:t>
            </a:r>
            <a:endParaRPr lang="en-US" altLang="zh-CN" sz="2400" dirty="0" smtClean="0"/>
          </a:p>
          <a:p>
            <a:r>
              <a:rPr lang="zh-CN" altLang="en-US" sz="2400" dirty="0" smtClean="0"/>
              <a:t>而</a:t>
            </a:r>
            <a:r>
              <a:rPr lang="en-US" altLang="zh-CN" sz="2400" dirty="0" smtClean="0"/>
              <a:t>w</a:t>
            </a:r>
            <a:r>
              <a:rPr lang="zh-CN" altLang="en-US" sz="2400" dirty="0" smtClean="0"/>
              <a:t>为区间和，显然满足四边形不等式。</a:t>
            </a:r>
            <a:endParaRPr lang="en-US" altLang="zh-CN" sz="2400" dirty="0"/>
          </a:p>
          <a:p>
            <a:r>
              <a:rPr lang="zh-CN" altLang="zh-CN" sz="2400" dirty="0"/>
              <a:t>回到</a:t>
            </a:r>
            <a:r>
              <a:rPr lang="zh-CN" altLang="zh-CN" sz="2400" dirty="0" smtClean="0"/>
              <a:t>原</a:t>
            </a:r>
            <a:r>
              <a:rPr lang="zh-CN" altLang="en-US" sz="2400" dirty="0" smtClean="0"/>
              <a:t>式</a:t>
            </a:r>
            <a:r>
              <a:rPr lang="zh-CN" altLang="zh-CN" sz="2400" dirty="0" smtClean="0"/>
              <a:t>，</a:t>
            </a:r>
            <a:r>
              <a:rPr lang="zh-CN" altLang="zh-CN" sz="2400" dirty="0"/>
              <a:t>假设</a:t>
            </a:r>
            <a:r>
              <a:rPr lang="en-US" altLang="zh-CN" sz="2400" dirty="0"/>
              <a:t>d=</a:t>
            </a:r>
            <a:r>
              <a:rPr lang="en-US" altLang="zh-CN" sz="2400" dirty="0" err="1"/>
              <a:t>pos</a:t>
            </a:r>
            <a:r>
              <a:rPr lang="en-US" altLang="zh-CN" sz="2400" dirty="0"/>
              <a:t>(</a:t>
            </a:r>
            <a:r>
              <a:rPr lang="en-US" altLang="zh-CN" sz="2400" dirty="0" err="1"/>
              <a:t>i,j</a:t>
            </a:r>
            <a:r>
              <a:rPr lang="en-US" altLang="zh-CN" sz="2400" dirty="0"/>
              <a:t>)</a:t>
            </a:r>
            <a:r>
              <a:rPr lang="zh-CN" altLang="zh-CN" sz="2400" dirty="0"/>
              <a:t>为</a:t>
            </a:r>
            <a:r>
              <a:rPr lang="en-US" altLang="zh-CN" sz="2400" dirty="0"/>
              <a:t>f(</a:t>
            </a:r>
            <a:r>
              <a:rPr lang="en-US" altLang="zh-CN" sz="2400" dirty="0" err="1"/>
              <a:t>i,j</a:t>
            </a:r>
            <a:r>
              <a:rPr lang="en-US" altLang="zh-CN" sz="2400" dirty="0"/>
              <a:t>)</a:t>
            </a:r>
            <a:r>
              <a:rPr lang="zh-CN" altLang="zh-CN" sz="2400" dirty="0"/>
              <a:t>的最优决策位置。</a:t>
            </a:r>
          </a:p>
          <a:p>
            <a:r>
              <a:rPr lang="zh-CN" altLang="zh-CN" sz="2400" dirty="0"/>
              <a:t>设</a:t>
            </a:r>
            <a:r>
              <a:rPr lang="en-US" altLang="zh-CN" sz="2400" dirty="0" err="1"/>
              <a:t>fk</a:t>
            </a:r>
            <a:r>
              <a:rPr lang="en-US" altLang="zh-CN" sz="2400" dirty="0"/>
              <a:t>(</a:t>
            </a:r>
            <a:r>
              <a:rPr lang="en-US" altLang="zh-CN" sz="2400" dirty="0" err="1"/>
              <a:t>i,j</a:t>
            </a:r>
            <a:r>
              <a:rPr lang="en-US" altLang="zh-CN" sz="2400" dirty="0"/>
              <a:t>)=f(</a:t>
            </a:r>
            <a:r>
              <a:rPr lang="en-US" altLang="zh-CN" sz="2400" dirty="0" err="1"/>
              <a:t>i,k</a:t>
            </a:r>
            <a:r>
              <a:rPr lang="en-US" altLang="zh-CN" sz="2400" dirty="0"/>
              <a:t>)+f(k+1,j)</a:t>
            </a:r>
            <a:r>
              <a:rPr lang="zh-CN" altLang="zh-CN" sz="2400" dirty="0"/>
              <a:t>，</a:t>
            </a:r>
            <a:r>
              <a:rPr lang="en-US" altLang="zh-CN" sz="2400" dirty="0" err="1"/>
              <a:t>fd</a:t>
            </a:r>
            <a:r>
              <a:rPr lang="en-US" altLang="zh-CN" sz="2400" dirty="0"/>
              <a:t>(</a:t>
            </a:r>
            <a:r>
              <a:rPr lang="en-US" altLang="zh-CN" sz="2400" dirty="0" err="1"/>
              <a:t>i,j</a:t>
            </a:r>
            <a:r>
              <a:rPr lang="en-US" altLang="zh-CN" sz="2400" dirty="0"/>
              <a:t>)=f(</a:t>
            </a:r>
            <a:r>
              <a:rPr lang="en-US" altLang="zh-CN" sz="2400" dirty="0" err="1"/>
              <a:t>i,d</a:t>
            </a:r>
            <a:r>
              <a:rPr lang="en-US" altLang="zh-CN" sz="2400" dirty="0"/>
              <a:t>)+f(d+1,j)</a:t>
            </a:r>
            <a:r>
              <a:rPr lang="zh-CN" altLang="zh-CN" sz="2400" dirty="0"/>
              <a:t>。</a:t>
            </a:r>
          </a:p>
          <a:p>
            <a:r>
              <a:rPr lang="zh-CN" altLang="zh-CN" sz="2400" dirty="0"/>
              <a:t>对于任意的决策</a:t>
            </a:r>
            <a:r>
              <a:rPr lang="en-US" altLang="zh-CN" sz="2400" dirty="0"/>
              <a:t>k&lt;d</a:t>
            </a:r>
            <a:r>
              <a:rPr lang="zh-CN" altLang="zh-CN" sz="2400" dirty="0"/>
              <a:t>，由</a:t>
            </a:r>
            <a:r>
              <a:rPr lang="en-US" altLang="zh-CN" sz="2400" dirty="0"/>
              <a:t>d</a:t>
            </a:r>
            <a:r>
              <a:rPr lang="zh-CN" altLang="zh-CN" sz="2400" dirty="0"/>
              <a:t>的最优性显然有：</a:t>
            </a:r>
            <a:r>
              <a:rPr lang="en-US" altLang="zh-CN" sz="2400" dirty="0" err="1"/>
              <a:t>fk</a:t>
            </a:r>
            <a:r>
              <a:rPr lang="en-US" altLang="zh-CN" sz="2400" dirty="0"/>
              <a:t>(</a:t>
            </a:r>
            <a:r>
              <a:rPr lang="en-US" altLang="zh-CN" sz="2400" dirty="0" err="1"/>
              <a:t>i,j</a:t>
            </a:r>
            <a:r>
              <a:rPr lang="en-US" altLang="zh-CN" sz="2400" dirty="0"/>
              <a:t>)-</a:t>
            </a:r>
            <a:r>
              <a:rPr lang="en-US" altLang="zh-CN" sz="2400" dirty="0" err="1"/>
              <a:t>fd</a:t>
            </a:r>
            <a:r>
              <a:rPr lang="en-US" altLang="zh-CN" sz="2400" dirty="0"/>
              <a:t>(</a:t>
            </a:r>
            <a:r>
              <a:rPr lang="en-US" altLang="zh-CN" sz="2400" dirty="0" err="1"/>
              <a:t>i,j</a:t>
            </a:r>
            <a:r>
              <a:rPr lang="en-US" altLang="zh-CN" sz="2400" dirty="0"/>
              <a:t>)&gt;=0</a:t>
            </a:r>
            <a:r>
              <a:rPr lang="zh-CN" altLang="zh-CN" sz="2400" dirty="0" smtClean="0"/>
              <a:t>。</a:t>
            </a:r>
            <a:endParaRPr lang="zh-CN" altLang="zh-CN" sz="2400" dirty="0"/>
          </a:p>
        </p:txBody>
      </p:sp>
      <p:sp>
        <p:nvSpPr>
          <p:cNvPr id="4" name="内容占位符 3"/>
          <p:cNvSpPr>
            <a:spLocks noGrp="1"/>
          </p:cNvSpPr>
          <p:nvPr>
            <p:ph sz="quarter" idx="10"/>
          </p:nvPr>
        </p:nvSpPr>
        <p:spPr/>
        <p:txBody>
          <a:bodyPr/>
          <a:lstStyle/>
          <a:p>
            <a:r>
              <a:rPr lang="zh-CN" altLang="en-US" dirty="0" smtClean="0"/>
              <a:t>四边形不等式</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822214376"/>
      </p:ext>
    </p:extLst>
  </p:cSld>
  <p:clrMapOvr>
    <a:masterClrMapping/>
  </p:clrMapOvr>
  <p:transition spd="slow">
    <p:pu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a:t>
            </a:r>
            <a:r>
              <a:rPr lang="en-US" altLang="zh-CN" dirty="0"/>
              <a:t>Prove?</a:t>
            </a:r>
            <a:endParaRPr lang="zh-CN" altLang="en-US" dirty="0"/>
          </a:p>
        </p:txBody>
      </p:sp>
      <p:sp>
        <p:nvSpPr>
          <p:cNvPr id="3" name="内容占位符 2"/>
          <p:cNvSpPr>
            <a:spLocks noGrp="1"/>
          </p:cNvSpPr>
          <p:nvPr>
            <p:ph idx="1"/>
          </p:nvPr>
        </p:nvSpPr>
        <p:spPr/>
        <p:txBody>
          <a:bodyPr/>
          <a:lstStyle/>
          <a:p>
            <a:r>
              <a:rPr lang="zh-CN" altLang="en-US" sz="2400" dirty="0"/>
              <a:t>因此</a:t>
            </a:r>
            <a:r>
              <a:rPr lang="en-US" altLang="zh-CN" sz="2400" dirty="0" err="1"/>
              <a:t>fk</a:t>
            </a:r>
            <a:r>
              <a:rPr lang="en-US" altLang="zh-CN" sz="2400" dirty="0"/>
              <a:t>(i+1,j)-</a:t>
            </a:r>
            <a:r>
              <a:rPr lang="en-US" altLang="zh-CN" sz="2400" dirty="0" err="1"/>
              <a:t>fd</a:t>
            </a:r>
            <a:r>
              <a:rPr lang="en-US" altLang="zh-CN" sz="2400" dirty="0"/>
              <a:t>(i+1,j)-(</a:t>
            </a:r>
            <a:r>
              <a:rPr lang="en-US" altLang="zh-CN" sz="2400" dirty="0" err="1"/>
              <a:t>fk</a:t>
            </a:r>
            <a:r>
              <a:rPr lang="en-US" altLang="zh-CN" sz="2400" dirty="0"/>
              <a:t>(</a:t>
            </a:r>
            <a:r>
              <a:rPr lang="en-US" altLang="zh-CN" sz="2400" dirty="0" err="1"/>
              <a:t>i,j</a:t>
            </a:r>
            <a:r>
              <a:rPr lang="en-US" altLang="zh-CN" sz="2400" dirty="0"/>
              <a:t>)-</a:t>
            </a:r>
            <a:r>
              <a:rPr lang="en-US" altLang="zh-CN" sz="2400" dirty="0" err="1"/>
              <a:t>fd</a:t>
            </a:r>
            <a:r>
              <a:rPr lang="en-US" altLang="zh-CN" sz="2400" dirty="0"/>
              <a:t>(</a:t>
            </a:r>
            <a:r>
              <a:rPr lang="en-US" altLang="zh-CN" sz="2400" dirty="0" err="1"/>
              <a:t>i,j</a:t>
            </a:r>
            <a:r>
              <a:rPr lang="en-US" altLang="zh-CN" sz="2400" dirty="0"/>
              <a:t>))</a:t>
            </a:r>
          </a:p>
          <a:p>
            <a:r>
              <a:rPr lang="en-US" altLang="zh-CN" sz="2400" dirty="0"/>
              <a:t>= </a:t>
            </a:r>
            <a:r>
              <a:rPr lang="en-US" altLang="zh-CN" sz="2400" dirty="0" err="1"/>
              <a:t>fk</a:t>
            </a:r>
            <a:r>
              <a:rPr lang="en-US" altLang="zh-CN" sz="2400" dirty="0"/>
              <a:t>(i+1,j)+</a:t>
            </a:r>
            <a:r>
              <a:rPr lang="en-US" altLang="zh-CN" sz="2400" dirty="0" err="1"/>
              <a:t>fd</a:t>
            </a:r>
            <a:r>
              <a:rPr lang="en-US" altLang="zh-CN" sz="2400" dirty="0"/>
              <a:t>(</a:t>
            </a:r>
            <a:r>
              <a:rPr lang="en-US" altLang="zh-CN" sz="2400" dirty="0" err="1"/>
              <a:t>i,j</a:t>
            </a:r>
            <a:r>
              <a:rPr lang="en-US" altLang="zh-CN" sz="2400" dirty="0"/>
              <a:t>)-(</a:t>
            </a:r>
            <a:r>
              <a:rPr lang="en-US" altLang="zh-CN" sz="2400" dirty="0" err="1"/>
              <a:t>fd</a:t>
            </a:r>
            <a:r>
              <a:rPr lang="en-US" altLang="zh-CN" sz="2400" dirty="0"/>
              <a:t>(i+1,j)+</a:t>
            </a:r>
            <a:r>
              <a:rPr lang="en-US" altLang="zh-CN" sz="2400" dirty="0" err="1"/>
              <a:t>fk</a:t>
            </a:r>
            <a:r>
              <a:rPr lang="en-US" altLang="zh-CN" sz="2400" dirty="0"/>
              <a:t>(</a:t>
            </a:r>
            <a:r>
              <a:rPr lang="en-US" altLang="zh-CN" sz="2400" dirty="0" err="1"/>
              <a:t>i,j</a:t>
            </a:r>
            <a:r>
              <a:rPr lang="en-US" altLang="zh-CN" sz="2400" dirty="0"/>
              <a:t>))</a:t>
            </a:r>
          </a:p>
          <a:p>
            <a:r>
              <a:rPr lang="en-US" altLang="zh-CN" sz="2000" dirty="0"/>
              <a:t>= f(i+1,k)+f(k+1,j)+ f(</a:t>
            </a:r>
            <a:r>
              <a:rPr lang="en-US" altLang="zh-CN" sz="2000" dirty="0" err="1"/>
              <a:t>i,d</a:t>
            </a:r>
            <a:r>
              <a:rPr lang="en-US" altLang="zh-CN" sz="2000" dirty="0"/>
              <a:t>)+f(d+1,j) – </a:t>
            </a:r>
            <a:r>
              <a:rPr lang="en-US" altLang="zh-CN" sz="2000" dirty="0" smtClean="0"/>
              <a:t>(f(i+1,d</a:t>
            </a:r>
            <a:r>
              <a:rPr lang="en-US" altLang="zh-CN" sz="2000" dirty="0"/>
              <a:t>)+f(d+1,j)+f(</a:t>
            </a:r>
            <a:r>
              <a:rPr lang="en-US" altLang="zh-CN" sz="2000" dirty="0" err="1"/>
              <a:t>i,k</a:t>
            </a:r>
            <a:r>
              <a:rPr lang="en-US" altLang="zh-CN" sz="2000" dirty="0"/>
              <a:t>)+f(k+1,j))</a:t>
            </a:r>
          </a:p>
          <a:p>
            <a:r>
              <a:rPr lang="en-US" altLang="zh-CN" sz="2400" dirty="0"/>
              <a:t>= f(i+1,k)+f(</a:t>
            </a:r>
            <a:r>
              <a:rPr lang="en-US" altLang="zh-CN" sz="2400" dirty="0" err="1"/>
              <a:t>i,d</a:t>
            </a:r>
            <a:r>
              <a:rPr lang="en-US" altLang="zh-CN" sz="2400" dirty="0"/>
              <a:t>) - (f(i+1,d)+f(</a:t>
            </a:r>
            <a:r>
              <a:rPr lang="en-US" altLang="zh-CN" sz="2400" dirty="0" err="1"/>
              <a:t>i,k</a:t>
            </a:r>
            <a:r>
              <a:rPr lang="en-US" altLang="zh-CN" sz="2400" dirty="0"/>
              <a:t>))</a:t>
            </a:r>
          </a:p>
          <a:p>
            <a:r>
              <a:rPr lang="zh-CN" altLang="en-US" sz="2400" dirty="0"/>
              <a:t>由于</a:t>
            </a:r>
            <a:r>
              <a:rPr lang="en-US" altLang="zh-CN" sz="2400" dirty="0" err="1"/>
              <a:t>i</a:t>
            </a:r>
            <a:r>
              <a:rPr lang="en-US" altLang="zh-CN" sz="2400" dirty="0"/>
              <a:t>&lt;i+1&lt;=k&lt;d</a:t>
            </a:r>
            <a:r>
              <a:rPr lang="zh-CN" altLang="en-US" sz="2400" dirty="0"/>
              <a:t>，因此上式</a:t>
            </a:r>
            <a:r>
              <a:rPr lang="en-US" altLang="zh-CN" sz="2400" dirty="0"/>
              <a:t>&gt;=0</a:t>
            </a:r>
            <a:r>
              <a:rPr lang="zh-CN" altLang="en-US" sz="2400" dirty="0"/>
              <a:t>。</a:t>
            </a:r>
          </a:p>
          <a:p>
            <a:r>
              <a:rPr lang="zh-CN" altLang="en-US" sz="2400" dirty="0"/>
              <a:t>因此</a:t>
            </a:r>
            <a:r>
              <a:rPr lang="en-US" altLang="zh-CN" sz="2400" dirty="0" err="1"/>
              <a:t>fk</a:t>
            </a:r>
            <a:r>
              <a:rPr lang="en-US" altLang="zh-CN" sz="2400" dirty="0"/>
              <a:t>(i+1,j)-</a:t>
            </a:r>
            <a:r>
              <a:rPr lang="en-US" altLang="zh-CN" sz="2400" dirty="0" err="1"/>
              <a:t>fd</a:t>
            </a:r>
            <a:r>
              <a:rPr lang="en-US" altLang="zh-CN" sz="2400" dirty="0"/>
              <a:t>(i+1,j) &gt;= (</a:t>
            </a:r>
            <a:r>
              <a:rPr lang="en-US" altLang="zh-CN" sz="2400" dirty="0" err="1"/>
              <a:t>fk</a:t>
            </a:r>
            <a:r>
              <a:rPr lang="en-US" altLang="zh-CN" sz="2400" dirty="0"/>
              <a:t>(</a:t>
            </a:r>
            <a:r>
              <a:rPr lang="en-US" altLang="zh-CN" sz="2400" dirty="0" err="1"/>
              <a:t>i,j</a:t>
            </a:r>
            <a:r>
              <a:rPr lang="en-US" altLang="zh-CN" sz="2400" dirty="0"/>
              <a:t>)-</a:t>
            </a:r>
            <a:r>
              <a:rPr lang="en-US" altLang="zh-CN" sz="2400" dirty="0" err="1"/>
              <a:t>fd</a:t>
            </a:r>
            <a:r>
              <a:rPr lang="en-US" altLang="zh-CN" sz="2400" dirty="0"/>
              <a:t>(</a:t>
            </a:r>
            <a:r>
              <a:rPr lang="en-US" altLang="zh-CN" sz="2400" dirty="0" err="1"/>
              <a:t>i,j</a:t>
            </a:r>
            <a:r>
              <a:rPr lang="en-US" altLang="zh-CN" sz="2400" dirty="0"/>
              <a:t>)) &gt;=0</a:t>
            </a:r>
            <a:r>
              <a:rPr lang="zh-CN" altLang="en-US" sz="2400" dirty="0"/>
              <a:t>。</a:t>
            </a:r>
          </a:p>
          <a:p>
            <a:r>
              <a:rPr lang="zh-CN" altLang="en-US" sz="2400" dirty="0"/>
              <a:t>因此对于区间</a:t>
            </a:r>
            <a:r>
              <a:rPr lang="en-US" altLang="zh-CN" sz="2400" dirty="0"/>
              <a:t>(i+1,j)</a:t>
            </a:r>
            <a:r>
              <a:rPr lang="zh-CN" altLang="en-US" sz="2400" dirty="0"/>
              <a:t>，任何</a:t>
            </a:r>
            <a:r>
              <a:rPr lang="en-US" altLang="zh-CN" sz="2400" dirty="0"/>
              <a:t>d</a:t>
            </a:r>
            <a:r>
              <a:rPr lang="zh-CN" altLang="en-US" sz="2400" dirty="0"/>
              <a:t>之前的决策</a:t>
            </a:r>
            <a:r>
              <a:rPr lang="en-US" altLang="zh-CN" sz="2400" dirty="0"/>
              <a:t>k</a:t>
            </a:r>
            <a:r>
              <a:rPr lang="zh-CN" altLang="en-US" sz="2400" dirty="0"/>
              <a:t>都不如决策</a:t>
            </a:r>
            <a:r>
              <a:rPr lang="en-US" altLang="zh-CN" sz="2400" dirty="0"/>
              <a:t>d</a:t>
            </a:r>
            <a:r>
              <a:rPr lang="zh-CN" altLang="en-US" sz="2400" dirty="0"/>
              <a:t>更优，因此</a:t>
            </a:r>
            <a:r>
              <a:rPr lang="en-US" altLang="zh-CN" sz="2400" dirty="0"/>
              <a:t>(i+1,j)</a:t>
            </a:r>
            <a:r>
              <a:rPr lang="zh-CN" altLang="en-US" sz="2400" dirty="0"/>
              <a:t>的最优决策一定在</a:t>
            </a:r>
            <a:r>
              <a:rPr lang="en-US" altLang="zh-CN" sz="2400" dirty="0"/>
              <a:t>d</a:t>
            </a:r>
            <a:r>
              <a:rPr lang="zh-CN" altLang="en-US" sz="2400" dirty="0"/>
              <a:t>之后，即</a:t>
            </a:r>
            <a:r>
              <a:rPr lang="en-US" altLang="zh-CN" sz="2400" dirty="0" err="1"/>
              <a:t>pos</a:t>
            </a:r>
            <a:r>
              <a:rPr lang="en-US" altLang="zh-CN" sz="2400" dirty="0"/>
              <a:t>(</a:t>
            </a:r>
            <a:r>
              <a:rPr lang="en-US" altLang="zh-CN" sz="2400" dirty="0" err="1"/>
              <a:t>i,j</a:t>
            </a:r>
            <a:r>
              <a:rPr lang="en-US" altLang="zh-CN" sz="2400" dirty="0"/>
              <a:t>)&lt;=</a:t>
            </a:r>
            <a:r>
              <a:rPr lang="en-US" altLang="zh-CN" sz="2400" dirty="0" err="1"/>
              <a:t>pos</a:t>
            </a:r>
            <a:r>
              <a:rPr lang="en-US" altLang="zh-CN" sz="2400" dirty="0"/>
              <a:t>(i+1,j)</a:t>
            </a:r>
            <a:r>
              <a:rPr lang="zh-CN" altLang="en-US" sz="2400" dirty="0"/>
              <a:t>。</a:t>
            </a:r>
          </a:p>
          <a:p>
            <a:r>
              <a:rPr lang="zh-CN" altLang="en-US" sz="2400" dirty="0"/>
              <a:t>类似地，可以证明</a:t>
            </a:r>
            <a:r>
              <a:rPr lang="en-US" altLang="zh-CN" sz="2400" dirty="0" err="1"/>
              <a:t>pos</a:t>
            </a:r>
            <a:r>
              <a:rPr lang="en-US" altLang="zh-CN" sz="2400" dirty="0"/>
              <a:t>(</a:t>
            </a:r>
            <a:r>
              <a:rPr lang="en-US" altLang="zh-CN" sz="2400" dirty="0" err="1"/>
              <a:t>i,j</a:t>
            </a:r>
            <a:r>
              <a:rPr lang="en-US" altLang="zh-CN" sz="2400" dirty="0"/>
              <a:t>)&gt;=</a:t>
            </a:r>
            <a:r>
              <a:rPr lang="en-US" altLang="zh-CN" sz="2400" dirty="0" err="1"/>
              <a:t>pos</a:t>
            </a:r>
            <a:r>
              <a:rPr lang="en-US" altLang="zh-CN" sz="2400" dirty="0"/>
              <a:t>(i,j-1)</a:t>
            </a:r>
            <a:r>
              <a:rPr lang="zh-CN" altLang="en-US" sz="2400" dirty="0"/>
              <a:t>。</a:t>
            </a:r>
          </a:p>
          <a:p>
            <a:r>
              <a:rPr lang="zh-CN" altLang="en-US" sz="2400" dirty="0" smtClean="0"/>
              <a:t>结论：</a:t>
            </a:r>
            <a:r>
              <a:rPr lang="en-US" altLang="zh-CN" sz="2400" dirty="0" smtClean="0"/>
              <a:t>f(</a:t>
            </a:r>
            <a:r>
              <a:rPr lang="en-US" altLang="zh-CN" sz="2400" dirty="0" err="1" smtClean="0"/>
              <a:t>i,j</a:t>
            </a:r>
            <a:r>
              <a:rPr lang="en-US" altLang="zh-CN" sz="2400" dirty="0"/>
              <a:t>)</a:t>
            </a:r>
            <a:r>
              <a:rPr lang="zh-CN" altLang="en-US" sz="2400" dirty="0"/>
              <a:t>的最优</a:t>
            </a:r>
            <a:r>
              <a:rPr lang="zh-CN" altLang="en-US" sz="2400" dirty="0" smtClean="0"/>
              <a:t>决策在</a:t>
            </a:r>
            <a:r>
              <a:rPr lang="en-US" altLang="zh-CN" sz="2400" dirty="0" smtClean="0"/>
              <a:t>f(i,j-1</a:t>
            </a:r>
            <a:r>
              <a:rPr lang="en-US" altLang="zh-CN" sz="2400" dirty="0"/>
              <a:t>)</a:t>
            </a:r>
            <a:r>
              <a:rPr lang="zh-CN" altLang="en-US" sz="2400" dirty="0" smtClean="0"/>
              <a:t>与</a:t>
            </a:r>
            <a:r>
              <a:rPr lang="en-US" altLang="zh-CN" sz="2400" dirty="0" smtClean="0"/>
              <a:t>f(i+1,j</a:t>
            </a:r>
            <a:r>
              <a:rPr lang="en-US" altLang="zh-CN" sz="2400" dirty="0"/>
              <a:t>)</a:t>
            </a:r>
            <a:r>
              <a:rPr lang="zh-CN" altLang="en-US" sz="2400" dirty="0"/>
              <a:t>的最优决策</a:t>
            </a:r>
            <a:r>
              <a:rPr lang="zh-CN" altLang="en-US" sz="2400" dirty="0" smtClean="0"/>
              <a:t>之间。</a:t>
            </a:r>
            <a:endParaRPr lang="zh-CN" altLang="en-US" sz="2400" dirty="0"/>
          </a:p>
        </p:txBody>
      </p:sp>
      <p:sp>
        <p:nvSpPr>
          <p:cNvPr id="4" name="内容占位符 3"/>
          <p:cNvSpPr>
            <a:spLocks noGrp="1"/>
          </p:cNvSpPr>
          <p:nvPr>
            <p:ph sz="quarter" idx="10"/>
          </p:nvPr>
        </p:nvSpPr>
        <p:spPr/>
        <p:txBody>
          <a:bodyPr/>
          <a:lstStyle/>
          <a:p>
            <a:r>
              <a:rPr lang="zh-CN" altLang="en-US" dirty="0" smtClean="0"/>
              <a:t>四边形不等式</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3002086550"/>
      </p:ext>
    </p:extLst>
  </p:cSld>
  <p:clrMapOvr>
    <a:masterClrMapping/>
  </p:clrMapOvr>
  <p:transition spd="slow">
    <p:pu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诗人小</a:t>
            </a:r>
            <a:r>
              <a:rPr lang="en-US" altLang="zh-CN" dirty="0" smtClean="0"/>
              <a:t>G</a:t>
            </a:r>
            <a:endParaRPr lang="zh-CN" altLang="en-US" dirty="0"/>
          </a:p>
        </p:txBody>
      </p:sp>
      <p:sp>
        <p:nvSpPr>
          <p:cNvPr id="3" name="内容占位符 2"/>
          <p:cNvSpPr>
            <a:spLocks noGrp="1"/>
          </p:cNvSpPr>
          <p:nvPr>
            <p:ph idx="1"/>
          </p:nvPr>
        </p:nvSpPr>
        <p:spPr/>
        <p:txBody>
          <a:bodyPr/>
          <a:lstStyle/>
          <a:p>
            <a:r>
              <a:rPr lang="zh-CN" altLang="en-US" sz="2400" dirty="0" smtClean="0"/>
              <a:t>来源：</a:t>
            </a:r>
            <a:r>
              <a:rPr lang="en-US" altLang="zh-CN" sz="2400" dirty="0" smtClean="0"/>
              <a:t>NOI2009</a:t>
            </a:r>
          </a:p>
          <a:p>
            <a:r>
              <a:rPr lang="zh-CN" altLang="en-US" sz="2400" dirty="0"/>
              <a:t>状态转移方程：</a:t>
            </a:r>
            <a:r>
              <a:rPr lang="en-US" altLang="zh-CN" sz="2400" dirty="0"/>
              <a:t>F[</a:t>
            </a:r>
            <a:r>
              <a:rPr lang="en-US" altLang="zh-CN" sz="2400" dirty="0" err="1"/>
              <a:t>i</a:t>
            </a:r>
            <a:r>
              <a:rPr lang="en-US" altLang="zh-CN" sz="2400" dirty="0"/>
              <a:t>]=min{F[j]+|sum[</a:t>
            </a:r>
            <a:r>
              <a:rPr lang="en-US" altLang="zh-CN" sz="2400" dirty="0" err="1"/>
              <a:t>i</a:t>
            </a:r>
            <a:r>
              <a:rPr lang="en-US" altLang="zh-CN" sz="2400" dirty="0"/>
              <a:t>]-sum[j]+i-j-1-L|^p}</a:t>
            </a:r>
            <a:r>
              <a:rPr lang="zh-CN" altLang="en-US" sz="2400" dirty="0" smtClean="0"/>
              <a:t>。</a:t>
            </a:r>
            <a:endParaRPr lang="en-US" altLang="zh-CN" sz="2400" dirty="0" smtClean="0"/>
          </a:p>
          <a:p>
            <a:r>
              <a:rPr lang="zh-CN" altLang="en-US" sz="2400" dirty="0"/>
              <a:t>设</a:t>
            </a:r>
            <a:r>
              <a:rPr lang="en-US" altLang="zh-CN" sz="2400" dirty="0" smtClean="0"/>
              <a:t>w[</a:t>
            </a:r>
            <a:r>
              <a:rPr lang="en-US" altLang="zh-CN" sz="2400" dirty="0" err="1" smtClean="0"/>
              <a:t>j,i</a:t>
            </a:r>
            <a:r>
              <a:rPr lang="en-US" altLang="zh-CN" sz="2400" dirty="0" smtClean="0"/>
              <a:t>]=|</a:t>
            </a:r>
            <a:r>
              <a:rPr lang="en-US" altLang="zh-CN" sz="2400" dirty="0"/>
              <a:t>sum[</a:t>
            </a:r>
            <a:r>
              <a:rPr lang="en-US" altLang="zh-CN" sz="2400" dirty="0" err="1"/>
              <a:t>i</a:t>
            </a:r>
            <a:r>
              <a:rPr lang="en-US" altLang="zh-CN" sz="2400" dirty="0"/>
              <a:t>]-sum[j]+i-j-1-L|^p</a:t>
            </a:r>
            <a:r>
              <a:rPr lang="zh-CN" altLang="en-US" sz="2400" dirty="0" smtClean="0"/>
              <a:t>，</a:t>
            </a:r>
            <a:r>
              <a:rPr lang="en-US" altLang="zh-CN" sz="2400" dirty="0" smtClean="0"/>
              <a:t>P[</a:t>
            </a:r>
            <a:r>
              <a:rPr lang="en-US" altLang="zh-CN" sz="2400" dirty="0" err="1" smtClean="0"/>
              <a:t>i</a:t>
            </a:r>
            <a:r>
              <a:rPr lang="en-US" altLang="zh-CN" sz="2400" dirty="0" smtClean="0"/>
              <a:t>]=F[</a:t>
            </a:r>
            <a:r>
              <a:rPr lang="en-US" altLang="zh-CN" sz="2400" dirty="0" err="1" smtClean="0"/>
              <a:t>i</a:t>
            </a:r>
            <a:r>
              <a:rPr lang="en-US" altLang="zh-CN" sz="2400" dirty="0" smtClean="0"/>
              <a:t>]</a:t>
            </a:r>
            <a:r>
              <a:rPr lang="zh-CN" altLang="en-US" sz="2400" dirty="0" smtClean="0"/>
              <a:t>的最优决策。</a:t>
            </a:r>
            <a:endParaRPr lang="en-US" altLang="zh-CN" sz="2400" dirty="0" smtClean="0"/>
          </a:p>
          <a:p>
            <a:r>
              <a:rPr lang="zh-CN" altLang="en-US" sz="2400" dirty="0" smtClean="0"/>
              <a:t>只要</a:t>
            </a:r>
            <a:r>
              <a:rPr lang="en-US" altLang="zh-CN" sz="2400" dirty="0" smtClean="0"/>
              <a:t>w[</a:t>
            </a:r>
            <a:r>
              <a:rPr lang="en-US" altLang="zh-CN" sz="2400" dirty="0" err="1" smtClean="0"/>
              <a:t>j,i</a:t>
            </a:r>
            <a:r>
              <a:rPr lang="en-US" altLang="zh-CN" sz="2400" dirty="0" smtClean="0"/>
              <a:t>]</a:t>
            </a:r>
            <a:r>
              <a:rPr lang="zh-CN" altLang="en-US" sz="2400" dirty="0"/>
              <a:t>满足四边形不等式</a:t>
            </a:r>
            <a:r>
              <a:rPr lang="zh-CN" altLang="en-US" sz="2400" dirty="0" smtClean="0"/>
              <a:t>，该方程就有决策</a:t>
            </a:r>
            <a:r>
              <a:rPr lang="zh-CN" altLang="en-US" sz="2400" dirty="0"/>
              <a:t>单调性</a:t>
            </a:r>
            <a:r>
              <a:rPr lang="zh-CN" altLang="en-US" sz="2400" dirty="0" smtClean="0"/>
              <a:t>，</a:t>
            </a:r>
            <a:r>
              <a:rPr lang="en-US" altLang="zh-CN" sz="2400" dirty="0" smtClean="0"/>
              <a:t>x&lt;y</a:t>
            </a:r>
            <a:r>
              <a:rPr lang="zh-CN" altLang="en-US" sz="2400" dirty="0" smtClean="0"/>
              <a:t>→</a:t>
            </a:r>
            <a:r>
              <a:rPr lang="en-US" altLang="zh-CN" sz="2400" dirty="0" smtClean="0"/>
              <a:t>P[x]&lt;P[y]</a:t>
            </a:r>
            <a:r>
              <a:rPr lang="zh-CN" altLang="en-US" sz="2400" dirty="0" smtClean="0"/>
              <a:t>。</a:t>
            </a:r>
            <a:endParaRPr lang="en-US" altLang="zh-CN" sz="2400" dirty="0" smtClean="0"/>
          </a:p>
          <a:p>
            <a:endParaRPr lang="en-US" altLang="zh-CN" sz="2400" dirty="0" smtClean="0"/>
          </a:p>
          <a:p>
            <a:r>
              <a:rPr lang="zh-CN" altLang="en-US" sz="2400" dirty="0" smtClean="0"/>
              <a:t>需证对于任意</a:t>
            </a:r>
            <a:r>
              <a:rPr lang="en-US" altLang="zh-CN" sz="2400" dirty="0" err="1" smtClean="0"/>
              <a:t>i</a:t>
            </a:r>
            <a:r>
              <a:rPr lang="en-US" altLang="zh-CN" sz="2400" dirty="0" smtClean="0"/>
              <a:t>&lt;j</a:t>
            </a:r>
            <a:r>
              <a:rPr lang="zh-CN" altLang="en-US" sz="2400" dirty="0" smtClean="0"/>
              <a:t>，</a:t>
            </a:r>
            <a:r>
              <a:rPr lang="en-US" altLang="zh-CN" sz="2400" dirty="0" smtClean="0"/>
              <a:t>w[</a:t>
            </a:r>
            <a:r>
              <a:rPr lang="en-US" altLang="zh-CN" sz="2400" dirty="0" err="1" smtClean="0"/>
              <a:t>i,j</a:t>
            </a:r>
            <a:r>
              <a:rPr lang="en-US" altLang="zh-CN" sz="2400" dirty="0" smtClean="0"/>
              <a:t>]+w[i+1,j+1]&lt;=w[i,j+1]+w[i+1,j]</a:t>
            </a:r>
          </a:p>
          <a:p>
            <a:r>
              <a:rPr lang="zh-CN" altLang="en-US" sz="2400" dirty="0" smtClean="0"/>
              <a:t>令</a:t>
            </a:r>
            <a:r>
              <a:rPr lang="en-US" altLang="zh-CN" sz="2400" dirty="0" smtClean="0"/>
              <a:t>U=(sum[</a:t>
            </a:r>
            <a:r>
              <a:rPr lang="en-US" altLang="zh-CN" sz="2400" dirty="0" err="1" smtClean="0"/>
              <a:t>i</a:t>
            </a:r>
            <a:r>
              <a:rPr lang="en-US" altLang="zh-CN" sz="2400" dirty="0" smtClean="0"/>
              <a:t>]+</a:t>
            </a:r>
            <a:r>
              <a:rPr lang="en-US" altLang="zh-CN" sz="2400" dirty="0" err="1" smtClean="0"/>
              <a:t>i</a:t>
            </a:r>
            <a:r>
              <a:rPr lang="en-US" altLang="zh-CN" sz="2400" dirty="0" smtClean="0"/>
              <a:t>)-(sum[j]+j)-(L+1),V=(sum[i+1]+i+1)-(</a:t>
            </a:r>
            <a:r>
              <a:rPr lang="en-US" altLang="zh-CN" sz="2400" dirty="0"/>
              <a:t>sum[j]+j)-(L+1</a:t>
            </a:r>
            <a:r>
              <a:rPr lang="en-US" altLang="zh-CN" sz="2400" dirty="0" smtClean="0"/>
              <a:t>)</a:t>
            </a:r>
          </a:p>
          <a:p>
            <a:r>
              <a:rPr lang="zh-CN" altLang="en-US" sz="2400" dirty="0" smtClean="0"/>
              <a:t>变为</a:t>
            </a:r>
            <a:r>
              <a:rPr lang="en-US" altLang="zh-CN" sz="2400" dirty="0" smtClean="0"/>
              <a:t>|U|^p-|U-(a[j+1]+1)|^p&lt;=|V|^p-|V-(a[j+1]+1)|^p</a:t>
            </a:r>
            <a:endParaRPr lang="en-US" altLang="zh-CN" sz="2400" dirty="0"/>
          </a:p>
          <a:p>
            <a:r>
              <a:rPr lang="zh-CN" altLang="en-US" sz="2400" dirty="0" smtClean="0"/>
              <a:t>显然</a:t>
            </a:r>
            <a:r>
              <a:rPr lang="en-US" altLang="zh-CN" sz="2400" dirty="0" smtClean="0"/>
              <a:t>U&lt;V</a:t>
            </a:r>
            <a:r>
              <a:rPr lang="zh-CN" altLang="en-US" sz="2400" dirty="0" smtClean="0"/>
              <a:t>，因此只需证函数</a:t>
            </a:r>
            <a:r>
              <a:rPr lang="en-US" altLang="zh-CN" sz="2400" dirty="0" smtClean="0"/>
              <a:t>y=|x|^p-|</a:t>
            </a:r>
            <a:r>
              <a:rPr lang="en-US" altLang="zh-CN" sz="2400" dirty="0" err="1" smtClean="0"/>
              <a:t>x-c</a:t>
            </a:r>
            <a:r>
              <a:rPr lang="en-US" altLang="zh-CN" sz="2400" dirty="0" smtClean="0"/>
              <a:t>|^p</a:t>
            </a:r>
            <a:r>
              <a:rPr lang="zh-CN" altLang="en-US" sz="2400" dirty="0" smtClean="0"/>
              <a:t>在</a:t>
            </a:r>
            <a:r>
              <a:rPr lang="en-US" altLang="zh-CN" sz="2400" dirty="0"/>
              <a:t>Z</a:t>
            </a:r>
            <a:r>
              <a:rPr lang="zh-CN" altLang="en-US" sz="2400" dirty="0" smtClean="0"/>
              <a:t>上单调递增，</a:t>
            </a:r>
            <a:r>
              <a:rPr lang="en-US" altLang="zh-CN" sz="2400" dirty="0" err="1" smtClean="0"/>
              <a:t>p,c</a:t>
            </a:r>
            <a:r>
              <a:rPr lang="zh-CN" altLang="en-US" sz="2400" dirty="0" smtClean="0"/>
              <a:t>为常数。</a:t>
            </a:r>
            <a:endParaRPr lang="en-US" altLang="zh-CN" sz="2400" dirty="0" smtClean="0"/>
          </a:p>
          <a:p>
            <a:r>
              <a:rPr lang="zh-CN" altLang="en-US" sz="2400" dirty="0" smtClean="0"/>
              <a:t>对</a:t>
            </a:r>
            <a:r>
              <a:rPr lang="en-US" altLang="zh-CN" sz="2400" dirty="0" smtClean="0"/>
              <a:t>p</a:t>
            </a:r>
            <a:r>
              <a:rPr lang="zh-CN" altLang="en-US" sz="2400" dirty="0" smtClean="0"/>
              <a:t>奇</a:t>
            </a:r>
            <a:r>
              <a:rPr lang="en-US" altLang="zh-CN" sz="2400" dirty="0" smtClean="0"/>
              <a:t>or</a:t>
            </a:r>
            <a:r>
              <a:rPr lang="zh-CN" altLang="en-US" sz="2400" dirty="0" smtClean="0"/>
              <a:t>偶、</a:t>
            </a:r>
            <a:r>
              <a:rPr lang="en-US" altLang="zh-CN" sz="2400" dirty="0" smtClean="0"/>
              <a:t>x</a:t>
            </a:r>
            <a:r>
              <a:rPr lang="zh-CN" altLang="en-US" sz="2400" dirty="0" smtClean="0"/>
              <a:t>∈</a:t>
            </a:r>
            <a:r>
              <a:rPr lang="en-US" altLang="zh-CN" sz="2400" dirty="0"/>
              <a:t>(</a:t>
            </a:r>
            <a:r>
              <a:rPr lang="en-US" altLang="zh-CN" sz="2400" dirty="0" smtClean="0"/>
              <a:t>-</a:t>
            </a:r>
            <a:r>
              <a:rPr lang="zh-CN" altLang="en-US" sz="2400" dirty="0" smtClean="0"/>
              <a:t>∞</a:t>
            </a:r>
            <a:r>
              <a:rPr lang="en-US" altLang="zh-CN" sz="2400" dirty="0" smtClean="0"/>
              <a:t>,0]or(0,c)or[c</a:t>
            </a:r>
            <a:r>
              <a:rPr lang="en-US" altLang="zh-CN" sz="2400" dirty="0"/>
              <a:t>,</a:t>
            </a:r>
            <a:r>
              <a:rPr lang="en-US" altLang="zh-CN" sz="2400" dirty="0" smtClean="0"/>
              <a:t>+</a:t>
            </a:r>
            <a:r>
              <a:rPr lang="zh-CN" altLang="en-US" sz="2400" dirty="0" smtClean="0"/>
              <a:t>∞</a:t>
            </a:r>
            <a:r>
              <a:rPr lang="en-US" altLang="zh-CN" sz="2400" dirty="0" smtClean="0"/>
              <a:t>)</a:t>
            </a:r>
            <a:r>
              <a:rPr lang="zh-CN" altLang="en-US" sz="2400" dirty="0" smtClean="0"/>
              <a:t>分情况讨论，利用导数</a:t>
            </a:r>
            <a:r>
              <a:rPr lang="en-US" altLang="zh-CN" sz="2400" dirty="0" smtClean="0"/>
              <a:t>&gt;0</a:t>
            </a:r>
            <a:r>
              <a:rPr lang="zh-CN" altLang="en-US" sz="2400" dirty="0" smtClean="0"/>
              <a:t>即证。</a:t>
            </a:r>
            <a:endParaRPr lang="zh-CN" altLang="en-US" sz="2400" dirty="0"/>
          </a:p>
        </p:txBody>
      </p:sp>
      <p:sp>
        <p:nvSpPr>
          <p:cNvPr id="4" name="内容占位符 3"/>
          <p:cNvSpPr>
            <a:spLocks noGrp="1"/>
          </p:cNvSpPr>
          <p:nvPr>
            <p:ph sz="quarter" idx="10"/>
          </p:nvPr>
        </p:nvSpPr>
        <p:spPr/>
        <p:txBody>
          <a:bodyPr/>
          <a:lstStyle/>
          <a:p>
            <a:r>
              <a:rPr lang="zh-CN" altLang="en-US" dirty="0" smtClean="0"/>
              <a:t>四边形不等式</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43940602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诗人小</a:t>
            </a:r>
            <a:r>
              <a:rPr lang="en-US" altLang="zh-CN" dirty="0" smtClean="0"/>
              <a:t>G</a:t>
            </a:r>
            <a:endParaRPr lang="zh-CN" altLang="en-US" dirty="0"/>
          </a:p>
        </p:txBody>
      </p:sp>
      <p:sp>
        <p:nvSpPr>
          <p:cNvPr id="3" name="内容占位符 2"/>
          <p:cNvSpPr>
            <a:spLocks noGrp="1"/>
          </p:cNvSpPr>
          <p:nvPr>
            <p:ph idx="1"/>
          </p:nvPr>
        </p:nvSpPr>
        <p:spPr>
          <a:xfrm>
            <a:off x="833547" y="1828800"/>
            <a:ext cx="10520937" cy="4421080"/>
          </a:xfrm>
        </p:spPr>
        <p:txBody>
          <a:bodyPr/>
          <a:lstStyle/>
          <a:p>
            <a:r>
              <a:rPr lang="zh-CN" altLang="en-US" sz="2400" dirty="0" smtClean="0"/>
              <a:t>换</a:t>
            </a:r>
            <a:r>
              <a:rPr lang="zh-CN" altLang="en-US" sz="2400" dirty="0"/>
              <a:t>一种</a:t>
            </a:r>
            <a:r>
              <a:rPr lang="zh-CN" altLang="en-US" sz="2400" dirty="0" smtClean="0"/>
              <a:t>思路：如果</a:t>
            </a:r>
            <a:r>
              <a:rPr lang="zh-CN" altLang="en-US" sz="2400" dirty="0"/>
              <a:t>求出了</a:t>
            </a:r>
            <a:r>
              <a:rPr lang="en-US" altLang="zh-CN" sz="2400" dirty="0"/>
              <a:t>F[</a:t>
            </a:r>
            <a:r>
              <a:rPr lang="en-US" altLang="zh-CN" sz="2400" dirty="0" err="1"/>
              <a:t>i</a:t>
            </a:r>
            <a:r>
              <a:rPr lang="en-US" altLang="zh-CN" sz="2400" dirty="0"/>
              <a:t>]</a:t>
            </a:r>
            <a:r>
              <a:rPr lang="zh-CN" altLang="en-US" sz="2400" dirty="0" smtClean="0"/>
              <a:t>，</a:t>
            </a:r>
            <a:r>
              <a:rPr lang="zh-CN" altLang="en-US" sz="2400" dirty="0"/>
              <a:t>那么</a:t>
            </a:r>
            <a:r>
              <a:rPr lang="en-US" altLang="zh-CN" sz="2400" dirty="0" smtClean="0"/>
              <a:t>F[</a:t>
            </a:r>
            <a:r>
              <a:rPr lang="en-US" altLang="zh-CN" sz="2400" dirty="0" err="1" smtClean="0"/>
              <a:t>i</a:t>
            </a:r>
            <a:r>
              <a:rPr lang="en-US" altLang="zh-CN" sz="2400" dirty="0"/>
              <a:t>]</a:t>
            </a:r>
            <a:r>
              <a:rPr lang="zh-CN" altLang="en-US" sz="2400" dirty="0" smtClean="0"/>
              <a:t>能作为</a:t>
            </a:r>
            <a:r>
              <a:rPr lang="zh-CN" altLang="en-US" sz="2400" dirty="0"/>
              <a:t>哪些位置的最优</a:t>
            </a:r>
            <a:r>
              <a:rPr lang="zh-CN" altLang="en-US" sz="2400" dirty="0" smtClean="0"/>
              <a:t>决策？</a:t>
            </a:r>
            <a:endParaRPr lang="en-US" altLang="zh-CN" sz="2400" dirty="0" smtClean="0"/>
          </a:p>
          <a:p>
            <a:r>
              <a:rPr lang="zh-CN" altLang="en-US" sz="2400" dirty="0" smtClean="0"/>
              <a:t>维护队列</a:t>
            </a:r>
            <a:r>
              <a:rPr lang="en-US" altLang="zh-CN" sz="2400" dirty="0" smtClean="0"/>
              <a:t>q</a:t>
            </a:r>
            <a:r>
              <a:rPr lang="zh-CN" altLang="en-US" sz="2400" dirty="0"/>
              <a:t>存储</a:t>
            </a:r>
            <a:r>
              <a:rPr lang="zh-CN" altLang="en-US" sz="2400" dirty="0" smtClean="0"/>
              <a:t>三元组 </a:t>
            </a:r>
            <a:r>
              <a:rPr lang="en-US" altLang="zh-CN" sz="2400" dirty="0" smtClean="0"/>
              <a:t>(</a:t>
            </a:r>
            <a:r>
              <a:rPr lang="zh-CN" altLang="en-US" sz="2400" dirty="0" smtClean="0"/>
              <a:t>决策</a:t>
            </a:r>
            <a:r>
              <a:rPr lang="en-US" altLang="zh-CN" sz="2400" dirty="0" smtClean="0"/>
              <a:t>p</a:t>
            </a:r>
            <a:r>
              <a:rPr lang="zh-CN" altLang="en-US" sz="2400" dirty="0" smtClean="0"/>
              <a:t>，以</a:t>
            </a:r>
            <a:r>
              <a:rPr lang="en-US" altLang="zh-CN" sz="2400" dirty="0"/>
              <a:t>p</a:t>
            </a:r>
            <a:r>
              <a:rPr lang="zh-CN" altLang="en-US" sz="2400" dirty="0" smtClean="0"/>
              <a:t>为</a:t>
            </a:r>
            <a:r>
              <a:rPr lang="zh-CN" altLang="en-US" sz="2400" dirty="0"/>
              <a:t>最优决策的</a:t>
            </a:r>
            <a:r>
              <a:rPr lang="zh-CN" altLang="en-US" sz="2400" dirty="0" smtClean="0"/>
              <a:t>位置左右端点</a:t>
            </a:r>
            <a:r>
              <a:rPr lang="en-US" altLang="zh-CN" sz="2400" dirty="0" smtClean="0"/>
              <a:t>L</a:t>
            </a:r>
            <a:r>
              <a:rPr lang="zh-CN" altLang="en-US" sz="2400" dirty="0" smtClean="0"/>
              <a:t>，</a:t>
            </a:r>
            <a:r>
              <a:rPr lang="en-US" altLang="zh-CN" sz="2400" dirty="0" smtClean="0"/>
              <a:t>R)</a:t>
            </a:r>
            <a:r>
              <a:rPr lang="zh-CN" altLang="en-US" sz="2400" dirty="0" smtClean="0"/>
              <a:t>。</a:t>
            </a:r>
            <a:endParaRPr lang="en-US" altLang="zh-CN" sz="2400" dirty="0" smtClean="0"/>
          </a:p>
          <a:p>
            <a:r>
              <a:rPr lang="zh-CN" altLang="en-US" sz="2400" dirty="0" smtClean="0"/>
              <a:t>扫描</a:t>
            </a:r>
            <a:r>
              <a:rPr lang="en-US" altLang="zh-CN" sz="2400" dirty="0" err="1" smtClean="0"/>
              <a:t>i</a:t>
            </a:r>
            <a:r>
              <a:rPr lang="en-US" altLang="zh-CN" sz="2400" dirty="0" smtClean="0"/>
              <a:t>=1~n</a:t>
            </a:r>
            <a:r>
              <a:rPr lang="zh-CN" altLang="en-US" sz="2400" dirty="0" smtClean="0"/>
              <a:t>，依次</a:t>
            </a:r>
            <a:r>
              <a:rPr lang="zh-CN" altLang="en-US" sz="2400" dirty="0"/>
              <a:t>执行</a:t>
            </a:r>
            <a:r>
              <a:rPr lang="zh-CN" altLang="en-US" sz="2400" dirty="0" smtClean="0"/>
              <a:t>以下操作</a:t>
            </a:r>
            <a:r>
              <a:rPr lang="zh-CN" altLang="en-US" sz="2400" dirty="0"/>
              <a:t>：</a:t>
            </a:r>
          </a:p>
          <a:p>
            <a:r>
              <a:rPr lang="en-US" altLang="zh-CN" sz="2400" dirty="0"/>
              <a:t>1</a:t>
            </a:r>
            <a:r>
              <a:rPr lang="en-US" altLang="zh-CN" sz="2400" dirty="0" smtClean="0"/>
              <a:t>. </a:t>
            </a:r>
            <a:r>
              <a:rPr lang="zh-CN" altLang="en-US" sz="2400" dirty="0" smtClean="0"/>
              <a:t>取</a:t>
            </a:r>
            <a:r>
              <a:rPr lang="en-US" altLang="zh-CN" sz="2400" dirty="0" err="1" smtClean="0"/>
              <a:t>Front.p</a:t>
            </a:r>
            <a:r>
              <a:rPr lang="zh-CN" altLang="en-US" sz="2400" dirty="0" smtClean="0"/>
              <a:t>为</a:t>
            </a:r>
            <a:r>
              <a:rPr lang="zh-CN" altLang="en-US" sz="2400" dirty="0"/>
              <a:t>最优决策，计算出</a:t>
            </a:r>
            <a:r>
              <a:rPr lang="en-US" altLang="zh-CN" sz="2400" dirty="0"/>
              <a:t>F[</a:t>
            </a:r>
            <a:r>
              <a:rPr lang="en-US" altLang="zh-CN" sz="2400" dirty="0" err="1"/>
              <a:t>i</a:t>
            </a:r>
            <a:r>
              <a:rPr lang="en-US" altLang="zh-CN" sz="2400" dirty="0"/>
              <a:t>]</a:t>
            </a:r>
            <a:r>
              <a:rPr lang="zh-CN" altLang="en-US" sz="2400" dirty="0"/>
              <a:t>。</a:t>
            </a:r>
          </a:p>
          <a:p>
            <a:r>
              <a:rPr lang="en-US" altLang="zh-CN" sz="2400" dirty="0"/>
              <a:t>2</a:t>
            </a:r>
            <a:r>
              <a:rPr lang="en-US" altLang="zh-CN" sz="2400" dirty="0" smtClean="0"/>
              <a:t>. </a:t>
            </a:r>
            <a:r>
              <a:rPr lang="zh-CN" altLang="en-US" sz="2400" dirty="0" smtClean="0"/>
              <a:t>如果</a:t>
            </a:r>
            <a:r>
              <a:rPr lang="en-US" altLang="zh-CN" sz="2400" dirty="0" err="1" smtClean="0"/>
              <a:t>Front.R</a:t>
            </a:r>
            <a:r>
              <a:rPr lang="en-US" altLang="zh-CN" sz="2400" dirty="0" smtClean="0"/>
              <a:t>=</a:t>
            </a:r>
            <a:r>
              <a:rPr lang="en-US" altLang="zh-CN" sz="2400" dirty="0" err="1" smtClean="0"/>
              <a:t>i</a:t>
            </a:r>
            <a:r>
              <a:rPr lang="zh-CN" altLang="en-US" sz="2400" dirty="0" smtClean="0"/>
              <a:t>，删除队头，否则令</a:t>
            </a:r>
            <a:r>
              <a:rPr lang="en-US" altLang="zh-CN" sz="2400" dirty="0" err="1" smtClean="0"/>
              <a:t>Front.L</a:t>
            </a:r>
            <a:r>
              <a:rPr lang="zh-CN" altLang="en-US" sz="2400" dirty="0" smtClean="0"/>
              <a:t>为</a:t>
            </a:r>
            <a:r>
              <a:rPr lang="en-US" altLang="zh-CN" sz="2400" dirty="0" smtClean="0"/>
              <a:t>i+1</a:t>
            </a:r>
            <a:r>
              <a:rPr lang="zh-CN" altLang="en-US" sz="2400" dirty="0" smtClean="0"/>
              <a:t>。</a:t>
            </a:r>
            <a:endParaRPr lang="zh-CN" altLang="en-US" sz="2400" dirty="0"/>
          </a:p>
          <a:p>
            <a:r>
              <a:rPr lang="en-US" altLang="zh-CN" sz="2400" dirty="0"/>
              <a:t>3</a:t>
            </a:r>
            <a:r>
              <a:rPr lang="en-US" altLang="zh-CN" sz="2400" dirty="0" smtClean="0"/>
              <a:t>. </a:t>
            </a:r>
            <a:r>
              <a:rPr lang="zh-CN" altLang="en-US" sz="2400" dirty="0" smtClean="0"/>
              <a:t>从</a:t>
            </a:r>
            <a:r>
              <a:rPr lang="zh-CN" altLang="en-US" sz="2400" dirty="0"/>
              <a:t>队尾向前</a:t>
            </a:r>
            <a:r>
              <a:rPr lang="zh-CN" altLang="en-US" sz="2400" dirty="0" smtClean="0"/>
              <a:t>扫描，确定以</a:t>
            </a:r>
            <a:r>
              <a:rPr lang="en-US" altLang="zh-CN" sz="2400" dirty="0" err="1" smtClean="0"/>
              <a:t>i</a:t>
            </a:r>
            <a:r>
              <a:rPr lang="zh-CN" altLang="en-US" sz="2400" dirty="0" smtClean="0"/>
              <a:t>为最优决策的最左端位置</a:t>
            </a:r>
            <a:r>
              <a:rPr lang="en-US" altLang="zh-CN" sz="2400" dirty="0" smtClean="0"/>
              <a:t>left</a:t>
            </a:r>
            <a:r>
              <a:rPr lang="zh-CN" altLang="en-US" sz="2400" dirty="0" smtClean="0"/>
              <a:t>：</a:t>
            </a:r>
            <a:endParaRPr lang="en-US" altLang="zh-CN" sz="2400" dirty="0" smtClean="0"/>
          </a:p>
          <a:p>
            <a:r>
              <a:rPr lang="en-US" altLang="zh-CN" sz="2400" dirty="0" smtClean="0"/>
              <a:t>(1) </a:t>
            </a:r>
            <a:r>
              <a:rPr lang="zh-CN" altLang="en-US" sz="2400" dirty="0" smtClean="0"/>
              <a:t>若对于</a:t>
            </a:r>
            <a:r>
              <a:rPr lang="en-US" altLang="zh-CN" sz="2400" dirty="0" err="1" smtClean="0"/>
              <a:t>Tail.L</a:t>
            </a:r>
            <a:r>
              <a:rPr lang="zh-CN" altLang="en-US" sz="2400" dirty="0" smtClean="0"/>
              <a:t>来说，决策</a:t>
            </a:r>
            <a:r>
              <a:rPr lang="en-US" altLang="zh-CN" sz="2400" dirty="0" err="1" smtClean="0"/>
              <a:t>Tail.p</a:t>
            </a:r>
            <a:r>
              <a:rPr lang="zh-CN" altLang="en-US" sz="2400" dirty="0" smtClean="0"/>
              <a:t>不如</a:t>
            </a:r>
            <a:r>
              <a:rPr lang="en-US" altLang="zh-CN" sz="2400" dirty="0" err="1" smtClean="0"/>
              <a:t>i</a:t>
            </a:r>
            <a:r>
              <a:rPr lang="zh-CN" altLang="en-US" sz="2400" dirty="0" smtClean="0"/>
              <a:t>优，令</a:t>
            </a:r>
            <a:r>
              <a:rPr lang="en-US" altLang="zh-CN" sz="2400" dirty="0" smtClean="0"/>
              <a:t>left=</a:t>
            </a:r>
            <a:r>
              <a:rPr lang="en-US" altLang="zh-CN" sz="2400" dirty="0" err="1" smtClean="0"/>
              <a:t>Tail.L</a:t>
            </a:r>
            <a:r>
              <a:rPr lang="zh-CN" altLang="en-US" sz="2400" dirty="0" smtClean="0"/>
              <a:t>，删除</a:t>
            </a:r>
            <a:r>
              <a:rPr lang="zh-CN" altLang="en-US" sz="2400" dirty="0"/>
              <a:t>队</a:t>
            </a:r>
            <a:r>
              <a:rPr lang="zh-CN" altLang="en-US" sz="2400" dirty="0" smtClean="0"/>
              <a:t>尾；</a:t>
            </a:r>
            <a:endParaRPr lang="en-US" altLang="zh-CN" sz="2400" dirty="0" smtClean="0"/>
          </a:p>
          <a:p>
            <a:r>
              <a:rPr lang="en-US" altLang="zh-CN" sz="2400" dirty="0" smtClean="0"/>
              <a:t>(2) </a:t>
            </a:r>
            <a:r>
              <a:rPr lang="zh-CN" altLang="en-US" sz="2400" dirty="0" smtClean="0"/>
              <a:t>若对于</a:t>
            </a:r>
            <a:r>
              <a:rPr lang="en-US" altLang="zh-CN" sz="2400" dirty="0" err="1" smtClean="0"/>
              <a:t>Tail.R</a:t>
            </a:r>
            <a:r>
              <a:rPr lang="zh-CN" altLang="en-US" sz="2400" dirty="0" smtClean="0"/>
              <a:t>来说，决策</a:t>
            </a:r>
            <a:r>
              <a:rPr lang="en-US" altLang="zh-CN" sz="2400" dirty="0" err="1" smtClean="0"/>
              <a:t>Tail.p</a:t>
            </a:r>
            <a:r>
              <a:rPr lang="zh-CN" altLang="en-US" sz="2400" dirty="0" smtClean="0"/>
              <a:t>比</a:t>
            </a:r>
            <a:r>
              <a:rPr lang="en-US" altLang="zh-CN" sz="2400" dirty="0" err="1" smtClean="0"/>
              <a:t>i</a:t>
            </a:r>
            <a:r>
              <a:rPr lang="zh-CN" altLang="en-US" sz="2400" dirty="0" smtClean="0"/>
              <a:t>优，停止向前扫描；</a:t>
            </a:r>
            <a:endParaRPr lang="en-US" altLang="zh-CN" sz="2400" dirty="0" smtClean="0"/>
          </a:p>
          <a:p>
            <a:r>
              <a:rPr lang="en-US" altLang="zh-CN" sz="2400" dirty="0" smtClean="0"/>
              <a:t>(3) </a:t>
            </a:r>
            <a:r>
              <a:rPr lang="zh-CN" altLang="en-US" sz="2400" dirty="0" smtClean="0"/>
              <a:t>否则在</a:t>
            </a:r>
            <a:r>
              <a:rPr lang="en-US" altLang="zh-CN" sz="2400" dirty="0" smtClean="0"/>
              <a:t>[</a:t>
            </a:r>
            <a:r>
              <a:rPr lang="en-US" altLang="zh-CN" sz="2400" dirty="0" err="1" smtClean="0"/>
              <a:t>Tail.L</a:t>
            </a:r>
            <a:r>
              <a:rPr lang="en-US" altLang="zh-CN" sz="2400" dirty="0" smtClean="0"/>
              <a:t>, </a:t>
            </a:r>
            <a:r>
              <a:rPr lang="en-US" altLang="zh-CN" sz="2400" dirty="0" err="1" smtClean="0"/>
              <a:t>Tail.R</a:t>
            </a:r>
            <a:r>
              <a:rPr lang="en-US" altLang="zh-CN" sz="2400" dirty="0" smtClean="0"/>
              <a:t>]</a:t>
            </a:r>
            <a:r>
              <a:rPr lang="zh-CN" altLang="en-US" sz="2400" dirty="0" smtClean="0"/>
              <a:t>内</a:t>
            </a:r>
            <a:r>
              <a:rPr lang="zh-CN" altLang="en-US" sz="2400" dirty="0"/>
              <a:t>二分查找</a:t>
            </a:r>
            <a:r>
              <a:rPr lang="zh-CN" altLang="en-US" sz="2400" dirty="0" smtClean="0"/>
              <a:t>确定</a:t>
            </a:r>
            <a:r>
              <a:rPr lang="en-US" altLang="zh-CN" sz="2400" dirty="0" smtClean="0"/>
              <a:t>left</a:t>
            </a:r>
            <a:r>
              <a:rPr lang="zh-CN" altLang="en-US" sz="2400" dirty="0" smtClean="0"/>
              <a:t>。</a:t>
            </a:r>
            <a:endParaRPr lang="en-US" altLang="zh-CN" sz="2400" dirty="0" smtClean="0"/>
          </a:p>
          <a:p>
            <a:r>
              <a:rPr lang="en-US" altLang="zh-CN" sz="2400" dirty="0" smtClean="0"/>
              <a:t>(4) </a:t>
            </a:r>
            <a:r>
              <a:rPr lang="zh-CN" altLang="en-US" sz="2400" dirty="0" smtClean="0"/>
              <a:t>最后把 </a:t>
            </a:r>
            <a:r>
              <a:rPr lang="en-US" altLang="zh-CN" sz="2400" dirty="0" smtClean="0"/>
              <a:t>(</a:t>
            </a:r>
            <a:r>
              <a:rPr lang="en-US" altLang="zh-CN" sz="2400" dirty="0" err="1" smtClean="0"/>
              <a:t>i</a:t>
            </a:r>
            <a:r>
              <a:rPr lang="en-US" altLang="zh-CN" sz="2400" dirty="0" smtClean="0"/>
              <a:t>, left, n) </a:t>
            </a:r>
            <a:r>
              <a:rPr lang="zh-CN" altLang="en-US" sz="2400" dirty="0" smtClean="0"/>
              <a:t>加入</a:t>
            </a:r>
            <a:r>
              <a:rPr lang="zh-CN" altLang="en-US" sz="2400" dirty="0"/>
              <a:t>队列。</a:t>
            </a:r>
          </a:p>
        </p:txBody>
      </p:sp>
      <p:sp>
        <p:nvSpPr>
          <p:cNvPr id="4" name="内容占位符 3"/>
          <p:cNvSpPr>
            <a:spLocks noGrp="1"/>
          </p:cNvSpPr>
          <p:nvPr>
            <p:ph sz="quarter" idx="10"/>
          </p:nvPr>
        </p:nvSpPr>
        <p:spPr/>
        <p:txBody>
          <a:bodyPr/>
          <a:lstStyle/>
          <a:p>
            <a:r>
              <a:rPr lang="zh-CN" altLang="en-US" dirty="0" smtClean="0"/>
              <a:t>四边形不等式</a:t>
            </a:r>
            <a:endParaRPr lang="zh-CN" altLang="en-US" dirty="0"/>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41805536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0809119bhjkjihzmhb16mz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595" y="381000"/>
            <a:ext cx="1168241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Box 3"/>
          <p:cNvSpPr txBox="1">
            <a:spLocks noChangeArrowheads="1"/>
          </p:cNvSpPr>
          <p:nvPr/>
        </p:nvSpPr>
        <p:spPr bwMode="auto">
          <a:xfrm>
            <a:off x="3023395" y="4297364"/>
            <a:ext cx="64246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b="1"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rPr>
              <a:t>动态规划 </a:t>
            </a:r>
            <a:r>
              <a:rPr lang="en-US" altLang="zh-CN" b="1"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rPr>
              <a:t>· DP</a:t>
            </a:r>
            <a:endParaRPr lang="zh-CN" altLang="en-US" b="1"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cxnSp>
        <p:nvCxnSpPr>
          <p:cNvPr id="3" name="直接连接符 2"/>
          <p:cNvCxnSpPr/>
          <p:nvPr/>
        </p:nvCxnSpPr>
        <p:spPr>
          <a:xfrm>
            <a:off x="1397794" y="4648200"/>
            <a:ext cx="1955800" cy="0"/>
          </a:xfrm>
          <a:prstGeom prst="line">
            <a:avLst/>
          </a:prstGeom>
          <a:ln>
            <a:solidFill>
              <a:srgbClr val="FF6600"/>
            </a:solidFill>
            <a:tailEnd type="oval"/>
          </a:ln>
        </p:spPr>
        <p:style>
          <a:lnRef idx="1">
            <a:schemeClr val="accent6"/>
          </a:lnRef>
          <a:fillRef idx="0">
            <a:schemeClr val="accent6"/>
          </a:fillRef>
          <a:effectRef idx="0">
            <a:schemeClr val="accent6"/>
          </a:effectRef>
          <a:fontRef idx="minor">
            <a:schemeClr val="tx1"/>
          </a:fontRef>
        </p:style>
      </p:cxnSp>
      <p:cxnSp>
        <p:nvCxnSpPr>
          <p:cNvPr id="10" name="直接连接符 9"/>
          <p:cNvCxnSpPr/>
          <p:nvPr/>
        </p:nvCxnSpPr>
        <p:spPr>
          <a:xfrm>
            <a:off x="8940007" y="4648200"/>
            <a:ext cx="1955800" cy="0"/>
          </a:xfrm>
          <a:prstGeom prst="line">
            <a:avLst/>
          </a:prstGeom>
          <a:ln>
            <a:solidFill>
              <a:srgbClr val="FF6600"/>
            </a:solidFill>
            <a:headEnd type="oval"/>
            <a:tailEnd type="none"/>
          </a:ln>
        </p:spPr>
        <p:style>
          <a:lnRef idx="1">
            <a:schemeClr val="accent6"/>
          </a:lnRef>
          <a:fillRef idx="0">
            <a:schemeClr val="accent6"/>
          </a:fillRef>
          <a:effectRef idx="0">
            <a:schemeClr val="accent6"/>
          </a:effectRef>
          <a:fontRef idx="minor">
            <a:schemeClr val="tx1"/>
          </a:fontRef>
        </p:style>
      </p:cxnSp>
      <p:graphicFrame>
        <p:nvGraphicFramePr>
          <p:cNvPr id="17414" name="Group 6"/>
          <p:cNvGraphicFramePr>
            <a:graphicFrameLocks noGrp="1"/>
          </p:cNvGraphicFramePr>
          <p:nvPr/>
        </p:nvGraphicFramePr>
        <p:xfrm>
          <a:off x="305595" y="395289"/>
          <a:ext cx="11682411" cy="3414713"/>
        </p:xfrm>
        <a:graphic>
          <a:graphicData uri="http://schemas.openxmlformats.org/drawingml/2006/table">
            <a:tbl>
              <a:tblPr/>
              <a:tblGrid>
                <a:gridCol w="1168241">
                  <a:extLst>
                    <a:ext uri="{9D8B030D-6E8A-4147-A177-3AD203B41FA5}">
                      <a16:colId xmlns:a16="http://schemas.microsoft.com/office/drawing/2014/main" val="20000"/>
                    </a:ext>
                  </a:extLst>
                </a:gridCol>
                <a:gridCol w="1168241">
                  <a:extLst>
                    <a:ext uri="{9D8B030D-6E8A-4147-A177-3AD203B41FA5}">
                      <a16:colId xmlns:a16="http://schemas.microsoft.com/office/drawing/2014/main" val="20001"/>
                    </a:ext>
                  </a:extLst>
                </a:gridCol>
                <a:gridCol w="1168241">
                  <a:extLst>
                    <a:ext uri="{9D8B030D-6E8A-4147-A177-3AD203B41FA5}">
                      <a16:colId xmlns:a16="http://schemas.microsoft.com/office/drawing/2014/main" val="20002"/>
                    </a:ext>
                  </a:extLst>
                </a:gridCol>
                <a:gridCol w="1168241">
                  <a:extLst>
                    <a:ext uri="{9D8B030D-6E8A-4147-A177-3AD203B41FA5}">
                      <a16:colId xmlns:a16="http://schemas.microsoft.com/office/drawing/2014/main" val="20003"/>
                    </a:ext>
                  </a:extLst>
                </a:gridCol>
                <a:gridCol w="1117449">
                  <a:extLst>
                    <a:ext uri="{9D8B030D-6E8A-4147-A177-3AD203B41FA5}">
                      <a16:colId xmlns:a16="http://schemas.microsoft.com/office/drawing/2014/main" val="20004"/>
                    </a:ext>
                  </a:extLst>
                </a:gridCol>
                <a:gridCol w="1219034">
                  <a:extLst>
                    <a:ext uri="{9D8B030D-6E8A-4147-A177-3AD203B41FA5}">
                      <a16:colId xmlns:a16="http://schemas.microsoft.com/office/drawing/2014/main" val="20005"/>
                    </a:ext>
                  </a:extLst>
                </a:gridCol>
                <a:gridCol w="1168241">
                  <a:extLst>
                    <a:ext uri="{9D8B030D-6E8A-4147-A177-3AD203B41FA5}">
                      <a16:colId xmlns:a16="http://schemas.microsoft.com/office/drawing/2014/main" val="20006"/>
                    </a:ext>
                  </a:extLst>
                </a:gridCol>
                <a:gridCol w="1168241">
                  <a:extLst>
                    <a:ext uri="{9D8B030D-6E8A-4147-A177-3AD203B41FA5}">
                      <a16:colId xmlns:a16="http://schemas.microsoft.com/office/drawing/2014/main" val="20007"/>
                    </a:ext>
                  </a:extLst>
                </a:gridCol>
                <a:gridCol w="1168241">
                  <a:extLst>
                    <a:ext uri="{9D8B030D-6E8A-4147-A177-3AD203B41FA5}">
                      <a16:colId xmlns:a16="http://schemas.microsoft.com/office/drawing/2014/main" val="20008"/>
                    </a:ext>
                  </a:extLst>
                </a:gridCol>
                <a:gridCol w="1168241">
                  <a:extLst>
                    <a:ext uri="{9D8B030D-6E8A-4147-A177-3AD203B41FA5}">
                      <a16:colId xmlns:a16="http://schemas.microsoft.com/office/drawing/2014/main" val="20009"/>
                    </a:ext>
                  </a:extLst>
                </a:gridCol>
              </a:tblGrid>
              <a:tr h="854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dirty="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FFFFFF"/>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B9CDE5"/>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smtClean="0">
                        <a:ln>
                          <a:noFill/>
                        </a:ln>
                        <a:solidFill>
                          <a:srgbClr val="B9CDE5"/>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8EB4E3"/>
                    </a:solidFill>
                  </a:tcPr>
                </a:tc>
                <a:extLst>
                  <a:ext uri="{0D108BD9-81ED-4DB2-BD59-A6C34878D82A}">
                    <a16:rowId xmlns:a16="http://schemas.microsoft.com/office/drawing/2014/main" val="10000"/>
                  </a:ext>
                </a:extLst>
              </a:tr>
              <a:tr h="852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4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chemeClr val="bg1"/>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C6D9F1">
                        <a:alpha val="74901"/>
                      </a:srgb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dirty="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4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2400" b="0" i="0" u="none" strike="noStrike" cap="none" normalizeH="0" baseline="0" smtClean="0">
                        <a:ln>
                          <a:noFill/>
                        </a:ln>
                        <a:solidFill>
                          <a:srgbClr val="000000"/>
                        </a:solidFill>
                        <a:effectLst/>
                        <a:latin typeface="Arial" charset="0"/>
                        <a:ea typeface="宋体" pitchFamily="2" charset="-122"/>
                      </a:endParaRPr>
                    </a:p>
                  </a:txBody>
                  <a:tcPr marL="162600" marR="162600" marT="61007" marB="61007" horzOverflow="overflow">
                    <a:lnL w="76200" cap="flat" cmpd="sng" algn="ctr">
                      <a:solidFill>
                        <a:schemeClr val="bg1"/>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9455" name="Rectangle 63"/>
          <p:cNvSpPr>
            <a:spLocks noChangeArrowheads="1"/>
          </p:cNvSpPr>
          <p:nvPr/>
        </p:nvSpPr>
        <p:spPr bwMode="auto">
          <a:xfrm>
            <a:off x="1359694" y="4950322"/>
            <a:ext cx="9752013"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Tx/>
              <a:buNone/>
            </a:pPr>
            <a:r>
              <a:rPr lang="zh-CN" altLang="en-US" sz="1800" b="1"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rPr>
              <a:t>谢谢大家</a:t>
            </a:r>
          </a:p>
          <a:p>
            <a:pPr algn="ctr" fontAlgn="base">
              <a:spcBef>
                <a:spcPct val="0"/>
              </a:spcBef>
              <a:spcAft>
                <a:spcPct val="0"/>
              </a:spcAft>
              <a:buFontTx/>
              <a:buNone/>
            </a:pPr>
            <a:endParaRPr lang="zh-CN" altLang="en-US" sz="1800" b="1" dirty="0">
              <a:solidFill>
                <a:srgbClr val="993300"/>
              </a:solidFill>
              <a:ea typeface="微软雅黑" panose="020B0503020204020204" pitchFamily="34" charset="-122"/>
              <a:cs typeface="Arial Unicode MS" panose="020B0604020202020204" pitchFamily="34" charset="-122"/>
            </a:endParaRPr>
          </a:p>
          <a:p>
            <a:pPr algn="ctr" fontAlgn="base">
              <a:spcBef>
                <a:spcPct val="0"/>
              </a:spcBef>
              <a:spcAft>
                <a:spcPct val="0"/>
              </a:spcAft>
              <a:buFontTx/>
              <a:buNone/>
            </a:pPr>
            <a:r>
              <a:rPr lang="en-US" altLang="zh-CN" sz="1600"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hlinkClick r:id="rId4"/>
              </a:rPr>
              <a:t>lydrainbowcat@pku.edu.cn</a:t>
            </a:r>
            <a:endParaRPr lang="en-US" altLang="zh-CN" sz="1600"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fontAlgn="base">
              <a:spcBef>
                <a:spcPct val="0"/>
              </a:spcBef>
              <a:spcAft>
                <a:spcPct val="0"/>
              </a:spcAft>
              <a:buFontTx/>
              <a:buNone/>
            </a:pPr>
            <a:r>
              <a:rPr lang="zh-CN" altLang="en-US" sz="1600"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rPr>
              <a:t>北京大学 </a:t>
            </a:r>
            <a:r>
              <a:rPr lang="zh-CN" altLang="en-US" sz="1600" dirty="0" smtClean="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rPr>
              <a:t>李煜东</a:t>
            </a:r>
            <a:endParaRPr lang="en-US" altLang="zh-CN" sz="1600"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endParaRPr>
          </a:p>
          <a:p>
            <a:pPr algn="ctr" fontAlgn="base">
              <a:spcBef>
                <a:spcPct val="0"/>
              </a:spcBef>
              <a:spcAft>
                <a:spcPct val="0"/>
              </a:spcAft>
              <a:buFontTx/>
              <a:buNone/>
            </a:pPr>
            <a:endParaRPr lang="en-US" sz="1200" dirty="0">
              <a:solidFill>
                <a:srgbClr val="000000"/>
              </a:solidFill>
              <a:latin typeface="微软雅黑 Light" panose="020B0502040204020203" pitchFamily="34" charset="-122"/>
              <a:ea typeface="微软雅黑 Light" panose="020B0502040204020203" pitchFamily="34" charset="-122"/>
              <a:cs typeface="Arial Unicode MS" panose="020B0604020202020204" pitchFamily="34" charset="-122"/>
            </a:endParaRPr>
          </a:p>
          <a:p>
            <a:pPr algn="ctr" fontAlgn="base">
              <a:spcBef>
                <a:spcPct val="0"/>
              </a:spcBef>
              <a:spcAft>
                <a:spcPct val="0"/>
              </a:spcAft>
              <a:buFontTx/>
              <a:buNone/>
            </a:pPr>
            <a:endParaRPr lang="zh-CN" altLang="en-US" sz="1200"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59457" name="TextBox 4"/>
          <p:cNvSpPr txBox="1">
            <a:spLocks noChangeArrowheads="1"/>
          </p:cNvSpPr>
          <p:nvPr/>
        </p:nvSpPr>
        <p:spPr bwMode="auto">
          <a:xfrm>
            <a:off x="724694" y="98426"/>
            <a:ext cx="2133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1200" dirty="0">
                <a:solidFill>
                  <a:srgbClr val="000000"/>
                </a:solidFill>
                <a:latin typeface="微软雅黑" panose="020B0503020204020204" pitchFamily="34" charset="-122"/>
                <a:ea typeface="微软雅黑" panose="020B0503020204020204" pitchFamily="34" charset="-122"/>
                <a:cs typeface="Arial Unicode MS" panose="020B0604020202020204" pitchFamily="34" charset="-122"/>
              </a:rPr>
              <a:t>Peking University</a:t>
            </a:r>
          </a:p>
        </p:txBody>
      </p:sp>
      <p:pic>
        <p:nvPicPr>
          <p:cNvPr id="11" name="图片 10"/>
          <p:cNvPicPr>
            <a:picLocks/>
          </p:cNvPicPr>
          <p:nvPr/>
        </p:nvPicPr>
        <p:blipFill>
          <a:blip r:embed="rId5" cstate="print">
            <a:duotone>
              <a:schemeClr val="accent1">
                <a:shade val="45000"/>
                <a:satMod val="135000"/>
              </a:schemeClr>
              <a:prstClr val="white"/>
            </a:duotone>
            <a:extLst/>
          </a:blip>
          <a:stretch>
            <a:fillRect/>
          </a:stretch>
        </p:blipFill>
        <p:spPr>
          <a:xfrm>
            <a:off x="299813" y="14748"/>
            <a:ext cx="390243" cy="388800"/>
          </a:xfrm>
          <a:prstGeom prst="ellipse">
            <a:avLst/>
          </a:prstGeom>
          <a:ln w="63500" cap="rnd">
            <a:noFill/>
          </a:ln>
          <a:effectLst>
            <a:outerShdw blurRad="381000" dist="292100" dir="5400000" sx="-80000" sy="-18000" rotWithShape="0">
              <a:srgbClr val="000000">
                <a:alpha val="22000"/>
              </a:srgbClr>
            </a:outerShdw>
          </a:effectLst>
        </p:spPr>
      </p:pic>
    </p:spTree>
    <p:extLst>
      <p:ext uri="{BB962C8B-B14F-4D97-AF65-F5344CB8AC3E}">
        <p14:creationId xmlns:p14="http://schemas.microsoft.com/office/powerpoint/2010/main" val="365453459"/>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多重背包与分组背包</a:t>
            </a:r>
            <a:endParaRPr lang="zh-CN" altLang="en-US" dirty="0"/>
          </a:p>
        </p:txBody>
      </p:sp>
      <p:sp>
        <p:nvSpPr>
          <p:cNvPr id="3" name="内容占位符 2"/>
          <p:cNvSpPr>
            <a:spLocks noGrp="1"/>
          </p:cNvSpPr>
          <p:nvPr>
            <p:ph idx="1"/>
          </p:nvPr>
        </p:nvSpPr>
        <p:spPr/>
        <p:txBody>
          <a:bodyPr/>
          <a:lstStyle/>
          <a:p>
            <a:r>
              <a:rPr lang="zh-CN" altLang="en-US" sz="2400" dirty="0"/>
              <a:t>多重</a:t>
            </a:r>
            <a:r>
              <a:rPr lang="zh-CN" altLang="en-US" sz="2400" dirty="0" smtClean="0"/>
              <a:t>背包</a:t>
            </a:r>
            <a:r>
              <a:rPr lang="zh-CN" altLang="en-US" sz="2400" dirty="0"/>
              <a:t>模型</a:t>
            </a:r>
            <a:r>
              <a:rPr lang="zh-CN" altLang="en-US" sz="2400" dirty="0" smtClean="0"/>
              <a:t>：</a:t>
            </a:r>
            <a:r>
              <a:rPr lang="en-US" altLang="zh-CN" sz="2400" dirty="0"/>
              <a:t>n</a:t>
            </a:r>
            <a:r>
              <a:rPr lang="zh-CN" altLang="en-US" sz="2400" dirty="0"/>
              <a:t>类物品，第</a:t>
            </a:r>
            <a:r>
              <a:rPr lang="en-US" altLang="zh-CN" sz="2400" dirty="0" err="1"/>
              <a:t>i</a:t>
            </a:r>
            <a:r>
              <a:rPr lang="zh-CN" altLang="en-US" sz="2400" dirty="0"/>
              <a:t>类物品体积为</a:t>
            </a:r>
            <a:r>
              <a:rPr lang="en-US" altLang="zh-CN" sz="2400" dirty="0"/>
              <a:t>vi</a:t>
            </a:r>
            <a:r>
              <a:rPr lang="zh-CN" altLang="en-US" sz="2400" dirty="0"/>
              <a:t>，价值为</a:t>
            </a:r>
            <a:r>
              <a:rPr lang="en-US" altLang="zh-CN" sz="2400" dirty="0" err="1"/>
              <a:t>wi</a:t>
            </a:r>
            <a:r>
              <a:rPr lang="zh-CN" altLang="en-US" sz="2400" dirty="0" smtClean="0"/>
              <a:t>，</a:t>
            </a:r>
            <a:r>
              <a:rPr lang="zh-CN" altLang="en-US" sz="2400" dirty="0" smtClean="0">
                <a:solidFill>
                  <a:srgbClr val="FF0000"/>
                </a:solidFill>
              </a:rPr>
              <a:t>只有</a:t>
            </a:r>
            <a:r>
              <a:rPr lang="en-US" altLang="zh-CN" sz="2400" dirty="0" smtClean="0">
                <a:solidFill>
                  <a:srgbClr val="FF0000"/>
                </a:solidFill>
              </a:rPr>
              <a:t>ci</a:t>
            </a:r>
            <a:r>
              <a:rPr lang="zh-CN" altLang="en-US" sz="2400" dirty="0" smtClean="0">
                <a:solidFill>
                  <a:srgbClr val="FF0000"/>
                </a:solidFill>
              </a:rPr>
              <a:t>个</a:t>
            </a:r>
            <a:r>
              <a:rPr lang="zh-CN" altLang="en-US" sz="2400" dirty="0"/>
              <a:t>。有一体积为</a:t>
            </a:r>
            <a:r>
              <a:rPr lang="en-US" altLang="zh-CN" sz="2400" dirty="0"/>
              <a:t>m</a:t>
            </a:r>
            <a:r>
              <a:rPr lang="zh-CN" altLang="en-US" sz="2400" dirty="0"/>
              <a:t>的背包，选择一些物品放入背包，使得总体积不超过</a:t>
            </a:r>
            <a:r>
              <a:rPr lang="en-US" altLang="zh-CN" sz="2400" dirty="0" smtClean="0"/>
              <a:t>m</a:t>
            </a:r>
            <a:r>
              <a:rPr lang="zh-CN" altLang="en-US" sz="2400" dirty="0" smtClean="0"/>
              <a:t>的</a:t>
            </a:r>
            <a:r>
              <a:rPr lang="zh-CN" altLang="en-US" sz="2400" dirty="0"/>
              <a:t>前提下价值总和最大</a:t>
            </a:r>
            <a:r>
              <a:rPr lang="zh-CN" altLang="en-US" sz="2400" dirty="0" smtClean="0"/>
              <a:t>。</a:t>
            </a:r>
            <a:endParaRPr lang="en-US" altLang="zh-CN" sz="2400" dirty="0" smtClean="0"/>
          </a:p>
          <a:p>
            <a:pPr lvl="1"/>
            <a:r>
              <a:rPr lang="zh-CN" altLang="en-US" sz="2000" dirty="0" smtClean="0"/>
              <a:t>暴力需要多一重循环？如果价值均为</a:t>
            </a:r>
            <a:r>
              <a:rPr lang="en-US" altLang="zh-CN" sz="2000" dirty="0" smtClean="0"/>
              <a:t>1</a:t>
            </a:r>
            <a:r>
              <a:rPr lang="zh-CN" altLang="en-US" sz="2000" dirty="0" smtClean="0"/>
              <a:t>循环可以省去</a:t>
            </a:r>
            <a:endParaRPr lang="en-US" altLang="zh-CN" sz="2000" dirty="0" smtClean="0"/>
          </a:p>
          <a:p>
            <a:pPr lvl="1"/>
            <a:r>
              <a:rPr lang="zh-CN" altLang="en-US" sz="2000" dirty="0" smtClean="0"/>
              <a:t>二进制分解 </a:t>
            </a:r>
            <a:r>
              <a:rPr lang="en-US" altLang="zh-CN" sz="2000" dirty="0" smtClean="0"/>
              <a:t>or </a:t>
            </a:r>
            <a:r>
              <a:rPr lang="zh-CN" altLang="en-US" sz="2000" dirty="0" smtClean="0"/>
              <a:t>单调队列优化？</a:t>
            </a:r>
            <a:endParaRPr lang="en-US" altLang="zh-CN" sz="2000" dirty="0"/>
          </a:p>
          <a:p>
            <a:r>
              <a:rPr lang="zh-CN" altLang="en-US" sz="2400" dirty="0"/>
              <a:t>分组</a:t>
            </a:r>
            <a:r>
              <a:rPr lang="zh-CN" altLang="en-US" sz="2400" dirty="0" smtClean="0"/>
              <a:t>背包</a:t>
            </a:r>
            <a:r>
              <a:rPr lang="zh-CN" altLang="en-US" sz="2400" dirty="0"/>
              <a:t>模型：</a:t>
            </a:r>
            <a:r>
              <a:rPr lang="en-US" altLang="zh-CN" sz="2400" dirty="0" smtClean="0"/>
              <a:t>n</a:t>
            </a:r>
            <a:r>
              <a:rPr lang="zh-CN" altLang="en-US" sz="2400" dirty="0" smtClean="0"/>
              <a:t>组物品，第</a:t>
            </a:r>
            <a:r>
              <a:rPr lang="en-US" altLang="zh-CN" sz="2400" dirty="0" err="1" smtClean="0"/>
              <a:t>i</a:t>
            </a:r>
            <a:r>
              <a:rPr lang="zh-CN" altLang="en-US" sz="2400" dirty="0" smtClean="0"/>
              <a:t>组有</a:t>
            </a:r>
            <a:r>
              <a:rPr lang="en-US" altLang="zh-CN" sz="2400" dirty="0" smtClean="0"/>
              <a:t>ci</a:t>
            </a:r>
            <a:r>
              <a:rPr lang="zh-CN" altLang="en-US" sz="2400" dirty="0" smtClean="0"/>
              <a:t>个物品，第</a:t>
            </a:r>
            <a:r>
              <a:rPr lang="en-US" altLang="zh-CN" sz="2400" dirty="0" err="1" smtClean="0"/>
              <a:t>i</a:t>
            </a:r>
            <a:r>
              <a:rPr lang="zh-CN" altLang="en-US" sz="2400" dirty="0" smtClean="0"/>
              <a:t>组中的第</a:t>
            </a:r>
            <a:r>
              <a:rPr lang="en-US" altLang="zh-CN" sz="2400" dirty="0" smtClean="0"/>
              <a:t>j</a:t>
            </a:r>
            <a:r>
              <a:rPr lang="zh-CN" altLang="en-US" sz="2400" dirty="0" smtClean="0"/>
              <a:t>个物品</a:t>
            </a:r>
            <a:r>
              <a:rPr lang="zh-CN" altLang="en-US" sz="2400" dirty="0"/>
              <a:t>体积为</a:t>
            </a:r>
            <a:r>
              <a:rPr lang="en-US" altLang="zh-CN" sz="2400" dirty="0" err="1" smtClean="0"/>
              <a:t>vij</a:t>
            </a:r>
            <a:r>
              <a:rPr lang="zh-CN" altLang="en-US" sz="2400" dirty="0" smtClean="0"/>
              <a:t>，</a:t>
            </a:r>
            <a:r>
              <a:rPr lang="zh-CN" altLang="en-US" sz="2400" dirty="0"/>
              <a:t>价值为</a:t>
            </a:r>
            <a:r>
              <a:rPr lang="en-US" altLang="zh-CN" sz="2400" dirty="0" err="1" smtClean="0"/>
              <a:t>wij</a:t>
            </a:r>
            <a:r>
              <a:rPr lang="zh-CN" altLang="en-US" sz="2400" dirty="0" smtClean="0"/>
              <a:t>。</a:t>
            </a:r>
            <a:r>
              <a:rPr lang="zh-CN" altLang="en-US" sz="2400" dirty="0"/>
              <a:t>有一体积为</a:t>
            </a:r>
            <a:r>
              <a:rPr lang="en-US" altLang="zh-CN" sz="2400" dirty="0"/>
              <a:t>m</a:t>
            </a:r>
            <a:r>
              <a:rPr lang="zh-CN" altLang="en-US" sz="2400" dirty="0"/>
              <a:t>的背包，选择一些物品放入背包，</a:t>
            </a:r>
            <a:r>
              <a:rPr lang="zh-CN" altLang="en-US" sz="2400" dirty="0" smtClean="0"/>
              <a:t>使得</a:t>
            </a:r>
            <a:r>
              <a:rPr lang="zh-CN" altLang="en-US" sz="2400" dirty="0" smtClean="0">
                <a:solidFill>
                  <a:srgbClr val="FF0000"/>
                </a:solidFill>
              </a:rPr>
              <a:t>每组至多选择一个物品</a:t>
            </a:r>
            <a:r>
              <a:rPr lang="zh-CN" altLang="en-US" sz="2400" dirty="0" smtClean="0"/>
              <a:t>并且总</a:t>
            </a:r>
            <a:r>
              <a:rPr lang="zh-CN" altLang="en-US" sz="2400" dirty="0"/>
              <a:t>体积不超过</a:t>
            </a:r>
            <a:r>
              <a:rPr lang="en-US" altLang="zh-CN" sz="2400" dirty="0"/>
              <a:t>m</a:t>
            </a:r>
            <a:r>
              <a:rPr lang="zh-CN" altLang="en-US" sz="2400" dirty="0"/>
              <a:t>的前提下价值总和最大</a:t>
            </a:r>
            <a:r>
              <a:rPr lang="zh-CN" altLang="en-US" sz="2400" dirty="0" smtClean="0"/>
              <a:t>。</a:t>
            </a:r>
            <a:endParaRPr lang="en-US" altLang="zh-CN" sz="2400" dirty="0" smtClean="0"/>
          </a:p>
          <a:p>
            <a:pPr lvl="1"/>
            <a:r>
              <a:rPr lang="zh-CN" altLang="en-US" sz="2000" dirty="0" smtClean="0"/>
              <a:t>循环顺序为：组、体积（倒序）、组内物品</a:t>
            </a:r>
            <a:endParaRPr lang="en-US" altLang="zh-CN" sz="2000" dirty="0" smtClean="0"/>
          </a:p>
          <a:p>
            <a:r>
              <a:rPr lang="zh-CN" altLang="en-US" sz="2400" dirty="0" smtClean="0"/>
              <a:t>总结：染色法（刷数组）求解背包问题关键在于合理安排</a:t>
            </a:r>
            <a:r>
              <a:rPr lang="zh-CN" altLang="en-US" sz="2400" dirty="0" smtClean="0">
                <a:solidFill>
                  <a:srgbClr val="0070C0"/>
                </a:solidFill>
              </a:rPr>
              <a:t>循环顺序</a:t>
            </a:r>
            <a:r>
              <a:rPr lang="zh-CN" altLang="en-US" sz="2400" dirty="0" smtClean="0"/>
              <a:t>。</a:t>
            </a:r>
            <a:endParaRPr lang="en-US" altLang="zh-CN" sz="2400" dirty="0" smtClean="0"/>
          </a:p>
          <a:p>
            <a:endParaRPr lang="en-US" altLang="zh-CN"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a:t>背包</a:t>
            </a:r>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825260464"/>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Rectangular Polygon</a:t>
            </a:r>
          </a:p>
        </p:txBody>
      </p:sp>
      <p:sp>
        <p:nvSpPr>
          <p:cNvPr id="3" name="内容占位符 2"/>
          <p:cNvSpPr>
            <a:spLocks noGrp="1"/>
          </p:cNvSpPr>
          <p:nvPr>
            <p:ph idx="1"/>
          </p:nvPr>
        </p:nvSpPr>
        <p:spPr/>
        <p:txBody>
          <a:bodyPr/>
          <a:lstStyle/>
          <a:p>
            <a:r>
              <a:rPr lang="en-US" altLang="zh-CN" sz="2400" dirty="0" smtClean="0"/>
              <a:t>A </a:t>
            </a:r>
            <a:r>
              <a:rPr lang="en-US" altLang="zh-CN" sz="2400" dirty="0"/>
              <a:t>rectangular polygon is a polygon whose edges are all parallel to the coordinate axes. The polygon must have a single, non-intersecting boundary. No two adjacent sides must be parallel. Johnny has several sticks of various lengths. He would like to construct a rectangular polygon. He is planning to use sticks as horizontal edges of the polygon, and draw vertical edges with a pen. Now Johnny wonders, how many sticks he can use. Help him, ﬁnd the maximal number of sticks that Johnny can use. He will use sticks only as horizontal edges. </a:t>
            </a:r>
          </a:p>
        </p:txBody>
      </p:sp>
      <p:sp>
        <p:nvSpPr>
          <p:cNvPr id="4" name="内容占位符 3"/>
          <p:cNvSpPr>
            <a:spLocks noGrp="1"/>
          </p:cNvSpPr>
          <p:nvPr>
            <p:ph sz="quarter" idx="10"/>
          </p:nvPr>
        </p:nvSpPr>
        <p:spPr>
          <a:xfrm>
            <a:off x="2971801" y="527050"/>
            <a:ext cx="5487193" cy="387350"/>
          </a:xfrm>
        </p:spPr>
        <p:txBody>
          <a:bodyPr/>
          <a:lstStyle/>
          <a:p>
            <a:r>
              <a:rPr lang="zh-CN" altLang="en-US" dirty="0"/>
              <a:t>背包</a:t>
            </a:r>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Tree>
    <p:extLst>
      <p:ext uri="{BB962C8B-B14F-4D97-AF65-F5344CB8AC3E}">
        <p14:creationId xmlns:p14="http://schemas.microsoft.com/office/powerpoint/2010/main" val="2965671139"/>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Rectangular Polygon</a:t>
            </a:r>
          </a:p>
        </p:txBody>
      </p:sp>
      <p:sp>
        <p:nvSpPr>
          <p:cNvPr id="3" name="内容占位符 2"/>
          <p:cNvSpPr>
            <a:spLocks noGrp="1"/>
          </p:cNvSpPr>
          <p:nvPr>
            <p:ph idx="1"/>
          </p:nvPr>
        </p:nvSpPr>
        <p:spPr/>
        <p:txBody>
          <a:bodyPr/>
          <a:lstStyle/>
          <a:p>
            <a:r>
              <a:rPr lang="en-US" altLang="zh-CN" sz="2400" dirty="0" smtClean="0"/>
              <a:t>F[</a:t>
            </a:r>
            <a:r>
              <a:rPr lang="en-US" altLang="zh-CN" sz="2400" dirty="0" err="1" smtClean="0"/>
              <a:t>i</a:t>
            </a:r>
            <a:r>
              <a:rPr lang="en-US" altLang="zh-CN" sz="2400" dirty="0" smtClean="0"/>
              <a:t>][j]</a:t>
            </a:r>
            <a:r>
              <a:rPr lang="zh-CN" altLang="en-US" sz="2400" dirty="0" smtClean="0"/>
              <a:t>表示从前</a:t>
            </a:r>
            <a:r>
              <a:rPr lang="en-US" altLang="zh-CN" sz="2400" dirty="0" err="1" smtClean="0"/>
              <a:t>i</a:t>
            </a:r>
            <a:r>
              <a:rPr lang="zh-CN" altLang="en-US" sz="2400" dirty="0" smtClean="0"/>
              <a:t>个木棍中选择若干个，构成的</a:t>
            </a:r>
            <a:r>
              <a:rPr lang="zh-CN" altLang="en-US" sz="2400" dirty="0" smtClean="0">
                <a:solidFill>
                  <a:srgbClr val="FF0000"/>
                </a:solidFill>
              </a:rPr>
              <a:t>上边界长度减下边界长度的差为</a:t>
            </a:r>
            <a:r>
              <a:rPr lang="en-US" altLang="zh-CN" sz="2400" dirty="0" smtClean="0">
                <a:solidFill>
                  <a:srgbClr val="FF0000"/>
                </a:solidFill>
              </a:rPr>
              <a:t>j</a:t>
            </a:r>
            <a:r>
              <a:rPr lang="zh-CN" altLang="en-US" sz="2400" dirty="0" smtClean="0"/>
              <a:t>时，上边界的长度的最大值。</a:t>
            </a:r>
            <a:endParaRPr lang="en-US" altLang="zh-CN" sz="2400" dirty="0" smtClean="0"/>
          </a:p>
          <a:p>
            <a:r>
              <a:rPr lang="en-US" altLang="zh-CN" sz="2400" dirty="0" smtClean="0"/>
              <a:t>F[</a:t>
            </a:r>
            <a:r>
              <a:rPr lang="en-US" altLang="zh-CN" sz="2400" dirty="0" err="1" smtClean="0"/>
              <a:t>i</a:t>
            </a:r>
            <a:r>
              <a:rPr lang="en-US" altLang="zh-CN" sz="2400" dirty="0" smtClean="0"/>
              <a:t>][j] </a:t>
            </a:r>
            <a:r>
              <a:rPr lang="zh-CN" altLang="en-US" sz="2400" dirty="0" smtClean="0"/>
              <a:t>← </a:t>
            </a:r>
            <a:r>
              <a:rPr lang="en-US" altLang="zh-CN" sz="2400" dirty="0" smtClean="0"/>
              <a:t>F[i-1][j-a[</a:t>
            </a:r>
            <a:r>
              <a:rPr lang="en-US" altLang="zh-CN" sz="2400" dirty="0" err="1" smtClean="0"/>
              <a:t>i</a:t>
            </a:r>
            <a:r>
              <a:rPr lang="en-US" altLang="zh-CN" sz="2400" dirty="0" smtClean="0"/>
              <a:t>]]+a[</a:t>
            </a:r>
            <a:r>
              <a:rPr lang="en-US" altLang="zh-CN" sz="2400" dirty="0" err="1" smtClean="0"/>
              <a:t>i</a:t>
            </a:r>
            <a:r>
              <a:rPr lang="en-US" altLang="zh-CN" sz="2400" dirty="0" smtClean="0"/>
              <a:t>]</a:t>
            </a:r>
          </a:p>
          <a:p>
            <a:r>
              <a:rPr lang="en-US" altLang="zh-CN" sz="2400" dirty="0" smtClean="0"/>
              <a:t>F[</a:t>
            </a:r>
            <a:r>
              <a:rPr lang="en-US" altLang="zh-CN" sz="2400" dirty="0" err="1" smtClean="0"/>
              <a:t>i</a:t>
            </a:r>
            <a:r>
              <a:rPr lang="en-US" altLang="zh-CN" sz="2400" dirty="0" smtClean="0"/>
              <a:t>][j] </a:t>
            </a:r>
            <a:r>
              <a:rPr lang="zh-CN" altLang="en-US" sz="2400" dirty="0" smtClean="0"/>
              <a:t>← </a:t>
            </a:r>
            <a:r>
              <a:rPr lang="en-US" altLang="zh-CN" sz="2400" dirty="0" smtClean="0"/>
              <a:t>F[i-1][</a:t>
            </a:r>
            <a:r>
              <a:rPr lang="en-US" altLang="zh-CN" sz="2400" dirty="0" err="1" smtClean="0"/>
              <a:t>j+a</a:t>
            </a:r>
            <a:r>
              <a:rPr lang="en-US" altLang="zh-CN" sz="2400" dirty="0" smtClean="0"/>
              <a:t>[</a:t>
            </a:r>
            <a:r>
              <a:rPr lang="en-US" altLang="zh-CN" sz="2400" dirty="0" err="1" smtClean="0"/>
              <a:t>i</a:t>
            </a:r>
            <a:r>
              <a:rPr lang="en-US" altLang="zh-CN" sz="2400" dirty="0" smtClean="0"/>
              <a:t>]]</a:t>
            </a:r>
          </a:p>
          <a:p>
            <a:r>
              <a:rPr lang="en-US" altLang="zh-CN" sz="2400" dirty="0" smtClean="0"/>
              <a:t>F[</a:t>
            </a:r>
            <a:r>
              <a:rPr lang="en-US" altLang="zh-CN" sz="2400" dirty="0" err="1" smtClean="0"/>
              <a:t>i</a:t>
            </a:r>
            <a:r>
              <a:rPr lang="en-US" altLang="zh-CN" sz="2400" dirty="0" smtClean="0"/>
              <a:t>][j] </a:t>
            </a:r>
            <a:r>
              <a:rPr lang="zh-CN" altLang="en-US" sz="2400" dirty="0" smtClean="0"/>
              <a:t>← </a:t>
            </a:r>
            <a:r>
              <a:rPr lang="en-US" altLang="zh-CN" sz="2400" dirty="0" smtClean="0"/>
              <a:t>F[i-1][j]</a:t>
            </a:r>
          </a:p>
          <a:p>
            <a:r>
              <a:rPr lang="zh-CN" altLang="en-US" sz="2400" dirty="0"/>
              <a:t>三</a:t>
            </a:r>
            <a:r>
              <a:rPr lang="zh-CN" altLang="en-US" sz="2400" dirty="0" smtClean="0"/>
              <a:t>种转移取</a:t>
            </a:r>
            <a:r>
              <a:rPr lang="en-US" altLang="zh-CN" sz="2400" dirty="0" smtClean="0"/>
              <a:t>Max</a:t>
            </a:r>
          </a:p>
          <a:p>
            <a:r>
              <a:rPr lang="zh-CN" altLang="en-US" sz="2400" dirty="0" smtClean="0"/>
              <a:t>目标</a:t>
            </a:r>
            <a:r>
              <a:rPr lang="en-US" altLang="zh-CN" sz="2400" dirty="0" smtClean="0"/>
              <a:t>F[n][0]</a:t>
            </a:r>
            <a:r>
              <a:rPr lang="zh-CN" altLang="en-US" sz="2400" dirty="0" smtClean="0"/>
              <a:t>，边界</a:t>
            </a:r>
            <a:r>
              <a:rPr lang="en-US" altLang="zh-CN" sz="2400" dirty="0" smtClean="0"/>
              <a:t>F[0][0]=0</a:t>
            </a:r>
          </a:p>
          <a:p>
            <a:r>
              <a:rPr lang="en-US" altLang="zh-CN" sz="2400" dirty="0" smtClean="0"/>
              <a:t>C/C++</a:t>
            </a:r>
            <a:r>
              <a:rPr lang="zh-CN" altLang="en-US" sz="2400" dirty="0" smtClean="0"/>
              <a:t>第二维通过平移避免负数组</a:t>
            </a:r>
            <a:endParaRPr lang="en-US" altLang="zh-CN" sz="2400" dirty="0"/>
          </a:p>
        </p:txBody>
      </p:sp>
      <p:sp>
        <p:nvSpPr>
          <p:cNvPr id="4" name="内容占位符 3"/>
          <p:cNvSpPr>
            <a:spLocks noGrp="1"/>
          </p:cNvSpPr>
          <p:nvPr>
            <p:ph sz="quarter" idx="10"/>
          </p:nvPr>
        </p:nvSpPr>
        <p:spPr>
          <a:xfrm>
            <a:off x="2971801" y="527050"/>
            <a:ext cx="5487193" cy="387350"/>
          </a:xfrm>
        </p:spPr>
        <p:txBody>
          <a:bodyPr/>
          <a:lstStyle/>
          <a:p>
            <a:r>
              <a:rPr lang="zh-CN" altLang="en-US" dirty="0"/>
              <a:t>背包</a:t>
            </a:r>
          </a:p>
        </p:txBody>
      </p:sp>
      <p:sp>
        <p:nvSpPr>
          <p:cNvPr id="5" name="内容占位符 4"/>
          <p:cNvSpPr>
            <a:spLocks noGrp="1"/>
          </p:cNvSpPr>
          <p:nvPr>
            <p:ph sz="quarter" idx="11"/>
          </p:nvPr>
        </p:nvSpPr>
        <p:spPr>
          <a:xfrm>
            <a:off x="914401" y="504826"/>
            <a:ext cx="1920875" cy="409575"/>
          </a:xfrm>
        </p:spPr>
        <p:txBody>
          <a:bodyPr/>
          <a:lstStyle/>
          <a:p>
            <a:r>
              <a:rPr lang="zh-CN" altLang="en-US" dirty="0"/>
              <a:t>动态规划</a:t>
            </a:r>
          </a:p>
        </p:txBody>
      </p:sp>
      <p:sp>
        <p:nvSpPr>
          <p:cNvPr id="6" name="内容占位符 5"/>
          <p:cNvSpPr>
            <a:spLocks noGrp="1"/>
          </p:cNvSpPr>
          <p:nvPr>
            <p:ph sz="quarter" idx="12"/>
          </p:nvPr>
        </p:nvSpPr>
        <p:spPr>
          <a:xfrm>
            <a:off x="904083" y="-20739"/>
            <a:ext cx="1920875" cy="325539"/>
          </a:xfrm>
        </p:spPr>
        <p:txBody>
          <a:bodyPr/>
          <a:lstStyle/>
          <a:p>
            <a:r>
              <a:rPr lang="en-US" altLang="zh-CN" dirty="0" smtClean="0"/>
              <a:t>Dynamic Programming</a:t>
            </a:r>
            <a:endParaRPr lang="zh-CN" altLang="en-US" dirty="0"/>
          </a:p>
        </p:txBody>
      </p:sp>
      <p:sp>
        <p:nvSpPr>
          <p:cNvPr id="7" name="云形标注 6"/>
          <p:cNvSpPr/>
          <p:nvPr/>
        </p:nvSpPr>
        <p:spPr bwMode="auto">
          <a:xfrm>
            <a:off x="6395829" y="3309730"/>
            <a:ext cx="3528393" cy="1227484"/>
          </a:xfrm>
          <a:prstGeom prst="cloudCallout">
            <a:avLst>
              <a:gd name="adj1" fmla="val 9475"/>
              <a:gd name="adj2" fmla="val -118532"/>
            </a:avLst>
          </a:pr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w="13462">
                  <a:solidFill>
                    <a:srgbClr val="FFFFFF"/>
                  </a:solidFill>
                  <a:prstDash val="solid"/>
                </a:ln>
                <a:solidFill>
                  <a:srgbClr val="000000">
                    <a:lumMod val="85000"/>
                    <a:lumOff val="15000"/>
                  </a:srgbClr>
                </a:solidFill>
                <a:effectLst>
                  <a:outerShdw dist="38100" dir="2700000" algn="bl" rotWithShape="0">
                    <a:srgbClr val="DAEDEF"/>
                  </a:outerShdw>
                </a:effectLst>
                <a:uLnTx/>
                <a:uFillTx/>
                <a:latin typeface="Verdana" pitchFamily="34" charset="0"/>
                <a:ea typeface="Arial Unicode MS" pitchFamily="34" charset="-122"/>
                <a:cs typeface="Arial Unicode MS" pitchFamily="34" charset="-122"/>
              </a:rPr>
              <a:t>选择最合适的覆盖</a:t>
            </a:r>
            <a:endParaRPr kumimoji="0" lang="en-US" altLang="zh-CN" sz="2000" b="1" i="0" u="none" strike="noStrike" kern="1200" cap="none" spc="0" normalizeH="0" baseline="0" noProof="0" dirty="0" smtClean="0">
              <a:ln w="13462">
                <a:solidFill>
                  <a:srgbClr val="FFFFFF"/>
                </a:solidFill>
                <a:prstDash val="solid"/>
              </a:ln>
              <a:solidFill>
                <a:srgbClr val="000000">
                  <a:lumMod val="85000"/>
                  <a:lumOff val="15000"/>
                </a:srgbClr>
              </a:solidFill>
              <a:effectLst>
                <a:outerShdw dist="38100" dir="2700000" algn="bl" rotWithShape="0">
                  <a:srgbClr val="DAEDEF"/>
                </a:outerShdw>
              </a:effectLst>
              <a:uLnTx/>
              <a:uFillTx/>
              <a:latin typeface="Verdana" pitchFamily="34" charset="0"/>
              <a:ea typeface="Arial Unicode MS" pitchFamily="34" charset="-122"/>
              <a:cs typeface="Arial Unicode MS" pitchFamily="34"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w="13462">
                  <a:solidFill>
                    <a:srgbClr val="FFFFFF"/>
                  </a:solidFill>
                  <a:prstDash val="solid"/>
                </a:ln>
                <a:solidFill>
                  <a:srgbClr val="000000">
                    <a:lumMod val="85000"/>
                    <a:lumOff val="15000"/>
                  </a:srgbClr>
                </a:solidFill>
                <a:effectLst>
                  <a:outerShdw dist="38100" dir="2700000" algn="bl" rotWithShape="0">
                    <a:srgbClr val="DAEDEF"/>
                  </a:outerShdw>
                </a:effectLst>
                <a:uLnTx/>
                <a:uFillTx/>
                <a:latin typeface="Verdana" pitchFamily="34" charset="0"/>
                <a:ea typeface="Arial Unicode MS" pitchFamily="34" charset="-122"/>
                <a:cs typeface="Arial Unicode MS" pitchFamily="34" charset="-122"/>
              </a:rPr>
              <a:t>状态空间的维度集合</a:t>
            </a:r>
          </a:p>
        </p:txBody>
      </p:sp>
    </p:spTree>
    <p:extLst>
      <p:ext uri="{BB962C8B-B14F-4D97-AF65-F5344CB8AC3E}">
        <p14:creationId xmlns:p14="http://schemas.microsoft.com/office/powerpoint/2010/main" val="1555104893"/>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2037</TotalTime>
  <Words>9397</Words>
  <Application>Microsoft Office PowerPoint</Application>
  <PresentationFormat>宽屏</PresentationFormat>
  <Paragraphs>724</Paragraphs>
  <Slides>68</Slides>
  <Notes>2</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68</vt:i4>
      </vt:variant>
    </vt:vector>
  </HeadingPairs>
  <TitlesOfParts>
    <vt:vector size="82" baseType="lpstr">
      <vt:lpstr>Arial Unicode MS</vt:lpstr>
      <vt:lpstr>宋体</vt:lpstr>
      <vt:lpstr>微软雅黑</vt:lpstr>
      <vt:lpstr>微软雅黑 Light</vt:lpstr>
      <vt:lpstr>Arial</vt:lpstr>
      <vt:lpstr>Calibri</vt:lpstr>
      <vt:lpstr>Cambria Math</vt:lpstr>
      <vt:lpstr>Lucida Fax</vt:lpstr>
      <vt:lpstr>Verdana</vt:lpstr>
      <vt:lpstr>Wingdings</vt:lpstr>
      <vt:lpstr>1_默认设计模板</vt:lpstr>
      <vt:lpstr>默认设计模板</vt:lpstr>
      <vt:lpstr>2_默认设计模板</vt:lpstr>
      <vt:lpstr>3_默认设计模板</vt:lpstr>
      <vt:lpstr>PowerPoint 演示文稿</vt:lpstr>
      <vt:lpstr>动态规划的设计思想</vt:lpstr>
      <vt:lpstr>The Romantic Hero</vt:lpstr>
      <vt:lpstr>The Romantic Hero</vt:lpstr>
      <vt:lpstr>Cookies</vt:lpstr>
      <vt:lpstr>Cookies</vt:lpstr>
      <vt:lpstr>多重背包与分组背包</vt:lpstr>
      <vt:lpstr>Rectangular Polygon</vt:lpstr>
      <vt:lpstr>Rectangular Polygon</vt:lpstr>
      <vt:lpstr>Tyvj1864 守卫者的挑战</vt:lpstr>
      <vt:lpstr>Tyvj1933 绿豆蛙的归宿</vt:lpstr>
      <vt:lpstr>Tyvj2002 扑克牌</vt:lpstr>
      <vt:lpstr>扑克牌</vt:lpstr>
      <vt:lpstr>How many of them?</vt:lpstr>
      <vt:lpstr>How many of them?</vt:lpstr>
      <vt:lpstr>Codeforces Round #313 Div.1 C</vt:lpstr>
      <vt:lpstr>IPSC2016 C - Counting Swaps</vt:lpstr>
      <vt:lpstr>Nescafé2 月之谜</vt:lpstr>
      <vt:lpstr>Nescafé2 月之谜</vt:lpstr>
      <vt:lpstr>Nescafé12 启示录</vt:lpstr>
      <vt:lpstr>Sgu390 Tickets</vt:lpstr>
      <vt:lpstr>Sgu390 Tickets</vt:lpstr>
      <vt:lpstr>Islands and Bridges</vt:lpstr>
      <vt:lpstr>NOI2015 寿司晚宴</vt:lpstr>
      <vt:lpstr>30分算法</vt:lpstr>
      <vt:lpstr>100分算法</vt:lpstr>
      <vt:lpstr>TYVJ1051 选课</vt:lpstr>
      <vt:lpstr>Crazy Bobo</vt:lpstr>
      <vt:lpstr>Fire</vt:lpstr>
      <vt:lpstr>Fire</vt:lpstr>
      <vt:lpstr>创世纪</vt:lpstr>
      <vt:lpstr>迷失游乐园</vt:lpstr>
      <vt:lpstr>迷失游乐园</vt:lpstr>
      <vt:lpstr>迷失游乐园</vt:lpstr>
      <vt:lpstr>岛屿(Island)</vt:lpstr>
      <vt:lpstr>岛屿(Island)</vt:lpstr>
      <vt:lpstr>POJ3567 Cacus Reloaded</vt:lpstr>
      <vt:lpstr>TYVJ2019 Freda的传呼机</vt:lpstr>
      <vt:lpstr>AC自动机</vt:lpstr>
      <vt:lpstr>Trie图</vt:lpstr>
      <vt:lpstr>POJ1625</vt:lpstr>
      <vt:lpstr>CH Round #17</vt:lpstr>
      <vt:lpstr>开车旅行(drive)</vt:lpstr>
      <vt:lpstr>开车旅行(drive)</vt:lpstr>
      <vt:lpstr>开车旅行(drive)</vt:lpstr>
      <vt:lpstr>沼泽鳄鱼(Swamp)</vt:lpstr>
      <vt:lpstr>POJ3016</vt:lpstr>
      <vt:lpstr>POJ3016</vt:lpstr>
      <vt:lpstr>Gowk's Errand for Master</vt:lpstr>
      <vt:lpstr>Gowk's Errand for Master</vt:lpstr>
      <vt:lpstr>PowerPoint 演示文稿</vt:lpstr>
      <vt:lpstr>PowerPoint 演示文稿</vt:lpstr>
      <vt:lpstr>单调队列优化多重背包</vt:lpstr>
      <vt:lpstr>Fence</vt:lpstr>
      <vt:lpstr>Cut the Sequence</vt:lpstr>
      <vt:lpstr>Cats Transport</vt:lpstr>
      <vt:lpstr>Cats Transport</vt:lpstr>
      <vt:lpstr>Cats Transport</vt:lpstr>
      <vt:lpstr>任务安排 – O(n^2)</vt:lpstr>
      <vt:lpstr>任务安排 – O(n)</vt:lpstr>
      <vt:lpstr>任务安排 – T&lt;0</vt:lpstr>
      <vt:lpstr>一维？Prove？</vt:lpstr>
      <vt:lpstr>二维？Prove?</vt:lpstr>
      <vt:lpstr>二维？Prove?</vt:lpstr>
      <vt:lpstr>二维？Prove?</vt:lpstr>
      <vt:lpstr>诗人小G</vt:lpstr>
      <vt:lpstr>诗人小G</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基于连通性的 状态压缩动态规划</dc:title>
  <dc:creator>李煜东</dc:creator>
  <cp:lastModifiedBy>李煜东</cp:lastModifiedBy>
  <cp:revision>450</cp:revision>
  <dcterms:created xsi:type="dcterms:W3CDTF">2015-01-20T10:45:13Z</dcterms:created>
  <dcterms:modified xsi:type="dcterms:W3CDTF">2016-06-30T15:58:21Z</dcterms:modified>
</cp:coreProperties>
</file>