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79" r:id="rId4"/>
    <p:sldId id="259" r:id="rId5"/>
    <p:sldId id="260" r:id="rId6"/>
    <p:sldId id="261" r:id="rId7"/>
    <p:sldId id="262" r:id="rId8"/>
    <p:sldId id="263" r:id="rId9"/>
    <p:sldId id="265" r:id="rId10"/>
    <p:sldId id="264" r:id="rId11"/>
    <p:sldId id="266" r:id="rId12"/>
    <p:sldId id="277" r:id="rId13"/>
    <p:sldId id="267" r:id="rId14"/>
    <p:sldId id="272" r:id="rId15"/>
    <p:sldId id="268" r:id="rId16"/>
    <p:sldId id="269" r:id="rId17"/>
    <p:sldId id="271" r:id="rId18"/>
    <p:sldId id="270" r:id="rId19"/>
    <p:sldId id="273" r:id="rId20"/>
    <p:sldId id="274" r:id="rId21"/>
    <p:sldId id="275" r:id="rId22"/>
    <p:sldId id="278" r:id="rId23"/>
    <p:sldId id="276" r:id="rId24"/>
    <p:sldId id="258" r:id="rId25"/>
  </p:sldIdLst>
  <p:sldSz cx="9144000" cy="6858000" type="screen4x3"/>
  <p:notesSz cx="6858000" cy="9144000"/>
  <p:embeddedFontLst>
    <p:embeddedFont>
      <p:font typeface="黑体" pitchFamily="49" charset="-122"/>
      <p:regular r:id="rId27"/>
    </p:embeddedFont>
    <p:embeddedFont>
      <p:font typeface="华文行楷" charset="-122"/>
      <p:regular r:id="rId28"/>
    </p:embeddedFont>
    <p:embeddedFont>
      <p:font typeface="Verdana" pitchFamily="34" charset="0"/>
      <p:regular r:id="rId29"/>
      <p:bold r:id="rId30"/>
      <p:italic r:id="rId31"/>
      <p:boldItalic r:id="rId32"/>
    </p:embeddedFont>
  </p:embeddedFontLst>
  <p:defaultTextStyle>
    <a:defPPr>
      <a:defRPr lang="zh-CN"/>
    </a:defPPr>
    <a:lvl1pPr algn="l" rtl="0" fontAlgn="base">
      <a:spcBef>
        <a:spcPct val="20000"/>
      </a:spcBef>
      <a:spcAft>
        <a:spcPct val="0"/>
      </a:spcAft>
      <a:buChar char="–"/>
      <a:defRPr sz="2800" kern="1200">
        <a:solidFill>
          <a:srgbClr val="003399"/>
        </a:solidFill>
        <a:latin typeface="Verdana" pitchFamily="34" charset="0"/>
        <a:ea typeface="黑体" pitchFamily="2" charset="-122"/>
        <a:cs typeface="+mn-cs"/>
      </a:defRPr>
    </a:lvl1pPr>
    <a:lvl2pPr marL="457200" algn="l" rtl="0" fontAlgn="base">
      <a:spcBef>
        <a:spcPct val="20000"/>
      </a:spcBef>
      <a:spcAft>
        <a:spcPct val="0"/>
      </a:spcAft>
      <a:buChar char="–"/>
      <a:defRPr sz="2800" kern="1200">
        <a:solidFill>
          <a:srgbClr val="003399"/>
        </a:solidFill>
        <a:latin typeface="Verdana" pitchFamily="34" charset="0"/>
        <a:ea typeface="黑体" pitchFamily="2" charset="-122"/>
        <a:cs typeface="+mn-cs"/>
      </a:defRPr>
    </a:lvl2pPr>
    <a:lvl3pPr marL="914400" algn="l" rtl="0" fontAlgn="base">
      <a:spcBef>
        <a:spcPct val="20000"/>
      </a:spcBef>
      <a:spcAft>
        <a:spcPct val="0"/>
      </a:spcAft>
      <a:buChar char="–"/>
      <a:defRPr sz="2800" kern="1200">
        <a:solidFill>
          <a:srgbClr val="003399"/>
        </a:solidFill>
        <a:latin typeface="Verdana" pitchFamily="34" charset="0"/>
        <a:ea typeface="黑体" pitchFamily="2" charset="-122"/>
        <a:cs typeface="+mn-cs"/>
      </a:defRPr>
    </a:lvl3pPr>
    <a:lvl4pPr marL="1371600" algn="l" rtl="0" fontAlgn="base">
      <a:spcBef>
        <a:spcPct val="20000"/>
      </a:spcBef>
      <a:spcAft>
        <a:spcPct val="0"/>
      </a:spcAft>
      <a:buChar char="–"/>
      <a:defRPr sz="2800" kern="1200">
        <a:solidFill>
          <a:srgbClr val="003399"/>
        </a:solidFill>
        <a:latin typeface="Verdana" pitchFamily="34" charset="0"/>
        <a:ea typeface="黑体" pitchFamily="2" charset="-122"/>
        <a:cs typeface="+mn-cs"/>
      </a:defRPr>
    </a:lvl4pPr>
    <a:lvl5pPr marL="1828800" algn="l" rtl="0" fontAlgn="base">
      <a:spcBef>
        <a:spcPct val="20000"/>
      </a:spcBef>
      <a:spcAft>
        <a:spcPct val="0"/>
      </a:spcAft>
      <a:buChar char="–"/>
      <a:defRPr sz="2800" kern="1200">
        <a:solidFill>
          <a:srgbClr val="003399"/>
        </a:solidFill>
        <a:latin typeface="Verdana" pitchFamily="34" charset="0"/>
        <a:ea typeface="黑体" pitchFamily="2" charset="-122"/>
        <a:cs typeface="+mn-cs"/>
      </a:defRPr>
    </a:lvl5pPr>
    <a:lvl6pPr marL="2286000" algn="l" defTabSz="914400" rtl="0" eaLnBrk="1" latinLnBrk="0" hangingPunct="1">
      <a:defRPr sz="2800" kern="1200">
        <a:solidFill>
          <a:srgbClr val="003399"/>
        </a:solidFill>
        <a:latin typeface="Verdana" pitchFamily="34" charset="0"/>
        <a:ea typeface="黑体" pitchFamily="2" charset="-122"/>
        <a:cs typeface="+mn-cs"/>
      </a:defRPr>
    </a:lvl6pPr>
    <a:lvl7pPr marL="2743200" algn="l" defTabSz="914400" rtl="0" eaLnBrk="1" latinLnBrk="0" hangingPunct="1">
      <a:defRPr sz="2800" kern="1200">
        <a:solidFill>
          <a:srgbClr val="003399"/>
        </a:solidFill>
        <a:latin typeface="Verdana" pitchFamily="34" charset="0"/>
        <a:ea typeface="黑体" pitchFamily="2" charset="-122"/>
        <a:cs typeface="+mn-cs"/>
      </a:defRPr>
    </a:lvl7pPr>
    <a:lvl8pPr marL="3200400" algn="l" defTabSz="914400" rtl="0" eaLnBrk="1" latinLnBrk="0" hangingPunct="1">
      <a:defRPr sz="2800" kern="1200">
        <a:solidFill>
          <a:srgbClr val="003399"/>
        </a:solidFill>
        <a:latin typeface="Verdana" pitchFamily="34" charset="0"/>
        <a:ea typeface="黑体" pitchFamily="2" charset="-122"/>
        <a:cs typeface="+mn-cs"/>
      </a:defRPr>
    </a:lvl8pPr>
    <a:lvl9pPr marL="3657600" algn="l" defTabSz="914400" rtl="0" eaLnBrk="1" latinLnBrk="0" hangingPunct="1">
      <a:defRPr sz="2800" kern="1200">
        <a:solidFill>
          <a:srgbClr val="003399"/>
        </a:solidFill>
        <a:latin typeface="Verdana" pitchFamily="34"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00000"/>
    <a:srgbClr val="003300"/>
    <a:srgbClr val="FF6600"/>
    <a:srgbClr val="003399"/>
    <a:srgbClr val="4F81BD"/>
    <a:srgbClr val="FF0066"/>
    <a:srgbClr val="9900CC"/>
    <a:srgbClr val="CC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14" autoAdjust="0"/>
    <p:restoredTop sz="92967" autoAdjust="0"/>
  </p:normalViewPr>
  <p:slideViewPr>
    <p:cSldViewPr>
      <p:cViewPr varScale="1">
        <p:scale>
          <a:sx n="70" d="100"/>
          <a:sy n="70" d="100"/>
        </p:scale>
        <p:origin x="-77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solidFill>
                  <a:schemeClr val="tx1"/>
                </a:solidFill>
                <a:latin typeface="Arial" charset="0"/>
                <a:ea typeface="宋体" pitchFamily="2" charset="-122"/>
              </a:defRPr>
            </a:lvl1pPr>
          </a:lstStyle>
          <a:p>
            <a:pPr>
              <a:defRPr/>
            </a:pPr>
            <a:endParaRPr lang="en-US" altLang="zh-CN"/>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solidFill>
                  <a:schemeClr val="tx1"/>
                </a:solidFill>
                <a:latin typeface="Arial" charset="0"/>
                <a:ea typeface="宋体" pitchFamily="2" charset="-122"/>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solidFill>
                  <a:schemeClr val="tx1"/>
                </a:solidFill>
                <a:latin typeface="Arial" charset="0"/>
                <a:ea typeface="宋体" pitchFamily="2" charset="-122"/>
              </a:defRPr>
            </a:lvl1pPr>
          </a:lstStyle>
          <a:p>
            <a:pPr>
              <a:defRPr/>
            </a:pPr>
            <a:endParaRPr lang="en-US" altLang="zh-CN"/>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solidFill>
                  <a:schemeClr val="tx1"/>
                </a:solidFill>
                <a:latin typeface="Arial" charset="0"/>
                <a:ea typeface="宋体" pitchFamily="2" charset="-122"/>
              </a:defRPr>
            </a:lvl1pPr>
          </a:lstStyle>
          <a:p>
            <a:pPr>
              <a:defRPr/>
            </a:pPr>
            <a:fld id="{D3BCF0D2-5737-488F-8C0C-E90AB598342A}" type="slidenum">
              <a:rPr lang="en-US" altLang="zh-CN"/>
              <a:pPr>
                <a:defRPr/>
              </a:pPr>
              <a:t>‹#›</a:t>
            </a:fld>
            <a:endParaRPr lang="en-US" altLang="zh-CN"/>
          </a:p>
        </p:txBody>
      </p:sp>
    </p:spTree>
    <p:extLst>
      <p:ext uri="{BB962C8B-B14F-4D97-AF65-F5344CB8AC3E}">
        <p14:creationId xmlns="" xmlns:p14="http://schemas.microsoft.com/office/powerpoint/2010/main" val="6441761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1" y="231"/>
              <a:ext cx="1857" cy="3628"/>
              <a:chOff x="3009" y="775"/>
              <a:chExt cx="1857" cy="3628"/>
            </a:xfrm>
          </p:grpSpPr>
          <p:sp>
            <p:nvSpPr>
              <p:cNvPr id="39" name="Freeform 4"/>
              <p:cNvSpPr>
                <a:spLocks/>
              </p:cNvSpPr>
              <p:nvPr userDrawn="1"/>
            </p:nvSpPr>
            <p:spPr bwMode="ltGray">
              <a:xfrm rot="12185230" flipV="1">
                <a:off x="3533" y="775"/>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a:defRPr/>
                </a:pPr>
                <a:endParaRPr lang="en-US"/>
              </a:p>
            </p:txBody>
          </p:sp>
          <p:sp>
            <p:nvSpPr>
              <p:cNvPr id="40" name="Freeform 5"/>
              <p:cNvSpPr>
                <a:spLocks/>
              </p:cNvSpPr>
              <p:nvPr userDrawn="1"/>
            </p:nvSpPr>
            <p:spPr bwMode="ltGray">
              <a:xfrm rot="12185230" flipV="1">
                <a:off x="4028" y="1799"/>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a:defRPr/>
                </a:pPr>
                <a:endParaRPr lang="en-US"/>
              </a:p>
            </p:txBody>
          </p:sp>
          <p:sp>
            <p:nvSpPr>
              <p:cNvPr id="41" name="Freeform 6"/>
              <p:cNvSpPr>
                <a:spLocks/>
              </p:cNvSpPr>
              <p:nvPr userDrawn="1"/>
            </p:nvSpPr>
            <p:spPr bwMode="ltGray">
              <a:xfrm rot="12185230" flipV="1">
                <a:off x="3636" y="2164"/>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a:defRPr/>
                </a:pPr>
                <a:endParaRPr lang="en-US"/>
              </a:p>
            </p:txBody>
          </p:sp>
          <p:sp>
            <p:nvSpPr>
              <p:cNvPr id="42" name="Freeform 7"/>
              <p:cNvSpPr>
                <a:spLocks/>
              </p:cNvSpPr>
              <p:nvPr userDrawn="1"/>
            </p:nvSpPr>
            <p:spPr bwMode="ltGray">
              <a:xfrm rot="12185230" flipV="1">
                <a:off x="3977" y="974"/>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a:defRPr/>
                </a:pPr>
                <a:endParaRPr lang="en-US"/>
              </a:p>
            </p:txBody>
          </p:sp>
          <p:sp>
            <p:nvSpPr>
              <p:cNvPr id="43" name="Freeform 8"/>
              <p:cNvSpPr>
                <a:spLocks/>
              </p:cNvSpPr>
              <p:nvPr userDrawn="1"/>
            </p:nvSpPr>
            <p:spPr bwMode="ltGray">
              <a:xfrm rot="12185230" flipV="1">
                <a:off x="3842"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a:defRPr/>
                </a:pPr>
                <a:endParaRPr lang="en-US"/>
              </a:p>
            </p:txBody>
          </p:sp>
          <p:sp>
            <p:nvSpPr>
              <p:cNvPr id="44" name="Freeform 9"/>
              <p:cNvSpPr>
                <a:spLocks/>
              </p:cNvSpPr>
              <p:nvPr userDrawn="1"/>
            </p:nvSpPr>
            <p:spPr bwMode="ltGray">
              <a:xfrm rot="12185230" flipV="1">
                <a:off x="3892"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a:defRPr/>
                </a:pPr>
                <a:endParaRPr lang="en-US"/>
              </a:p>
            </p:txBody>
          </p:sp>
          <p:sp>
            <p:nvSpPr>
              <p:cNvPr id="45" name="Freeform 10"/>
              <p:cNvSpPr>
                <a:spLocks/>
              </p:cNvSpPr>
              <p:nvPr userDrawn="1"/>
            </p:nvSpPr>
            <p:spPr bwMode="ltGray">
              <a:xfrm rot="12185230" flipV="1">
                <a:off x="3009"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a:defRPr/>
                </a:pPr>
                <a:endParaRPr lang="en-US"/>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a:defRPr/>
              </a:pPr>
              <a:endParaRPr lang="en-US"/>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a:defRPr/>
              </a:pPr>
              <a:endParaRPr lang="en-US"/>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a:defRPr/>
              </a:pPr>
              <a:endParaRPr lang="en-US"/>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a:defRPr/>
              </a:pPr>
              <a:endParaRPr lang="en-US"/>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a:defRPr/>
              </a:pPr>
              <a:endParaRPr lang="en-US"/>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a:defRPr/>
              </a:pPr>
              <a:endParaRPr lang="en-US"/>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3" name="Group 21"/>
            <p:cNvGrpSpPr>
              <a:grpSpLocks/>
            </p:cNvGrpSpPr>
            <p:nvPr userDrawn="1"/>
          </p:nvGrpSpPr>
          <p:grpSpPr bwMode="auto">
            <a:xfrm rot="-6691250">
              <a:off x="3640" y="123"/>
              <a:ext cx="356" cy="608"/>
              <a:chOff x="1730" y="866"/>
              <a:chExt cx="129" cy="157"/>
            </a:xfrm>
          </p:grpSpPr>
          <p:sp>
            <p:nvSpPr>
              <p:cNvPr id="33" name="Freeform 22"/>
              <p:cNvSpPr>
                <a:spLocks/>
              </p:cNvSpPr>
              <p:nvPr userDrawn="1"/>
            </p:nvSpPr>
            <p:spPr bwMode="ltGray">
              <a:xfrm>
                <a:off x="1730"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34" name="Freeform 23"/>
              <p:cNvSpPr>
                <a:spLocks/>
              </p:cNvSpPr>
              <p:nvPr userDrawn="1"/>
            </p:nvSpPr>
            <p:spPr bwMode="ltGray">
              <a:xfrm>
                <a:off x="1789"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35" name="Freeform 24"/>
              <p:cNvSpPr>
                <a:spLocks/>
              </p:cNvSpPr>
              <p:nvPr userDrawn="1"/>
            </p:nvSpPr>
            <p:spPr bwMode="ltGray">
              <a:xfrm>
                <a:off x="1773"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4" name="Group 25"/>
            <p:cNvGrpSpPr>
              <a:grpSpLocks/>
            </p:cNvGrpSpPr>
            <p:nvPr userDrawn="1"/>
          </p:nvGrpSpPr>
          <p:grpSpPr bwMode="auto">
            <a:xfrm rot="8524840">
              <a:off x="676" y="3305"/>
              <a:ext cx="500" cy="500"/>
              <a:chOff x="1727" y="869"/>
              <a:chExt cx="129" cy="156"/>
            </a:xfrm>
          </p:grpSpPr>
          <p:sp>
            <p:nvSpPr>
              <p:cNvPr id="30" name="Freeform 26"/>
              <p:cNvSpPr>
                <a:spLocks/>
              </p:cNvSpPr>
              <p:nvPr userDrawn="1"/>
            </p:nvSpPr>
            <p:spPr bwMode="ltGray">
              <a:xfrm>
                <a:off x="1727" y="869"/>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31" name="Freeform 27"/>
              <p:cNvSpPr>
                <a:spLocks/>
              </p:cNvSpPr>
              <p:nvPr userDrawn="1"/>
            </p:nvSpPr>
            <p:spPr bwMode="ltGray">
              <a:xfrm>
                <a:off x="1786" y="897"/>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32" name="Freeform 28"/>
              <p:cNvSpPr>
                <a:spLocks/>
              </p:cNvSpPr>
              <p:nvPr userDrawn="1"/>
            </p:nvSpPr>
            <p:spPr bwMode="ltGray">
              <a:xfrm>
                <a:off x="1772" y="1000"/>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5" name="Group 29"/>
            <p:cNvGrpSpPr>
              <a:grpSpLocks/>
            </p:cNvGrpSpPr>
            <p:nvPr userDrawn="1"/>
          </p:nvGrpSpPr>
          <p:grpSpPr bwMode="auto">
            <a:xfrm rot="4106450" flipH="1">
              <a:off x="404" y="267"/>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6" name="Group 33"/>
            <p:cNvGrpSpPr>
              <a:grpSpLocks/>
            </p:cNvGrpSpPr>
            <p:nvPr userDrawn="1"/>
          </p:nvGrpSpPr>
          <p:grpSpPr bwMode="auto">
            <a:xfrm rot="10015322" flipH="1">
              <a:off x="4619"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a:defRPr/>
              </a:pPr>
              <a:endParaRPr lang="en-US"/>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en-US"/>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en-US"/>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en-US"/>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a:defRPr/>
              </a:pPr>
              <a:endParaRPr lang="en-US"/>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a:defRPr/>
              </a:pPr>
              <a:endParaRPr lang="en-US"/>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a:defRPr/>
              </a:pPr>
              <a:endParaRPr lang="en-US"/>
            </a:p>
          </p:txBody>
        </p:sp>
      </p:grpSp>
      <p:sp>
        <p:nvSpPr>
          <p:cNvPr id="2095" name="Rectangle 47"/>
          <p:cNvSpPr>
            <a:spLocks noGrp="1" noChangeArrowheads="1"/>
          </p:cNvSpPr>
          <p:nvPr>
            <p:ph type="ctrTitle"/>
          </p:nvPr>
        </p:nvSpPr>
        <p:spPr>
          <a:xfrm>
            <a:off x="2455863" y="596900"/>
            <a:ext cx="6192837" cy="3581400"/>
          </a:xfrm>
        </p:spPr>
        <p:txBody>
          <a:bodyPr/>
          <a:lstStyle>
            <a:lvl1pPr>
              <a:defRPr sz="5900"/>
            </a:lvl1pPr>
          </a:lstStyle>
          <a:p>
            <a:r>
              <a:rPr lang="zh-CN" altLang="en-US"/>
              <a:t>单击此处编辑母版标题样式</a:t>
            </a:r>
          </a:p>
        </p:txBody>
      </p:sp>
      <p:sp>
        <p:nvSpPr>
          <p:cNvPr id="20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47" name="Rectangle 45"/>
          <p:cNvSpPr>
            <a:spLocks noGrp="1" noChangeArrowheads="1"/>
          </p:cNvSpPr>
          <p:nvPr>
            <p:ph type="ftr" sz="quarter" idx="11"/>
          </p:nvPr>
        </p:nvSpPr>
        <p:spPr/>
        <p:txBody>
          <a:bodyPr/>
          <a:lstStyle>
            <a:lvl1pPr>
              <a:defRPr/>
            </a:lvl1pPr>
          </a:lstStyle>
          <a:p>
            <a:pPr>
              <a:defRPr/>
            </a:pPr>
            <a:endParaRPr lang="en-US" altLang="zh-CN"/>
          </a:p>
        </p:txBody>
      </p:sp>
      <p:sp>
        <p:nvSpPr>
          <p:cNvPr id="48" name="Rectangle 46"/>
          <p:cNvSpPr>
            <a:spLocks noGrp="1" noChangeArrowheads="1"/>
          </p:cNvSpPr>
          <p:nvPr>
            <p:ph type="sldNum" sz="quarter" idx="12"/>
          </p:nvPr>
        </p:nvSpPr>
        <p:spPr/>
        <p:txBody>
          <a:bodyPr/>
          <a:lstStyle>
            <a:lvl1pPr>
              <a:defRPr/>
            </a:lvl1pPr>
          </a:lstStyle>
          <a:p>
            <a:pPr>
              <a:defRPr/>
            </a:pPr>
            <a:fld id="{3CDDFDA3-032E-4E02-83FE-68B2F2FD2A94}" type="slidenum">
              <a:rPr lang="en-US" altLang="zh-CN"/>
              <a:pPr>
                <a:defRPr/>
              </a:pPr>
              <a:t>‹#›</a:t>
            </a:fld>
            <a:endParaRPr lang="en-US" altLang="zh-CN" dirty="0"/>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758CD64A-168B-4FEC-B1B8-27C877C84565}" type="slidenum">
              <a:rPr lang="en-US" altLang="zh-CN"/>
              <a:pPr>
                <a:defRPr/>
              </a:pPr>
              <a:t>‹#›</a:t>
            </a:fld>
            <a:endParaRPr lang="en-US" altLang="zh-CN"/>
          </a:p>
        </p:txBody>
      </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4E4759AA-719C-4F9F-8174-AC077188DC16}" type="slidenum">
              <a:rPr lang="en-US" altLang="zh-CN"/>
              <a:pPr>
                <a:defRPr/>
              </a:pPr>
              <a:t>‹#›</a:t>
            </a:fld>
            <a:endParaRPr lang="en-US" altLang="zh-CN"/>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C99CF3A9-F0EA-4515-8B92-6674C345D71E}" type="slidenum">
              <a:rPr lang="en-US" altLang="zh-CN"/>
              <a:pPr>
                <a:defRPr/>
              </a:pPr>
              <a:t>‹#›</a:t>
            </a:fld>
            <a:endParaRPr lang="en-US" altLang="zh-CN"/>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2D4BC818-A7CC-4540-9BEE-5F48254113BF}" type="slidenum">
              <a:rPr lang="en-US" altLang="zh-CN"/>
              <a:pPr>
                <a:defRPr/>
              </a:pPr>
              <a:t>‹#›</a:t>
            </a:fld>
            <a:endParaRPr lang="en-US" altLang="zh-CN"/>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pPr>
              <a:defRPr/>
            </a:pPr>
            <a:fld id="{0E1533E8-0EA8-4CF3-82C1-CB2B02A945F6}" type="slidenum">
              <a:rPr lang="en-US" altLang="zh-CN"/>
              <a:pPr>
                <a:defRPr/>
              </a:pPr>
              <a:t>‹#›</a:t>
            </a:fld>
            <a:endParaRPr lang="en-US" altLang="zh-CN"/>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9"/>
          <p:cNvSpPr>
            <a:spLocks noGrp="1" noChangeArrowheads="1"/>
          </p:cNvSpPr>
          <p:nvPr>
            <p:ph type="sldNum" sz="quarter" idx="12"/>
          </p:nvPr>
        </p:nvSpPr>
        <p:spPr>
          <a:ln/>
        </p:spPr>
        <p:txBody>
          <a:bodyPr/>
          <a:lstStyle>
            <a:lvl1pPr>
              <a:defRPr/>
            </a:lvl1pPr>
          </a:lstStyle>
          <a:p>
            <a:pPr>
              <a:defRPr/>
            </a:pPr>
            <a:fld id="{C221F78A-EE57-4F35-A51D-D271C05A3543}" type="slidenum">
              <a:rPr lang="en-US" altLang="zh-CN"/>
              <a:pPr>
                <a:defRPr/>
              </a:pPr>
              <a:t>‹#›</a:t>
            </a:fld>
            <a:endParaRPr lang="en-US" altLang="zh-CN"/>
          </a:p>
        </p:txBody>
      </p:sp>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9"/>
          <p:cNvSpPr>
            <a:spLocks noGrp="1" noChangeArrowheads="1"/>
          </p:cNvSpPr>
          <p:nvPr>
            <p:ph type="sldNum" sz="quarter" idx="12"/>
          </p:nvPr>
        </p:nvSpPr>
        <p:spPr>
          <a:ln/>
        </p:spPr>
        <p:txBody>
          <a:bodyPr/>
          <a:lstStyle>
            <a:lvl1pPr>
              <a:defRPr/>
            </a:lvl1pPr>
          </a:lstStyle>
          <a:p>
            <a:pPr>
              <a:defRPr/>
            </a:pPr>
            <a:fld id="{C3D81BD7-5A65-47B7-AF41-E83BB8468717}" type="slidenum">
              <a:rPr lang="en-US" altLang="zh-CN"/>
              <a:pPr>
                <a:defRPr/>
              </a:pPr>
              <a:t>‹#›</a:t>
            </a:fld>
            <a:endParaRPr lang="en-US" altLang="zh-CN"/>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9"/>
          <p:cNvSpPr>
            <a:spLocks noGrp="1" noChangeArrowheads="1"/>
          </p:cNvSpPr>
          <p:nvPr>
            <p:ph type="sldNum" sz="quarter" idx="12"/>
          </p:nvPr>
        </p:nvSpPr>
        <p:spPr>
          <a:ln/>
        </p:spPr>
        <p:txBody>
          <a:bodyPr/>
          <a:lstStyle>
            <a:lvl1pPr>
              <a:defRPr/>
            </a:lvl1pPr>
          </a:lstStyle>
          <a:p>
            <a:pPr>
              <a:defRPr/>
            </a:pPr>
            <a:fld id="{493612D2-818F-4B16-8CD5-6801F1E5AAAC}" type="slidenum">
              <a:rPr lang="en-US" altLang="zh-CN"/>
              <a:pPr>
                <a:defRPr/>
              </a:pPr>
              <a:t>‹#›</a:t>
            </a:fld>
            <a:endParaRPr lang="en-US" altLang="zh-CN"/>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pPr>
              <a:defRPr/>
            </a:pPr>
            <a:fld id="{610226D0-1A88-4A7B-9EDB-6C5906171A9A}" type="slidenum">
              <a:rPr lang="en-US" altLang="zh-CN"/>
              <a:pPr>
                <a:defRPr/>
              </a:pPr>
              <a:t>‹#›</a:t>
            </a:fld>
            <a:endParaRPr lang="en-US" altLang="zh-CN"/>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pPr>
              <a:defRPr/>
            </a:pPr>
            <a:fld id="{29E24FB4-7BC4-4088-95E9-66CD86D86A6F}" type="slidenum">
              <a:rPr lang="en-US" altLang="zh-CN"/>
              <a:pPr>
                <a:defRPr/>
              </a:pPr>
              <a:t>‹#›</a:t>
            </a:fld>
            <a:endParaRPr lang="en-US" altLang="zh-CN"/>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938" y="0"/>
            <a:ext cx="2833688" cy="6856413"/>
            <a:chOff x="-5" y="0"/>
            <a:chExt cx="1785" cy="4319"/>
          </a:xfrm>
        </p:grpSpPr>
        <p:sp>
          <p:nvSpPr>
            <p:cNvPr id="10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a:defRPr/>
              </a:pPr>
              <a:endParaRPr lang="en-US"/>
            </a:p>
          </p:txBody>
        </p:sp>
        <p:grpSp>
          <p:nvGrpSpPr>
            <p:cNvPr id="1034" name="Group 4"/>
            <p:cNvGrpSpPr>
              <a:grpSpLocks/>
            </p:cNvGrpSpPr>
            <p:nvPr/>
          </p:nvGrpSpPr>
          <p:grpSpPr bwMode="auto">
            <a:xfrm rot="14964908" flipH="1">
              <a:off x="104" y="2441"/>
              <a:ext cx="452" cy="444"/>
              <a:chOff x="1727" y="866"/>
              <a:chExt cx="129" cy="157"/>
            </a:xfrm>
          </p:grpSpPr>
          <p:sp>
            <p:nvSpPr>
              <p:cNvPr id="10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10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10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sp>
          <p:nvSpPr>
            <p:cNvPr id="10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a:defRPr/>
              </a:pPr>
              <a:endParaRPr lang="en-US"/>
            </a:p>
          </p:txBody>
        </p:sp>
        <p:grpSp>
          <p:nvGrpSpPr>
            <p:cNvPr id="1036" name="Group 9"/>
            <p:cNvGrpSpPr>
              <a:grpSpLocks/>
            </p:cNvGrpSpPr>
            <p:nvPr/>
          </p:nvGrpSpPr>
          <p:grpSpPr bwMode="auto">
            <a:xfrm rot="416244">
              <a:off x="9" y="1746"/>
              <a:ext cx="1771" cy="1741"/>
              <a:chOff x="41" y="2787"/>
              <a:chExt cx="902" cy="833"/>
            </a:xfrm>
          </p:grpSpPr>
          <p:sp>
            <p:nvSpPr>
              <p:cNvPr id="2"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a:defRPr/>
                </a:pPr>
                <a:endParaRPr lang="en-US"/>
              </a:p>
            </p:txBody>
          </p:sp>
          <p:sp>
            <p:nvSpPr>
              <p:cNvPr id="10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a:defRPr/>
                </a:pPr>
                <a:endParaRPr lang="en-US"/>
              </a:p>
            </p:txBody>
          </p:sp>
          <p:sp>
            <p:nvSpPr>
              <p:cNvPr id="3"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a:defRPr/>
                </a:pPr>
                <a:endParaRPr lang="en-US"/>
              </a:p>
            </p:txBody>
          </p:sp>
          <p:sp>
            <p:nvSpPr>
              <p:cNvPr id="4"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a:defRPr/>
                </a:pPr>
                <a:endParaRPr lang="en-US"/>
              </a:p>
            </p:txBody>
          </p:sp>
          <p:sp>
            <p:nvSpPr>
              <p:cNvPr id="5" name="Freeform 14"/>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a:defRPr/>
                </a:pPr>
                <a:endParaRPr lang="en-US"/>
              </a:p>
            </p:txBody>
          </p:sp>
          <p:grpSp>
            <p:nvGrpSpPr>
              <p:cNvPr id="6" name="Group 15"/>
              <p:cNvGrpSpPr>
                <a:grpSpLocks/>
              </p:cNvGrpSpPr>
              <p:nvPr userDrawn="1"/>
            </p:nvGrpSpPr>
            <p:grpSpPr bwMode="auto">
              <a:xfrm rot="10886446" flipH="1">
                <a:off x="335" y="3251"/>
                <a:ext cx="608" cy="369"/>
                <a:chOff x="-366" y="1704"/>
                <a:chExt cx="608" cy="369"/>
              </a:xfrm>
            </p:grpSpPr>
            <p:sp>
              <p:nvSpPr>
                <p:cNvPr id="10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a:defRPr/>
                  </a:pPr>
                  <a:endParaRPr lang="en-US"/>
                </a:p>
              </p:txBody>
            </p:sp>
            <p:sp>
              <p:nvSpPr>
                <p:cNvPr id="10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a:defRPr/>
                  </a:pPr>
                  <a:endParaRPr lang="en-US"/>
                </a:p>
              </p:txBody>
            </p:sp>
            <p:sp>
              <p:nvSpPr>
                <p:cNvPr id="1042" name="Freeform 18"/>
                <p:cNvSpPr>
                  <a:spLocks/>
                </p:cNvSpPr>
                <p:nvPr userDrawn="1"/>
              </p:nvSpPr>
              <p:spPr bwMode="ltGray">
                <a:xfrm rot="4200091">
                  <a:off x="195" y="1722"/>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a:defRPr/>
                  </a:pPr>
                  <a:endParaRPr lang="en-US"/>
                </a:p>
              </p:txBody>
            </p:sp>
          </p:grpSp>
        </p:grpSp>
        <p:grpSp>
          <p:nvGrpSpPr>
            <p:cNvPr id="1037" name="Group 19"/>
            <p:cNvGrpSpPr>
              <a:grpSpLocks/>
            </p:cNvGrpSpPr>
            <p:nvPr/>
          </p:nvGrpSpPr>
          <p:grpSpPr bwMode="auto">
            <a:xfrm rot="6248562">
              <a:off x="343" y="3854"/>
              <a:ext cx="392" cy="424"/>
              <a:chOff x="1727" y="866"/>
              <a:chExt cx="129" cy="157"/>
            </a:xfrm>
          </p:grpSpPr>
          <p:sp>
            <p:nvSpPr>
              <p:cNvPr id="1044" name="Freeform 20"/>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1045" name="Freeform 21"/>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10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038" name="Group 23"/>
            <p:cNvGrpSpPr>
              <a:grpSpLocks/>
            </p:cNvGrpSpPr>
            <p:nvPr/>
          </p:nvGrpSpPr>
          <p:grpSpPr bwMode="auto">
            <a:xfrm rot="5003157">
              <a:off x="249" y="1102"/>
              <a:ext cx="412" cy="500"/>
              <a:chOff x="1727" y="866"/>
              <a:chExt cx="129" cy="157"/>
            </a:xfrm>
          </p:grpSpPr>
          <p:sp>
            <p:nvSpPr>
              <p:cNvPr id="10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10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10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grpSp>
          <p:nvGrpSpPr>
            <p:cNvPr id="1039" name="Group 27"/>
            <p:cNvGrpSpPr>
              <a:grpSpLocks/>
            </p:cNvGrpSpPr>
            <p:nvPr/>
          </p:nvGrpSpPr>
          <p:grpSpPr bwMode="auto">
            <a:xfrm>
              <a:off x="815" y="0"/>
              <a:ext cx="345" cy="367"/>
              <a:chOff x="1727" y="866"/>
              <a:chExt cx="129" cy="157"/>
            </a:xfrm>
          </p:grpSpPr>
          <p:sp>
            <p:nvSpPr>
              <p:cNvPr id="10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p>
            </p:txBody>
          </p:sp>
          <p:sp>
            <p:nvSpPr>
              <p:cNvPr id="10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p>
            </p:txBody>
          </p:sp>
          <p:sp>
            <p:nvSpPr>
              <p:cNvPr id="10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p>
            </p:txBody>
          </p:sp>
        </p:grpSp>
        <p:sp>
          <p:nvSpPr>
            <p:cNvPr id="10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a:defRPr/>
              </a:pPr>
              <a:endParaRPr lang="en-US"/>
            </a:p>
          </p:txBody>
        </p:sp>
        <p:sp>
          <p:nvSpPr>
            <p:cNvPr id="10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a:defRPr/>
              </a:pPr>
              <a:endParaRPr lang="en-US"/>
            </a:p>
          </p:txBody>
        </p:sp>
        <p:sp>
          <p:nvSpPr>
            <p:cNvPr id="10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a:defRPr/>
              </a:pPr>
              <a:endParaRPr lang="en-US"/>
            </a:p>
          </p:txBody>
        </p:sp>
        <p:sp>
          <p:nvSpPr>
            <p:cNvPr id="10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a:defRPr/>
              </a:pPr>
              <a:endParaRPr lang="en-US"/>
            </a:p>
          </p:txBody>
        </p:sp>
        <p:sp>
          <p:nvSpPr>
            <p:cNvPr id="10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a:defRPr/>
              </a:pPr>
              <a:endParaRPr lang="en-US"/>
            </a:p>
          </p:txBody>
        </p:sp>
        <p:sp>
          <p:nvSpPr>
            <p:cNvPr id="10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a:defRPr/>
              </a:pPr>
              <a:endParaRPr lang="en-US"/>
            </a:p>
          </p:txBody>
        </p:sp>
        <p:sp>
          <p:nvSpPr>
            <p:cNvPr id="10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a:defRPr/>
              </a:pPr>
              <a:endParaRPr lang="en-US"/>
            </a:p>
          </p:txBody>
        </p:sp>
        <p:sp>
          <p:nvSpPr>
            <p:cNvPr id="10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en-US"/>
            </a:p>
          </p:txBody>
        </p:sp>
        <p:sp>
          <p:nvSpPr>
            <p:cNvPr id="10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en-US"/>
            </a:p>
          </p:txBody>
        </p:sp>
        <p:sp>
          <p:nvSpPr>
            <p:cNvPr id="10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a:defRPr/>
              </a:pPr>
              <a:endParaRPr lang="en-US"/>
            </a:p>
          </p:txBody>
        </p:sp>
        <p:sp>
          <p:nvSpPr>
            <p:cNvPr id="10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en-US"/>
            </a:p>
          </p:txBody>
        </p:sp>
        <p:sp>
          <p:nvSpPr>
            <p:cNvPr id="10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a:defRPr/>
              </a:pPr>
              <a:endParaRPr lang="en-US"/>
            </a:p>
          </p:txBody>
        </p:sp>
        <p:sp>
          <p:nvSpPr>
            <p:cNvPr id="10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a:defRPr/>
              </a:pPr>
              <a:endParaRPr lang="en-US"/>
            </a:p>
          </p:txBody>
        </p:sp>
        <p:sp>
          <p:nvSpPr>
            <p:cNvPr id="10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a:defRPr/>
              </a:pPr>
              <a:endParaRPr lang="en-US"/>
            </a:p>
          </p:txBody>
        </p:sp>
      </p:grpSp>
      <p:sp>
        <p:nvSpPr>
          <p:cNvPr id="10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6"/>
          <p:cNvSpPr>
            <a:spLocks noGrp="1" noChangeArrowheads="1"/>
          </p:cNvSpPr>
          <p:nvPr>
            <p:ph type="body" idx="1"/>
          </p:nvPr>
        </p:nvSpPr>
        <p:spPr bwMode="auto">
          <a:xfrm>
            <a:off x="457200" y="1600200"/>
            <a:ext cx="82296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0"/>
              </a:spcBef>
              <a:buFontTx/>
              <a:buNone/>
              <a:defRPr sz="1400">
                <a:solidFill>
                  <a:schemeClr val="tx1"/>
                </a:solidFill>
                <a:ea typeface="宋体" pitchFamily="2" charset="-122"/>
              </a:defRPr>
            </a:lvl1pPr>
          </a:lstStyle>
          <a:p>
            <a:pPr>
              <a:defRPr/>
            </a:pPr>
            <a:endParaRPr lang="en-US" altLang="zh-CN"/>
          </a:p>
        </p:txBody>
      </p:sp>
      <p:sp>
        <p:nvSpPr>
          <p:cNvPr id="10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0"/>
              </a:spcBef>
              <a:buFontTx/>
              <a:buNone/>
              <a:defRPr sz="1400">
                <a:solidFill>
                  <a:schemeClr val="tx1"/>
                </a:solidFill>
                <a:ea typeface="宋体" pitchFamily="2" charset="-122"/>
              </a:defRPr>
            </a:lvl1pPr>
          </a:lstStyle>
          <a:p>
            <a:pPr>
              <a:defRPr/>
            </a:pPr>
            <a:endParaRPr lang="en-US" altLang="zh-CN"/>
          </a:p>
        </p:txBody>
      </p:sp>
      <p:sp>
        <p:nvSpPr>
          <p:cNvPr id="10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0"/>
              </a:spcBef>
              <a:buFontTx/>
              <a:buNone/>
              <a:defRPr sz="1400">
                <a:solidFill>
                  <a:schemeClr val="tx1"/>
                </a:solidFill>
                <a:ea typeface="宋体" pitchFamily="2" charset="-122"/>
              </a:defRPr>
            </a:lvl1pPr>
          </a:lstStyle>
          <a:p>
            <a:pPr>
              <a:defRPr/>
            </a:pPr>
            <a:fld id="{194A64F5-5483-4108-BAE8-D0EFF4C3D13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push dir="u"/>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48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800">
          <a:solidFill>
            <a:schemeClr val="tx2"/>
          </a:solidFill>
          <a:effectLst>
            <a:outerShdw blurRad="38100" dist="38100" dir="2700000" algn="tl">
              <a:srgbClr val="C0C0C0"/>
            </a:outerShdw>
          </a:effectLst>
          <a:latin typeface="Verdana" pitchFamily="34" charset="0"/>
          <a:ea typeface="华文行楷" pitchFamily="2" charset="-122"/>
        </a:defRPr>
      </a:lvl2pPr>
      <a:lvl3pPr algn="ctr" rtl="0" eaLnBrk="0" fontAlgn="base" hangingPunct="0">
        <a:lnSpc>
          <a:spcPct val="90000"/>
        </a:lnSpc>
        <a:spcBef>
          <a:spcPct val="0"/>
        </a:spcBef>
        <a:spcAft>
          <a:spcPct val="0"/>
        </a:spcAft>
        <a:defRPr sz="4800">
          <a:solidFill>
            <a:schemeClr val="tx2"/>
          </a:solidFill>
          <a:effectLst>
            <a:outerShdw blurRad="38100" dist="38100" dir="2700000" algn="tl">
              <a:srgbClr val="C0C0C0"/>
            </a:outerShdw>
          </a:effectLst>
          <a:latin typeface="Verdana" pitchFamily="34" charset="0"/>
          <a:ea typeface="华文行楷" pitchFamily="2" charset="-122"/>
        </a:defRPr>
      </a:lvl3pPr>
      <a:lvl4pPr algn="ctr" rtl="0" eaLnBrk="0" fontAlgn="base" hangingPunct="0">
        <a:lnSpc>
          <a:spcPct val="90000"/>
        </a:lnSpc>
        <a:spcBef>
          <a:spcPct val="0"/>
        </a:spcBef>
        <a:spcAft>
          <a:spcPct val="0"/>
        </a:spcAft>
        <a:defRPr sz="4800">
          <a:solidFill>
            <a:schemeClr val="tx2"/>
          </a:solidFill>
          <a:effectLst>
            <a:outerShdw blurRad="38100" dist="38100" dir="2700000" algn="tl">
              <a:srgbClr val="C0C0C0"/>
            </a:outerShdw>
          </a:effectLst>
          <a:latin typeface="Verdana" pitchFamily="34" charset="0"/>
          <a:ea typeface="华文行楷" pitchFamily="2" charset="-122"/>
        </a:defRPr>
      </a:lvl4pPr>
      <a:lvl5pPr algn="ctr" rtl="0" eaLnBrk="0" fontAlgn="base" hangingPunct="0">
        <a:lnSpc>
          <a:spcPct val="90000"/>
        </a:lnSpc>
        <a:spcBef>
          <a:spcPct val="0"/>
        </a:spcBef>
        <a:spcAft>
          <a:spcPct val="0"/>
        </a:spcAft>
        <a:defRPr sz="4800">
          <a:solidFill>
            <a:schemeClr val="tx2"/>
          </a:solidFill>
          <a:effectLst>
            <a:outerShdw blurRad="38100" dist="38100" dir="2700000" algn="tl">
              <a:srgbClr val="C0C0C0"/>
            </a:outerShdw>
          </a:effectLst>
          <a:latin typeface="Verdana" pitchFamily="34" charset="0"/>
          <a:ea typeface="华文行楷" pitchFamily="2" charset="-122"/>
        </a:defRPr>
      </a:lvl5pPr>
      <a:lvl6pPr marL="457200" algn="ctr" rtl="0" fontAlgn="base">
        <a:lnSpc>
          <a:spcPct val="90000"/>
        </a:lnSpc>
        <a:spcBef>
          <a:spcPct val="0"/>
        </a:spcBef>
        <a:spcAft>
          <a:spcPct val="0"/>
        </a:spcAft>
        <a:defRPr sz="4800">
          <a:solidFill>
            <a:schemeClr val="tx2"/>
          </a:solidFill>
          <a:effectLst>
            <a:outerShdw blurRad="38100" dist="38100" dir="2700000" algn="tl">
              <a:srgbClr val="C0C0C0"/>
            </a:outerShdw>
          </a:effectLst>
          <a:latin typeface="Verdana" pitchFamily="34" charset="0"/>
          <a:ea typeface="华文行楷" pitchFamily="2" charset="-122"/>
        </a:defRPr>
      </a:lvl6pPr>
      <a:lvl7pPr marL="914400" algn="ctr" rtl="0" fontAlgn="base">
        <a:lnSpc>
          <a:spcPct val="90000"/>
        </a:lnSpc>
        <a:spcBef>
          <a:spcPct val="0"/>
        </a:spcBef>
        <a:spcAft>
          <a:spcPct val="0"/>
        </a:spcAft>
        <a:defRPr sz="4800">
          <a:solidFill>
            <a:schemeClr val="tx2"/>
          </a:solidFill>
          <a:effectLst>
            <a:outerShdw blurRad="38100" dist="38100" dir="2700000" algn="tl">
              <a:srgbClr val="C0C0C0"/>
            </a:outerShdw>
          </a:effectLst>
          <a:latin typeface="Verdana" pitchFamily="34" charset="0"/>
          <a:ea typeface="华文行楷" pitchFamily="2" charset="-122"/>
        </a:defRPr>
      </a:lvl7pPr>
      <a:lvl8pPr marL="1371600" algn="ctr" rtl="0" fontAlgn="base">
        <a:lnSpc>
          <a:spcPct val="90000"/>
        </a:lnSpc>
        <a:spcBef>
          <a:spcPct val="0"/>
        </a:spcBef>
        <a:spcAft>
          <a:spcPct val="0"/>
        </a:spcAft>
        <a:defRPr sz="4800">
          <a:solidFill>
            <a:schemeClr val="tx2"/>
          </a:solidFill>
          <a:effectLst>
            <a:outerShdw blurRad="38100" dist="38100" dir="2700000" algn="tl">
              <a:srgbClr val="C0C0C0"/>
            </a:outerShdw>
          </a:effectLst>
          <a:latin typeface="Verdana" pitchFamily="34" charset="0"/>
          <a:ea typeface="华文行楷" pitchFamily="2" charset="-122"/>
        </a:defRPr>
      </a:lvl8pPr>
      <a:lvl9pPr marL="1828800" algn="ctr" rtl="0" fontAlgn="base">
        <a:lnSpc>
          <a:spcPct val="90000"/>
        </a:lnSpc>
        <a:spcBef>
          <a:spcPct val="0"/>
        </a:spcBef>
        <a:spcAft>
          <a:spcPct val="0"/>
        </a:spcAft>
        <a:defRPr sz="4800">
          <a:solidFill>
            <a:schemeClr val="tx2"/>
          </a:solidFill>
          <a:effectLst>
            <a:outerShdw blurRad="38100" dist="38100" dir="2700000" algn="tl">
              <a:srgbClr val="C0C0C0"/>
            </a:outerShdw>
          </a:effectLst>
          <a:latin typeface="Verdana" pitchFamily="34" charset="0"/>
          <a:ea typeface="华文行楷" pitchFamily="2" charset="-122"/>
        </a:defRPr>
      </a:lvl9pPr>
    </p:titleStyle>
    <p:bodyStyle>
      <a:lvl1pPr marL="342900" indent="-342900" algn="l" rtl="0" eaLnBrk="0" fontAlgn="base" hangingPunct="0">
        <a:spcBef>
          <a:spcPct val="20000"/>
        </a:spcBef>
        <a:spcAft>
          <a:spcPct val="0"/>
        </a:spcAft>
        <a:buChar char="•"/>
        <a:defRPr sz="28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400">
          <a:solidFill>
            <a:srgbClr val="003399"/>
          </a:solidFill>
          <a:latin typeface="+mn-lt"/>
          <a:ea typeface="+mn-ea"/>
        </a:defRPr>
      </a:lvl2pPr>
      <a:lvl3pPr marL="1143000" indent="-228600" algn="l" rtl="0" eaLnBrk="0" fontAlgn="base" hangingPunct="0">
        <a:spcBef>
          <a:spcPct val="20000"/>
        </a:spcBef>
        <a:spcAft>
          <a:spcPct val="0"/>
        </a:spcAft>
        <a:buChar char="•"/>
        <a:defRPr sz="2000">
          <a:solidFill>
            <a:srgbClr val="003399"/>
          </a:solidFill>
          <a:latin typeface="+mn-lt"/>
          <a:ea typeface="+mn-ea"/>
        </a:defRPr>
      </a:lvl3pPr>
      <a:lvl4pPr marL="1600200" indent="-228600" algn="l" rtl="0" eaLnBrk="0" fontAlgn="base" hangingPunct="0">
        <a:spcBef>
          <a:spcPct val="20000"/>
        </a:spcBef>
        <a:spcAft>
          <a:spcPct val="0"/>
        </a:spcAft>
        <a:buChar char="–"/>
        <a:defRPr sz="1800">
          <a:solidFill>
            <a:srgbClr val="003399"/>
          </a:solidFill>
          <a:latin typeface="+mn-lt"/>
          <a:ea typeface="+mn-ea"/>
        </a:defRPr>
      </a:lvl4pPr>
      <a:lvl5pPr marL="2057400" indent="-228600" algn="l" rtl="0" eaLnBrk="0" fontAlgn="base" hangingPunct="0">
        <a:spcBef>
          <a:spcPct val="20000"/>
        </a:spcBef>
        <a:spcAft>
          <a:spcPct val="0"/>
        </a:spcAft>
        <a:buChar char="»"/>
        <a:defRPr sz="1800">
          <a:solidFill>
            <a:srgbClr val="003399"/>
          </a:solidFill>
          <a:latin typeface="+mn-lt"/>
          <a:ea typeface="+mn-ea"/>
        </a:defRPr>
      </a:lvl5pPr>
      <a:lvl6pPr marL="2514600" indent="-228600" algn="l" rtl="0" fontAlgn="base">
        <a:spcBef>
          <a:spcPct val="20000"/>
        </a:spcBef>
        <a:spcAft>
          <a:spcPct val="0"/>
        </a:spcAft>
        <a:buChar char="»"/>
        <a:defRPr sz="2000">
          <a:solidFill>
            <a:srgbClr val="003399"/>
          </a:solidFill>
          <a:latin typeface="+mn-lt"/>
          <a:ea typeface="+mn-ea"/>
        </a:defRPr>
      </a:lvl6pPr>
      <a:lvl7pPr marL="2971800" indent="-228600" algn="l" rtl="0" fontAlgn="base">
        <a:spcBef>
          <a:spcPct val="20000"/>
        </a:spcBef>
        <a:spcAft>
          <a:spcPct val="0"/>
        </a:spcAft>
        <a:buChar char="»"/>
        <a:defRPr sz="2000">
          <a:solidFill>
            <a:srgbClr val="003399"/>
          </a:solidFill>
          <a:latin typeface="+mn-lt"/>
          <a:ea typeface="+mn-ea"/>
        </a:defRPr>
      </a:lvl7pPr>
      <a:lvl8pPr marL="3429000" indent="-228600" algn="l" rtl="0" fontAlgn="base">
        <a:spcBef>
          <a:spcPct val="20000"/>
        </a:spcBef>
        <a:spcAft>
          <a:spcPct val="0"/>
        </a:spcAft>
        <a:buChar char="»"/>
        <a:defRPr sz="2000">
          <a:solidFill>
            <a:srgbClr val="003399"/>
          </a:solidFill>
          <a:latin typeface="+mn-lt"/>
          <a:ea typeface="+mn-ea"/>
        </a:defRPr>
      </a:lvl8pPr>
      <a:lvl9pPr marL="3886200" indent="-228600" algn="l" rtl="0" fontAlgn="base">
        <a:spcBef>
          <a:spcPct val="20000"/>
        </a:spcBef>
        <a:spcAft>
          <a:spcPct val="0"/>
        </a:spcAft>
        <a:buChar char="»"/>
        <a:defRPr sz="2000">
          <a:solidFill>
            <a:srgbClr val="003399"/>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9632" y="1052736"/>
            <a:ext cx="6192837" cy="2285256"/>
          </a:xfrm>
        </p:spPr>
        <p:txBody>
          <a:bodyPr/>
          <a:lstStyle/>
          <a:p>
            <a:r>
              <a:rPr lang="zh-CN" altLang="en-US" sz="4800" dirty="0" smtClean="0">
                <a:latin typeface="+mn-ea"/>
                <a:ea typeface="+mn-ea"/>
              </a:rPr>
              <a:t>模式匹配之</a:t>
            </a:r>
            <a:r>
              <a:rPr lang="en-US" altLang="zh-CN" dirty="0" smtClean="0">
                <a:latin typeface="+mn-ea"/>
                <a:ea typeface="+mn-ea"/>
              </a:rPr>
              <a:t/>
            </a:r>
            <a:br>
              <a:rPr lang="en-US" altLang="zh-CN" dirty="0" smtClean="0">
                <a:latin typeface="+mn-ea"/>
                <a:ea typeface="+mn-ea"/>
              </a:rPr>
            </a:br>
            <a:r>
              <a:rPr lang="en-US" altLang="zh-CN" dirty="0" smtClean="0">
                <a:latin typeface="+mn-ea"/>
                <a:ea typeface="+mn-ea"/>
              </a:rPr>
              <a:t>     </a:t>
            </a:r>
            <a:r>
              <a:rPr lang="zh-CN" altLang="en-US" dirty="0" smtClean="0">
                <a:latin typeface="+mn-ea"/>
                <a:ea typeface="+mn-ea"/>
              </a:rPr>
              <a:t>后缀自动机</a:t>
            </a:r>
            <a:endParaRPr lang="zh-CN" altLang="en-US" dirty="0">
              <a:latin typeface="+mn-ea"/>
              <a:ea typeface="+mn-ea"/>
            </a:endParaRPr>
          </a:p>
        </p:txBody>
      </p:sp>
      <p:sp>
        <p:nvSpPr>
          <p:cNvPr id="4" name="副标题 2"/>
          <p:cNvSpPr txBox="1">
            <a:spLocks/>
          </p:cNvSpPr>
          <p:nvPr/>
        </p:nvSpPr>
        <p:spPr bwMode="white">
          <a:xfrm>
            <a:off x="3707904" y="4221088"/>
            <a:ext cx="5026092" cy="14702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lang="zh-CN" sz="2000" kern="1200">
                <a:solidFill>
                  <a:schemeClr val="accent1"/>
                </a:solidFill>
                <a:latin typeface="+mj-lt"/>
                <a:ea typeface="微软雅黑" panose="020B0503020204020204" pitchFamily="34" charset="-122"/>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lang="zh-CN" sz="2000" kern="1200">
                <a:solidFill>
                  <a:schemeClr val="tx1">
                    <a:lumMod val="85000"/>
                  </a:schemeClr>
                </a:solidFill>
                <a:latin typeface="微软雅黑" panose="020B0503020204020204" pitchFamily="34" charset="-122"/>
                <a:ea typeface="微软雅黑" panose="020B0503020204020204" pitchFamily="34" charset="-122"/>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lang="zh-CN" sz="1800" kern="1200">
                <a:solidFill>
                  <a:schemeClr val="tx1">
                    <a:lumMod val="85000"/>
                  </a:schemeClr>
                </a:solidFill>
                <a:latin typeface="微软雅黑" panose="020B0503020204020204" pitchFamily="34" charset="-122"/>
                <a:ea typeface="微软雅黑" panose="020B0503020204020204" pitchFamily="34" charset="-122"/>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lang="zh-CN" sz="1600" kern="1200">
                <a:solidFill>
                  <a:schemeClr val="tx1">
                    <a:lumMod val="85000"/>
                  </a:schemeClr>
                </a:solidFill>
                <a:latin typeface="微软雅黑" panose="020B0503020204020204" pitchFamily="34" charset="-122"/>
                <a:ea typeface="微软雅黑" panose="020B0503020204020204" pitchFamily="34" charset="-122"/>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lang="zh-CN" sz="1600" kern="1200">
                <a:solidFill>
                  <a:schemeClr val="tx1">
                    <a:lumMod val="85000"/>
                  </a:schemeClr>
                </a:solidFill>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lang="zh-CN"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lang="zh-CN"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lang="zh-CN"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lang="zh-CN" sz="1600" kern="1200">
                <a:solidFill>
                  <a:schemeClr val="tx1"/>
                </a:solidFill>
                <a:latin typeface="+mn-lt"/>
                <a:ea typeface="+mn-ea"/>
                <a:cs typeface="+mn-cs"/>
              </a:defRPr>
            </a:lvl9pPr>
          </a:lstStyle>
          <a:p>
            <a:pPr algn="r"/>
            <a:r>
              <a:rPr lang="en-US" altLang="zh-CN" sz="2800" dirty="0" smtClean="0">
                <a:solidFill>
                  <a:schemeClr val="accent4"/>
                </a:solidFill>
                <a:latin typeface="+mj-ea"/>
                <a:ea typeface="+mj-ea"/>
              </a:rPr>
              <a:t>Mars</a:t>
            </a:r>
          </a:p>
          <a:p>
            <a:pPr algn="r"/>
            <a:r>
              <a:rPr lang="en-US" altLang="zh-CN" sz="2800" dirty="0" smtClean="0">
                <a:solidFill>
                  <a:schemeClr val="accent4"/>
                </a:solidFill>
                <a:latin typeface="+mj-ea"/>
                <a:ea typeface="+mj-ea"/>
              </a:rPr>
              <a:t>ACM </a:t>
            </a:r>
            <a:r>
              <a:rPr lang="en-US" altLang="zh-CN" sz="2800" dirty="0" smtClean="0">
                <a:solidFill>
                  <a:schemeClr val="accent4"/>
                </a:solidFill>
                <a:latin typeface="+mj-ea"/>
                <a:ea typeface="+mj-ea"/>
              </a:rPr>
              <a:t>Honored Class</a:t>
            </a:r>
          </a:p>
          <a:p>
            <a:pPr algn="r"/>
            <a:r>
              <a:rPr lang="en-US" altLang="zh-CN" sz="2800" dirty="0" smtClean="0">
                <a:solidFill>
                  <a:schemeClr val="accent4"/>
                </a:solidFill>
                <a:latin typeface="+mj-ea"/>
                <a:ea typeface="+mj-ea"/>
              </a:rPr>
              <a:t>2014</a:t>
            </a:r>
            <a:r>
              <a:rPr lang="zh-CN" altLang="en-US" sz="2800" dirty="0" smtClean="0">
                <a:solidFill>
                  <a:schemeClr val="accent4"/>
                </a:solidFill>
                <a:latin typeface="+mj-ea"/>
                <a:ea typeface="+mj-ea"/>
              </a:rPr>
              <a:t>年</a:t>
            </a:r>
            <a:r>
              <a:rPr lang="en-US" altLang="zh-CN" sz="2800" dirty="0" smtClean="0">
                <a:solidFill>
                  <a:schemeClr val="accent4"/>
                </a:solidFill>
                <a:latin typeface="+mj-ea"/>
                <a:ea typeface="+mj-ea"/>
              </a:rPr>
              <a:t>8</a:t>
            </a:r>
            <a:r>
              <a:rPr lang="zh-CN" altLang="en-US" sz="2800" dirty="0" smtClean="0">
                <a:solidFill>
                  <a:schemeClr val="accent4"/>
                </a:solidFill>
                <a:latin typeface="+mj-ea"/>
                <a:ea typeface="+mj-ea"/>
              </a:rPr>
              <a:t>月</a:t>
            </a:r>
            <a:r>
              <a:rPr lang="en-US" altLang="zh-CN" sz="2800" dirty="0" smtClean="0">
                <a:solidFill>
                  <a:schemeClr val="accent4"/>
                </a:solidFill>
                <a:latin typeface="+mj-ea"/>
                <a:ea typeface="+mj-ea"/>
              </a:rPr>
              <a:t>7</a:t>
            </a:r>
            <a:r>
              <a:rPr lang="zh-CN" altLang="en-US" sz="2800" dirty="0" smtClean="0">
                <a:solidFill>
                  <a:schemeClr val="accent4"/>
                </a:solidFill>
                <a:latin typeface="+mj-ea"/>
                <a:ea typeface="+mj-ea"/>
              </a:rPr>
              <a:t>日</a:t>
            </a:r>
            <a:endParaRPr lang="zh-CN" altLang="en-US" sz="2800" dirty="0">
              <a:solidFill>
                <a:schemeClr val="accent4"/>
              </a:solidFill>
              <a:latin typeface="+mj-ea"/>
              <a:ea typeface="+mj-ea"/>
            </a:endParaRPr>
          </a:p>
        </p:txBody>
      </p:sp>
    </p:spTree>
    <p:extLst>
      <p:ext uri="{BB962C8B-B14F-4D97-AF65-F5344CB8AC3E}">
        <p14:creationId xmlns="" xmlns:p14="http://schemas.microsoft.com/office/powerpoint/2010/main" val="4075801057"/>
      </p:ext>
    </p:extLst>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2236510" cy="769441"/>
          </a:xfrm>
          <a:prstGeom prst="rect">
            <a:avLst/>
          </a:prstGeom>
          <a:noFill/>
        </p:spPr>
        <p:txBody>
          <a:bodyPr wrap="none" rtlCol="0">
            <a:spAutoFit/>
          </a:bodyPr>
          <a:lstStyle/>
          <a:p>
            <a:pPr>
              <a:buNone/>
            </a:pPr>
            <a:r>
              <a:rPr lang="zh-CN" altLang="en-US" sz="4400" dirty="0" smtClean="0">
                <a:solidFill>
                  <a:srgbClr val="FF0000"/>
                </a:solidFill>
              </a:rPr>
              <a:t>但是</a:t>
            </a:r>
            <a:r>
              <a:rPr lang="en-US" altLang="zh-CN" sz="4400" dirty="0" smtClean="0">
                <a:solidFill>
                  <a:srgbClr val="FF0000"/>
                </a:solidFill>
              </a:rPr>
              <a:t>……</a:t>
            </a:r>
            <a:endParaRPr lang="zh-CN" altLang="en-US" sz="4400" dirty="0">
              <a:solidFill>
                <a:srgbClr val="FF0000"/>
              </a:solidFill>
            </a:endParaRPr>
          </a:p>
        </p:txBody>
      </p:sp>
      <p:sp>
        <p:nvSpPr>
          <p:cNvPr id="6" name="内容占位符 2"/>
          <p:cNvSpPr>
            <a:spLocks noGrp="1"/>
          </p:cNvSpPr>
          <p:nvPr>
            <p:ph idx="1"/>
          </p:nvPr>
        </p:nvSpPr>
        <p:spPr>
          <a:xfrm>
            <a:off x="457200" y="1600200"/>
            <a:ext cx="8363272" cy="4456113"/>
          </a:xfrm>
        </p:spPr>
        <p:txBody>
          <a:bodyPr/>
          <a:lstStyle/>
          <a:p>
            <a:r>
              <a:rPr lang="zh-CN" altLang="en-US" dirty="0" smtClean="0"/>
              <a:t>比如我们插入</a:t>
            </a:r>
            <a:r>
              <a:rPr lang="en-US" altLang="zh-CN" dirty="0" err="1" smtClean="0"/>
              <a:t>aabb</a:t>
            </a:r>
            <a:endParaRPr lang="en-US" altLang="zh-CN" dirty="0" smtClean="0"/>
          </a:p>
          <a:p>
            <a:r>
              <a:rPr lang="zh-CN" altLang="en-US" dirty="0" smtClean="0"/>
              <a:t>先插入的是</a:t>
            </a:r>
            <a:r>
              <a:rPr lang="en-US" altLang="zh-CN" dirty="0" err="1" smtClean="0"/>
              <a:t>aa</a:t>
            </a:r>
            <a:endParaRPr lang="en-US" altLang="zh-CN" dirty="0" smtClean="0"/>
          </a:p>
          <a:p>
            <a:endParaRPr lang="en-US" altLang="zh-CN" dirty="0" smtClean="0"/>
          </a:p>
          <a:p>
            <a:r>
              <a:rPr lang="zh-CN" altLang="en-US" dirty="0" smtClean="0"/>
              <a:t>然后插入一个</a:t>
            </a:r>
            <a:r>
              <a:rPr lang="en-US" altLang="zh-CN" dirty="0" smtClean="0"/>
              <a:t>b</a:t>
            </a:r>
          </a:p>
          <a:p>
            <a:endParaRPr lang="en-US" altLang="zh-CN" dirty="0" smtClean="0"/>
          </a:p>
          <a:p>
            <a:endParaRPr lang="en-US" altLang="zh-CN" dirty="0" smtClean="0"/>
          </a:p>
          <a:p>
            <a:endParaRPr lang="en-US" altLang="zh-CN" dirty="0" smtClean="0"/>
          </a:p>
          <a:p>
            <a:r>
              <a:rPr lang="zh-CN" altLang="en-US" dirty="0" smtClean="0"/>
              <a:t>然后再插入一个</a:t>
            </a:r>
            <a:r>
              <a:rPr lang="en-US" altLang="zh-CN" dirty="0" smtClean="0"/>
              <a:t>b</a:t>
            </a:r>
            <a:r>
              <a:rPr lang="zh-CN" altLang="en-US" dirty="0" smtClean="0"/>
              <a:t>？</a:t>
            </a:r>
            <a:endParaRPr lang="en-US" altLang="zh-CN" dirty="0" smtClean="0"/>
          </a:p>
        </p:txBody>
      </p:sp>
      <p:pic>
        <p:nvPicPr>
          <p:cNvPr id="1029" name="Picture 5" descr="后缀自动机初窥"/>
          <p:cNvPicPr>
            <a:picLocks noChangeAspect="1" noChangeArrowheads="1"/>
          </p:cNvPicPr>
          <p:nvPr/>
        </p:nvPicPr>
        <p:blipFill>
          <a:blip r:embed="rId2" cstate="print"/>
          <a:srcRect/>
          <a:stretch>
            <a:fillRect/>
          </a:stretch>
        </p:blipFill>
        <p:spPr bwMode="auto">
          <a:xfrm>
            <a:off x="4067944" y="2132856"/>
            <a:ext cx="2376265" cy="833383"/>
          </a:xfrm>
          <a:prstGeom prst="rect">
            <a:avLst/>
          </a:prstGeom>
          <a:noFill/>
        </p:spPr>
      </p:pic>
      <p:pic>
        <p:nvPicPr>
          <p:cNvPr id="1032" name="Picture 8"/>
          <p:cNvPicPr>
            <a:picLocks noChangeAspect="1" noChangeArrowheads="1"/>
          </p:cNvPicPr>
          <p:nvPr/>
        </p:nvPicPr>
        <p:blipFill>
          <a:blip r:embed="rId3" cstate="print"/>
          <a:srcRect/>
          <a:stretch>
            <a:fillRect/>
          </a:stretch>
        </p:blipFill>
        <p:spPr bwMode="auto">
          <a:xfrm>
            <a:off x="3910272" y="3284984"/>
            <a:ext cx="3167730" cy="1512168"/>
          </a:xfrm>
          <a:prstGeom prst="rect">
            <a:avLst/>
          </a:prstGeom>
          <a:noFill/>
          <a:ln w="9525">
            <a:noFill/>
            <a:miter lim="800000"/>
            <a:headEnd/>
            <a:tailEnd/>
          </a:ln>
        </p:spPr>
      </p:pic>
      <p:pic>
        <p:nvPicPr>
          <p:cNvPr id="1035" name="Picture 11"/>
          <p:cNvPicPr>
            <a:picLocks noChangeAspect="1" noChangeArrowheads="1"/>
          </p:cNvPicPr>
          <p:nvPr/>
        </p:nvPicPr>
        <p:blipFill>
          <a:blip r:embed="rId4" cstate="print"/>
          <a:srcRect/>
          <a:stretch>
            <a:fillRect/>
          </a:stretch>
        </p:blipFill>
        <p:spPr bwMode="auto">
          <a:xfrm>
            <a:off x="4355976" y="4869160"/>
            <a:ext cx="3781425" cy="1695450"/>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9"/>
                                        </p:tgtEl>
                                        <p:attrNameLst>
                                          <p:attrName>style.visibility</p:attrName>
                                        </p:attrNameLst>
                                      </p:cBhvr>
                                      <p:to>
                                        <p:strVal val="visible"/>
                                      </p:to>
                                    </p:set>
                                    <p:animEffect transition="in" filter="fade">
                                      <p:cBhvr>
                                        <p:cTn id="15" dur="2000"/>
                                        <p:tgtEl>
                                          <p:spTgt spid="10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20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fade">
                                      <p:cBhvr>
                                        <p:cTn id="23" dur="20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20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35"/>
                                        </p:tgtEl>
                                        <p:attrNameLst>
                                          <p:attrName>style.visibility</p:attrName>
                                        </p:attrNameLst>
                                      </p:cBhvr>
                                      <p:to>
                                        <p:strVal val="visible"/>
                                      </p:to>
                                    </p:set>
                                    <p:animEffect transition="in" filter="fade">
                                      <p:cBhvr>
                                        <p:cTn id="31" dur="20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2236510" cy="769441"/>
          </a:xfrm>
          <a:prstGeom prst="rect">
            <a:avLst/>
          </a:prstGeom>
          <a:noFill/>
        </p:spPr>
        <p:txBody>
          <a:bodyPr wrap="none" rtlCol="0">
            <a:spAutoFit/>
          </a:bodyPr>
          <a:lstStyle/>
          <a:p>
            <a:pPr>
              <a:buNone/>
            </a:pPr>
            <a:r>
              <a:rPr lang="zh-CN" altLang="en-US" sz="4400" dirty="0" smtClean="0">
                <a:solidFill>
                  <a:srgbClr val="FF0000"/>
                </a:solidFill>
              </a:rPr>
              <a:t>但是</a:t>
            </a:r>
            <a:r>
              <a:rPr lang="en-US" altLang="zh-CN" sz="4400" dirty="0" smtClean="0">
                <a:solidFill>
                  <a:srgbClr val="FF0000"/>
                </a:solidFill>
              </a:rPr>
              <a:t>……</a:t>
            </a:r>
            <a:endParaRPr lang="zh-CN" altLang="en-US" sz="4400" dirty="0">
              <a:solidFill>
                <a:srgbClr val="FF0000"/>
              </a:solidFill>
            </a:endParaRPr>
          </a:p>
        </p:txBody>
      </p:sp>
      <p:pic>
        <p:nvPicPr>
          <p:cNvPr id="5" name="Picture 11"/>
          <p:cNvPicPr>
            <a:picLocks noChangeAspect="1" noChangeArrowheads="1"/>
          </p:cNvPicPr>
          <p:nvPr/>
        </p:nvPicPr>
        <p:blipFill>
          <a:blip r:embed="rId2" cstate="print"/>
          <a:srcRect/>
          <a:stretch>
            <a:fillRect/>
          </a:stretch>
        </p:blipFill>
        <p:spPr bwMode="auto">
          <a:xfrm>
            <a:off x="1706139" y="3068960"/>
            <a:ext cx="7437861" cy="3334859"/>
          </a:xfrm>
          <a:prstGeom prst="rect">
            <a:avLst/>
          </a:prstGeom>
          <a:noFill/>
          <a:ln w="9525">
            <a:noFill/>
            <a:miter lim="800000"/>
            <a:headEnd/>
            <a:tailEnd/>
          </a:ln>
        </p:spPr>
      </p:pic>
      <p:sp>
        <p:nvSpPr>
          <p:cNvPr id="6" name="内容占位符 2"/>
          <p:cNvSpPr>
            <a:spLocks noGrp="1"/>
          </p:cNvSpPr>
          <p:nvPr>
            <p:ph idx="1"/>
          </p:nvPr>
        </p:nvSpPr>
        <p:spPr>
          <a:xfrm>
            <a:off x="457200" y="1600200"/>
            <a:ext cx="8363272" cy="4456113"/>
          </a:xfrm>
        </p:spPr>
        <p:txBody>
          <a:bodyPr/>
          <a:lstStyle/>
          <a:p>
            <a:r>
              <a:rPr lang="en-US" altLang="zh-CN" dirty="0" smtClean="0"/>
              <a:t>TA</a:t>
            </a:r>
            <a:r>
              <a:rPr lang="zh-CN" altLang="en-US" dirty="0" smtClean="0"/>
              <a:t>似乎能够接收</a:t>
            </a:r>
            <a:r>
              <a:rPr lang="en-US" altLang="zh-CN" dirty="0" err="1" smtClean="0"/>
              <a:t>ab</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r>
              <a:rPr lang="en-US" altLang="zh-CN" dirty="0" smtClean="0"/>
              <a:t>Why</a:t>
            </a:r>
            <a:r>
              <a:rPr lang="zh-CN" altLang="en-US" dirty="0" smtClean="0"/>
              <a:t>？</a:t>
            </a:r>
            <a:endParaRPr lang="en-US" altLang="zh-CN" dirty="0" smtClean="0"/>
          </a:p>
          <a:p>
            <a:endParaRPr lang="en-US" altLang="zh-CN" dirty="0" smtClean="0"/>
          </a:p>
          <a:p>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3005951" cy="769441"/>
          </a:xfrm>
          <a:prstGeom prst="rect">
            <a:avLst/>
          </a:prstGeom>
          <a:noFill/>
        </p:spPr>
        <p:txBody>
          <a:bodyPr wrap="none" rtlCol="0">
            <a:spAutoFit/>
          </a:bodyPr>
          <a:lstStyle/>
          <a:p>
            <a:pPr>
              <a:buNone/>
            </a:pPr>
            <a:r>
              <a:rPr lang="zh-CN" altLang="en-US" sz="4400" dirty="0" smtClean="0">
                <a:solidFill>
                  <a:srgbClr val="FF0000"/>
                </a:solidFill>
              </a:rPr>
              <a:t>长度不对！</a:t>
            </a:r>
            <a:endParaRPr lang="zh-CN" altLang="en-US" sz="4400" dirty="0">
              <a:solidFill>
                <a:srgbClr val="FF0000"/>
              </a:solidFill>
            </a:endParaRPr>
          </a:p>
        </p:txBody>
      </p:sp>
      <p:sp>
        <p:nvSpPr>
          <p:cNvPr id="5" name="内容占位符 2"/>
          <p:cNvSpPr>
            <a:spLocks noGrp="1"/>
          </p:cNvSpPr>
          <p:nvPr>
            <p:ph idx="1"/>
          </p:nvPr>
        </p:nvSpPr>
        <p:spPr>
          <a:xfrm>
            <a:off x="457200" y="1600200"/>
            <a:ext cx="8363272" cy="4456113"/>
          </a:xfrm>
        </p:spPr>
        <p:txBody>
          <a:bodyPr/>
          <a:lstStyle/>
          <a:p>
            <a:r>
              <a:rPr lang="zh-CN" altLang="en-US" dirty="0" smtClean="0"/>
              <a:t>我们从</a:t>
            </a:r>
            <a:r>
              <a:rPr lang="en-US" altLang="zh-CN" dirty="0" smtClean="0"/>
              <a:t>s</a:t>
            </a:r>
            <a:r>
              <a:rPr lang="zh-CN" altLang="en-US" dirty="0" smtClean="0"/>
              <a:t>走过来的，长度应该是</a:t>
            </a:r>
            <a:r>
              <a:rPr lang="en-US" altLang="zh-CN" dirty="0" smtClean="0"/>
              <a:t>s.len+1</a:t>
            </a:r>
          </a:p>
          <a:p>
            <a:endParaRPr lang="en-US" altLang="zh-CN" dirty="0" smtClean="0"/>
          </a:p>
          <a:p>
            <a:r>
              <a:rPr lang="zh-CN" altLang="en-US" dirty="0" smtClean="0"/>
              <a:t>可是</a:t>
            </a:r>
            <a:r>
              <a:rPr lang="en-US" altLang="zh-CN" dirty="0" smtClean="0"/>
              <a:t>b.len</a:t>
            </a:r>
            <a:r>
              <a:rPr lang="zh-CN" altLang="en-US" dirty="0" smtClean="0"/>
              <a:t>好像有点大</a:t>
            </a:r>
            <a:r>
              <a:rPr lang="en-US" altLang="zh-CN" dirty="0" smtClean="0"/>
              <a:t>……</a:t>
            </a:r>
          </a:p>
          <a:p>
            <a:endParaRPr lang="en-US" altLang="zh-CN" dirty="0" smtClean="0"/>
          </a:p>
          <a:p>
            <a:r>
              <a:rPr lang="zh-CN" altLang="en-US" dirty="0" smtClean="0"/>
              <a:t>怎么办？</a:t>
            </a:r>
            <a:endParaRPr lang="en-US" altLang="zh-CN" dirty="0" smtClean="0"/>
          </a:p>
          <a:p>
            <a:endParaRPr lang="en-US" altLang="zh-CN" dirty="0" smtClean="0"/>
          </a:p>
          <a:p>
            <a:r>
              <a:rPr lang="zh-CN" altLang="en-US" dirty="0" smtClean="0"/>
              <a:t>拆！</a:t>
            </a:r>
            <a:endParaRPr lang="en-US" altLang="zh-CN" dirty="0" smtClean="0"/>
          </a:p>
        </p:txBody>
      </p:sp>
      <p:pic>
        <p:nvPicPr>
          <p:cNvPr id="6" name="Picture 11"/>
          <p:cNvPicPr>
            <a:picLocks noChangeAspect="1" noChangeArrowheads="1"/>
          </p:cNvPicPr>
          <p:nvPr/>
        </p:nvPicPr>
        <p:blipFill>
          <a:blip r:embed="rId2" cstate="print"/>
          <a:srcRect/>
          <a:stretch>
            <a:fillRect/>
          </a:stretch>
        </p:blipFill>
        <p:spPr bwMode="auto">
          <a:xfrm>
            <a:off x="2267744" y="3320764"/>
            <a:ext cx="6876256" cy="3083056"/>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20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1877437" cy="769441"/>
          </a:xfrm>
          <a:prstGeom prst="rect">
            <a:avLst/>
          </a:prstGeom>
          <a:noFill/>
        </p:spPr>
        <p:txBody>
          <a:bodyPr wrap="none" rtlCol="0">
            <a:spAutoFit/>
          </a:bodyPr>
          <a:lstStyle/>
          <a:p>
            <a:pPr>
              <a:buNone/>
            </a:pPr>
            <a:r>
              <a:rPr lang="zh-CN" altLang="en-US" sz="4400" dirty="0" smtClean="0">
                <a:solidFill>
                  <a:srgbClr val="FF0000"/>
                </a:solidFill>
              </a:rPr>
              <a:t>因此：</a:t>
            </a:r>
            <a:endParaRPr lang="zh-CN" altLang="en-US" sz="4400" dirty="0">
              <a:solidFill>
                <a:srgbClr val="FF0000"/>
              </a:solidFill>
            </a:endParaRPr>
          </a:p>
        </p:txBody>
      </p:sp>
      <p:sp>
        <p:nvSpPr>
          <p:cNvPr id="5" name="内容占位符 2"/>
          <p:cNvSpPr>
            <a:spLocks noGrp="1"/>
          </p:cNvSpPr>
          <p:nvPr>
            <p:ph idx="1"/>
          </p:nvPr>
        </p:nvSpPr>
        <p:spPr>
          <a:xfrm>
            <a:off x="457200" y="1600200"/>
            <a:ext cx="8363272" cy="4456113"/>
          </a:xfrm>
        </p:spPr>
        <p:txBody>
          <a:bodyPr/>
          <a:lstStyle/>
          <a:p>
            <a:r>
              <a:rPr lang="zh-CN" altLang="en-US" dirty="0" smtClean="0"/>
              <a:t>假设</a:t>
            </a:r>
            <a:r>
              <a:rPr lang="en-US" altLang="zh-CN" dirty="0" smtClean="0"/>
              <a:t>a</a:t>
            </a:r>
            <a:r>
              <a:rPr lang="zh-CN" altLang="en-US" dirty="0" smtClean="0"/>
              <a:t>为第一个有</a:t>
            </a:r>
            <a:r>
              <a:rPr lang="en-US" altLang="zh-CN" dirty="0" smtClean="0"/>
              <a:t>c</a:t>
            </a:r>
            <a:r>
              <a:rPr lang="zh-CN" altLang="en-US" dirty="0" smtClean="0"/>
              <a:t>转移的点，转移到</a:t>
            </a:r>
            <a:r>
              <a:rPr lang="en-US" altLang="zh-CN" dirty="0" smtClean="0"/>
              <a:t>q</a:t>
            </a:r>
            <a:r>
              <a:rPr lang="zh-CN" altLang="en-US" dirty="0" smtClean="0"/>
              <a:t>。</a:t>
            </a:r>
            <a:endParaRPr lang="en-US" altLang="zh-CN" dirty="0" smtClean="0"/>
          </a:p>
          <a:p>
            <a:endParaRPr lang="en-US" altLang="zh-CN" dirty="0" smtClean="0"/>
          </a:p>
          <a:p>
            <a:r>
              <a:rPr lang="zh-CN" altLang="en-US" dirty="0" smtClean="0"/>
              <a:t>若</a:t>
            </a:r>
            <a:r>
              <a:rPr lang="en-US" altLang="zh-CN" dirty="0" smtClean="0"/>
              <a:t>a.len + 1 = b.len </a:t>
            </a:r>
            <a:r>
              <a:rPr lang="zh-CN" altLang="en-US" dirty="0" smtClean="0"/>
              <a:t>直接将</a:t>
            </a:r>
            <a:r>
              <a:rPr lang="en-US" altLang="zh-CN" dirty="0" err="1" smtClean="0"/>
              <a:t>np</a:t>
            </a:r>
            <a:r>
              <a:rPr lang="zh-CN" altLang="en-US" dirty="0" smtClean="0"/>
              <a:t>的</a:t>
            </a:r>
            <a:r>
              <a:rPr lang="en-US" altLang="zh-CN" dirty="0" smtClean="0"/>
              <a:t>fail</a:t>
            </a:r>
            <a:r>
              <a:rPr lang="zh-CN" altLang="en-US" dirty="0" smtClean="0"/>
              <a:t>指向</a:t>
            </a:r>
            <a:r>
              <a:rPr lang="en-US" altLang="zh-CN" dirty="0" smtClean="0"/>
              <a:t>b</a:t>
            </a:r>
            <a:r>
              <a:rPr lang="zh-CN" altLang="en-US" dirty="0" smtClean="0"/>
              <a:t>即可。</a:t>
            </a:r>
            <a:endParaRPr lang="en-US" altLang="zh-CN" dirty="0" smtClean="0"/>
          </a:p>
          <a:p>
            <a:endParaRPr lang="en-US" altLang="zh-CN" dirty="0" smtClean="0"/>
          </a:p>
          <a:p>
            <a:r>
              <a:rPr lang="zh-CN" altLang="en-US" dirty="0" smtClean="0"/>
              <a:t>否则，我们需要新建一个点</a:t>
            </a:r>
            <a:r>
              <a:rPr lang="en-US" altLang="zh-CN" dirty="0" smtClean="0"/>
              <a:t>r</a:t>
            </a:r>
            <a:r>
              <a:rPr lang="zh-CN" altLang="en-US" dirty="0" smtClean="0"/>
              <a:t>，将</a:t>
            </a:r>
            <a:r>
              <a:rPr lang="en-US" altLang="zh-CN" dirty="0" smtClean="0"/>
              <a:t>q</a:t>
            </a:r>
            <a:r>
              <a:rPr lang="zh-CN" altLang="en-US" dirty="0" smtClean="0"/>
              <a:t>的信息复制到</a:t>
            </a:r>
            <a:r>
              <a:rPr lang="en-US" altLang="zh-CN" dirty="0" smtClean="0"/>
              <a:t>r</a:t>
            </a:r>
            <a:r>
              <a:rPr lang="zh-CN" altLang="en-US" dirty="0" smtClean="0"/>
              <a:t>，并将</a:t>
            </a:r>
            <a:r>
              <a:rPr lang="en-US" altLang="zh-CN" dirty="0" smtClean="0"/>
              <a:t>q</a:t>
            </a:r>
            <a:r>
              <a:rPr lang="zh-CN" altLang="en-US" dirty="0" smtClean="0"/>
              <a:t>和</a:t>
            </a:r>
            <a:r>
              <a:rPr lang="en-US" altLang="zh-CN" dirty="0" err="1" smtClean="0"/>
              <a:t>np</a:t>
            </a:r>
            <a:r>
              <a:rPr lang="zh-CN" altLang="en-US" dirty="0" smtClean="0"/>
              <a:t>的</a:t>
            </a:r>
            <a:r>
              <a:rPr lang="en-US" altLang="zh-CN" dirty="0" smtClean="0"/>
              <a:t>fail</a:t>
            </a:r>
            <a:r>
              <a:rPr lang="zh-CN" altLang="en-US" dirty="0" smtClean="0"/>
              <a:t>都指向</a:t>
            </a:r>
            <a:r>
              <a:rPr lang="en-US" altLang="zh-CN" dirty="0" smtClean="0"/>
              <a:t>r</a:t>
            </a:r>
            <a:r>
              <a:rPr lang="zh-CN" altLang="en-US" dirty="0" smtClean="0"/>
              <a:t>。</a:t>
            </a:r>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332656"/>
            <a:ext cx="1877437" cy="769441"/>
          </a:xfrm>
          <a:prstGeom prst="rect">
            <a:avLst/>
          </a:prstGeom>
          <a:noFill/>
        </p:spPr>
        <p:txBody>
          <a:bodyPr wrap="none" rtlCol="0">
            <a:spAutoFit/>
          </a:bodyPr>
          <a:lstStyle/>
          <a:p>
            <a:pPr>
              <a:buNone/>
            </a:pPr>
            <a:r>
              <a:rPr lang="zh-CN" altLang="en-US" sz="4400" dirty="0" smtClean="0">
                <a:solidFill>
                  <a:srgbClr val="FF0000"/>
                </a:solidFill>
              </a:rPr>
              <a:t>正解：</a:t>
            </a:r>
            <a:endParaRPr lang="zh-CN" altLang="en-US" sz="4400" dirty="0">
              <a:solidFill>
                <a:srgbClr val="FF0000"/>
              </a:solidFill>
            </a:endParaRPr>
          </a:p>
        </p:txBody>
      </p:sp>
      <p:pic>
        <p:nvPicPr>
          <p:cNvPr id="30722" name="Picture 2"/>
          <p:cNvPicPr>
            <a:picLocks noChangeAspect="1" noChangeArrowheads="1"/>
          </p:cNvPicPr>
          <p:nvPr/>
        </p:nvPicPr>
        <p:blipFill>
          <a:blip r:embed="rId2" cstate="print">
            <a:lum/>
          </a:blip>
          <a:srcRect/>
          <a:stretch>
            <a:fillRect/>
          </a:stretch>
        </p:blipFill>
        <p:spPr bwMode="auto">
          <a:xfrm>
            <a:off x="827584" y="1988840"/>
            <a:ext cx="7747158" cy="2959770"/>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fill="hold"/>
                                        <p:tgtEl>
                                          <p:spTgt spid="30722"/>
                                        </p:tgtEl>
                                        <p:attrNameLst>
                                          <p:attrName>ppt_x</p:attrName>
                                        </p:attrNameLst>
                                      </p:cBhvr>
                                      <p:tavLst>
                                        <p:tav tm="0">
                                          <p:val>
                                            <p:strVal val="#ppt_x"/>
                                          </p:val>
                                        </p:tav>
                                        <p:tav tm="100000">
                                          <p:val>
                                            <p:strVal val="#ppt_x"/>
                                          </p:val>
                                        </p:tav>
                                      </p:tavLst>
                                    </p:anim>
                                    <p:anim calcmode="lin" valueType="num">
                                      <p:cBhvr additive="base">
                                        <p:cTn id="8"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3005951" cy="769441"/>
          </a:xfrm>
          <a:prstGeom prst="rect">
            <a:avLst/>
          </a:prstGeom>
          <a:noFill/>
        </p:spPr>
        <p:txBody>
          <a:bodyPr wrap="none" rtlCol="0">
            <a:spAutoFit/>
          </a:bodyPr>
          <a:lstStyle/>
          <a:p>
            <a:pPr>
              <a:buNone/>
            </a:pPr>
            <a:r>
              <a:rPr lang="zh-CN" altLang="en-US" sz="4400" dirty="0" smtClean="0">
                <a:solidFill>
                  <a:srgbClr val="FF0000"/>
                </a:solidFill>
              </a:rPr>
              <a:t>更具体的：</a:t>
            </a:r>
            <a:endParaRPr lang="zh-CN" altLang="en-US" sz="4400" dirty="0">
              <a:solidFill>
                <a:srgbClr val="FF0000"/>
              </a:solidFill>
            </a:endParaRPr>
          </a:p>
        </p:txBody>
      </p:sp>
      <p:pic>
        <p:nvPicPr>
          <p:cNvPr id="23555" name="Picture 3"/>
          <p:cNvPicPr>
            <a:picLocks noChangeAspect="1" noChangeArrowheads="1"/>
          </p:cNvPicPr>
          <p:nvPr/>
        </p:nvPicPr>
        <p:blipFill>
          <a:blip r:embed="rId2" cstate="print"/>
          <a:srcRect/>
          <a:stretch>
            <a:fillRect/>
          </a:stretch>
        </p:blipFill>
        <p:spPr bwMode="auto">
          <a:xfrm>
            <a:off x="611560" y="1196752"/>
            <a:ext cx="7347844" cy="5404719"/>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3570208" cy="769441"/>
          </a:xfrm>
          <a:prstGeom prst="rect">
            <a:avLst/>
          </a:prstGeom>
          <a:noFill/>
        </p:spPr>
        <p:txBody>
          <a:bodyPr wrap="none" rtlCol="0">
            <a:spAutoFit/>
          </a:bodyPr>
          <a:lstStyle/>
          <a:p>
            <a:pPr>
              <a:buNone/>
            </a:pPr>
            <a:r>
              <a:rPr lang="zh-CN" altLang="en-US" sz="4400" dirty="0" smtClean="0">
                <a:solidFill>
                  <a:srgbClr val="FF0000"/>
                </a:solidFill>
              </a:rPr>
              <a:t>关于复杂度：</a:t>
            </a:r>
            <a:endParaRPr lang="zh-CN" altLang="en-US" sz="4400" dirty="0">
              <a:solidFill>
                <a:srgbClr val="FF0000"/>
              </a:solidFill>
            </a:endParaRPr>
          </a:p>
        </p:txBody>
      </p:sp>
      <p:sp>
        <p:nvSpPr>
          <p:cNvPr id="5" name="内容占位符 2"/>
          <p:cNvSpPr>
            <a:spLocks noGrp="1"/>
          </p:cNvSpPr>
          <p:nvPr>
            <p:ph idx="1"/>
          </p:nvPr>
        </p:nvSpPr>
        <p:spPr>
          <a:xfrm>
            <a:off x="457200" y="1600200"/>
            <a:ext cx="8363272" cy="4456113"/>
          </a:xfrm>
        </p:spPr>
        <p:txBody>
          <a:bodyPr/>
          <a:lstStyle/>
          <a:p>
            <a:r>
              <a:rPr lang="zh-CN" altLang="en-US" dirty="0" smtClean="0"/>
              <a:t>点数最多为</a:t>
            </a:r>
            <a:r>
              <a:rPr lang="en-US" altLang="zh-CN" dirty="0" smtClean="0"/>
              <a:t>2*n</a:t>
            </a:r>
            <a:r>
              <a:rPr lang="zh-CN" altLang="en-US" dirty="0" smtClean="0"/>
              <a:t>（</a:t>
            </a:r>
            <a:r>
              <a:rPr lang="en-US" altLang="zh-CN" dirty="0" smtClean="0"/>
              <a:t>n</a:t>
            </a:r>
            <a:r>
              <a:rPr lang="zh-CN" altLang="en-US" dirty="0" smtClean="0"/>
              <a:t>为字符串总长）</a:t>
            </a:r>
            <a:endParaRPr lang="en-US" altLang="zh-CN" dirty="0" smtClean="0"/>
          </a:p>
          <a:p>
            <a:r>
              <a:rPr lang="zh-CN" altLang="en-US" dirty="0" smtClean="0"/>
              <a:t>边数最多为</a:t>
            </a:r>
            <a:r>
              <a:rPr lang="en-US" altLang="zh-CN" dirty="0" smtClean="0"/>
              <a:t>O(n) 【</a:t>
            </a:r>
            <a:r>
              <a:rPr lang="zh-CN" altLang="en-US" dirty="0" smtClean="0"/>
              <a:t>忽略常数的话</a:t>
            </a:r>
            <a:endParaRPr lang="en-US" altLang="zh-CN" dirty="0" smtClean="0"/>
          </a:p>
          <a:p>
            <a:endParaRPr lang="en-US" altLang="zh-CN" dirty="0" smtClean="0"/>
          </a:p>
          <a:p>
            <a:endParaRPr lang="en-US" altLang="zh-CN" dirty="0" smtClean="0"/>
          </a:p>
          <a:p>
            <a:r>
              <a:rPr lang="zh-CN" altLang="en-US" dirty="0" smtClean="0"/>
              <a:t>所以</a:t>
            </a:r>
            <a:r>
              <a:rPr lang="en-US" altLang="zh-CN" dirty="0" smtClean="0"/>
              <a:t>……O(n)</a:t>
            </a:r>
            <a:r>
              <a:rPr lang="zh-CN" altLang="en-US" dirty="0" smtClean="0"/>
              <a:t>。</a:t>
            </a:r>
            <a:endParaRPr lang="en-US" altLang="zh-CN" dirty="0" smtClean="0"/>
          </a:p>
          <a:p>
            <a:endParaRPr lang="en-US" altLang="zh-CN" dirty="0" smtClean="0"/>
          </a:p>
          <a:p>
            <a:r>
              <a:rPr lang="zh-CN" altLang="en-US" sz="1600" dirty="0" smtClean="0"/>
              <a:t>更具体的证明可以去看</a:t>
            </a:r>
            <a:r>
              <a:rPr lang="en-US" altLang="zh-CN" sz="1600" dirty="0" smtClean="0"/>
              <a:t>CLJ</a:t>
            </a:r>
            <a:r>
              <a:rPr lang="zh-CN" altLang="en-US" sz="1600" dirty="0" smtClean="0"/>
              <a:t>的博客。</a:t>
            </a:r>
            <a:endParaRPr lang="en-US" altLang="zh-CN" sz="1600"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2000"/>
                                        <p:tgtEl>
                                          <p:spTgt spid="5">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1877437" cy="769441"/>
          </a:xfrm>
          <a:prstGeom prst="rect">
            <a:avLst/>
          </a:prstGeom>
          <a:noFill/>
        </p:spPr>
        <p:txBody>
          <a:bodyPr wrap="none" rtlCol="0">
            <a:spAutoFit/>
          </a:bodyPr>
          <a:lstStyle/>
          <a:p>
            <a:pPr>
              <a:buNone/>
            </a:pPr>
            <a:r>
              <a:rPr lang="zh-CN" altLang="en-US" sz="4400" dirty="0" smtClean="0">
                <a:solidFill>
                  <a:srgbClr val="FF0000"/>
                </a:solidFill>
              </a:rPr>
              <a:t>练习：</a:t>
            </a:r>
            <a:endParaRPr lang="zh-CN" altLang="en-US" sz="4400" dirty="0">
              <a:solidFill>
                <a:srgbClr val="FF0000"/>
              </a:solidFill>
            </a:endParaRPr>
          </a:p>
        </p:txBody>
      </p:sp>
      <p:sp>
        <p:nvSpPr>
          <p:cNvPr id="5" name="内容占位符 2"/>
          <p:cNvSpPr>
            <a:spLocks noGrp="1"/>
          </p:cNvSpPr>
          <p:nvPr>
            <p:ph idx="1"/>
          </p:nvPr>
        </p:nvSpPr>
        <p:spPr>
          <a:xfrm>
            <a:off x="457200" y="1600200"/>
            <a:ext cx="8363272" cy="4456113"/>
          </a:xfrm>
        </p:spPr>
        <p:txBody>
          <a:bodyPr/>
          <a:lstStyle/>
          <a:p>
            <a:r>
              <a:rPr lang="zh-CN" altLang="en-US" dirty="0" smtClean="0"/>
              <a:t>求两个字符串的最长公共子串</a:t>
            </a:r>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1877437" cy="769441"/>
          </a:xfrm>
          <a:prstGeom prst="rect">
            <a:avLst/>
          </a:prstGeom>
          <a:noFill/>
        </p:spPr>
        <p:txBody>
          <a:bodyPr wrap="none" rtlCol="0">
            <a:spAutoFit/>
          </a:bodyPr>
          <a:lstStyle/>
          <a:p>
            <a:pPr>
              <a:buNone/>
            </a:pPr>
            <a:r>
              <a:rPr lang="zh-CN" altLang="en-US" sz="4400" dirty="0" smtClean="0">
                <a:solidFill>
                  <a:srgbClr val="FF0000"/>
                </a:solidFill>
              </a:rPr>
              <a:t>分析：</a:t>
            </a:r>
            <a:endParaRPr lang="zh-CN" altLang="en-US" sz="4400" dirty="0">
              <a:solidFill>
                <a:srgbClr val="FF0000"/>
              </a:solidFill>
            </a:endParaRPr>
          </a:p>
        </p:txBody>
      </p:sp>
      <p:sp>
        <p:nvSpPr>
          <p:cNvPr id="5" name="内容占位符 2"/>
          <p:cNvSpPr>
            <a:spLocks noGrp="1"/>
          </p:cNvSpPr>
          <p:nvPr>
            <p:ph idx="1"/>
          </p:nvPr>
        </p:nvSpPr>
        <p:spPr>
          <a:xfrm>
            <a:off x="457200" y="1600200"/>
            <a:ext cx="8363272" cy="4456113"/>
          </a:xfrm>
        </p:spPr>
        <p:txBody>
          <a:bodyPr/>
          <a:lstStyle/>
          <a:p>
            <a:r>
              <a:rPr lang="zh-CN" altLang="en-US" dirty="0" smtClean="0"/>
              <a:t>怎么在后缀自动机上找子串呢</a:t>
            </a:r>
            <a:r>
              <a:rPr lang="en-US" altLang="zh-CN" dirty="0" smtClean="0"/>
              <a:t>……</a:t>
            </a:r>
          </a:p>
          <a:p>
            <a:r>
              <a:rPr lang="zh-CN" altLang="en-US" dirty="0" smtClean="0"/>
              <a:t>能走到的所有点都是子串啊</a:t>
            </a:r>
            <a:r>
              <a:rPr lang="en-US" altLang="zh-CN" dirty="0" smtClean="0"/>
              <a:t>……</a:t>
            </a:r>
          </a:p>
          <a:p>
            <a:endParaRPr lang="en-US" altLang="zh-CN" dirty="0" smtClean="0"/>
          </a:p>
          <a:p>
            <a:r>
              <a:rPr lang="zh-CN" altLang="en-US" dirty="0" smtClean="0"/>
              <a:t>对第一个串建后缀自动机</a:t>
            </a:r>
            <a:endParaRPr lang="en-US" altLang="zh-CN" dirty="0" smtClean="0"/>
          </a:p>
          <a:p>
            <a:r>
              <a:rPr lang="zh-CN" altLang="en-US" dirty="0" smtClean="0"/>
              <a:t>把第二个串扔进去跑一遍</a:t>
            </a:r>
            <a:endParaRPr lang="en-US" altLang="zh-CN" dirty="0" smtClean="0"/>
          </a:p>
          <a:p>
            <a:r>
              <a:rPr lang="zh-CN" altLang="en-US" dirty="0" smtClean="0"/>
              <a:t>在跑的时候维护匹配的长度，在走转移边的时候长度</a:t>
            </a:r>
            <a:r>
              <a:rPr lang="en-US" altLang="zh-CN" dirty="0" smtClean="0"/>
              <a:t>+1</a:t>
            </a:r>
            <a:r>
              <a:rPr lang="zh-CN" altLang="en-US" dirty="0" smtClean="0"/>
              <a:t>，</a:t>
            </a:r>
            <a:r>
              <a:rPr lang="en-US" altLang="zh-CN" dirty="0" smtClean="0"/>
              <a:t>fail</a:t>
            </a:r>
            <a:r>
              <a:rPr lang="zh-CN" altLang="en-US" dirty="0" smtClean="0"/>
              <a:t>边的时候用到达点的</a:t>
            </a:r>
            <a:r>
              <a:rPr lang="en-US" altLang="zh-CN" dirty="0" err="1" smtClean="0"/>
              <a:t>len</a:t>
            </a:r>
            <a:r>
              <a:rPr lang="zh-CN" altLang="en-US" dirty="0" smtClean="0"/>
              <a:t>更新。</a:t>
            </a:r>
            <a:endParaRPr lang="en-US" altLang="zh-CN" dirty="0" smtClean="0"/>
          </a:p>
          <a:p>
            <a:r>
              <a:rPr lang="zh-CN" altLang="en-US" dirty="0" smtClean="0"/>
              <a:t>一路上匹配长度的最大值即答案。</a:t>
            </a:r>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20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20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20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2441694" cy="769441"/>
          </a:xfrm>
          <a:prstGeom prst="rect">
            <a:avLst/>
          </a:prstGeom>
          <a:noFill/>
        </p:spPr>
        <p:txBody>
          <a:bodyPr wrap="none" rtlCol="0">
            <a:spAutoFit/>
          </a:bodyPr>
          <a:lstStyle/>
          <a:p>
            <a:pPr>
              <a:buNone/>
            </a:pPr>
            <a:r>
              <a:rPr lang="zh-CN" altLang="en-US" sz="4400" dirty="0" smtClean="0">
                <a:solidFill>
                  <a:srgbClr val="FF0000"/>
                </a:solidFill>
              </a:rPr>
              <a:t>再进一步</a:t>
            </a:r>
            <a:endParaRPr lang="zh-CN" altLang="en-US" sz="4400" dirty="0">
              <a:solidFill>
                <a:srgbClr val="FF0000"/>
              </a:solidFill>
            </a:endParaRPr>
          </a:p>
        </p:txBody>
      </p:sp>
      <p:sp>
        <p:nvSpPr>
          <p:cNvPr id="5" name="内容占位符 2"/>
          <p:cNvSpPr>
            <a:spLocks noGrp="1"/>
          </p:cNvSpPr>
          <p:nvPr>
            <p:ph idx="1"/>
          </p:nvPr>
        </p:nvSpPr>
        <p:spPr>
          <a:xfrm>
            <a:off x="457200" y="1600200"/>
            <a:ext cx="8363272" cy="4456113"/>
          </a:xfrm>
        </p:spPr>
        <p:txBody>
          <a:bodyPr/>
          <a:lstStyle/>
          <a:p>
            <a:r>
              <a:rPr lang="zh-CN" altLang="en-US" dirty="0" smtClean="0"/>
              <a:t>根据这个思想，我们可以很容易处理出第二个串的每一位在第一个串中能匹配的长度。</a:t>
            </a:r>
            <a:endParaRPr lang="en-US" altLang="zh-CN" dirty="0" smtClean="0"/>
          </a:p>
          <a:p>
            <a:endParaRPr lang="en-US" altLang="zh-CN" dirty="0" smtClean="0"/>
          </a:p>
          <a:p>
            <a:r>
              <a:rPr lang="zh-CN" altLang="en-US" dirty="0" smtClean="0"/>
              <a:t>。。。。。。</a:t>
            </a:r>
            <a:endParaRPr lang="en-US" altLang="zh-CN" dirty="0" smtClean="0"/>
          </a:p>
          <a:p>
            <a:endParaRPr lang="en-US" altLang="zh-CN" dirty="0" smtClean="0"/>
          </a:p>
          <a:p>
            <a:r>
              <a:rPr lang="zh-CN" altLang="en-US" dirty="0" smtClean="0"/>
              <a:t>咦，似乎在最初提出的问题可以彻底解决了。</a:t>
            </a:r>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p:cTn id="17"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4" end="4"/>
                                            </p:txEl>
                                          </p:spTgt>
                                        </p:tgtEl>
                                        <p:attrNameLst>
                                          <p:attrName>ppt_h</p:attrName>
                                        </p:attrNameLst>
                                      </p:cBhvr>
                                      <p:tavLst>
                                        <p:tav tm="0">
                                          <p:val>
                                            <p:fltVal val="0"/>
                                          </p:val>
                                        </p:tav>
                                        <p:tav tm="100000">
                                          <p:val>
                                            <p:strVal val="#ppt_h"/>
                                          </p:val>
                                        </p:tav>
                                      </p:tavLst>
                                    </p:anim>
                                    <p:anim calcmode="lin" valueType="num">
                                      <p:cBhvr>
                                        <p:cTn id="19" dur="500" fill="hold"/>
                                        <p:tgtEl>
                                          <p:spTgt spid="5">
                                            <p:txEl>
                                              <p:pRg st="4" end="4"/>
                                            </p:txEl>
                                          </p:spTgt>
                                        </p:tgtEl>
                                        <p:attrNameLst>
                                          <p:attrName>style.rotation</p:attrName>
                                        </p:attrNameLst>
                                      </p:cBhvr>
                                      <p:tavLst>
                                        <p:tav tm="0">
                                          <p:val>
                                            <p:fltVal val="360"/>
                                          </p:val>
                                        </p:tav>
                                        <p:tav tm="100000">
                                          <p:val>
                                            <p:fltVal val="0"/>
                                          </p:val>
                                        </p:tav>
                                      </p:tavLst>
                                    </p:anim>
                                    <p:animEffect transition="in" filter="fade">
                                      <p:cBhvr>
                                        <p:cTn id="2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88640"/>
            <a:ext cx="7879080" cy="769441"/>
          </a:xfrm>
          <a:prstGeom prst="rect">
            <a:avLst/>
          </a:prstGeom>
          <a:noFill/>
        </p:spPr>
        <p:txBody>
          <a:bodyPr wrap="none" rtlCol="0">
            <a:spAutoFit/>
          </a:bodyPr>
          <a:lstStyle/>
          <a:p>
            <a:pPr>
              <a:buNone/>
            </a:pPr>
            <a:r>
              <a:rPr lang="zh-CN" altLang="en-US" sz="4400" dirty="0" smtClean="0">
                <a:solidFill>
                  <a:srgbClr val="FF0000"/>
                </a:solidFill>
              </a:rPr>
              <a:t>我们先来看一道“简单”题</a:t>
            </a:r>
            <a:r>
              <a:rPr lang="en-US" altLang="zh-CN" sz="4400" dirty="0" smtClean="0">
                <a:solidFill>
                  <a:srgbClr val="FF0000"/>
                </a:solidFill>
              </a:rPr>
              <a:t>……</a:t>
            </a:r>
            <a:endParaRPr lang="zh-CN" altLang="en-US" sz="4400" dirty="0">
              <a:solidFill>
                <a:srgbClr val="FF0000"/>
              </a:solidFill>
            </a:endParaRPr>
          </a:p>
        </p:txBody>
      </p:sp>
      <p:sp>
        <p:nvSpPr>
          <p:cNvPr id="5" name="TextBox 4"/>
          <p:cNvSpPr txBox="1"/>
          <p:nvPr/>
        </p:nvSpPr>
        <p:spPr>
          <a:xfrm>
            <a:off x="539552" y="1196752"/>
            <a:ext cx="8280920" cy="3970318"/>
          </a:xfrm>
          <a:prstGeom prst="rect">
            <a:avLst/>
          </a:prstGeom>
          <a:noFill/>
        </p:spPr>
        <p:txBody>
          <a:bodyPr wrap="square" rtlCol="0">
            <a:spAutoFit/>
          </a:bodyPr>
          <a:lstStyle/>
          <a:p>
            <a:r>
              <a:rPr lang="zh-CN" altLang="en-US" dirty="0" smtClean="0"/>
              <a:t>给</a:t>
            </a:r>
            <a:r>
              <a:rPr lang="en-US" altLang="zh-CN" dirty="0" smtClean="0"/>
              <a:t>m</a:t>
            </a:r>
            <a:r>
              <a:rPr lang="zh-CN" altLang="en-US" dirty="0" smtClean="0"/>
              <a:t>个“标准”字符串，</a:t>
            </a:r>
            <a:r>
              <a:rPr lang="en-US" altLang="zh-CN" dirty="0" smtClean="0"/>
              <a:t>n</a:t>
            </a:r>
            <a:r>
              <a:rPr lang="zh-CN" altLang="en-US" dirty="0" smtClean="0"/>
              <a:t>个被检验字符串。</a:t>
            </a:r>
          </a:p>
          <a:p>
            <a:r>
              <a:rPr lang="zh-CN" altLang="en-US" dirty="0" smtClean="0"/>
              <a:t>对于每个被检验字符串，求最小的长度 </a:t>
            </a:r>
            <a:r>
              <a:rPr lang="en-US" altLang="zh-CN" dirty="0" smtClean="0"/>
              <a:t>L </a:t>
            </a:r>
            <a:r>
              <a:rPr lang="zh-CN" altLang="en-US" dirty="0" smtClean="0"/>
              <a:t>，使得可以用长度不少于 </a:t>
            </a:r>
            <a:r>
              <a:rPr lang="en-US" altLang="zh-CN" dirty="0" smtClean="0"/>
              <a:t>L </a:t>
            </a:r>
            <a:r>
              <a:rPr lang="zh-CN" altLang="en-US" dirty="0" smtClean="0"/>
              <a:t>的“标准”字符串的子串来覆盖 </a:t>
            </a:r>
            <a:r>
              <a:rPr lang="en-US" altLang="zh-CN" dirty="0" smtClean="0"/>
              <a:t>90% </a:t>
            </a:r>
            <a:r>
              <a:rPr lang="zh-CN" altLang="en-US" dirty="0" smtClean="0"/>
              <a:t>以上的长度。</a:t>
            </a:r>
            <a:endParaRPr lang="en-US" altLang="zh-CN" dirty="0" smtClean="0"/>
          </a:p>
          <a:p>
            <a:endParaRPr lang="en-US" altLang="zh-CN" dirty="0" smtClean="0"/>
          </a:p>
          <a:p>
            <a:r>
              <a:rPr lang="zh-CN" altLang="en-US" dirty="0" smtClean="0"/>
              <a:t>注：以上字符串全是</a:t>
            </a:r>
            <a:r>
              <a:rPr lang="en-US" altLang="zh-CN" dirty="0" smtClean="0"/>
              <a:t>01</a:t>
            </a:r>
            <a:r>
              <a:rPr lang="zh-CN" altLang="en-US" dirty="0" smtClean="0"/>
              <a:t>串。</a:t>
            </a:r>
            <a:endParaRPr lang="en-US" altLang="zh-CN" dirty="0" smtClean="0"/>
          </a:p>
          <a:p>
            <a:endParaRPr lang="en-US" altLang="zh-CN" dirty="0" smtClean="0"/>
          </a:p>
          <a:p>
            <a:r>
              <a:rPr lang="zh-CN" altLang="en-US" dirty="0" smtClean="0"/>
              <a:t>（似乎可以拿来做论文判重？）</a:t>
            </a:r>
            <a:endParaRPr lang="zh-CN" altLang="en-US"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20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1313180" cy="769441"/>
          </a:xfrm>
          <a:prstGeom prst="rect">
            <a:avLst/>
          </a:prstGeom>
          <a:noFill/>
        </p:spPr>
        <p:txBody>
          <a:bodyPr wrap="none" rtlCol="0">
            <a:spAutoFit/>
          </a:bodyPr>
          <a:lstStyle/>
          <a:p>
            <a:pPr>
              <a:buNone/>
            </a:pPr>
            <a:r>
              <a:rPr lang="zh-CN" altLang="en-US" sz="4400" dirty="0" smtClean="0">
                <a:solidFill>
                  <a:srgbClr val="FF0000"/>
                </a:solidFill>
              </a:rPr>
              <a:t>最后</a:t>
            </a:r>
            <a:endParaRPr lang="zh-CN" altLang="en-US" sz="4400" dirty="0">
              <a:solidFill>
                <a:srgbClr val="FF0000"/>
              </a:solidFill>
            </a:endParaRPr>
          </a:p>
        </p:txBody>
      </p:sp>
      <p:sp>
        <p:nvSpPr>
          <p:cNvPr id="5" name="内容占位符 2"/>
          <p:cNvSpPr>
            <a:spLocks noGrp="1"/>
          </p:cNvSpPr>
          <p:nvPr>
            <p:ph idx="1"/>
          </p:nvPr>
        </p:nvSpPr>
        <p:spPr>
          <a:xfrm>
            <a:off x="457200" y="1600200"/>
            <a:ext cx="8363272" cy="4456113"/>
          </a:xfrm>
        </p:spPr>
        <p:txBody>
          <a:bodyPr/>
          <a:lstStyle/>
          <a:p>
            <a:r>
              <a:rPr lang="zh-CN" altLang="en-US" dirty="0" smtClean="0"/>
              <a:t>初始有</a:t>
            </a:r>
            <a:r>
              <a:rPr lang="en-US" altLang="zh-CN" dirty="0" smtClean="0"/>
              <a:t>m</a:t>
            </a:r>
            <a:r>
              <a:rPr lang="zh-CN" altLang="en-US" dirty="0" smtClean="0"/>
              <a:t>个</a:t>
            </a:r>
            <a:r>
              <a:rPr lang="en-US" altLang="zh-CN" dirty="0" smtClean="0"/>
              <a:t>01</a:t>
            </a:r>
            <a:r>
              <a:rPr lang="zh-CN" altLang="en-US" dirty="0" smtClean="0"/>
              <a:t>串，可以用</a:t>
            </a:r>
            <a:r>
              <a:rPr lang="en-US" altLang="zh-CN" dirty="0" smtClean="0"/>
              <a:t>2</a:t>
            </a:r>
            <a:r>
              <a:rPr lang="zh-CN" altLang="en-US" dirty="0" smtClean="0"/>
              <a:t>连起来，直接构造后缀自动机。</a:t>
            </a:r>
            <a:endParaRPr lang="en-US" altLang="zh-CN" dirty="0" smtClean="0"/>
          </a:p>
          <a:p>
            <a:r>
              <a:rPr lang="en-US" altLang="zh-CN" dirty="0" smtClean="0"/>
              <a:t>(</a:t>
            </a:r>
            <a:r>
              <a:rPr lang="zh-CN" altLang="en-US" dirty="0" smtClean="0"/>
              <a:t>有兴趣的同学可以考虑对于字典树构后缀自动机</a:t>
            </a:r>
            <a:r>
              <a:rPr lang="en-US" altLang="zh-CN" dirty="0" smtClean="0"/>
              <a:t>)</a:t>
            </a:r>
          </a:p>
          <a:p>
            <a:r>
              <a:rPr lang="zh-CN" altLang="en-US" dirty="0" smtClean="0"/>
              <a:t>对于每个被检验字符串都扔到自动机中跑一圈，得到每一位能够匹配多长。</a:t>
            </a:r>
            <a:endParaRPr lang="en-US" altLang="zh-CN" dirty="0" smtClean="0"/>
          </a:p>
          <a:p>
            <a:r>
              <a:rPr lang="zh-CN" altLang="en-US" dirty="0" smtClean="0"/>
              <a:t>二份答案，</a:t>
            </a:r>
            <a:r>
              <a:rPr lang="en-US" altLang="zh-CN" dirty="0" smtClean="0"/>
              <a:t>DP</a:t>
            </a:r>
            <a:r>
              <a:rPr lang="zh-CN" altLang="en-US" dirty="0" smtClean="0"/>
              <a:t>。</a:t>
            </a:r>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1534266" cy="769441"/>
          </a:xfrm>
          <a:prstGeom prst="rect">
            <a:avLst/>
          </a:prstGeom>
          <a:noFill/>
        </p:spPr>
        <p:txBody>
          <a:bodyPr wrap="none" rtlCol="0">
            <a:spAutoFit/>
          </a:bodyPr>
          <a:lstStyle/>
          <a:p>
            <a:pPr>
              <a:buNone/>
            </a:pPr>
            <a:r>
              <a:rPr lang="en-US" altLang="zh-CN" sz="4400" dirty="0" smtClean="0">
                <a:solidFill>
                  <a:srgbClr val="FF0000"/>
                </a:solidFill>
              </a:rPr>
              <a:t>Over</a:t>
            </a:r>
            <a:endParaRPr lang="zh-CN" altLang="en-US" sz="4400" dirty="0">
              <a:solidFill>
                <a:srgbClr val="FF0000"/>
              </a:solidFill>
            </a:endParaRPr>
          </a:p>
        </p:txBody>
      </p:sp>
      <p:sp>
        <p:nvSpPr>
          <p:cNvPr id="5" name="内容占位符 2"/>
          <p:cNvSpPr>
            <a:spLocks noGrp="1"/>
          </p:cNvSpPr>
          <p:nvPr>
            <p:ph idx="1"/>
          </p:nvPr>
        </p:nvSpPr>
        <p:spPr>
          <a:xfrm>
            <a:off x="457200" y="1600200"/>
            <a:ext cx="8363272" cy="4456113"/>
          </a:xfrm>
        </p:spPr>
        <p:txBody>
          <a:bodyPr/>
          <a:lstStyle/>
          <a:p>
            <a:r>
              <a:rPr lang="zh-CN" altLang="en-US" dirty="0" smtClean="0"/>
              <a:t>这</a:t>
            </a:r>
            <a:r>
              <a:rPr lang="zh-CN" altLang="en-US" dirty="0" smtClean="0"/>
              <a:t>是</a:t>
            </a:r>
            <a:r>
              <a:rPr lang="en-US" altLang="zh-CN" dirty="0" smtClean="0"/>
              <a:t>CTSC2012 Day2 T1</a:t>
            </a:r>
            <a:r>
              <a:rPr lang="zh-CN" altLang="en-US" dirty="0" smtClean="0"/>
              <a:t>，有兴趣的同学可以写好后去网上提交。</a:t>
            </a:r>
            <a:endParaRPr lang="en-US" altLang="zh-CN" dirty="0" smtClean="0"/>
          </a:p>
          <a:p>
            <a:endParaRPr lang="en-US" altLang="zh-CN" dirty="0" smtClean="0"/>
          </a:p>
          <a:p>
            <a:r>
              <a:rPr lang="zh-CN" altLang="en-US" dirty="0" smtClean="0"/>
              <a:t>（似乎</a:t>
            </a:r>
            <a:r>
              <a:rPr lang="en-US" altLang="zh-CN" dirty="0" smtClean="0"/>
              <a:t>CTSC</a:t>
            </a:r>
            <a:r>
              <a:rPr lang="zh-CN" altLang="en-US" dirty="0" smtClean="0"/>
              <a:t>也还蛮可做的？）</a:t>
            </a:r>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1313180" cy="769441"/>
          </a:xfrm>
          <a:prstGeom prst="rect">
            <a:avLst/>
          </a:prstGeom>
          <a:noFill/>
        </p:spPr>
        <p:txBody>
          <a:bodyPr wrap="none" rtlCol="0">
            <a:spAutoFit/>
          </a:bodyPr>
          <a:lstStyle/>
          <a:p>
            <a:pPr>
              <a:buNone/>
            </a:pPr>
            <a:r>
              <a:rPr lang="zh-CN" altLang="en-US" sz="4400" dirty="0" smtClean="0">
                <a:solidFill>
                  <a:srgbClr val="FF0000"/>
                </a:solidFill>
              </a:rPr>
              <a:t>扩展</a:t>
            </a:r>
            <a:endParaRPr lang="zh-CN" altLang="en-US" sz="4400" dirty="0">
              <a:solidFill>
                <a:srgbClr val="FF0000"/>
              </a:solidFill>
            </a:endParaRPr>
          </a:p>
        </p:txBody>
      </p:sp>
      <p:sp>
        <p:nvSpPr>
          <p:cNvPr id="5" name="内容占位符 2"/>
          <p:cNvSpPr>
            <a:spLocks noGrp="1"/>
          </p:cNvSpPr>
          <p:nvPr>
            <p:ph idx="1"/>
          </p:nvPr>
        </p:nvSpPr>
        <p:spPr>
          <a:xfrm>
            <a:off x="457200" y="1600200"/>
            <a:ext cx="8363272" cy="4456113"/>
          </a:xfrm>
        </p:spPr>
        <p:txBody>
          <a:bodyPr/>
          <a:lstStyle/>
          <a:p>
            <a:r>
              <a:rPr lang="zh-CN" altLang="en-US" dirty="0" smtClean="0"/>
              <a:t>字典树上的后缀自动机</a:t>
            </a:r>
            <a:endParaRPr lang="en-US" altLang="zh-CN" dirty="0" smtClean="0"/>
          </a:p>
          <a:p>
            <a:r>
              <a:rPr lang="zh-CN" altLang="en-US" dirty="0" smtClean="0"/>
              <a:t>转移边和</a:t>
            </a:r>
            <a:r>
              <a:rPr lang="en-US" altLang="zh-CN" dirty="0" smtClean="0"/>
              <a:t>fail</a:t>
            </a:r>
            <a:r>
              <a:rPr lang="zh-CN" altLang="en-US" dirty="0" smtClean="0"/>
              <a:t>边的统计</a:t>
            </a:r>
            <a:endParaRPr lang="en-US" altLang="zh-CN" dirty="0" smtClean="0"/>
          </a:p>
          <a:p>
            <a:r>
              <a:rPr lang="en-US" altLang="zh-CN" dirty="0" smtClean="0"/>
              <a:t>fail</a:t>
            </a:r>
            <a:r>
              <a:rPr lang="zh-CN" altLang="en-US" dirty="0" smtClean="0"/>
              <a:t>边与后缀树</a:t>
            </a:r>
            <a:endParaRPr lang="en-US" altLang="zh-CN" dirty="0" smtClean="0"/>
          </a:p>
          <a:p>
            <a:r>
              <a:rPr lang="en-US" altLang="zh-CN" dirty="0" smtClean="0"/>
              <a:t>…</a:t>
            </a:r>
          </a:p>
          <a:p>
            <a:endParaRPr lang="en-US" altLang="zh-CN" dirty="0" smtClean="0"/>
          </a:p>
          <a:p>
            <a:r>
              <a:rPr lang="zh-CN" altLang="en-US" dirty="0" smtClean="0"/>
              <a:t>也许可以去</a:t>
            </a:r>
            <a:r>
              <a:rPr lang="en-US" altLang="zh-CN" dirty="0" err="1" smtClean="0"/>
              <a:t>spoj</a:t>
            </a:r>
            <a:r>
              <a:rPr lang="zh-CN" altLang="en-US" dirty="0" smtClean="0"/>
              <a:t>上切一切</a:t>
            </a:r>
            <a:r>
              <a:rPr lang="en-US" altLang="zh-CN" dirty="0" smtClean="0"/>
              <a:t>COT4</a:t>
            </a:r>
            <a:r>
              <a:rPr lang="zh-CN" altLang="en-US" dirty="0" smtClean="0"/>
              <a:t>？</a:t>
            </a:r>
            <a:endParaRPr lang="en-US" altLang="zh-CN" dirty="0" smtClean="0"/>
          </a:p>
          <a:p>
            <a:r>
              <a:rPr lang="zh-CN" altLang="en-US" dirty="0" smtClean="0"/>
              <a:t>↑挑战性好像有点高</a:t>
            </a:r>
            <a:r>
              <a:rPr lang="en-US" altLang="zh-CN" dirty="0" smtClean="0"/>
              <a:t>……</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20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1877437" cy="769441"/>
          </a:xfrm>
          <a:prstGeom prst="rect">
            <a:avLst/>
          </a:prstGeom>
          <a:noFill/>
        </p:spPr>
        <p:txBody>
          <a:bodyPr wrap="none" rtlCol="0">
            <a:spAutoFit/>
          </a:bodyPr>
          <a:lstStyle/>
          <a:p>
            <a:pPr>
              <a:buNone/>
            </a:pPr>
            <a:r>
              <a:rPr lang="zh-CN" altLang="en-US" sz="4400" dirty="0" smtClean="0">
                <a:solidFill>
                  <a:srgbClr val="FF0000"/>
                </a:solidFill>
              </a:rPr>
              <a:t>鸣谢：</a:t>
            </a:r>
            <a:endParaRPr lang="zh-CN" altLang="en-US" sz="4400" dirty="0">
              <a:solidFill>
                <a:srgbClr val="FF0000"/>
              </a:solidFill>
            </a:endParaRPr>
          </a:p>
        </p:txBody>
      </p:sp>
      <p:sp>
        <p:nvSpPr>
          <p:cNvPr id="5" name="内容占位符 2"/>
          <p:cNvSpPr>
            <a:spLocks noGrp="1"/>
          </p:cNvSpPr>
          <p:nvPr>
            <p:ph idx="1"/>
          </p:nvPr>
        </p:nvSpPr>
        <p:spPr>
          <a:xfrm>
            <a:off x="457200" y="1600200"/>
            <a:ext cx="8363272" cy="4456113"/>
          </a:xfrm>
        </p:spPr>
        <p:txBody>
          <a:bodyPr/>
          <a:lstStyle/>
          <a:p>
            <a:r>
              <a:rPr lang="zh-CN" altLang="en-US" dirty="0" smtClean="0"/>
              <a:t>首先是</a:t>
            </a:r>
            <a:r>
              <a:rPr lang="en-US" altLang="zh-CN" dirty="0" smtClean="0"/>
              <a:t>ACM</a:t>
            </a:r>
            <a:r>
              <a:rPr lang="zh-CN" altLang="en-US" dirty="0" smtClean="0"/>
              <a:t>班和</a:t>
            </a:r>
            <a:r>
              <a:rPr lang="en-US" altLang="zh-CN" dirty="0" smtClean="0"/>
              <a:t>PPCA</a:t>
            </a:r>
            <a:r>
              <a:rPr lang="zh-CN" altLang="en-US" dirty="0" smtClean="0"/>
              <a:t>给了我这个机会</a:t>
            </a:r>
            <a:r>
              <a:rPr lang="en-US" altLang="zh-CN" dirty="0" smtClean="0"/>
              <a:t>……</a:t>
            </a:r>
          </a:p>
          <a:p>
            <a:endParaRPr lang="en-US" altLang="zh-CN" dirty="0" smtClean="0"/>
          </a:p>
          <a:p>
            <a:r>
              <a:rPr lang="en-US" altLang="zh-CN" dirty="0" smtClean="0"/>
              <a:t>CLJ</a:t>
            </a:r>
            <a:r>
              <a:rPr lang="zh-CN" altLang="en-US" dirty="0" smtClean="0"/>
              <a:t>在冬令营把</a:t>
            </a:r>
            <a:r>
              <a:rPr lang="en-US" altLang="zh-CN" dirty="0" smtClean="0"/>
              <a:t>SAM</a:t>
            </a:r>
            <a:r>
              <a:rPr lang="zh-CN" altLang="en-US" dirty="0" smtClean="0"/>
              <a:t>带入我们的视野。</a:t>
            </a:r>
            <a:endParaRPr lang="en-US" altLang="zh-CN" dirty="0" smtClean="0"/>
          </a:p>
          <a:p>
            <a:r>
              <a:rPr lang="en-US" altLang="zh-CN" dirty="0" smtClean="0"/>
              <a:t>YSQ</a:t>
            </a:r>
            <a:r>
              <a:rPr lang="zh-CN" altLang="en-US" dirty="0" smtClean="0"/>
              <a:t>的博客以及亲身指导。</a:t>
            </a:r>
            <a:endParaRPr lang="en-US" altLang="zh-CN" dirty="0" smtClean="0"/>
          </a:p>
          <a:p>
            <a:r>
              <a:rPr lang="en-US" altLang="zh-CN" dirty="0" smtClean="0"/>
              <a:t>FHQ</a:t>
            </a:r>
            <a:r>
              <a:rPr lang="zh-CN" altLang="en-US" dirty="0" smtClean="0"/>
              <a:t>出的</a:t>
            </a:r>
            <a:r>
              <a:rPr lang="en-US" altLang="zh-CN" dirty="0" smtClean="0"/>
              <a:t>CTSC</a:t>
            </a:r>
            <a:r>
              <a:rPr lang="zh-CN" altLang="en-US" dirty="0" smtClean="0"/>
              <a:t>题目。</a:t>
            </a:r>
            <a:endParaRPr lang="en-US" altLang="zh-CN" dirty="0" smtClean="0"/>
          </a:p>
          <a:p>
            <a:r>
              <a:rPr lang="en-US" altLang="zh-CN" dirty="0" smtClean="0"/>
              <a:t>LYP</a:t>
            </a:r>
            <a:r>
              <a:rPr lang="zh-CN" altLang="en-US" dirty="0" smtClean="0"/>
              <a:t>在长郡机房组织起后缀自动机的讨论。</a:t>
            </a:r>
            <a:endParaRPr lang="en-US" altLang="zh-CN" dirty="0" smtClean="0"/>
          </a:p>
          <a:p>
            <a:r>
              <a:rPr lang="en-US" altLang="zh-CN" dirty="0" smtClean="0"/>
              <a:t>HYC</a:t>
            </a:r>
            <a:r>
              <a:rPr lang="zh-CN" altLang="en-US" dirty="0" smtClean="0"/>
              <a:t>和</a:t>
            </a:r>
            <a:r>
              <a:rPr lang="en-US" altLang="zh-CN" dirty="0" smtClean="0"/>
              <a:t>LDL</a:t>
            </a:r>
            <a:r>
              <a:rPr lang="zh-CN" altLang="en-US" dirty="0" smtClean="0"/>
              <a:t>的博客对我做</a:t>
            </a:r>
            <a:r>
              <a:rPr lang="en-US" altLang="zh-CN" dirty="0" err="1" smtClean="0"/>
              <a:t>ppt</a:t>
            </a:r>
            <a:r>
              <a:rPr lang="zh-CN" altLang="en-US" dirty="0" smtClean="0"/>
              <a:t>提供了巨大的帮助。</a:t>
            </a:r>
            <a:endParaRPr lang="en-US" altLang="zh-CN" dirty="0" smtClean="0"/>
          </a:p>
          <a:p>
            <a:r>
              <a:rPr lang="zh-CN" altLang="en-US" sz="1600" dirty="0" smtClean="0"/>
              <a:t>（特么小秋秋的博客进不去了</a:t>
            </a:r>
            <a:r>
              <a:rPr lang="en-US" altLang="zh-CN" sz="1600" dirty="0" smtClean="0"/>
              <a:t>……</a:t>
            </a:r>
            <a:r>
              <a:rPr lang="zh-CN" altLang="en-US" sz="1600" dirty="0" smtClean="0"/>
              <a:t>）</a:t>
            </a:r>
            <a:endParaRPr lang="en-US" altLang="zh-CN" sz="1600" dirty="0" smtClean="0"/>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95736" y="2204864"/>
            <a:ext cx="4663456" cy="1569660"/>
          </a:xfrm>
          <a:prstGeom prst="rect">
            <a:avLst/>
          </a:prstGeom>
        </p:spPr>
        <p:txBody>
          <a:bodyPr wrap="none">
            <a:spAutoFit/>
          </a:bodyPr>
          <a:lstStyle/>
          <a:p>
            <a:pPr>
              <a:buNone/>
            </a:pPr>
            <a:r>
              <a:rPr lang="zh-CN" altLang="en-US" sz="9600" dirty="0" smtClean="0"/>
              <a:t>谢谢</a:t>
            </a:r>
            <a:r>
              <a:rPr lang="en-US" altLang="zh-CN" sz="9600" dirty="0" smtClean="0"/>
              <a:t>……</a:t>
            </a:r>
            <a:endParaRPr lang="zh-CN" altLang="en-US" sz="9600" dirty="0"/>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88640"/>
            <a:ext cx="1313180" cy="769441"/>
          </a:xfrm>
          <a:prstGeom prst="rect">
            <a:avLst/>
          </a:prstGeom>
          <a:noFill/>
        </p:spPr>
        <p:txBody>
          <a:bodyPr wrap="none" rtlCol="0">
            <a:spAutoFit/>
          </a:bodyPr>
          <a:lstStyle/>
          <a:p>
            <a:pPr>
              <a:buNone/>
            </a:pPr>
            <a:r>
              <a:rPr lang="zh-CN" altLang="en-US" sz="4400" dirty="0" smtClean="0">
                <a:solidFill>
                  <a:srgbClr val="FF0000"/>
                </a:solidFill>
              </a:rPr>
              <a:t>例如</a:t>
            </a:r>
            <a:endParaRPr lang="zh-CN" altLang="en-US" sz="4400" dirty="0">
              <a:solidFill>
                <a:srgbClr val="FF0000"/>
              </a:solidFill>
            </a:endParaRPr>
          </a:p>
        </p:txBody>
      </p:sp>
      <p:sp>
        <p:nvSpPr>
          <p:cNvPr id="5" name="TextBox 4"/>
          <p:cNvSpPr txBox="1"/>
          <p:nvPr/>
        </p:nvSpPr>
        <p:spPr>
          <a:xfrm>
            <a:off x="539552" y="1196752"/>
            <a:ext cx="8280920" cy="2591479"/>
          </a:xfrm>
          <a:prstGeom prst="rect">
            <a:avLst/>
          </a:prstGeom>
          <a:noFill/>
        </p:spPr>
        <p:txBody>
          <a:bodyPr wrap="square" rtlCol="0">
            <a:spAutoFit/>
          </a:bodyPr>
          <a:lstStyle/>
          <a:p>
            <a:r>
              <a:rPr lang="zh-CN" altLang="en-US" dirty="0" smtClean="0"/>
              <a:t>他特别特别热爱玩实况足球</a:t>
            </a:r>
            <a:r>
              <a:rPr lang="zh-CN" altLang="en-US" dirty="0" smtClean="0"/>
              <a:t>。</a:t>
            </a:r>
            <a:endParaRPr lang="en-US" altLang="zh-CN" dirty="0" smtClean="0"/>
          </a:p>
          <a:p>
            <a:r>
              <a:rPr lang="zh-CN" altLang="en-US" dirty="0" smtClean="0"/>
              <a:t>我热爱中国的土地</a:t>
            </a:r>
            <a:r>
              <a:rPr lang="zh-CN" altLang="en-US" dirty="0" smtClean="0"/>
              <a:t>。</a:t>
            </a:r>
            <a:endParaRPr lang="en-US" altLang="zh-CN" dirty="0" smtClean="0"/>
          </a:p>
          <a:p>
            <a:endParaRPr lang="en-US" altLang="zh-CN" dirty="0" smtClean="0"/>
          </a:p>
          <a:p>
            <a:r>
              <a:rPr lang="zh-CN" altLang="en-US" dirty="0" smtClean="0"/>
              <a:t>我特别特别热爱中国足球</a:t>
            </a:r>
            <a:r>
              <a:rPr lang="zh-CN" altLang="en-US" dirty="0" smtClean="0"/>
              <a:t>。</a:t>
            </a:r>
            <a:endParaRPr lang="en-US" altLang="zh-CN" dirty="0" smtClean="0"/>
          </a:p>
          <a:p>
            <a:r>
              <a:rPr lang="zh-CN" altLang="en-US" dirty="0" smtClean="0"/>
              <a:t>则</a:t>
            </a:r>
            <a:r>
              <a:rPr lang="en-US" altLang="zh-CN" smtClean="0"/>
              <a:t>L=3</a:t>
            </a:r>
            <a:endParaRPr lang="zh-CN" altLang="en-US"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先二分答案、</a:t>
            </a:r>
            <a:r>
              <a:rPr lang="en-US" altLang="zh-CN" dirty="0" smtClean="0"/>
              <a:t>【</a:t>
            </a:r>
            <a:r>
              <a:rPr lang="zh-CN" altLang="en-US" dirty="0" smtClean="0"/>
              <a:t>这个的单调性不用证了吧</a:t>
            </a:r>
            <a:r>
              <a:rPr lang="en-US" altLang="zh-CN" dirty="0" smtClean="0"/>
              <a:t>……</a:t>
            </a:r>
          </a:p>
          <a:p>
            <a:r>
              <a:rPr lang="zh-CN" altLang="en-US" dirty="0" smtClean="0"/>
              <a:t>我们可以</a:t>
            </a:r>
            <a:r>
              <a:rPr lang="en-US" altLang="zh-CN" dirty="0" smtClean="0"/>
              <a:t>DP</a:t>
            </a:r>
            <a:r>
              <a:rPr lang="zh-CN" altLang="en-US" dirty="0" smtClean="0"/>
              <a:t>：</a:t>
            </a:r>
            <a:r>
              <a:rPr lang="en-US" altLang="zh-CN" dirty="0" smtClean="0"/>
              <a:t>f[</a:t>
            </a:r>
            <a:r>
              <a:rPr lang="en-US" altLang="zh-CN" dirty="0" err="1" smtClean="0"/>
              <a:t>i</a:t>
            </a:r>
            <a:r>
              <a:rPr lang="en-US" altLang="zh-CN" dirty="0" smtClean="0"/>
              <a:t>]</a:t>
            </a:r>
            <a:r>
              <a:rPr lang="zh-CN" altLang="en-US" dirty="0" smtClean="0"/>
              <a:t>表示匹配到了第</a:t>
            </a:r>
            <a:r>
              <a:rPr lang="en-US" altLang="zh-CN" dirty="0" err="1" smtClean="0"/>
              <a:t>i</a:t>
            </a:r>
            <a:r>
              <a:rPr lang="zh-CN" altLang="en-US" dirty="0" smtClean="0"/>
              <a:t>位，最多能有多少位被匹配到</a:t>
            </a:r>
            <a:endParaRPr lang="en-US" altLang="zh-CN" dirty="0" smtClean="0"/>
          </a:p>
          <a:p>
            <a:r>
              <a:rPr lang="en-US" altLang="zh-CN" dirty="0" smtClean="0"/>
              <a:t>f[</a:t>
            </a:r>
            <a:r>
              <a:rPr lang="en-US" altLang="zh-CN" dirty="0" err="1" smtClean="0"/>
              <a:t>i</a:t>
            </a:r>
            <a:r>
              <a:rPr lang="en-US" altLang="zh-CN" dirty="0" smtClean="0"/>
              <a:t>] = max(f[i-1],</a:t>
            </a:r>
          </a:p>
          <a:p>
            <a:pPr>
              <a:buNone/>
            </a:pPr>
            <a:r>
              <a:rPr lang="en-US" altLang="zh-CN" dirty="0" smtClean="0"/>
              <a:t>   max(f[j] + </a:t>
            </a:r>
            <a:r>
              <a:rPr lang="en-US" altLang="zh-CN" dirty="0" err="1" smtClean="0"/>
              <a:t>i</a:t>
            </a:r>
            <a:r>
              <a:rPr lang="en-US" altLang="zh-CN" dirty="0" smtClean="0"/>
              <a:t> - j for j in (?, </a:t>
            </a:r>
            <a:r>
              <a:rPr lang="en-US" altLang="zh-CN" dirty="0" err="1" smtClean="0"/>
              <a:t>i</a:t>
            </a:r>
            <a:r>
              <a:rPr lang="en-US" altLang="zh-CN" dirty="0" smtClean="0"/>
              <a:t> – L + 1)</a:t>
            </a:r>
          </a:p>
          <a:p>
            <a:pPr>
              <a:buNone/>
            </a:pPr>
            <a:r>
              <a:rPr lang="en-US" altLang="zh-CN" dirty="0" smtClean="0"/>
              <a:t>   )</a:t>
            </a:r>
          </a:p>
          <a:p>
            <a:r>
              <a:rPr lang="zh-CN" altLang="en-US" dirty="0" smtClean="0"/>
              <a:t>最后判断</a:t>
            </a:r>
            <a:r>
              <a:rPr lang="en-US" altLang="zh-CN" dirty="0" smtClean="0"/>
              <a:t>f[n]</a:t>
            </a:r>
            <a:r>
              <a:rPr lang="zh-CN" altLang="en-US" dirty="0" smtClean="0"/>
              <a:t>是否≥</a:t>
            </a:r>
            <a:r>
              <a:rPr lang="en-US" altLang="zh-CN" dirty="0" smtClean="0"/>
              <a:t>n*0.9</a:t>
            </a:r>
          </a:p>
          <a:p>
            <a:endParaRPr lang="en-US" altLang="zh-CN" dirty="0" smtClean="0"/>
          </a:p>
          <a:p>
            <a:r>
              <a:rPr lang="zh-CN" altLang="en-US" dirty="0" smtClean="0"/>
              <a:t>但是这个</a:t>
            </a:r>
            <a:r>
              <a:rPr lang="en-US" altLang="zh-CN" dirty="0" smtClean="0"/>
              <a:t>DP</a:t>
            </a:r>
            <a:r>
              <a:rPr lang="zh-CN" altLang="en-US" dirty="0" smtClean="0"/>
              <a:t>到底左端点在哪呢</a:t>
            </a:r>
            <a:r>
              <a:rPr lang="en-US" altLang="zh-CN" dirty="0" smtClean="0"/>
              <a:t>……</a:t>
            </a:r>
            <a:r>
              <a:rPr lang="zh-CN" altLang="en-US" dirty="0" smtClean="0"/>
              <a:t>╮</a:t>
            </a:r>
            <a:r>
              <a:rPr lang="en-US" altLang="zh-CN" dirty="0" smtClean="0"/>
              <a:t>(╯▽╰)╭</a:t>
            </a:r>
          </a:p>
        </p:txBody>
      </p:sp>
      <p:sp>
        <p:nvSpPr>
          <p:cNvPr id="4" name="TextBox 3"/>
          <p:cNvSpPr txBox="1"/>
          <p:nvPr/>
        </p:nvSpPr>
        <p:spPr>
          <a:xfrm>
            <a:off x="323528" y="332656"/>
            <a:ext cx="5472973" cy="769441"/>
          </a:xfrm>
          <a:prstGeom prst="rect">
            <a:avLst/>
          </a:prstGeom>
          <a:noFill/>
        </p:spPr>
        <p:txBody>
          <a:bodyPr wrap="none" rtlCol="0">
            <a:spAutoFit/>
          </a:bodyPr>
          <a:lstStyle/>
          <a:p>
            <a:pPr>
              <a:buNone/>
            </a:pPr>
            <a:r>
              <a:rPr lang="zh-CN" altLang="en-US" sz="4400" dirty="0" smtClean="0">
                <a:solidFill>
                  <a:srgbClr val="FF0000"/>
                </a:solidFill>
              </a:rPr>
              <a:t>看上去好像是个</a:t>
            </a:r>
            <a:r>
              <a:rPr lang="en-US" altLang="zh-CN" sz="4400" dirty="0" smtClean="0">
                <a:solidFill>
                  <a:srgbClr val="FF0000"/>
                </a:solidFill>
              </a:rPr>
              <a:t>DP</a:t>
            </a:r>
            <a:r>
              <a:rPr lang="zh-CN" altLang="en-US" sz="4400" dirty="0" smtClean="0">
                <a:solidFill>
                  <a:srgbClr val="FF0000"/>
                </a:solidFill>
              </a:rPr>
              <a:t>？</a:t>
            </a:r>
            <a:endParaRPr lang="zh-CN" altLang="en-US" sz="4400" dirty="0">
              <a:solidFill>
                <a:srgbClr val="FF0000"/>
              </a:solidFill>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2236510" cy="769441"/>
          </a:xfrm>
          <a:prstGeom prst="rect">
            <a:avLst/>
          </a:prstGeom>
          <a:noFill/>
        </p:spPr>
        <p:txBody>
          <a:bodyPr wrap="none" rtlCol="0">
            <a:spAutoFit/>
          </a:bodyPr>
          <a:lstStyle/>
          <a:p>
            <a:pPr>
              <a:buNone/>
            </a:pPr>
            <a:r>
              <a:rPr lang="zh-CN" altLang="en-US" sz="4400" dirty="0" smtClean="0">
                <a:solidFill>
                  <a:srgbClr val="FF0000"/>
                </a:solidFill>
              </a:rPr>
              <a:t>于是</a:t>
            </a:r>
            <a:r>
              <a:rPr lang="en-US" altLang="zh-CN" sz="4400" dirty="0" smtClean="0">
                <a:solidFill>
                  <a:srgbClr val="FF0000"/>
                </a:solidFill>
              </a:rPr>
              <a:t>……</a:t>
            </a:r>
            <a:endParaRPr lang="zh-CN" altLang="en-US" sz="4400" dirty="0">
              <a:solidFill>
                <a:srgbClr val="FF0000"/>
              </a:solidFill>
            </a:endParaRPr>
          </a:p>
        </p:txBody>
      </p:sp>
      <p:sp>
        <p:nvSpPr>
          <p:cNvPr id="5" name="内容占位符 2"/>
          <p:cNvSpPr>
            <a:spLocks noGrp="1"/>
          </p:cNvSpPr>
          <p:nvPr>
            <p:ph idx="1"/>
          </p:nvPr>
        </p:nvSpPr>
        <p:spPr>
          <a:xfrm>
            <a:off x="457200" y="1600200"/>
            <a:ext cx="8229600" cy="4456113"/>
          </a:xfrm>
        </p:spPr>
        <p:txBody>
          <a:bodyPr/>
          <a:lstStyle/>
          <a:p>
            <a:r>
              <a:rPr lang="zh-CN" altLang="en-US" dirty="0" smtClean="0"/>
              <a:t>我们需要一个数据结构来求出当前位置</a:t>
            </a:r>
            <a:r>
              <a:rPr lang="en-US" altLang="zh-CN" dirty="0" err="1" smtClean="0"/>
              <a:t>i</a:t>
            </a:r>
            <a:r>
              <a:rPr lang="zh-CN" altLang="en-US" dirty="0" smtClean="0"/>
              <a:t>向前最多能匹配多长。</a:t>
            </a:r>
            <a:endParaRPr lang="en-US" altLang="zh-CN" dirty="0" smtClean="0"/>
          </a:p>
          <a:p>
            <a:endParaRPr lang="en-US" altLang="zh-CN" dirty="0" smtClean="0"/>
          </a:p>
          <a:p>
            <a:r>
              <a:rPr lang="zh-CN" altLang="en-US" dirty="0" smtClean="0"/>
              <a:t>↑ ↑ ↑ ↑ ↑ ↑ ↑</a:t>
            </a:r>
            <a:endParaRPr lang="en-US" altLang="zh-CN" dirty="0" smtClean="0"/>
          </a:p>
          <a:p>
            <a:r>
              <a:rPr lang="zh-CN" altLang="en-US" dirty="0" smtClean="0"/>
              <a:t>这不是个经典问题么？</a:t>
            </a:r>
            <a:endParaRPr lang="en-US" altLang="zh-CN" dirty="0" smtClean="0"/>
          </a:p>
          <a:p>
            <a:endParaRPr lang="en-US" altLang="zh-CN" dirty="0" smtClean="0"/>
          </a:p>
          <a:p>
            <a:r>
              <a:rPr lang="zh-CN" altLang="en-US" dirty="0" smtClean="0"/>
              <a:t>有各种经典方法如后缀数组等。</a:t>
            </a:r>
            <a:endParaRPr lang="en-US" altLang="zh-CN" dirty="0" smtClean="0"/>
          </a:p>
          <a:p>
            <a:r>
              <a:rPr lang="zh-CN" altLang="en-US" dirty="0" smtClean="0"/>
              <a:t>可我们有更加直观高效的做法</a:t>
            </a:r>
            <a:r>
              <a:rPr lang="en-US" altLang="zh-CN" dirty="0" smtClean="0"/>
              <a:t>——</a:t>
            </a:r>
          </a:p>
        </p:txBody>
      </p:sp>
      <p:sp>
        <p:nvSpPr>
          <p:cNvPr id="6" name="TextBox 5"/>
          <p:cNvSpPr txBox="1"/>
          <p:nvPr/>
        </p:nvSpPr>
        <p:spPr>
          <a:xfrm>
            <a:off x="9144000" y="3068960"/>
            <a:ext cx="5032147" cy="923330"/>
          </a:xfrm>
          <a:prstGeom prst="rect">
            <a:avLst/>
          </a:prstGeom>
          <a:noFill/>
        </p:spPr>
        <p:txBody>
          <a:bodyPr wrap="none" rtlCol="0">
            <a:spAutoFit/>
          </a:bodyPr>
          <a:lstStyle/>
          <a:p>
            <a:pPr>
              <a:buNone/>
            </a:pPr>
            <a:r>
              <a:rPr lang="zh-CN" altLang="en-US" sz="5400" dirty="0" smtClean="0">
                <a:solidFill>
                  <a:schemeClr val="accent6">
                    <a:lumMod val="25000"/>
                  </a:schemeClr>
                </a:solidFill>
              </a:rPr>
              <a:t>后缀自动机！！</a:t>
            </a:r>
            <a:endParaRPr lang="zh-CN" altLang="en-US" sz="5400" dirty="0">
              <a:solidFill>
                <a:schemeClr val="accent6">
                  <a:lumMod val="25000"/>
                </a:schemeClr>
              </a:solidFill>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20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20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20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5" presetClass="path" presetSubtype="0" accel="50000" decel="50000" fill="hold" grpId="0" nodeType="clickEffect">
                                  <p:stCondLst>
                                    <p:cond delay="0"/>
                                  </p:stCondLst>
                                  <p:childTnLst>
                                    <p:animMotion origin="layout" path="M -3.61111E-6 1.42461E-6 L -1.49184 -0.0148 " pathEditMode="relative" rAng="0" ptsTypes="AA">
                                      <p:cBhvr>
                                        <p:cTn id="29" dur="3000" fill="hold"/>
                                        <p:tgtEl>
                                          <p:spTgt spid="6"/>
                                        </p:tgtEl>
                                        <p:attrNameLst>
                                          <p:attrName>ppt_x</p:attrName>
                                          <p:attrName>ppt_y</p:attrName>
                                        </p:attrNameLst>
                                      </p:cBhvr>
                                      <p:rCtr x="-746" y="-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5262979" cy="769441"/>
          </a:xfrm>
          <a:prstGeom prst="rect">
            <a:avLst/>
          </a:prstGeom>
          <a:noFill/>
        </p:spPr>
        <p:txBody>
          <a:bodyPr wrap="none" rtlCol="0">
            <a:spAutoFit/>
          </a:bodyPr>
          <a:lstStyle/>
          <a:p>
            <a:pPr>
              <a:buNone/>
            </a:pPr>
            <a:r>
              <a:rPr lang="zh-CN" altLang="en-US" sz="4400" dirty="0" smtClean="0">
                <a:solidFill>
                  <a:srgbClr val="FF0000"/>
                </a:solidFill>
              </a:rPr>
              <a:t>什么是后缀自动机？</a:t>
            </a:r>
            <a:endParaRPr lang="zh-CN" altLang="en-US" sz="4400" dirty="0">
              <a:solidFill>
                <a:srgbClr val="FF0000"/>
              </a:solidFill>
            </a:endParaRPr>
          </a:p>
        </p:txBody>
      </p:sp>
      <p:sp>
        <p:nvSpPr>
          <p:cNvPr id="5" name="内容占位符 2"/>
          <p:cNvSpPr>
            <a:spLocks noGrp="1"/>
          </p:cNvSpPr>
          <p:nvPr>
            <p:ph idx="1"/>
          </p:nvPr>
        </p:nvSpPr>
        <p:spPr>
          <a:xfrm>
            <a:off x="457200" y="1600200"/>
            <a:ext cx="8229600" cy="4456113"/>
          </a:xfrm>
        </p:spPr>
        <p:txBody>
          <a:bodyPr/>
          <a:lstStyle/>
          <a:p>
            <a:r>
              <a:rPr lang="en-US" altLang="zh-CN" dirty="0" smtClean="0"/>
              <a:t>TA</a:t>
            </a:r>
            <a:r>
              <a:rPr lang="zh-CN" altLang="en-US" dirty="0" smtClean="0"/>
              <a:t>是一个自动机。</a:t>
            </a:r>
            <a:endParaRPr lang="en-US" altLang="zh-CN" dirty="0" smtClean="0"/>
          </a:p>
          <a:p>
            <a:endParaRPr lang="en-US" altLang="zh-CN" dirty="0" smtClean="0"/>
          </a:p>
          <a:p>
            <a:r>
              <a:rPr lang="zh-CN" altLang="en-US" dirty="0" smtClean="0"/>
              <a:t>给定字符串</a:t>
            </a:r>
            <a:r>
              <a:rPr lang="en-US" altLang="zh-CN" dirty="0" smtClean="0"/>
              <a:t>S</a:t>
            </a:r>
          </a:p>
          <a:p>
            <a:r>
              <a:rPr lang="en-US" altLang="zh-CN" dirty="0" smtClean="0"/>
              <a:t>S</a:t>
            </a:r>
            <a:r>
              <a:rPr lang="zh-CN" altLang="en-US" dirty="0" smtClean="0"/>
              <a:t>的后缀自动机</a:t>
            </a:r>
            <a:r>
              <a:rPr lang="en-US" altLang="zh-CN" dirty="0" smtClean="0"/>
              <a:t>suffix automaton(</a:t>
            </a:r>
            <a:r>
              <a:rPr lang="zh-CN" altLang="en-US" dirty="0" smtClean="0"/>
              <a:t>以后简记为</a:t>
            </a:r>
            <a:r>
              <a:rPr lang="en-US" altLang="zh-CN" dirty="0" smtClean="0"/>
              <a:t>SAM)</a:t>
            </a:r>
            <a:r>
              <a:rPr lang="zh-CN" altLang="en-US" dirty="0" smtClean="0"/>
              <a:t>是一个能够识别</a:t>
            </a:r>
            <a:r>
              <a:rPr lang="en-US" altLang="zh-CN" dirty="0" smtClean="0"/>
              <a:t>S</a:t>
            </a:r>
            <a:r>
              <a:rPr lang="zh-CN" altLang="en-US" dirty="0" smtClean="0"/>
              <a:t>的所有后缀的自动机。</a:t>
            </a:r>
            <a:endParaRPr lang="en-US" altLang="zh-CN" dirty="0" smtClean="0"/>
          </a:p>
          <a:p>
            <a:endParaRPr lang="en-US" altLang="zh-CN" dirty="0" smtClean="0"/>
          </a:p>
          <a:p>
            <a:endParaRPr lang="en-US" altLang="zh-CN" dirty="0" smtClean="0"/>
          </a:p>
          <a:p>
            <a:r>
              <a:rPr lang="zh-CN" altLang="en-US" dirty="0" smtClean="0"/>
              <a:t>同时，后缀自动机也能识别</a:t>
            </a:r>
            <a:r>
              <a:rPr lang="en-US" altLang="zh-CN" dirty="0" smtClean="0"/>
              <a:t>S</a:t>
            </a:r>
            <a:r>
              <a:rPr lang="zh-CN" altLang="en-US" dirty="0" smtClean="0"/>
              <a:t>的所有子串。</a:t>
            </a:r>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20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5262979" cy="769441"/>
          </a:xfrm>
          <a:prstGeom prst="rect">
            <a:avLst/>
          </a:prstGeom>
          <a:noFill/>
        </p:spPr>
        <p:txBody>
          <a:bodyPr wrap="none" rtlCol="0">
            <a:spAutoFit/>
          </a:bodyPr>
          <a:lstStyle/>
          <a:p>
            <a:pPr>
              <a:buNone/>
            </a:pPr>
            <a:r>
              <a:rPr lang="zh-CN" altLang="en-US" sz="4400" dirty="0" smtClean="0">
                <a:solidFill>
                  <a:srgbClr val="FF0000"/>
                </a:solidFill>
              </a:rPr>
              <a:t>怎么构造自动机呢？</a:t>
            </a:r>
            <a:endParaRPr lang="zh-CN" altLang="en-US" sz="4400" dirty="0">
              <a:solidFill>
                <a:srgbClr val="FF0000"/>
              </a:solidFill>
            </a:endParaRPr>
          </a:p>
        </p:txBody>
      </p:sp>
      <p:sp>
        <p:nvSpPr>
          <p:cNvPr id="5" name="内容占位符 2"/>
          <p:cNvSpPr>
            <a:spLocks noGrp="1"/>
          </p:cNvSpPr>
          <p:nvPr>
            <p:ph idx="1"/>
          </p:nvPr>
        </p:nvSpPr>
        <p:spPr>
          <a:xfrm>
            <a:off x="457200" y="1600200"/>
            <a:ext cx="8229600" cy="4456113"/>
          </a:xfrm>
        </p:spPr>
        <p:txBody>
          <a:bodyPr/>
          <a:lstStyle/>
          <a:p>
            <a:r>
              <a:rPr lang="zh-CN" altLang="en-US" dirty="0" smtClean="0"/>
              <a:t>首先来考虑一下怎么存这个自动机</a:t>
            </a:r>
            <a:r>
              <a:rPr lang="en-US" altLang="zh-CN" dirty="0" smtClean="0"/>
              <a:t>……</a:t>
            </a:r>
          </a:p>
          <a:p>
            <a:endParaRPr lang="en-US" altLang="zh-CN" dirty="0" smtClean="0"/>
          </a:p>
          <a:p>
            <a:r>
              <a:rPr lang="en-US" altLang="zh-CN" dirty="0" smtClean="0"/>
              <a:t>TA</a:t>
            </a:r>
            <a:r>
              <a:rPr lang="zh-CN" altLang="en-US" dirty="0" smtClean="0"/>
              <a:t>是个自动机   </a:t>
            </a:r>
            <a:r>
              <a:rPr lang="en-US" altLang="zh-CN" dirty="0" smtClean="0"/>
              <a:t>---</a:t>
            </a:r>
            <a:r>
              <a:rPr lang="en-US" altLang="zh-CN" dirty="0" smtClean="0">
                <a:sym typeface="Wingdings" pitchFamily="2" charset="2"/>
              </a:rPr>
              <a:t>   </a:t>
            </a:r>
            <a:r>
              <a:rPr lang="zh-CN" altLang="en-US" dirty="0" smtClean="0">
                <a:sym typeface="Wingdings" pitchFamily="2" charset="2"/>
              </a:rPr>
              <a:t>转移边</a:t>
            </a:r>
            <a:r>
              <a:rPr lang="en-US" altLang="zh-CN" dirty="0" smtClean="0">
                <a:sym typeface="Wingdings" pitchFamily="2" charset="2"/>
              </a:rPr>
              <a:t>&amp;fail</a:t>
            </a:r>
            <a:r>
              <a:rPr lang="zh-CN" altLang="en-US" dirty="0" smtClean="0">
                <a:sym typeface="Wingdings" pitchFamily="2" charset="2"/>
              </a:rPr>
              <a:t>边</a:t>
            </a:r>
            <a:endParaRPr lang="en-US" altLang="zh-CN" dirty="0" smtClean="0">
              <a:sym typeface="Wingdings" pitchFamily="2" charset="2"/>
            </a:endParaRPr>
          </a:p>
          <a:p>
            <a:endParaRPr lang="en-US" altLang="zh-CN" dirty="0" smtClean="0">
              <a:sym typeface="Wingdings" pitchFamily="2" charset="2"/>
            </a:endParaRPr>
          </a:p>
          <a:p>
            <a:r>
              <a:rPr lang="zh-CN" altLang="en-US" dirty="0" smtClean="0"/>
              <a:t>除此之外，我们还需要记录每个点最长可接受的后缀的长度</a:t>
            </a:r>
            <a:r>
              <a:rPr lang="en-US" altLang="zh-CN" dirty="0" err="1" smtClean="0"/>
              <a:t>len</a:t>
            </a:r>
            <a:r>
              <a:rPr lang="zh-CN" altLang="en-US" dirty="0" smtClean="0"/>
              <a:t>。</a:t>
            </a:r>
            <a:endParaRPr lang="en-US" altLang="zh-CN" dirty="0" smtClean="0"/>
          </a:p>
          <a:p>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3005951" cy="769441"/>
          </a:xfrm>
          <a:prstGeom prst="rect">
            <a:avLst/>
          </a:prstGeom>
          <a:noFill/>
        </p:spPr>
        <p:txBody>
          <a:bodyPr wrap="none" rtlCol="0">
            <a:spAutoFit/>
          </a:bodyPr>
          <a:lstStyle/>
          <a:p>
            <a:pPr>
              <a:buNone/>
            </a:pPr>
            <a:r>
              <a:rPr lang="zh-CN" altLang="en-US" sz="4400" dirty="0" smtClean="0">
                <a:solidFill>
                  <a:srgbClr val="FF0000"/>
                </a:solidFill>
              </a:rPr>
              <a:t>直观的想法</a:t>
            </a:r>
            <a:endParaRPr lang="zh-CN" altLang="en-US" sz="4400" dirty="0">
              <a:solidFill>
                <a:srgbClr val="FF0000"/>
              </a:solidFill>
            </a:endParaRPr>
          </a:p>
        </p:txBody>
      </p:sp>
      <p:sp>
        <p:nvSpPr>
          <p:cNvPr id="5" name="内容占位符 2"/>
          <p:cNvSpPr>
            <a:spLocks noGrp="1"/>
          </p:cNvSpPr>
          <p:nvPr>
            <p:ph idx="1"/>
          </p:nvPr>
        </p:nvSpPr>
        <p:spPr>
          <a:xfrm>
            <a:off x="467544" y="1412776"/>
            <a:ext cx="8136904" cy="4456113"/>
          </a:xfrm>
        </p:spPr>
        <p:txBody>
          <a:bodyPr/>
          <a:lstStyle/>
          <a:p>
            <a:r>
              <a:rPr lang="zh-CN" altLang="en-US" dirty="0" smtClean="0"/>
              <a:t>我们现在要向自动机中插入一个字符</a:t>
            </a:r>
            <a:r>
              <a:rPr lang="en-US" altLang="zh-CN" dirty="0" smtClean="0"/>
              <a:t>c</a:t>
            </a:r>
            <a:r>
              <a:rPr lang="zh-CN" altLang="en-US" dirty="0" smtClean="0"/>
              <a:t>。</a:t>
            </a:r>
            <a:endParaRPr lang="en-US" altLang="zh-CN" dirty="0" smtClean="0"/>
          </a:p>
          <a:p>
            <a:endParaRPr lang="en-US" altLang="zh-CN" dirty="0" smtClean="0"/>
          </a:p>
          <a:p>
            <a:r>
              <a:rPr lang="zh-CN" altLang="en-US" dirty="0" smtClean="0"/>
              <a:t>首先需要新建一个点</a:t>
            </a:r>
            <a:r>
              <a:rPr lang="en-US" altLang="zh-CN" dirty="0" err="1" smtClean="0"/>
              <a:t>np</a:t>
            </a:r>
            <a:r>
              <a:rPr lang="zh-CN" altLang="en-US" dirty="0" smtClean="0"/>
              <a:t>。</a:t>
            </a:r>
            <a:endParaRPr lang="en-US" altLang="zh-CN" dirty="0" smtClean="0"/>
          </a:p>
          <a:p>
            <a:r>
              <a:rPr lang="zh-CN" altLang="en-US" dirty="0" smtClean="0"/>
              <a:t>假设我们上一次插入的点是</a:t>
            </a:r>
            <a:r>
              <a:rPr lang="en-US" altLang="zh-CN" dirty="0" smtClean="0"/>
              <a:t>tail</a:t>
            </a:r>
            <a:r>
              <a:rPr lang="zh-CN" altLang="en-US" dirty="0" smtClean="0"/>
              <a:t>。</a:t>
            </a:r>
            <a:endParaRPr lang="en-US" altLang="zh-CN" dirty="0" smtClean="0"/>
          </a:p>
          <a:p>
            <a:r>
              <a:rPr lang="zh-CN" altLang="en-US" dirty="0" smtClean="0"/>
              <a:t>从</a:t>
            </a:r>
            <a:r>
              <a:rPr lang="en-US" altLang="zh-CN" dirty="0" smtClean="0"/>
              <a:t>tail</a:t>
            </a:r>
            <a:r>
              <a:rPr lang="zh-CN" altLang="en-US" dirty="0" smtClean="0"/>
              <a:t>向当前点</a:t>
            </a:r>
            <a:r>
              <a:rPr lang="en-US" altLang="zh-CN" dirty="0" err="1" smtClean="0"/>
              <a:t>np</a:t>
            </a:r>
            <a:r>
              <a:rPr lang="zh-CN" altLang="en-US" dirty="0" smtClean="0"/>
              <a:t>连一条边。</a:t>
            </a:r>
            <a:endParaRPr lang="en-US" altLang="zh-CN" dirty="0" smtClean="0"/>
          </a:p>
          <a:p>
            <a:r>
              <a:rPr lang="en-US" altLang="zh-CN" dirty="0" err="1" smtClean="0"/>
              <a:t>np</a:t>
            </a:r>
            <a:r>
              <a:rPr lang="zh-CN" altLang="en-US" dirty="0" smtClean="0"/>
              <a:t>的</a:t>
            </a:r>
            <a:r>
              <a:rPr lang="en-US" altLang="zh-CN" dirty="0" err="1" smtClean="0"/>
              <a:t>len</a:t>
            </a:r>
            <a:r>
              <a:rPr lang="zh-CN" altLang="en-US" dirty="0" smtClean="0"/>
              <a:t>就是</a:t>
            </a:r>
            <a:r>
              <a:rPr lang="en-US" altLang="zh-CN" dirty="0" smtClean="0"/>
              <a:t>tail</a:t>
            </a:r>
            <a:r>
              <a:rPr lang="zh-CN" altLang="en-US" dirty="0" smtClean="0"/>
              <a:t>的</a:t>
            </a:r>
            <a:r>
              <a:rPr lang="en-US" altLang="zh-CN" dirty="0" smtClean="0"/>
              <a:t>len+1</a:t>
            </a:r>
          </a:p>
          <a:p>
            <a:endParaRPr lang="en-US" altLang="zh-CN" dirty="0" smtClean="0"/>
          </a:p>
          <a:p>
            <a:r>
              <a:rPr lang="zh-CN" altLang="en-US" dirty="0" smtClean="0"/>
              <a:t>顺着</a:t>
            </a:r>
            <a:r>
              <a:rPr lang="en-US" altLang="zh-CN" dirty="0" smtClean="0"/>
              <a:t>tail</a:t>
            </a:r>
            <a:r>
              <a:rPr lang="zh-CN" altLang="en-US" dirty="0" smtClean="0"/>
              <a:t>的</a:t>
            </a:r>
            <a:r>
              <a:rPr lang="en-US" altLang="zh-CN" dirty="0" smtClean="0"/>
              <a:t>fail</a:t>
            </a:r>
            <a:r>
              <a:rPr lang="zh-CN" altLang="en-US" dirty="0" smtClean="0"/>
              <a:t>指针向上走，每一个字符串都需要添加一条边。</a:t>
            </a:r>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20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20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20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3005951" cy="769441"/>
          </a:xfrm>
          <a:prstGeom prst="rect">
            <a:avLst/>
          </a:prstGeom>
          <a:noFill/>
        </p:spPr>
        <p:txBody>
          <a:bodyPr wrap="none" rtlCol="0">
            <a:spAutoFit/>
          </a:bodyPr>
          <a:lstStyle/>
          <a:p>
            <a:pPr>
              <a:buNone/>
            </a:pPr>
            <a:r>
              <a:rPr lang="zh-CN" altLang="en-US" sz="4400" dirty="0" smtClean="0">
                <a:solidFill>
                  <a:srgbClr val="FF0000"/>
                </a:solidFill>
              </a:rPr>
              <a:t>直观的想法</a:t>
            </a:r>
            <a:endParaRPr lang="zh-CN" altLang="en-US" sz="4400" dirty="0">
              <a:solidFill>
                <a:srgbClr val="FF0000"/>
              </a:solidFill>
            </a:endParaRPr>
          </a:p>
        </p:txBody>
      </p:sp>
      <p:sp>
        <p:nvSpPr>
          <p:cNvPr id="5" name="内容占位符 2"/>
          <p:cNvSpPr>
            <a:spLocks noGrp="1"/>
          </p:cNvSpPr>
          <p:nvPr>
            <p:ph idx="1"/>
          </p:nvPr>
        </p:nvSpPr>
        <p:spPr>
          <a:xfrm>
            <a:off x="323528" y="1340768"/>
            <a:ext cx="8352928" cy="4456113"/>
          </a:xfrm>
        </p:spPr>
        <p:txBody>
          <a:bodyPr/>
          <a:lstStyle/>
          <a:p>
            <a:r>
              <a:rPr lang="zh-CN" altLang="en-US" dirty="0" smtClean="0"/>
              <a:t>如果这个点已经有了这个</a:t>
            </a:r>
            <a:r>
              <a:rPr lang="en-US" altLang="zh-CN" dirty="0" smtClean="0"/>
              <a:t>c</a:t>
            </a:r>
            <a:r>
              <a:rPr lang="zh-CN" altLang="en-US" dirty="0" smtClean="0"/>
              <a:t>的转移，那么之前的点一定都有</a:t>
            </a:r>
            <a:r>
              <a:rPr lang="en-US" altLang="zh-CN" dirty="0" smtClean="0"/>
              <a:t>c</a:t>
            </a:r>
            <a:r>
              <a:rPr lang="zh-CN" altLang="en-US" dirty="0" smtClean="0"/>
              <a:t>的转移，就可以</a:t>
            </a:r>
            <a:r>
              <a:rPr lang="en-US" altLang="zh-CN" dirty="0" smtClean="0"/>
              <a:t>break</a:t>
            </a:r>
            <a:r>
              <a:rPr lang="zh-CN" altLang="en-US" dirty="0" smtClean="0"/>
              <a:t>了，同时</a:t>
            </a:r>
            <a:r>
              <a:rPr lang="en-US" altLang="zh-CN" dirty="0" smtClean="0"/>
              <a:t>fail</a:t>
            </a:r>
            <a:r>
              <a:rPr lang="zh-CN" altLang="en-US" dirty="0" smtClean="0"/>
              <a:t>指针指向这个字符。</a:t>
            </a:r>
            <a:endParaRPr lang="en-US" altLang="zh-CN" dirty="0" smtClean="0"/>
          </a:p>
          <a:p>
            <a:endParaRPr lang="en-US" altLang="zh-CN" dirty="0" smtClean="0"/>
          </a:p>
          <a:p>
            <a:r>
              <a:rPr lang="zh-CN" altLang="en-US" dirty="0" smtClean="0"/>
              <a:t>如果所有点都没有</a:t>
            </a:r>
            <a:r>
              <a:rPr lang="en-US" altLang="zh-CN" dirty="0" smtClean="0"/>
              <a:t>c</a:t>
            </a:r>
            <a:r>
              <a:rPr lang="zh-CN" altLang="en-US" dirty="0" smtClean="0"/>
              <a:t>的转移，那</a:t>
            </a:r>
            <a:r>
              <a:rPr lang="en-US" altLang="zh-CN" dirty="0" smtClean="0"/>
              <a:t>TA</a:t>
            </a:r>
            <a:r>
              <a:rPr lang="zh-CN" altLang="en-US" dirty="0" smtClean="0"/>
              <a:t>的</a:t>
            </a:r>
            <a:r>
              <a:rPr lang="en-US" altLang="zh-CN" dirty="0" smtClean="0"/>
              <a:t>fail</a:t>
            </a:r>
            <a:r>
              <a:rPr lang="zh-CN" altLang="en-US" dirty="0" smtClean="0"/>
              <a:t>指针就指向初始节点。</a:t>
            </a:r>
            <a:endParaRPr lang="en-US" altLang="zh-CN" dirty="0" smtClean="0"/>
          </a:p>
          <a:p>
            <a:endParaRPr lang="en-US" altLang="zh-CN" dirty="0" smtClean="0"/>
          </a:p>
          <a:p>
            <a:r>
              <a:rPr lang="zh-CN" altLang="en-US" dirty="0" smtClean="0"/>
              <a:t>而这个自动机的接收态是当前点</a:t>
            </a:r>
            <a:r>
              <a:rPr lang="en-US" altLang="zh-CN" dirty="0" err="1" smtClean="0"/>
              <a:t>np</a:t>
            </a:r>
            <a:r>
              <a:rPr lang="zh-CN" altLang="en-US" dirty="0" smtClean="0"/>
              <a:t>及其</a:t>
            </a:r>
            <a:r>
              <a:rPr lang="en-US" altLang="zh-CN" dirty="0" smtClean="0"/>
              <a:t>fail</a:t>
            </a:r>
            <a:r>
              <a:rPr lang="zh-CN" altLang="en-US" dirty="0" smtClean="0"/>
              <a:t>链上的所有点。</a:t>
            </a:r>
            <a:endParaRPr lang="en-US" altLang="zh-CN"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华文行楷"/>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Tx/>
          <a:buSzTx/>
          <a:buFontTx/>
          <a:buChar char="–"/>
          <a:tabLst/>
          <a:defRPr kumimoji="0" lang="zh-CN" altLang="en-US" sz="2800" b="0" i="0" u="none" strike="noStrike" cap="none" normalizeH="0" baseline="0" smtClean="0">
            <a:ln>
              <a:noFill/>
            </a:ln>
            <a:solidFill>
              <a:srgbClr val="003399"/>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Tx/>
          <a:buSzTx/>
          <a:buFontTx/>
          <a:buChar char="–"/>
          <a:tabLst/>
          <a:defRPr kumimoji="0" lang="zh-CN" altLang="en-US" sz="2800" b="0" i="0" u="none" strike="noStrike" cap="none" normalizeH="0" baseline="0" smtClean="0">
            <a:ln>
              <a:noFill/>
            </a:ln>
            <a:solidFill>
              <a:srgbClr val="003399"/>
            </a:solidFill>
            <a:effectLst/>
            <a:latin typeface="Verdana" pitchFamily="34" charset="0"/>
            <a:ea typeface="黑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冬令营论文演示文稿</Template>
  <TotalTime>3904</TotalTime>
  <Words>995</Words>
  <Application>Microsoft Office PowerPoint</Application>
  <PresentationFormat>全屏显示(4:3)</PresentationFormat>
  <Paragraphs>146</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宋体</vt:lpstr>
      <vt:lpstr>黑体</vt:lpstr>
      <vt:lpstr>华文行楷</vt:lpstr>
      <vt:lpstr>Verdana</vt:lpstr>
      <vt:lpstr>Wingdings</vt:lpstr>
      <vt:lpstr>Balloons</vt:lpstr>
      <vt:lpstr>模式匹配之      后缀自动机</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Company>Zhou Yuan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试题讨论1</dc:title>
  <dc:creator>Wenbin TANG</dc:creator>
  <cp:lastModifiedBy>dlw</cp:lastModifiedBy>
  <cp:revision>1063</cp:revision>
  <dcterms:created xsi:type="dcterms:W3CDTF">2005-01-24T10:53:34Z</dcterms:created>
  <dcterms:modified xsi:type="dcterms:W3CDTF">2014-08-07T00:39:51Z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版本">
    <vt:r8>5</vt:r8>
  </property>
</Properties>
</file>