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sldIdLst>
    <p:sldId id="256" r:id="rId2"/>
    <p:sldId id="258" r:id="rId3"/>
    <p:sldId id="259" r:id="rId4"/>
    <p:sldId id="260" r:id="rId5"/>
    <p:sldId id="295" r:id="rId6"/>
    <p:sldId id="261" r:id="rId7"/>
    <p:sldId id="262" r:id="rId8"/>
    <p:sldId id="296" r:id="rId9"/>
    <p:sldId id="299" r:id="rId10"/>
    <p:sldId id="300" r:id="rId11"/>
    <p:sldId id="301" r:id="rId12"/>
    <p:sldId id="264" r:id="rId13"/>
    <p:sldId id="265" r:id="rId14"/>
    <p:sldId id="269" r:id="rId15"/>
    <p:sldId id="302" r:id="rId16"/>
    <p:sldId id="303" r:id="rId17"/>
    <p:sldId id="304" r:id="rId18"/>
    <p:sldId id="305" r:id="rId19"/>
    <p:sldId id="306" r:id="rId20"/>
    <p:sldId id="307" r:id="rId21"/>
    <p:sldId id="308" r:id="rId22"/>
    <p:sldId id="313" r:id="rId23"/>
    <p:sldId id="310" r:id="rId24"/>
    <p:sldId id="312" r:id="rId25"/>
    <p:sldId id="309" r:id="rId26"/>
    <p:sldId id="314" r:id="rId27"/>
    <p:sldId id="315" r:id="rId28"/>
    <p:sldId id="316" r:id="rId29"/>
    <p:sldId id="317" r:id="rId30"/>
    <p:sldId id="318" r:id="rId31"/>
    <p:sldId id="319" r:id="rId32"/>
    <p:sldId id="320" r:id="rId33"/>
    <p:sldId id="321" r:id="rId34"/>
    <p:sldId id="322" r:id="rId35"/>
    <p:sldId id="323" r:id="rId36"/>
    <p:sldId id="324" r:id="rId37"/>
    <p:sldId id="325" r:id="rId38"/>
    <p:sldId id="326" r:id="rId39"/>
    <p:sldId id="327" r:id="rId40"/>
    <p:sldId id="328" r:id="rId41"/>
    <p:sldId id="329" r:id="rId42"/>
    <p:sldId id="330" r:id="rId43"/>
    <p:sldId id="331" r:id="rId44"/>
    <p:sldId id="332" r:id="rId45"/>
    <p:sldId id="333" r:id="rId46"/>
    <p:sldId id="334" r:id="rId47"/>
    <p:sldId id="335" r:id="rId48"/>
    <p:sldId id="336" r:id="rId49"/>
    <p:sldId id="337" r:id="rId50"/>
    <p:sldId id="339" r:id="rId51"/>
    <p:sldId id="340" r:id="rId52"/>
    <p:sldId id="343" r:id="rId53"/>
    <p:sldId id="344" r:id="rId54"/>
    <p:sldId id="345" r:id="rId55"/>
    <p:sldId id="346" r:id="rId56"/>
    <p:sldId id="347" r:id="rId57"/>
    <p:sldId id="348" r:id="rId58"/>
    <p:sldId id="349" r:id="rId59"/>
    <p:sldId id="350" r:id="rId60"/>
    <p:sldId id="351" r:id="rId61"/>
    <p:sldId id="352" r:id="rId62"/>
    <p:sldId id="353" r:id="rId63"/>
    <p:sldId id="354" r:id="rId64"/>
    <p:sldId id="355" r:id="rId6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18" autoAdjust="0"/>
    <p:restoredTop sz="94660"/>
  </p:normalViewPr>
  <p:slideViewPr>
    <p:cSldViewPr>
      <p:cViewPr varScale="1">
        <p:scale>
          <a:sx n="101" d="100"/>
          <a:sy n="101" d="100"/>
        </p:scale>
        <p:origin x="-46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smtClean="0"/>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4" name="日期占位符 29"/>
          <p:cNvSpPr>
            <a:spLocks noGrp="1"/>
          </p:cNvSpPr>
          <p:nvPr>
            <p:ph type="dt" sz="half" idx="10"/>
          </p:nvPr>
        </p:nvSpPr>
        <p:spPr/>
        <p:txBody>
          <a:bodyPr/>
          <a:lstStyle>
            <a:lvl1pPr>
              <a:defRPr/>
            </a:lvl1pPr>
          </a:lstStyle>
          <a:p>
            <a:pPr>
              <a:defRPr/>
            </a:pPr>
            <a:fld id="{E68E0BC3-F8D0-4A1B-818A-E3249724D29D}" type="datetimeFigureOut">
              <a:rPr lang="zh-CN" altLang="en-US"/>
              <a:pPr>
                <a:defRPr/>
              </a:pPr>
              <a:t>2010-8-5</a:t>
            </a:fld>
            <a:endParaRPr lang="zh-CN" altLang="en-US"/>
          </a:p>
        </p:txBody>
      </p:sp>
      <p:sp>
        <p:nvSpPr>
          <p:cNvPr id="5" name="页脚占位符 18"/>
          <p:cNvSpPr>
            <a:spLocks noGrp="1"/>
          </p:cNvSpPr>
          <p:nvPr>
            <p:ph type="ftr" sz="quarter" idx="11"/>
          </p:nvPr>
        </p:nvSpPr>
        <p:spPr/>
        <p:txBody>
          <a:bodyPr/>
          <a:lstStyle>
            <a:lvl1pPr>
              <a:defRPr/>
            </a:lvl1pPr>
          </a:lstStyle>
          <a:p>
            <a:pPr>
              <a:defRPr/>
            </a:pPr>
            <a:endParaRPr lang="zh-CN" altLang="en-US"/>
          </a:p>
        </p:txBody>
      </p:sp>
      <p:sp>
        <p:nvSpPr>
          <p:cNvPr id="6" name="灯片编号占位符 26"/>
          <p:cNvSpPr>
            <a:spLocks noGrp="1"/>
          </p:cNvSpPr>
          <p:nvPr>
            <p:ph type="sldNum" sz="quarter" idx="12"/>
          </p:nvPr>
        </p:nvSpPr>
        <p:spPr/>
        <p:txBody>
          <a:bodyPr/>
          <a:lstStyle>
            <a:lvl1pPr>
              <a:defRPr/>
            </a:lvl1pPr>
          </a:lstStyle>
          <a:p>
            <a:pPr>
              <a:defRPr/>
            </a:pPr>
            <a:fld id="{FCB02211-F075-44E0-A34E-8AFC4C79A124}"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3A2EF52D-E0A6-4583-9077-D59147C73415}" type="datetimeFigureOut">
              <a:rPr lang="zh-CN" altLang="en-US"/>
              <a:pPr>
                <a:defRPr/>
              </a:pPr>
              <a:t>2010-8-5</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8E2AC44A-4351-421E-9959-FC91A615213F}" type="slidenum">
              <a:rPr lang="zh-CN" altLang="en-US"/>
              <a:pPr>
                <a:defRPr/>
              </a:pPr>
              <a:t>‹#›</a:t>
            </a:fld>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EBAA636E-7A16-41C4-93C3-49DCDCC1EBF4}" type="datetimeFigureOut">
              <a:rPr lang="zh-CN" altLang="en-US"/>
              <a:pPr>
                <a:defRPr/>
              </a:pPr>
              <a:t>2010-8-5</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5C61EF93-C96D-465E-91C4-D58E258E06A8}" type="slidenum">
              <a:rPr lang="zh-CN" altLang="en-US"/>
              <a:pPr>
                <a:defRPr/>
              </a:pPr>
              <a:t>‹#›</a:t>
            </a:fld>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A42CE8D5-24DA-484A-BC07-C40B820C579E}" type="datetimeFigureOut">
              <a:rPr lang="zh-CN" altLang="en-US"/>
              <a:pPr>
                <a:defRPr/>
              </a:pPr>
              <a:t>2010-8-5</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703833C2-B8B7-49B1-B8B2-7B3DCDD9C6E5}" type="slidenum">
              <a:rPr lang="zh-CN" altLang="en-US"/>
              <a:pPr>
                <a:defRPr/>
              </a:pPr>
              <a:t>‹#›</a:t>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D9D1402-E6A2-434D-8359-67D5CF3C29E4}" type="datetimeFigureOut">
              <a:rPr lang="zh-CN" altLang="en-US"/>
              <a:pPr>
                <a:defRPr/>
              </a:pPr>
              <a:t>2010-8-5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F0C6618-67B3-4DA0-98E4-A9276EF1F8EC}"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9"/>
          <p:cNvSpPr>
            <a:spLocks noGrp="1"/>
          </p:cNvSpPr>
          <p:nvPr>
            <p:ph type="dt" sz="half" idx="10"/>
          </p:nvPr>
        </p:nvSpPr>
        <p:spPr/>
        <p:txBody>
          <a:bodyPr/>
          <a:lstStyle>
            <a:lvl1pPr>
              <a:defRPr/>
            </a:lvl1pPr>
          </a:lstStyle>
          <a:p>
            <a:pPr>
              <a:defRPr/>
            </a:pPr>
            <a:fld id="{25B7992C-D0AE-4F14-B88E-F642C0114CDA}" type="datetimeFigureOut">
              <a:rPr lang="zh-CN" altLang="en-US"/>
              <a:pPr>
                <a:defRPr/>
              </a:pPr>
              <a:t>2010-8-5</a:t>
            </a:fld>
            <a:endParaRPr lang="zh-CN" altLang="en-US"/>
          </a:p>
        </p:txBody>
      </p:sp>
      <p:sp>
        <p:nvSpPr>
          <p:cNvPr id="6" name="页脚占位符 21"/>
          <p:cNvSpPr>
            <a:spLocks noGrp="1"/>
          </p:cNvSpPr>
          <p:nvPr>
            <p:ph type="ftr" sz="quarter" idx="11"/>
          </p:nvPr>
        </p:nvSpPr>
        <p:spPr/>
        <p:txBody>
          <a:bodyPr/>
          <a:lstStyle>
            <a:lvl1pPr>
              <a:defRPr/>
            </a:lvl1pPr>
          </a:lstStyle>
          <a:p>
            <a:pPr>
              <a:defRPr/>
            </a:pPr>
            <a:endParaRPr lang="zh-CN" altLang="en-US"/>
          </a:p>
        </p:txBody>
      </p:sp>
      <p:sp>
        <p:nvSpPr>
          <p:cNvPr id="7" name="灯片编号占位符 17"/>
          <p:cNvSpPr>
            <a:spLocks noGrp="1"/>
          </p:cNvSpPr>
          <p:nvPr>
            <p:ph type="sldNum" sz="quarter" idx="12"/>
          </p:nvPr>
        </p:nvSpPr>
        <p:spPr/>
        <p:txBody>
          <a:bodyPr/>
          <a:lstStyle>
            <a:lvl1pPr>
              <a:defRPr/>
            </a:lvl1pPr>
          </a:lstStyle>
          <a:p>
            <a:pPr>
              <a:defRPr/>
            </a:pPr>
            <a:fld id="{9587E760-9702-4473-952E-A8761273BD36}" type="slidenum">
              <a:rPr lang="zh-CN" altLang="en-US"/>
              <a:pPr>
                <a:defRPr/>
              </a:pPr>
              <a:t>‹#›</a:t>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9"/>
          <p:cNvSpPr>
            <a:spLocks noGrp="1"/>
          </p:cNvSpPr>
          <p:nvPr>
            <p:ph type="dt" sz="half" idx="10"/>
          </p:nvPr>
        </p:nvSpPr>
        <p:spPr/>
        <p:txBody>
          <a:bodyPr/>
          <a:lstStyle>
            <a:lvl1pPr>
              <a:defRPr/>
            </a:lvl1pPr>
          </a:lstStyle>
          <a:p>
            <a:pPr>
              <a:defRPr/>
            </a:pPr>
            <a:fld id="{827C57BE-5C9C-44A5-BD47-EE200CCDAE38}" type="datetimeFigureOut">
              <a:rPr lang="zh-CN" altLang="en-US"/>
              <a:pPr>
                <a:defRPr/>
              </a:pPr>
              <a:t>2010-8-5</a:t>
            </a:fld>
            <a:endParaRPr lang="zh-CN" altLang="en-US"/>
          </a:p>
        </p:txBody>
      </p:sp>
      <p:sp>
        <p:nvSpPr>
          <p:cNvPr id="8" name="页脚占位符 21"/>
          <p:cNvSpPr>
            <a:spLocks noGrp="1"/>
          </p:cNvSpPr>
          <p:nvPr>
            <p:ph type="ftr" sz="quarter" idx="11"/>
          </p:nvPr>
        </p:nvSpPr>
        <p:spPr/>
        <p:txBody>
          <a:bodyPr/>
          <a:lstStyle>
            <a:lvl1pPr>
              <a:defRPr/>
            </a:lvl1pPr>
          </a:lstStyle>
          <a:p>
            <a:pPr>
              <a:defRPr/>
            </a:pPr>
            <a:endParaRPr lang="zh-CN" altLang="en-US"/>
          </a:p>
        </p:txBody>
      </p:sp>
      <p:sp>
        <p:nvSpPr>
          <p:cNvPr id="9" name="灯片编号占位符 17"/>
          <p:cNvSpPr>
            <a:spLocks noGrp="1"/>
          </p:cNvSpPr>
          <p:nvPr>
            <p:ph type="sldNum" sz="quarter" idx="12"/>
          </p:nvPr>
        </p:nvSpPr>
        <p:spPr/>
        <p:txBody>
          <a:bodyPr/>
          <a:lstStyle>
            <a:lvl1pPr>
              <a:defRPr/>
            </a:lvl1pPr>
          </a:lstStyle>
          <a:p>
            <a:pPr>
              <a:defRPr/>
            </a:pPr>
            <a:fld id="{21D8B09D-43C1-4589-AA43-69D5CA410F92}" type="slidenum">
              <a:rPr lang="zh-CN" altLang="en-US"/>
              <a:pPr>
                <a:defRPr/>
              </a:pPr>
              <a:t>‹#›</a:t>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fld id="{1429336D-B481-445E-A645-CEF3187B0D0C}" type="datetimeFigureOut">
              <a:rPr lang="zh-CN" altLang="en-US"/>
              <a:pPr>
                <a:defRPr/>
              </a:pPr>
              <a:t>2010-8-5</a:t>
            </a:fld>
            <a:endParaRPr lang="zh-CN" altLang="en-US"/>
          </a:p>
        </p:txBody>
      </p:sp>
      <p:sp>
        <p:nvSpPr>
          <p:cNvPr id="4" name="页脚占位符 21"/>
          <p:cNvSpPr>
            <a:spLocks noGrp="1"/>
          </p:cNvSpPr>
          <p:nvPr>
            <p:ph type="ftr" sz="quarter" idx="11"/>
          </p:nvPr>
        </p:nvSpPr>
        <p:spPr/>
        <p:txBody>
          <a:bodyPr/>
          <a:lstStyle>
            <a:lvl1pPr>
              <a:defRPr/>
            </a:lvl1pPr>
          </a:lstStyle>
          <a:p>
            <a:pPr>
              <a:defRPr/>
            </a:pPr>
            <a:endParaRPr lang="zh-CN" altLang="en-US"/>
          </a:p>
        </p:txBody>
      </p:sp>
      <p:sp>
        <p:nvSpPr>
          <p:cNvPr id="5" name="灯片编号占位符 17"/>
          <p:cNvSpPr>
            <a:spLocks noGrp="1"/>
          </p:cNvSpPr>
          <p:nvPr>
            <p:ph type="sldNum" sz="quarter" idx="12"/>
          </p:nvPr>
        </p:nvSpPr>
        <p:spPr/>
        <p:txBody>
          <a:bodyPr/>
          <a:lstStyle>
            <a:lvl1pPr>
              <a:defRPr/>
            </a:lvl1pPr>
          </a:lstStyle>
          <a:p>
            <a:pPr>
              <a:defRPr/>
            </a:pPr>
            <a:fld id="{4046DA38-3924-430F-8560-D8534C82894A}" type="slidenum">
              <a:rPr lang="zh-CN" altLang="en-US"/>
              <a:pPr>
                <a:defRPr/>
              </a:pPr>
              <a:t>‹#›</a:t>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51EA2A55-2FF0-4ACB-82BD-F582B7464609}" type="datetimeFigureOut">
              <a:rPr lang="zh-CN" altLang="en-US"/>
              <a:pPr>
                <a:defRPr/>
              </a:pPr>
              <a:t>2010-8-5</a:t>
            </a:fld>
            <a:endParaRPr lang="zh-CN" altLang="en-US"/>
          </a:p>
        </p:txBody>
      </p:sp>
      <p:sp>
        <p:nvSpPr>
          <p:cNvPr id="3" name="页脚占位符 21"/>
          <p:cNvSpPr>
            <a:spLocks noGrp="1"/>
          </p:cNvSpPr>
          <p:nvPr>
            <p:ph type="ftr" sz="quarter" idx="11"/>
          </p:nvPr>
        </p:nvSpPr>
        <p:spPr/>
        <p:txBody>
          <a:bodyPr/>
          <a:lstStyle>
            <a:lvl1pPr>
              <a:defRPr/>
            </a:lvl1pPr>
          </a:lstStyle>
          <a:p>
            <a:pPr>
              <a:defRPr/>
            </a:pPr>
            <a:endParaRPr lang="zh-CN" altLang="en-US"/>
          </a:p>
        </p:txBody>
      </p:sp>
      <p:sp>
        <p:nvSpPr>
          <p:cNvPr id="4" name="灯片编号占位符 17"/>
          <p:cNvSpPr>
            <a:spLocks noGrp="1"/>
          </p:cNvSpPr>
          <p:nvPr>
            <p:ph type="sldNum" sz="quarter" idx="12"/>
          </p:nvPr>
        </p:nvSpPr>
        <p:spPr/>
        <p:txBody>
          <a:bodyPr/>
          <a:lstStyle>
            <a:lvl1pPr>
              <a:defRPr/>
            </a:lvl1pPr>
          </a:lstStyle>
          <a:p>
            <a:pPr>
              <a:defRPr/>
            </a:pPr>
            <a:fld id="{F4DA670B-CEC1-4309-BE43-8A7761BDFE1A}" type="slidenum">
              <a:rPr lang="zh-CN" altLang="en-US"/>
              <a:pPr>
                <a:defRPr/>
              </a:pPr>
              <a:t>‹#›</a:t>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9"/>
          <p:cNvSpPr>
            <a:spLocks noGrp="1"/>
          </p:cNvSpPr>
          <p:nvPr>
            <p:ph type="dt" sz="half" idx="10"/>
          </p:nvPr>
        </p:nvSpPr>
        <p:spPr/>
        <p:txBody>
          <a:bodyPr/>
          <a:lstStyle>
            <a:lvl1pPr>
              <a:defRPr/>
            </a:lvl1pPr>
          </a:lstStyle>
          <a:p>
            <a:pPr>
              <a:defRPr/>
            </a:pPr>
            <a:fld id="{147E7871-21FF-4F16-98DB-018BB4F5DEBC}" type="datetimeFigureOut">
              <a:rPr lang="zh-CN" altLang="en-US"/>
              <a:pPr>
                <a:defRPr/>
              </a:pPr>
              <a:t>2010-8-5</a:t>
            </a:fld>
            <a:endParaRPr lang="zh-CN" altLang="en-US"/>
          </a:p>
        </p:txBody>
      </p:sp>
      <p:sp>
        <p:nvSpPr>
          <p:cNvPr id="6" name="页脚占位符 21"/>
          <p:cNvSpPr>
            <a:spLocks noGrp="1"/>
          </p:cNvSpPr>
          <p:nvPr>
            <p:ph type="ftr" sz="quarter" idx="11"/>
          </p:nvPr>
        </p:nvSpPr>
        <p:spPr/>
        <p:txBody>
          <a:bodyPr/>
          <a:lstStyle>
            <a:lvl1pPr>
              <a:defRPr/>
            </a:lvl1pPr>
          </a:lstStyle>
          <a:p>
            <a:pPr>
              <a:defRPr/>
            </a:pPr>
            <a:endParaRPr lang="zh-CN" altLang="en-US"/>
          </a:p>
        </p:txBody>
      </p:sp>
      <p:sp>
        <p:nvSpPr>
          <p:cNvPr id="7" name="灯片编号占位符 17"/>
          <p:cNvSpPr>
            <a:spLocks noGrp="1"/>
          </p:cNvSpPr>
          <p:nvPr>
            <p:ph type="sldNum" sz="quarter" idx="12"/>
          </p:nvPr>
        </p:nvSpPr>
        <p:spPr/>
        <p:txBody>
          <a:bodyPr/>
          <a:lstStyle>
            <a:lvl1pPr>
              <a:defRPr/>
            </a:lvl1pPr>
          </a:lstStyle>
          <a:p>
            <a:pPr>
              <a:defRPr/>
            </a:pPr>
            <a:fld id="{E73BA2F4-2371-4E80-9383-2EFB5D561129}" type="slidenum">
              <a:rPr lang="zh-CN" altLang="en-US"/>
              <a:pPr>
                <a:defRPr/>
              </a:pPr>
              <a:t>‹#›</a:t>
            </a:fld>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直角三角形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任意多边形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8" name="任意多边形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smtClean="0"/>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smtClean="0"/>
              <a:t>单击此处编辑母版文本样式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pPr>
              <a:defRPr/>
            </a:pPr>
            <a:fld id="{F4B8B81B-206C-41F8-9FA8-E1D6B22B5503}" type="datetimeFigureOut">
              <a:rPr lang="zh-CN" altLang="en-US"/>
              <a:pPr>
                <a:defRPr/>
              </a:pPr>
              <a:t>2010-8-5</a:t>
            </a:fld>
            <a:endParaRPr lang="zh-CN" altLang="en-US"/>
          </a:p>
        </p:txBody>
      </p:sp>
      <p:sp>
        <p:nvSpPr>
          <p:cNvPr id="10" name="页脚占位符 5"/>
          <p:cNvSpPr>
            <a:spLocks noGrp="1"/>
          </p:cNvSpPr>
          <p:nvPr>
            <p:ph type="ftr" sz="quarter" idx="11"/>
          </p:nvPr>
        </p:nvSpPr>
        <p:spPr/>
        <p:txBody>
          <a:bodyPr/>
          <a:lstStyle>
            <a:lvl1pPr>
              <a:defRPr/>
            </a:lvl1pPr>
          </a:lstStyle>
          <a:p>
            <a:pPr>
              <a:defRPr/>
            </a:pPr>
            <a:endParaRPr lang="zh-CN" altLang="en-US"/>
          </a:p>
        </p:txBody>
      </p:sp>
      <p:sp>
        <p:nvSpPr>
          <p:cNvPr id="11" name="灯片编号占位符 6"/>
          <p:cNvSpPr>
            <a:spLocks noGrp="1"/>
          </p:cNvSpPr>
          <p:nvPr>
            <p:ph type="sldNum" sz="quarter" idx="12"/>
          </p:nvPr>
        </p:nvSpPr>
        <p:spPr>
          <a:xfrm>
            <a:off x="8077200" y="6356350"/>
            <a:ext cx="609600" cy="365125"/>
          </a:xfrm>
        </p:spPr>
        <p:txBody>
          <a:bodyPr/>
          <a:lstStyle>
            <a:lvl1pPr>
              <a:defRPr/>
            </a:lvl1pPr>
          </a:lstStyle>
          <a:p>
            <a:pPr>
              <a:defRPr/>
            </a:pPr>
            <a:fld id="{264F059C-A899-4F49-92BC-0CF7B439CE2B}" type="slidenum">
              <a:rPr lang="zh-CN" altLang="en-US"/>
              <a:pPr>
                <a:defRPr/>
              </a:pPr>
              <a:t>‹#›</a:t>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8" name="任意多边形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028" name="标题占位符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smtClean="0"/>
              <a:t>单击此处编辑母版标题样式</a:t>
            </a:r>
            <a:endParaRPr lang="en-US" smtClean="0"/>
          </a:p>
        </p:txBody>
      </p:sp>
      <p:sp>
        <p:nvSpPr>
          <p:cNvPr id="1029" name="文本占位符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ea typeface="+mn-ea"/>
              </a:defRPr>
            </a:lvl1pPr>
          </a:lstStyle>
          <a:p>
            <a:pPr>
              <a:defRPr/>
            </a:pPr>
            <a:fld id="{395CD5C1-A6EA-491E-83CB-636D33BEB51D}" type="datetimeFigureOut">
              <a:rPr lang="zh-CN" altLang="en-US"/>
              <a:pPr>
                <a:defRPr/>
              </a:pPr>
              <a:t>2010-8-5</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ea typeface="+mn-ea"/>
              </a:defRPr>
            </a:lvl1pPr>
          </a:lstStyle>
          <a:p>
            <a:pPr>
              <a:defRPr/>
            </a:pPr>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ea typeface="+mn-ea"/>
              </a:defRPr>
            </a:lvl1pPr>
          </a:lstStyle>
          <a:p>
            <a:pPr>
              <a:defRPr/>
            </a:pPr>
            <a:fld id="{7799DF0E-EE33-4819-9F7D-0D67885AA064}" type="slidenum">
              <a:rPr lang="zh-CN" altLang="en-US"/>
              <a:pPr>
                <a:defRPr/>
              </a:pPr>
              <a:t>‹#›</a:t>
            </a:fld>
            <a:endParaRPr lang="zh-CN" altLang="en-US"/>
          </a:p>
        </p:txBody>
      </p:sp>
      <p:grpSp>
        <p:nvGrpSpPr>
          <p:cNvPr id="1033" name="组合 1"/>
          <p:cNvGrpSpPr>
            <a:grpSpLocks/>
          </p:cNvGrpSpPr>
          <p:nvPr/>
        </p:nvGrpSpPr>
        <p:grpSpPr bwMode="auto">
          <a:xfrm>
            <a:off x="-19050" y="203200"/>
            <a:ext cx="9180513"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grpSp>
    </p:spTree>
  </p:cSld>
  <p:clrMap bg1="lt1" tx1="dk1" bg2="lt2" tx2="dk2" accent1="accent1" accent2="accent2" accent3="accent3" accent4="accent4" accent5="accent5" accent6="accent6" hlink="hlink" folHlink="folHlink"/>
  <p:sldLayoutIdLst>
    <p:sldLayoutId id="2147483709" r:id="rId1"/>
    <p:sldLayoutId id="2147483701" r:id="rId2"/>
    <p:sldLayoutId id="2147483710" r:id="rId3"/>
    <p:sldLayoutId id="2147483702" r:id="rId4"/>
    <p:sldLayoutId id="2147483703" r:id="rId5"/>
    <p:sldLayoutId id="2147483704" r:id="rId6"/>
    <p:sldLayoutId id="2147483705" r:id="rId7"/>
    <p:sldLayoutId id="2147483706" r:id="rId8"/>
    <p:sldLayoutId id="2147483711" r:id="rId9"/>
    <p:sldLayoutId id="2147483707" r:id="rId10"/>
    <p:sldLayoutId id="2147483708" r:id="rId11"/>
  </p:sldLayoutIdLst>
  <p:transition/>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ea typeface="隶书" pitchFamily="49" charset="-122"/>
        </a:defRPr>
      </a:lvl2pPr>
      <a:lvl3pPr algn="l" rtl="0" eaLnBrk="0" fontAlgn="base" hangingPunct="0">
        <a:spcBef>
          <a:spcPct val="0"/>
        </a:spcBef>
        <a:spcAft>
          <a:spcPct val="0"/>
        </a:spcAft>
        <a:defRPr sz="5000">
          <a:solidFill>
            <a:schemeClr val="tx2"/>
          </a:solidFill>
          <a:latin typeface="Calibri" pitchFamily="34" charset="0"/>
          <a:ea typeface="隶书" pitchFamily="49" charset="-122"/>
        </a:defRPr>
      </a:lvl3pPr>
      <a:lvl4pPr algn="l" rtl="0" eaLnBrk="0" fontAlgn="base" hangingPunct="0">
        <a:spcBef>
          <a:spcPct val="0"/>
        </a:spcBef>
        <a:spcAft>
          <a:spcPct val="0"/>
        </a:spcAft>
        <a:defRPr sz="5000">
          <a:solidFill>
            <a:schemeClr val="tx2"/>
          </a:solidFill>
          <a:latin typeface="Calibri" pitchFamily="34" charset="0"/>
          <a:ea typeface="隶书" pitchFamily="49" charset="-122"/>
        </a:defRPr>
      </a:lvl4pPr>
      <a:lvl5pPr algn="l" rtl="0" eaLnBrk="0" fontAlgn="base" hangingPunct="0">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gif"/><Relationship Id="rId1" Type="http://schemas.openxmlformats.org/officeDocument/2006/relationships/slideLayout" Target="../slideLayouts/slideLayout1.xml"/><Relationship Id="rId5" Type="http://schemas.openxmlformats.org/officeDocument/2006/relationships/image" Target="../media/image15.gif"/><Relationship Id="rId4" Type="http://schemas.openxmlformats.org/officeDocument/2006/relationships/image" Target="../media/image14.gif"/></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5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eaLnBrk="1" fontAlgn="auto" hangingPunct="1">
              <a:spcAft>
                <a:spcPts val="0"/>
              </a:spcAft>
              <a:defRPr/>
            </a:pPr>
            <a:r>
              <a:rPr lang="zh-CN" altLang="en-US" dirty="0" smtClean="0"/>
              <a:t>网络流算法</a:t>
            </a:r>
            <a:endParaRPr lang="zh-CN" altLang="en-US" dirty="0"/>
          </a:p>
        </p:txBody>
      </p:sp>
      <p:sp>
        <p:nvSpPr>
          <p:cNvPr id="5123" name="副标题 2"/>
          <p:cNvSpPr>
            <a:spLocks noGrp="1"/>
          </p:cNvSpPr>
          <p:nvPr>
            <p:ph type="subTitle" idx="1"/>
          </p:nvPr>
        </p:nvSpPr>
        <p:spPr>
          <a:xfrm>
            <a:off x="533400" y="3228975"/>
            <a:ext cx="7854950" cy="1752600"/>
          </a:xfrm>
        </p:spPr>
        <p:txBody>
          <a:bodyPr/>
          <a:lstStyle/>
          <a:p>
            <a:pPr marR="0" eaLnBrk="1" hangingPunct="1"/>
            <a:endParaRPr lang="en-US" altLang="zh-CN" dirty="0" smtClean="0"/>
          </a:p>
          <a:p>
            <a:pPr marR="0" eaLnBrk="1" hangingPunct="1"/>
            <a:r>
              <a:rPr lang="zh-CN" altLang="en-US" dirty="0" smtClean="0"/>
              <a:t>北京大学信息学院 郭炜</a:t>
            </a:r>
            <a:endParaRPr lang="en-US" altLang="zh-CN" dirty="0" smtClean="0"/>
          </a:p>
          <a:p>
            <a:pPr marR="0" eaLnBrk="1" hangingPunct="1"/>
            <a:endParaRPr lang="en-US" altLang="zh-CN" dirty="0" smtClean="0"/>
          </a:p>
          <a:p>
            <a:pPr marR="0" eaLnBrk="1" hangingPunct="1"/>
            <a:endParaRPr lang="en-US" altLang="zh-CN" dirty="0" smtClean="0"/>
          </a:p>
          <a:p>
            <a:pPr marR="0" eaLnBrk="1" hangingPunct="1"/>
            <a:endParaRPr lang="en-US" altLang="zh-CN" dirty="0" smtClean="0"/>
          </a:p>
          <a:p>
            <a:pPr marR="0" eaLnBrk="1" hangingPunct="1"/>
            <a:r>
              <a:rPr lang="zh-CN" altLang="en-US" sz="1800" dirty="0" smtClean="0"/>
              <a:t>本讲义部分内容引自李晔晨叶天扬斯文俊等同学的讲义</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500034" y="71414"/>
            <a:ext cx="8160978" cy="837306"/>
          </a:xfrm>
          <a:prstGeom prst="rect">
            <a:avLst/>
          </a:prstGeom>
        </p:spPr>
        <p:txBody>
          <a:bodyPr/>
          <a:lstStyle/>
          <a:p>
            <a:pPr marL="0" marR="0" lvl="0" indent="0" algn="l" defTabSz="914400" rtl="0" eaLnBrk="0" fontAlgn="auto" latinLnBrk="0" hangingPunct="0">
              <a:lnSpc>
                <a:spcPct val="100000"/>
              </a:lnSpc>
              <a:spcBef>
                <a:spcPct val="0"/>
              </a:spcBef>
              <a:spcAft>
                <a:spcPts val="0"/>
              </a:spcAft>
              <a:buClrTx/>
              <a:buSzTx/>
              <a:buFontTx/>
              <a:buNone/>
              <a:tabLst/>
              <a:defRPr/>
            </a:pPr>
            <a:r>
              <a:rPr kumimoji="0" lang="zh-CN" altLang="en-US" sz="5000" b="0" i="0" u="none" strike="noStrike" kern="1200" cap="none" spc="0" normalizeH="0" baseline="0" noProof="0" dirty="0" smtClean="0">
                <a:ln>
                  <a:noFill/>
                </a:ln>
                <a:solidFill>
                  <a:srgbClr val="7030A0"/>
                </a:solidFill>
                <a:effectLst/>
                <a:uLnTx/>
                <a:uFillTx/>
                <a:latin typeface="+mj-lt"/>
                <a:ea typeface="+mj-ea"/>
                <a:cs typeface="+mj-cs"/>
              </a:rPr>
              <a:t>残余网络 </a:t>
            </a:r>
            <a:r>
              <a:rPr kumimoji="0" lang="en-US" altLang="zh-CN" sz="5000" b="0" i="0" u="none" strike="noStrike" kern="1200" cap="none" spc="0" normalizeH="0" baseline="0" noProof="0" dirty="0" smtClean="0">
                <a:ln>
                  <a:noFill/>
                </a:ln>
                <a:solidFill>
                  <a:srgbClr val="7030A0"/>
                </a:solidFill>
                <a:effectLst/>
                <a:uLnTx/>
                <a:uFillTx/>
                <a:latin typeface="+mj-lt"/>
                <a:ea typeface="+mj-ea"/>
                <a:cs typeface="+mj-cs"/>
              </a:rPr>
              <a:t>(Residual Network)</a:t>
            </a:r>
            <a:endParaRPr kumimoji="0" lang="zh-CN" altLang="en-US" sz="5000" b="0" i="0" u="none" strike="noStrike" kern="1200" cap="none" spc="0" normalizeH="0" baseline="0" noProof="0" dirty="0">
              <a:ln>
                <a:noFill/>
              </a:ln>
              <a:solidFill>
                <a:srgbClr val="7030A0"/>
              </a:solidFill>
              <a:effectLst/>
              <a:uLnTx/>
              <a:uFillTx/>
              <a:latin typeface="+mj-lt"/>
              <a:ea typeface="+mj-ea"/>
              <a:cs typeface="+mj-cs"/>
            </a:endParaRPr>
          </a:p>
        </p:txBody>
      </p:sp>
      <p:sp>
        <p:nvSpPr>
          <p:cNvPr id="3" name="内容占位符 2"/>
          <p:cNvSpPr txBox="1">
            <a:spLocks/>
          </p:cNvSpPr>
          <p:nvPr/>
        </p:nvSpPr>
        <p:spPr>
          <a:xfrm>
            <a:off x="467544" y="1196752"/>
            <a:ext cx="8392417" cy="1353319"/>
          </a:xfrm>
          <a:prstGeom prst="rect">
            <a:avLst/>
          </a:prstGeom>
        </p:spPr>
        <p:txBody>
          <a:bodyPr>
            <a:no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itchFamily="18" charset="2"/>
              <a:buChar char=""/>
              <a:tabLst/>
              <a:defRPr/>
            </a:pPr>
            <a:r>
              <a:rPr kumimoji="0" lang="zh-CN" altLang="en-US" sz="32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Gill Sans MT" pitchFamily="34" charset="0"/>
                <a:ea typeface="宋体" pitchFamily="2" charset="-122"/>
                <a:cs typeface="+mn-cs"/>
              </a:rPr>
              <a:t>在一个网络流图上，找到一条源到汇的路径（即找到了一个流量）后，对路径上所有的边，其容量都减去此次找到的流量，对路径上所有的边，都添加一条反向边，其容量也等于此次找到的流量，这样得到的新图，就称为原图的“残余网络”</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67544" y="404664"/>
            <a:ext cx="8160978" cy="837306"/>
          </a:xfrm>
          <a:prstGeom prst="rect">
            <a:avLst/>
          </a:prstGeom>
        </p:spPr>
        <p:txBody>
          <a:bodyPr/>
          <a:lstStyle/>
          <a:p>
            <a:pPr lvl="0" eaLnBrk="0" fontAlgn="auto" hangingPunct="0">
              <a:spcAft>
                <a:spcPts val="0"/>
              </a:spcAft>
              <a:defRPr/>
            </a:pPr>
            <a:r>
              <a:rPr lang="en-US" altLang="zh-CN" sz="3600" dirty="0">
                <a:solidFill>
                  <a:srgbClr val="7030A0"/>
                </a:solidFill>
              </a:rPr>
              <a:t>Ford-Fulkerson</a:t>
            </a:r>
            <a:r>
              <a:rPr lang="zh-CN" altLang="zh-CN" sz="3600" dirty="0">
                <a:solidFill>
                  <a:srgbClr val="7030A0"/>
                </a:solidFill>
              </a:rPr>
              <a:t>算法</a:t>
            </a:r>
            <a:endParaRPr kumimoji="0" lang="zh-CN" altLang="en-US" sz="3600" b="0" i="0" u="none" strike="noStrike" kern="1200" cap="none" spc="0" normalizeH="0" baseline="0" noProof="0" dirty="0">
              <a:ln>
                <a:noFill/>
              </a:ln>
              <a:solidFill>
                <a:srgbClr val="7030A0"/>
              </a:solidFill>
              <a:effectLst/>
              <a:uLnTx/>
              <a:uFillTx/>
              <a:latin typeface="+mj-lt"/>
              <a:ea typeface="+mj-ea"/>
              <a:cs typeface="+mj-cs"/>
            </a:endParaRPr>
          </a:p>
        </p:txBody>
      </p:sp>
      <p:sp>
        <p:nvSpPr>
          <p:cNvPr id="3" name="内容占位符 2"/>
          <p:cNvSpPr txBox="1">
            <a:spLocks/>
          </p:cNvSpPr>
          <p:nvPr/>
        </p:nvSpPr>
        <p:spPr>
          <a:xfrm>
            <a:off x="467544" y="1196752"/>
            <a:ext cx="8392417" cy="1353319"/>
          </a:xfrm>
          <a:prstGeom prst="rect">
            <a:avLst/>
          </a:prstGeom>
        </p:spPr>
        <p:txBody>
          <a:bodyPr>
            <a:no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itchFamily="18" charset="2"/>
              <a:buChar char=""/>
              <a:tabLst/>
              <a:defRPr/>
            </a:pPr>
            <a:r>
              <a:rPr lang="zh-CN" altLang="en-US" sz="3200" b="1" dirty="0" smtClean="0">
                <a:effectLst>
                  <a:outerShdw blurRad="38100" dist="38100" dir="2700000" algn="tl">
                    <a:srgbClr val="FFFFFF"/>
                  </a:outerShdw>
                </a:effectLst>
                <a:latin typeface="Gill Sans MT" pitchFamily="34" charset="0"/>
              </a:rPr>
              <a:t>求最大流的过程，就是不断找到一条源到汇的路径，然后构建残余网络，再在残余网络上寻找新的路径，使</a:t>
            </a:r>
            <a:r>
              <a:rPr lang="zh-CN" altLang="en-US" sz="3200" b="1" dirty="0">
                <a:effectLst>
                  <a:outerShdw blurRad="38100" dist="38100" dir="2700000" algn="tl">
                    <a:srgbClr val="FFFFFF"/>
                  </a:outerShdw>
                </a:effectLst>
                <a:latin typeface="Gill Sans MT" pitchFamily="34" charset="0"/>
              </a:rPr>
              <a:t>总</a:t>
            </a:r>
            <a:r>
              <a:rPr lang="zh-CN" altLang="en-US" sz="3200" b="1" dirty="0" smtClean="0">
                <a:effectLst>
                  <a:outerShdw blurRad="38100" dist="38100" dir="2700000" algn="tl">
                    <a:srgbClr val="FFFFFF"/>
                  </a:outerShdw>
                </a:effectLst>
                <a:latin typeface="Gill Sans MT" pitchFamily="34" charset="0"/>
              </a:rPr>
              <a:t>流量增加，然后形成新的残余网络，再寻找新路径</a:t>
            </a:r>
            <a:r>
              <a:rPr lang="en-US" altLang="zh-CN" sz="3200" b="1" dirty="0" smtClean="0">
                <a:effectLst>
                  <a:outerShdw blurRad="38100" dist="38100" dir="2700000" algn="tl">
                    <a:srgbClr val="FFFFFF"/>
                  </a:outerShdw>
                </a:effectLst>
                <a:latin typeface="Gill Sans MT" pitchFamily="34" charset="0"/>
              </a:rPr>
              <a:t>…..</a:t>
            </a:r>
            <a:r>
              <a:rPr lang="zh-CN" altLang="en-US" sz="3200" b="1" dirty="0" smtClean="0">
                <a:effectLst>
                  <a:outerShdw blurRad="38100" dist="38100" dir="2700000" algn="tl">
                    <a:srgbClr val="FFFFFF"/>
                  </a:outerShdw>
                </a:effectLst>
                <a:latin typeface="Gill Sans MT" pitchFamily="34" charset="0"/>
              </a:rPr>
              <a:t>直到某个残余网络上找不到从源到汇的路径为止，最大流就算出来了。</a:t>
            </a:r>
            <a:endParaRPr lang="en-US" altLang="zh-CN" sz="3200" b="1" dirty="0" smtClean="0">
              <a:effectLst>
                <a:outerShdw blurRad="38100" dist="38100" dir="2700000" algn="tl">
                  <a:srgbClr val="FFFFFF"/>
                </a:outerShdw>
              </a:effectLst>
              <a:latin typeface="Gill Sans MT" pitchFamily="34" charset="0"/>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itchFamily="18" charset="2"/>
              <a:buChar char=""/>
              <a:tabLst/>
              <a:defRPr/>
            </a:pPr>
            <a:endParaRPr kumimoji="0" lang="en-US" altLang="zh-CN" sz="32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Gill Sans MT" pitchFamily="34" charset="0"/>
              <a:ea typeface="宋体" pitchFamily="2"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itchFamily="18" charset="2"/>
              <a:buChar char=""/>
              <a:tabLst/>
              <a:defRPr/>
            </a:pPr>
            <a:r>
              <a:rPr lang="zh-CN" altLang="en-US" sz="3200" b="1" dirty="0" smtClean="0">
                <a:effectLst>
                  <a:outerShdw blurRad="38100" dist="38100" dir="2700000" algn="tl">
                    <a:srgbClr val="FFFFFF"/>
                  </a:outerShdw>
                </a:effectLst>
                <a:latin typeface="Gill Sans MT" pitchFamily="34" charset="0"/>
              </a:rPr>
              <a:t>每次寻找新流量并构造新残余网络的过程，就叫做寻找流量的“增广路径”，也叫“增广”</a:t>
            </a:r>
            <a:endParaRPr kumimoji="0" lang="zh-CN" altLang="en-US" sz="32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Gill Sans MT" pitchFamily="34" charset="0"/>
              <a:ea typeface="宋体" pitchFamily="2" charset="-122"/>
              <a:cs typeface="+mn-cs"/>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
          <p:cNvSpPr txBox="1">
            <a:spLocks noChangeArrowheads="1"/>
          </p:cNvSpPr>
          <p:nvPr/>
        </p:nvSpPr>
        <p:spPr bwMode="auto">
          <a:xfrm>
            <a:off x="323528" y="928688"/>
            <a:ext cx="8352928" cy="5539978"/>
          </a:xfrm>
          <a:prstGeom prst="rect">
            <a:avLst/>
          </a:prstGeom>
          <a:noFill/>
          <a:ln w="9525">
            <a:noFill/>
            <a:miter lim="800000"/>
            <a:headEnd/>
            <a:tailEnd/>
          </a:ln>
        </p:spPr>
        <p:txBody>
          <a:bodyPr wrap="square">
            <a:spAutoFit/>
          </a:bodyPr>
          <a:lstStyle/>
          <a:p>
            <a:r>
              <a:rPr lang="zh-CN" altLang="en-US" sz="2800" b="1" dirty="0">
                <a:latin typeface="Constantia" pitchFamily="18" charset="0"/>
              </a:rPr>
              <a:t>现在假设每条边</a:t>
            </a:r>
            <a:r>
              <a:rPr lang="zh-CN" altLang="en-US" sz="2800" b="1" dirty="0" smtClean="0">
                <a:latin typeface="Constantia" pitchFamily="18" charset="0"/>
              </a:rPr>
              <a:t>的容量都是</a:t>
            </a:r>
            <a:r>
              <a:rPr lang="zh-CN" altLang="en-US" sz="2800" b="1" dirty="0">
                <a:latin typeface="Constantia" pitchFamily="18" charset="0"/>
              </a:rPr>
              <a:t>整数 </a:t>
            </a:r>
            <a:endParaRPr lang="en-US" altLang="zh-CN" sz="2800" b="1" dirty="0" smtClean="0">
              <a:latin typeface="Constantia" pitchFamily="18" charset="0"/>
            </a:endParaRPr>
          </a:p>
          <a:p>
            <a:endParaRPr lang="en-US" altLang="zh-CN" sz="2800" b="1" dirty="0">
              <a:latin typeface="Constantia" pitchFamily="18" charset="0"/>
            </a:endParaRPr>
          </a:p>
          <a:p>
            <a:r>
              <a:rPr lang="zh-CN" altLang="en-US" sz="2800" b="1" dirty="0" smtClean="0">
                <a:latin typeface="Constantia" pitchFamily="18" charset="0"/>
              </a:rPr>
              <a:t>这个</a:t>
            </a:r>
            <a:r>
              <a:rPr lang="zh-CN" altLang="en-US" sz="2800" b="1" dirty="0">
                <a:latin typeface="Constantia" pitchFamily="18" charset="0"/>
              </a:rPr>
              <a:t>算法每次都能将流至少增加</a:t>
            </a:r>
            <a:r>
              <a:rPr lang="en-US" altLang="zh-CN" sz="2800" b="1" dirty="0">
                <a:latin typeface="Constantia" pitchFamily="18" charset="0"/>
              </a:rPr>
              <a:t>1</a:t>
            </a:r>
            <a:r>
              <a:rPr lang="zh-CN" altLang="en-US" sz="2800" b="1" dirty="0">
                <a:latin typeface="Constantia" pitchFamily="18" charset="0"/>
              </a:rPr>
              <a:t>  </a:t>
            </a:r>
            <a:endParaRPr lang="en-US" altLang="zh-CN" sz="2800" b="1" dirty="0" smtClean="0">
              <a:latin typeface="Constantia" pitchFamily="18" charset="0"/>
            </a:endParaRPr>
          </a:p>
          <a:p>
            <a:endParaRPr lang="en-US" altLang="zh-CN" sz="2800" b="1" dirty="0">
              <a:latin typeface="Constantia" pitchFamily="18" charset="0"/>
            </a:endParaRPr>
          </a:p>
          <a:p>
            <a:r>
              <a:rPr lang="zh-CN" altLang="en-US" sz="2800" b="1" dirty="0" smtClean="0">
                <a:latin typeface="Constantia" pitchFamily="18" charset="0"/>
              </a:rPr>
              <a:t>由于</a:t>
            </a:r>
            <a:r>
              <a:rPr lang="zh-CN" altLang="en-US" sz="2800" b="1" dirty="0">
                <a:latin typeface="Constantia" pitchFamily="18" charset="0"/>
              </a:rPr>
              <a:t>整个网络的流量最多不超过 图中所有的边</a:t>
            </a:r>
            <a:r>
              <a:rPr lang="zh-CN" altLang="en-US" sz="2800" b="1" dirty="0" smtClean="0">
                <a:latin typeface="Constantia" pitchFamily="18" charset="0"/>
              </a:rPr>
              <a:t>的容量和</a:t>
            </a:r>
            <a:r>
              <a:rPr lang="en-US" altLang="zh-CN" sz="2800" b="1" dirty="0" smtClean="0">
                <a:latin typeface="Constantia" pitchFamily="18" charset="0"/>
              </a:rPr>
              <a:t>C</a:t>
            </a:r>
            <a:r>
              <a:rPr lang="zh-CN" altLang="en-US" sz="2800" b="1" dirty="0" smtClean="0">
                <a:latin typeface="Constantia" pitchFamily="18" charset="0"/>
              </a:rPr>
              <a:t>，从而</a:t>
            </a:r>
            <a:r>
              <a:rPr lang="zh-CN" altLang="en-US" sz="2800" b="1" dirty="0">
                <a:latin typeface="Constantia" pitchFamily="18" charset="0"/>
              </a:rPr>
              <a:t>算法会</a:t>
            </a:r>
            <a:r>
              <a:rPr lang="zh-CN" altLang="en-US" sz="2800" b="1" dirty="0" smtClean="0">
                <a:latin typeface="Constantia" pitchFamily="18" charset="0"/>
              </a:rPr>
              <a:t>结束</a:t>
            </a:r>
            <a:endParaRPr lang="en-US" altLang="zh-CN" sz="2800" b="1" dirty="0" smtClean="0">
              <a:latin typeface="Constantia" pitchFamily="18" charset="0"/>
            </a:endParaRPr>
          </a:p>
          <a:p>
            <a:endParaRPr lang="en-US" altLang="zh-CN" sz="2800" b="1" dirty="0">
              <a:latin typeface="Constantia" pitchFamily="18" charset="0"/>
            </a:endParaRPr>
          </a:p>
          <a:p>
            <a:r>
              <a:rPr lang="zh-CN" altLang="en-US" sz="2800" b="1" dirty="0">
                <a:latin typeface="Constantia" pitchFamily="18" charset="0"/>
              </a:rPr>
              <a:t>现在来看复杂度</a:t>
            </a:r>
            <a:endParaRPr lang="en-US" altLang="zh-CN" sz="2800" b="1" dirty="0">
              <a:latin typeface="Constantia" pitchFamily="18" charset="0"/>
            </a:endParaRPr>
          </a:p>
          <a:p>
            <a:r>
              <a:rPr lang="zh-CN" altLang="en-US" sz="2800" b="1" dirty="0">
                <a:latin typeface="Constantia" pitchFamily="18" charset="0"/>
              </a:rPr>
              <a:t>找增广路径的算法可以用</a:t>
            </a:r>
            <a:r>
              <a:rPr lang="en-US" altLang="zh-CN" sz="2800" b="1" dirty="0" err="1" smtClean="0">
                <a:latin typeface="Constantia" pitchFamily="18" charset="0"/>
              </a:rPr>
              <a:t>dfs</a:t>
            </a:r>
            <a:r>
              <a:rPr lang="zh-CN" altLang="en-US" sz="2800" b="1" dirty="0" smtClean="0">
                <a:latin typeface="Constantia" pitchFamily="18" charset="0"/>
              </a:rPr>
              <a:t>，  </a:t>
            </a:r>
            <a:r>
              <a:rPr lang="zh-CN" altLang="en-US" sz="2800" b="1" dirty="0">
                <a:latin typeface="Constantia" pitchFamily="18" charset="0"/>
              </a:rPr>
              <a:t>复杂度为边数</a:t>
            </a:r>
            <a:r>
              <a:rPr lang="en-US" altLang="zh-CN" sz="2800" b="1" dirty="0">
                <a:latin typeface="Constantia" pitchFamily="18" charset="0"/>
              </a:rPr>
              <a:t>m+</a:t>
            </a:r>
            <a:r>
              <a:rPr lang="zh-CN" altLang="en-US" sz="2800" b="1" dirty="0">
                <a:latin typeface="Constantia" pitchFamily="18" charset="0"/>
              </a:rPr>
              <a:t>顶点数</a:t>
            </a:r>
            <a:r>
              <a:rPr lang="en-US" altLang="zh-CN" sz="2800" b="1" dirty="0">
                <a:latin typeface="Constantia" pitchFamily="18" charset="0"/>
              </a:rPr>
              <a:t>n</a:t>
            </a:r>
          </a:p>
          <a:p>
            <a:r>
              <a:rPr lang="en-US" altLang="zh-CN" sz="2800" b="1" dirty="0" err="1" smtClean="0">
                <a:latin typeface="Constantia" pitchFamily="18" charset="0"/>
              </a:rPr>
              <a:t>Dfs</a:t>
            </a:r>
            <a:r>
              <a:rPr lang="en-US" altLang="zh-CN" sz="2800" b="1" dirty="0" smtClean="0">
                <a:latin typeface="Constantia" pitchFamily="18" charset="0"/>
              </a:rPr>
              <a:t> </a:t>
            </a:r>
            <a:r>
              <a:rPr lang="zh-CN" altLang="en-US" sz="2800" b="1" dirty="0" smtClean="0">
                <a:latin typeface="Constantia" pitchFamily="18" charset="0"/>
              </a:rPr>
              <a:t>最多</a:t>
            </a:r>
            <a:r>
              <a:rPr lang="zh-CN" altLang="en-US" sz="2800" b="1" dirty="0">
                <a:latin typeface="Constantia" pitchFamily="18" charset="0"/>
              </a:rPr>
              <a:t>运行</a:t>
            </a:r>
            <a:r>
              <a:rPr lang="en-US" altLang="zh-CN" sz="2800" b="1" dirty="0">
                <a:latin typeface="Constantia" pitchFamily="18" charset="0"/>
              </a:rPr>
              <a:t>C</a:t>
            </a:r>
            <a:r>
              <a:rPr lang="zh-CN" altLang="en-US" sz="2800" b="1" dirty="0">
                <a:latin typeface="Constantia" pitchFamily="18" charset="0"/>
              </a:rPr>
              <a:t>次</a:t>
            </a:r>
            <a:endParaRPr lang="en-US" altLang="zh-CN" sz="2800" b="1" dirty="0">
              <a:latin typeface="Constantia" pitchFamily="18" charset="0"/>
            </a:endParaRPr>
          </a:p>
          <a:p>
            <a:r>
              <a:rPr lang="zh-CN" altLang="en-US" sz="2800" b="1" dirty="0">
                <a:latin typeface="Constantia" pitchFamily="18" charset="0"/>
              </a:rPr>
              <a:t>所以时间复杂度为</a:t>
            </a:r>
            <a:r>
              <a:rPr lang="en-US" altLang="zh-CN" sz="2800" b="1" dirty="0" smtClean="0">
                <a:latin typeface="Constantia" pitchFamily="18" charset="0"/>
              </a:rPr>
              <a:t>C*(</a:t>
            </a:r>
            <a:r>
              <a:rPr lang="en-US" altLang="zh-CN" sz="2800" b="1" dirty="0" err="1">
                <a:latin typeface="Constantia" pitchFamily="18" charset="0"/>
              </a:rPr>
              <a:t>m+n</a:t>
            </a:r>
            <a:r>
              <a:rPr lang="en-US" altLang="zh-CN" sz="2800" b="1" dirty="0">
                <a:latin typeface="Constantia" pitchFamily="18" charset="0"/>
              </a:rPr>
              <a:t>) =</a:t>
            </a:r>
            <a:r>
              <a:rPr lang="en-US" altLang="zh-CN" sz="2800" b="1" dirty="0" smtClean="0">
                <a:latin typeface="Constantia" pitchFamily="18" charset="0"/>
              </a:rPr>
              <a:t>C* </a:t>
            </a:r>
            <a:r>
              <a:rPr lang="en-US" altLang="zh-CN" sz="2800" b="1" dirty="0">
                <a:latin typeface="Constantia" pitchFamily="18" charset="0"/>
              </a:rPr>
              <a:t>n^2</a:t>
            </a:r>
          </a:p>
          <a:p>
            <a:endParaRPr lang="zh-CN" altLang="en-US" b="1" dirty="0">
              <a:latin typeface="Constantia" pitchFamily="18"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1"/>
          <p:cNvSpPr txBox="1">
            <a:spLocks noChangeArrowheads="1"/>
          </p:cNvSpPr>
          <p:nvPr/>
        </p:nvSpPr>
        <p:spPr bwMode="auto">
          <a:xfrm>
            <a:off x="1214438" y="642938"/>
            <a:ext cx="6715125" cy="1569660"/>
          </a:xfrm>
          <a:prstGeom prst="rect">
            <a:avLst/>
          </a:prstGeom>
          <a:noFill/>
          <a:ln w="9525">
            <a:noFill/>
            <a:miter lim="800000"/>
            <a:headEnd/>
            <a:tailEnd/>
          </a:ln>
        </p:spPr>
        <p:txBody>
          <a:bodyPr>
            <a:spAutoFit/>
          </a:bodyPr>
          <a:lstStyle/>
          <a:p>
            <a:r>
              <a:rPr lang="zh-CN" altLang="en-US" sz="3200" dirty="0">
                <a:latin typeface="Constantia" pitchFamily="18" charset="0"/>
              </a:rPr>
              <a:t>这个算法实现很简单 </a:t>
            </a:r>
            <a:endParaRPr lang="en-US" altLang="zh-CN" sz="3200" dirty="0">
              <a:latin typeface="Constantia" pitchFamily="18" charset="0"/>
            </a:endParaRPr>
          </a:p>
          <a:p>
            <a:r>
              <a:rPr lang="zh-CN" altLang="en-US" sz="3200" dirty="0">
                <a:latin typeface="Constantia" pitchFamily="18" charset="0"/>
              </a:rPr>
              <a:t>但是注意到在图中</a:t>
            </a:r>
            <a:r>
              <a:rPr lang="en-US" altLang="zh-CN" sz="3200" dirty="0">
                <a:latin typeface="Constantia" pitchFamily="18" charset="0"/>
              </a:rPr>
              <a:t>C</a:t>
            </a:r>
            <a:r>
              <a:rPr lang="zh-CN" altLang="en-US" sz="3200" dirty="0">
                <a:latin typeface="Constantia" pitchFamily="18" charset="0"/>
              </a:rPr>
              <a:t>可能很大很大</a:t>
            </a:r>
            <a:endParaRPr lang="en-US" altLang="zh-CN" sz="3200" dirty="0">
              <a:latin typeface="Constantia" pitchFamily="18" charset="0"/>
            </a:endParaRPr>
          </a:p>
          <a:p>
            <a:r>
              <a:rPr lang="zh-CN" altLang="en-US" sz="3200" dirty="0">
                <a:latin typeface="Constantia" pitchFamily="18" charset="0"/>
              </a:rPr>
              <a:t>比如说下面这张图</a:t>
            </a:r>
            <a:endParaRPr lang="en-US" altLang="zh-CN" sz="3200" dirty="0">
              <a:latin typeface="Constantia" pitchFamily="18" charset="0"/>
            </a:endParaRPr>
          </a:p>
        </p:txBody>
      </p:sp>
      <p:sp>
        <p:nvSpPr>
          <p:cNvPr id="3" name="椭圆 2"/>
          <p:cNvSpPr/>
          <p:nvPr/>
        </p:nvSpPr>
        <p:spPr>
          <a:xfrm>
            <a:off x="1496194" y="3634185"/>
            <a:ext cx="642937" cy="6429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s</a:t>
            </a:r>
            <a:endParaRPr lang="zh-CN" altLang="en-US" dirty="0"/>
          </a:p>
        </p:txBody>
      </p:sp>
      <p:sp>
        <p:nvSpPr>
          <p:cNvPr id="4" name="椭圆 3"/>
          <p:cNvSpPr/>
          <p:nvPr/>
        </p:nvSpPr>
        <p:spPr>
          <a:xfrm>
            <a:off x="4067944" y="2276872"/>
            <a:ext cx="642937" cy="6429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a</a:t>
            </a:r>
            <a:endParaRPr lang="zh-CN" altLang="en-US" dirty="0"/>
          </a:p>
        </p:txBody>
      </p:sp>
      <p:sp>
        <p:nvSpPr>
          <p:cNvPr id="5" name="椭圆 4"/>
          <p:cNvSpPr/>
          <p:nvPr/>
        </p:nvSpPr>
        <p:spPr>
          <a:xfrm>
            <a:off x="4210819" y="4848622"/>
            <a:ext cx="642937" cy="6429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b</a:t>
            </a:r>
            <a:endParaRPr lang="zh-CN" altLang="en-US" dirty="0"/>
          </a:p>
        </p:txBody>
      </p:sp>
      <p:sp>
        <p:nvSpPr>
          <p:cNvPr id="6" name="椭圆 5"/>
          <p:cNvSpPr/>
          <p:nvPr/>
        </p:nvSpPr>
        <p:spPr>
          <a:xfrm>
            <a:off x="6711131" y="3634185"/>
            <a:ext cx="642938" cy="6429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t</a:t>
            </a:r>
            <a:endParaRPr lang="zh-CN" altLang="en-US" dirty="0"/>
          </a:p>
        </p:txBody>
      </p:sp>
      <p:sp>
        <p:nvSpPr>
          <p:cNvPr id="14343" name="TextBox 12"/>
          <p:cNvSpPr txBox="1">
            <a:spLocks noChangeArrowheads="1"/>
          </p:cNvSpPr>
          <p:nvPr/>
        </p:nvSpPr>
        <p:spPr bwMode="auto">
          <a:xfrm>
            <a:off x="2710631" y="2919810"/>
            <a:ext cx="857250" cy="369887"/>
          </a:xfrm>
          <a:prstGeom prst="rect">
            <a:avLst/>
          </a:prstGeom>
          <a:noFill/>
          <a:ln w="9525">
            <a:noFill/>
            <a:miter lim="800000"/>
            <a:headEnd/>
            <a:tailEnd/>
          </a:ln>
        </p:spPr>
        <p:txBody>
          <a:bodyPr>
            <a:spAutoFit/>
          </a:bodyPr>
          <a:lstStyle/>
          <a:p>
            <a:r>
              <a:rPr lang="en-US" altLang="zh-CN">
                <a:latin typeface="Constantia" pitchFamily="18" charset="0"/>
              </a:rPr>
              <a:t>100</a:t>
            </a:r>
            <a:endParaRPr lang="zh-CN" altLang="en-US">
              <a:latin typeface="Constantia" pitchFamily="18" charset="0"/>
            </a:endParaRPr>
          </a:p>
        </p:txBody>
      </p:sp>
      <p:sp>
        <p:nvSpPr>
          <p:cNvPr id="14344" name="TextBox 13"/>
          <p:cNvSpPr txBox="1">
            <a:spLocks noChangeArrowheads="1"/>
          </p:cNvSpPr>
          <p:nvPr/>
        </p:nvSpPr>
        <p:spPr bwMode="auto">
          <a:xfrm>
            <a:off x="5425256" y="3134122"/>
            <a:ext cx="857250" cy="369888"/>
          </a:xfrm>
          <a:prstGeom prst="rect">
            <a:avLst/>
          </a:prstGeom>
          <a:noFill/>
          <a:ln w="9525">
            <a:noFill/>
            <a:miter lim="800000"/>
            <a:headEnd/>
            <a:tailEnd/>
          </a:ln>
        </p:spPr>
        <p:txBody>
          <a:bodyPr>
            <a:spAutoFit/>
          </a:bodyPr>
          <a:lstStyle/>
          <a:p>
            <a:r>
              <a:rPr lang="en-US" altLang="zh-CN">
                <a:latin typeface="Constantia" pitchFamily="18" charset="0"/>
              </a:rPr>
              <a:t>100</a:t>
            </a:r>
            <a:endParaRPr lang="zh-CN" altLang="en-US">
              <a:latin typeface="Constantia" pitchFamily="18" charset="0"/>
            </a:endParaRPr>
          </a:p>
        </p:txBody>
      </p:sp>
      <p:sp>
        <p:nvSpPr>
          <p:cNvPr id="14345" name="TextBox 14"/>
          <p:cNvSpPr txBox="1">
            <a:spLocks noChangeArrowheads="1"/>
          </p:cNvSpPr>
          <p:nvPr/>
        </p:nvSpPr>
        <p:spPr bwMode="auto">
          <a:xfrm>
            <a:off x="5353819" y="4491435"/>
            <a:ext cx="857250" cy="369887"/>
          </a:xfrm>
          <a:prstGeom prst="rect">
            <a:avLst/>
          </a:prstGeom>
          <a:noFill/>
          <a:ln w="9525">
            <a:noFill/>
            <a:miter lim="800000"/>
            <a:headEnd/>
            <a:tailEnd/>
          </a:ln>
        </p:spPr>
        <p:txBody>
          <a:bodyPr>
            <a:spAutoFit/>
          </a:bodyPr>
          <a:lstStyle/>
          <a:p>
            <a:r>
              <a:rPr lang="en-US" altLang="zh-CN">
                <a:latin typeface="Constantia" pitchFamily="18" charset="0"/>
              </a:rPr>
              <a:t>100</a:t>
            </a:r>
            <a:endParaRPr lang="zh-CN" altLang="en-US">
              <a:latin typeface="Constantia" pitchFamily="18" charset="0"/>
            </a:endParaRPr>
          </a:p>
        </p:txBody>
      </p:sp>
      <p:sp>
        <p:nvSpPr>
          <p:cNvPr id="14346" name="TextBox 15"/>
          <p:cNvSpPr txBox="1">
            <a:spLocks noChangeArrowheads="1"/>
          </p:cNvSpPr>
          <p:nvPr/>
        </p:nvSpPr>
        <p:spPr bwMode="auto">
          <a:xfrm>
            <a:off x="2639194" y="4491435"/>
            <a:ext cx="857250" cy="369887"/>
          </a:xfrm>
          <a:prstGeom prst="rect">
            <a:avLst/>
          </a:prstGeom>
          <a:noFill/>
          <a:ln w="9525">
            <a:noFill/>
            <a:miter lim="800000"/>
            <a:headEnd/>
            <a:tailEnd/>
          </a:ln>
        </p:spPr>
        <p:txBody>
          <a:bodyPr>
            <a:spAutoFit/>
          </a:bodyPr>
          <a:lstStyle/>
          <a:p>
            <a:r>
              <a:rPr lang="en-US" altLang="zh-CN">
                <a:latin typeface="Constantia" pitchFamily="18" charset="0"/>
              </a:rPr>
              <a:t>100</a:t>
            </a:r>
            <a:endParaRPr lang="zh-CN" altLang="en-US">
              <a:latin typeface="Constantia" pitchFamily="18" charset="0"/>
            </a:endParaRPr>
          </a:p>
        </p:txBody>
      </p:sp>
      <p:sp>
        <p:nvSpPr>
          <p:cNvPr id="14347" name="TextBox 18"/>
          <p:cNvSpPr txBox="1">
            <a:spLocks noChangeArrowheads="1"/>
          </p:cNvSpPr>
          <p:nvPr/>
        </p:nvSpPr>
        <p:spPr bwMode="auto">
          <a:xfrm>
            <a:off x="4210819" y="3634185"/>
            <a:ext cx="357187" cy="369887"/>
          </a:xfrm>
          <a:prstGeom prst="rect">
            <a:avLst/>
          </a:prstGeom>
          <a:solidFill>
            <a:srgbClr val="FF0000"/>
          </a:solidFill>
          <a:ln w="9525">
            <a:noFill/>
            <a:miter lim="800000"/>
            <a:headEnd/>
            <a:tailEnd/>
          </a:ln>
        </p:spPr>
        <p:txBody>
          <a:bodyPr>
            <a:spAutoFit/>
          </a:bodyPr>
          <a:lstStyle/>
          <a:p>
            <a:r>
              <a:rPr lang="en-US" altLang="zh-CN">
                <a:latin typeface="Constantia" pitchFamily="18" charset="0"/>
              </a:rPr>
              <a:t>1</a:t>
            </a:r>
            <a:endParaRPr lang="zh-CN" altLang="en-US">
              <a:latin typeface="Constantia" pitchFamily="18" charset="0"/>
            </a:endParaRPr>
          </a:p>
        </p:txBody>
      </p:sp>
      <p:sp>
        <p:nvSpPr>
          <p:cNvPr id="14348" name="TextBox 19"/>
          <p:cNvSpPr txBox="1">
            <a:spLocks noChangeArrowheads="1"/>
          </p:cNvSpPr>
          <p:nvPr/>
        </p:nvSpPr>
        <p:spPr bwMode="auto">
          <a:xfrm>
            <a:off x="395536" y="5589240"/>
            <a:ext cx="8568952" cy="954107"/>
          </a:xfrm>
          <a:prstGeom prst="rect">
            <a:avLst/>
          </a:prstGeom>
          <a:noFill/>
          <a:ln w="9525">
            <a:noFill/>
            <a:miter lim="800000"/>
            <a:headEnd/>
            <a:tailEnd/>
          </a:ln>
        </p:spPr>
        <p:txBody>
          <a:bodyPr wrap="square">
            <a:spAutoFit/>
          </a:bodyPr>
          <a:lstStyle/>
          <a:p>
            <a:r>
              <a:rPr lang="zh-CN" altLang="en-US" sz="2800" dirty="0">
                <a:latin typeface="Constantia" pitchFamily="18" charset="0"/>
              </a:rPr>
              <a:t>如果运气不好 这种图会让你的程序执行</a:t>
            </a:r>
            <a:r>
              <a:rPr lang="en-US" altLang="zh-CN" sz="2800" dirty="0">
                <a:latin typeface="Constantia" pitchFamily="18" charset="0"/>
              </a:rPr>
              <a:t>200</a:t>
            </a:r>
            <a:r>
              <a:rPr lang="zh-CN" altLang="en-US" sz="2800" dirty="0" smtClean="0">
                <a:latin typeface="Constantia" pitchFamily="18" charset="0"/>
              </a:rPr>
              <a:t>次</a:t>
            </a:r>
            <a:r>
              <a:rPr lang="en-US" altLang="zh-CN" sz="2800" dirty="0" err="1" smtClean="0">
                <a:latin typeface="Constantia" pitchFamily="18" charset="0"/>
              </a:rPr>
              <a:t>dfs</a:t>
            </a:r>
            <a:endParaRPr lang="en-US" altLang="zh-CN" sz="2800" dirty="0">
              <a:latin typeface="Constantia" pitchFamily="18" charset="0"/>
            </a:endParaRPr>
          </a:p>
          <a:p>
            <a:r>
              <a:rPr lang="zh-CN" altLang="en-US" sz="2800" dirty="0" smtClean="0">
                <a:latin typeface="Constantia" pitchFamily="18" charset="0"/>
              </a:rPr>
              <a:t>虽然实际上最少只要</a:t>
            </a:r>
            <a:r>
              <a:rPr lang="en-US" altLang="zh-CN" sz="2800" dirty="0" smtClean="0">
                <a:latin typeface="Constantia" pitchFamily="18" charset="0"/>
              </a:rPr>
              <a:t>2</a:t>
            </a:r>
            <a:r>
              <a:rPr lang="zh-CN" altLang="en-US" sz="2800" dirty="0">
                <a:latin typeface="Constantia" pitchFamily="18" charset="0"/>
              </a:rPr>
              <a:t>次我们就能得到最大流 </a:t>
            </a:r>
          </a:p>
        </p:txBody>
      </p:sp>
      <p:cxnSp>
        <p:nvCxnSpPr>
          <p:cNvPr id="22" name="直接箭头连接符 21"/>
          <p:cNvCxnSpPr>
            <a:stCxn id="3" idx="6"/>
          </p:cNvCxnSpPr>
          <p:nvPr/>
        </p:nvCxnSpPr>
        <p:spPr>
          <a:xfrm flipV="1">
            <a:off x="2139131" y="2919810"/>
            <a:ext cx="1785938" cy="10366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3" idx="6"/>
          </p:cNvCxnSpPr>
          <p:nvPr/>
        </p:nvCxnSpPr>
        <p:spPr>
          <a:xfrm>
            <a:off x="2139131" y="3956447"/>
            <a:ext cx="1857375" cy="9636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4710881" y="2848372"/>
            <a:ext cx="1714500" cy="857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5" idx="6"/>
          </p:cNvCxnSpPr>
          <p:nvPr/>
        </p:nvCxnSpPr>
        <p:spPr>
          <a:xfrm flipV="1">
            <a:off x="4853756" y="4419997"/>
            <a:ext cx="1571625" cy="750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rot="16200000" flipH="1">
            <a:off x="3639318" y="3777060"/>
            <a:ext cx="1643063"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1"/>
          <p:cNvSpPr txBox="1">
            <a:spLocks noChangeArrowheads="1"/>
          </p:cNvSpPr>
          <p:nvPr/>
        </p:nvSpPr>
        <p:spPr bwMode="auto">
          <a:xfrm>
            <a:off x="539552" y="1052736"/>
            <a:ext cx="8208912" cy="5016758"/>
          </a:xfrm>
          <a:prstGeom prst="rect">
            <a:avLst/>
          </a:prstGeom>
          <a:noFill/>
          <a:ln w="9525">
            <a:noFill/>
            <a:miter lim="800000"/>
            <a:headEnd/>
            <a:tailEnd/>
          </a:ln>
        </p:spPr>
        <p:txBody>
          <a:bodyPr wrap="square">
            <a:spAutoFit/>
          </a:bodyPr>
          <a:lstStyle/>
          <a:p>
            <a:r>
              <a:rPr lang="zh-CN" altLang="en-US" sz="3200" dirty="0" smtClean="0">
                <a:latin typeface="Constantia" pitchFamily="18" charset="0"/>
              </a:rPr>
              <a:t>如何避免上述的情况发生？</a:t>
            </a:r>
            <a:endParaRPr lang="en-US" altLang="zh-CN" sz="3200" dirty="0" smtClean="0">
              <a:latin typeface="Constantia" pitchFamily="18" charset="0"/>
            </a:endParaRPr>
          </a:p>
          <a:p>
            <a:endParaRPr lang="en-US" altLang="zh-CN" sz="3200" dirty="0">
              <a:latin typeface="Constantia" pitchFamily="18" charset="0"/>
            </a:endParaRPr>
          </a:p>
          <a:p>
            <a:endParaRPr lang="en-US" altLang="zh-CN" sz="3200" dirty="0" smtClean="0">
              <a:latin typeface="Constantia" pitchFamily="18" charset="0"/>
            </a:endParaRPr>
          </a:p>
          <a:p>
            <a:r>
              <a:rPr lang="zh-CN" altLang="en-US" sz="3200" dirty="0" smtClean="0">
                <a:latin typeface="Constantia" pitchFamily="18" charset="0"/>
              </a:rPr>
              <a:t>在</a:t>
            </a:r>
            <a:r>
              <a:rPr lang="zh-CN" altLang="en-US" sz="3200" dirty="0">
                <a:latin typeface="Constantia" pitchFamily="18" charset="0"/>
              </a:rPr>
              <a:t>每次增广的</a:t>
            </a:r>
            <a:r>
              <a:rPr lang="zh-CN" altLang="en-US" sz="3200" dirty="0" smtClean="0">
                <a:latin typeface="Constantia" pitchFamily="18" charset="0"/>
              </a:rPr>
              <a:t>时候，选择从源到汇的具有</a:t>
            </a:r>
            <a:r>
              <a:rPr lang="zh-CN" altLang="en-US" sz="3200" dirty="0">
                <a:latin typeface="Constantia" pitchFamily="18" charset="0"/>
              </a:rPr>
              <a:t>最少边数的增广</a:t>
            </a:r>
            <a:r>
              <a:rPr lang="zh-CN" altLang="en-US" sz="3200" dirty="0" smtClean="0">
                <a:latin typeface="Constantia" pitchFamily="18" charset="0"/>
              </a:rPr>
              <a:t>路径</a:t>
            </a:r>
            <a:r>
              <a:rPr lang="en-US" altLang="zh-CN" sz="3200" dirty="0" smtClean="0">
                <a:latin typeface="Constantia" pitchFamily="18" charset="0"/>
              </a:rPr>
              <a:t>,</a:t>
            </a:r>
            <a:r>
              <a:rPr lang="zh-CN" altLang="en-US" sz="3200" dirty="0" smtClean="0">
                <a:latin typeface="Constantia" pitchFamily="18" charset="0"/>
              </a:rPr>
              <a:t>即不是通过</a:t>
            </a:r>
            <a:r>
              <a:rPr lang="en-US" altLang="zh-CN" sz="3200" dirty="0" err="1" smtClean="0">
                <a:latin typeface="Constantia" pitchFamily="18" charset="0"/>
              </a:rPr>
              <a:t>dfs</a:t>
            </a:r>
            <a:r>
              <a:rPr lang="zh-CN" altLang="en-US" sz="3200" dirty="0" smtClean="0">
                <a:latin typeface="Constantia" pitchFamily="18" charset="0"/>
              </a:rPr>
              <a:t>寻找增广路径，而是通过</a:t>
            </a:r>
            <a:r>
              <a:rPr lang="en-US" altLang="zh-CN" sz="3200" dirty="0" err="1" smtClean="0">
                <a:latin typeface="Constantia" pitchFamily="18" charset="0"/>
              </a:rPr>
              <a:t>bfs</a:t>
            </a:r>
            <a:r>
              <a:rPr lang="zh-CN" altLang="en-US" sz="3200" dirty="0" smtClean="0">
                <a:latin typeface="Constantia" pitchFamily="18" charset="0"/>
              </a:rPr>
              <a:t>寻找增广路径。</a:t>
            </a:r>
            <a:endParaRPr lang="en-US" altLang="zh-CN" sz="3200" dirty="0" smtClean="0">
              <a:latin typeface="Constantia" pitchFamily="18" charset="0"/>
            </a:endParaRPr>
          </a:p>
          <a:p>
            <a:endParaRPr lang="en-US" altLang="zh-CN" sz="3200" dirty="0">
              <a:latin typeface="Constantia" pitchFamily="18" charset="0"/>
            </a:endParaRPr>
          </a:p>
          <a:p>
            <a:r>
              <a:rPr lang="zh-CN" altLang="en-US" sz="3200" dirty="0"/>
              <a:t>这就是</a:t>
            </a:r>
            <a:r>
              <a:rPr lang="en-US" altLang="zh-CN" sz="3200" cap="none" dirty="0" smtClean="0"/>
              <a:t>Edmonds-Karp </a:t>
            </a:r>
            <a:r>
              <a:rPr lang="zh-CN" altLang="en-US" sz="3200" cap="none" dirty="0" smtClean="0"/>
              <a:t>最短增广路算法</a:t>
            </a:r>
            <a:endParaRPr lang="en-US" altLang="zh-CN" sz="3200" dirty="0" smtClean="0">
              <a:latin typeface="Constantia" pitchFamily="18" charset="0"/>
            </a:endParaRPr>
          </a:p>
          <a:p>
            <a:endParaRPr lang="en-US" altLang="zh-CN" sz="3200" dirty="0">
              <a:latin typeface="Constantia" pitchFamily="18" charset="0"/>
            </a:endParaRPr>
          </a:p>
          <a:p>
            <a:r>
              <a:rPr lang="zh-CN" altLang="en-US" sz="3200" dirty="0" smtClean="0">
                <a:latin typeface="Constantia" pitchFamily="18" charset="0"/>
              </a:rPr>
              <a:t>已经</a:t>
            </a:r>
            <a:r>
              <a:rPr lang="zh-CN" altLang="en-US" sz="3200" dirty="0">
                <a:latin typeface="Constantia" pitchFamily="18" charset="0"/>
              </a:rPr>
              <a:t>证明这种算法的复杂度上限为</a:t>
            </a:r>
            <a:r>
              <a:rPr lang="en-US" altLang="zh-CN" sz="3200" dirty="0" smtClean="0">
                <a:latin typeface="Constantia" pitchFamily="18" charset="0"/>
              </a:rPr>
              <a:t>nm^2</a:t>
            </a:r>
            <a:endParaRPr lang="en-US" altLang="zh-CN" sz="3200" dirty="0">
              <a:latin typeface="Constantia" pitchFamily="18"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11560" y="332656"/>
            <a:ext cx="8160978" cy="837306"/>
          </a:xfrm>
          <a:prstGeom prst="rect">
            <a:avLst/>
          </a:prstGeom>
        </p:spPr>
        <p:txBody>
          <a:bodyPr/>
          <a:lstStyle/>
          <a:p>
            <a:pPr lvl="0" eaLnBrk="0" fontAlgn="auto" hangingPunct="0">
              <a:spcAft>
                <a:spcPts val="0"/>
              </a:spcAft>
              <a:defRPr/>
            </a:pPr>
            <a:r>
              <a:rPr kumimoji="0" lang="en-US" altLang="zh-CN" sz="3200" b="0" i="0" u="none" strike="noStrike" kern="1200" cap="none" spc="0" normalizeH="0" baseline="0" noProof="0" dirty="0" err="1" smtClean="0">
                <a:ln>
                  <a:noFill/>
                </a:ln>
                <a:solidFill>
                  <a:srgbClr val="7030A0"/>
                </a:solidFill>
                <a:effectLst/>
                <a:uLnTx/>
                <a:uFillTx/>
                <a:latin typeface="+mj-lt"/>
                <a:ea typeface="+mj-ea"/>
                <a:cs typeface="+mj-cs"/>
              </a:rPr>
              <a:t>Poj</a:t>
            </a:r>
            <a:r>
              <a:rPr kumimoji="0" lang="en-US" altLang="zh-CN" sz="3200" b="0" i="0" u="none" strike="noStrike" kern="1200" cap="none" spc="0" normalizeH="0" baseline="0" noProof="0" dirty="0" smtClean="0">
                <a:ln>
                  <a:noFill/>
                </a:ln>
                <a:solidFill>
                  <a:srgbClr val="7030A0"/>
                </a:solidFill>
                <a:effectLst/>
                <a:uLnTx/>
                <a:uFillTx/>
                <a:latin typeface="+mj-lt"/>
                <a:ea typeface="+mj-ea"/>
                <a:cs typeface="+mj-cs"/>
              </a:rPr>
              <a:t> 1273 </a:t>
            </a:r>
            <a:r>
              <a:rPr lang="en-US" sz="3200" dirty="0">
                <a:solidFill>
                  <a:srgbClr val="7030A0"/>
                </a:solidFill>
              </a:rPr>
              <a:t>Drainage </a:t>
            </a:r>
            <a:r>
              <a:rPr lang="en-US" sz="3200" dirty="0" smtClean="0">
                <a:solidFill>
                  <a:srgbClr val="7030A0"/>
                </a:solidFill>
              </a:rPr>
              <a:t>Ditches</a:t>
            </a:r>
            <a:endParaRPr kumimoji="0" lang="zh-CN" altLang="en-US" sz="3200" b="0" i="0" u="none" strike="noStrike" kern="1200" cap="none" spc="0" normalizeH="0" baseline="0" noProof="0" dirty="0">
              <a:ln>
                <a:noFill/>
              </a:ln>
              <a:solidFill>
                <a:srgbClr val="7030A0"/>
              </a:solidFill>
              <a:effectLst/>
              <a:uLnTx/>
              <a:uFillTx/>
              <a:latin typeface="+mj-lt"/>
              <a:ea typeface="+mj-ea"/>
              <a:cs typeface="+mj-cs"/>
            </a:endParaRPr>
          </a:p>
        </p:txBody>
      </p:sp>
      <p:sp>
        <p:nvSpPr>
          <p:cNvPr id="3" name="内容占位符 2"/>
          <p:cNvSpPr txBox="1">
            <a:spLocks/>
          </p:cNvSpPr>
          <p:nvPr/>
        </p:nvSpPr>
        <p:spPr>
          <a:xfrm>
            <a:off x="467544" y="1124744"/>
            <a:ext cx="8392417" cy="1353319"/>
          </a:xfrm>
          <a:prstGeom prst="rect">
            <a:avLst/>
          </a:prstGeom>
        </p:spPr>
        <p:txBody>
          <a:bodyPr>
            <a:no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tabLst/>
              <a:defRPr/>
            </a:pPr>
            <a:r>
              <a:rPr lang="zh-CN" altLang="en-US" sz="3200" b="1" dirty="0" smtClean="0">
                <a:effectLst>
                  <a:outerShdw blurRad="38100" dist="38100" dir="2700000" algn="tl">
                    <a:srgbClr val="FFFFFF"/>
                  </a:outerShdw>
                </a:effectLst>
                <a:latin typeface="Gill Sans MT" pitchFamily="34" charset="0"/>
              </a:rPr>
              <a:t>赤裸裸的网络流题目。给定点数，边数，每条边的容量，以及源点，汇点，求最大流。</a:t>
            </a:r>
            <a:endParaRPr kumimoji="0" lang="zh-CN" altLang="en-US" sz="32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Gill Sans MT" pitchFamily="34" charset="0"/>
              <a:ea typeface="宋体" pitchFamily="2" charset="-122"/>
              <a:cs typeface="+mn-cs"/>
            </a:endParaRPr>
          </a:p>
        </p:txBody>
      </p:sp>
      <p:sp>
        <p:nvSpPr>
          <p:cNvPr id="4" name="矩形 3"/>
          <p:cNvSpPr/>
          <p:nvPr/>
        </p:nvSpPr>
        <p:spPr>
          <a:xfrm>
            <a:off x="395536" y="2420888"/>
            <a:ext cx="4572000" cy="3539430"/>
          </a:xfrm>
          <a:prstGeom prst="rect">
            <a:avLst/>
          </a:prstGeom>
        </p:spPr>
        <p:txBody>
          <a:bodyPr>
            <a:spAutoFit/>
          </a:bodyPr>
          <a:lstStyle/>
          <a:p>
            <a:r>
              <a:rPr lang="en-US" altLang="zh-CN" sz="2800" dirty="0" smtClean="0"/>
              <a:t>Sample Input</a:t>
            </a:r>
          </a:p>
          <a:p>
            <a:endParaRPr lang="en-US" altLang="zh-CN" sz="2800" dirty="0" smtClean="0"/>
          </a:p>
          <a:p>
            <a:r>
              <a:rPr lang="en-US" altLang="zh-CN" sz="2800" dirty="0" smtClean="0"/>
              <a:t>5 4</a:t>
            </a:r>
          </a:p>
          <a:p>
            <a:r>
              <a:rPr lang="en-US" altLang="zh-CN" sz="2800" dirty="0" smtClean="0"/>
              <a:t>1 2 40</a:t>
            </a:r>
          </a:p>
          <a:p>
            <a:r>
              <a:rPr lang="en-US" altLang="zh-CN" sz="2800" dirty="0" smtClean="0"/>
              <a:t>1 4 20</a:t>
            </a:r>
          </a:p>
          <a:p>
            <a:r>
              <a:rPr lang="en-US" altLang="zh-CN" sz="2800" dirty="0" smtClean="0"/>
              <a:t>2 4 20</a:t>
            </a:r>
          </a:p>
          <a:p>
            <a:r>
              <a:rPr lang="en-US" altLang="zh-CN" sz="2800" dirty="0" smtClean="0"/>
              <a:t>2 3 30</a:t>
            </a:r>
          </a:p>
          <a:p>
            <a:r>
              <a:rPr lang="en-US" altLang="zh-CN" sz="2800" dirty="0" smtClean="0"/>
              <a:t>3 4 10</a:t>
            </a:r>
          </a:p>
        </p:txBody>
      </p:sp>
      <p:sp>
        <p:nvSpPr>
          <p:cNvPr id="5" name="矩形 4"/>
          <p:cNvSpPr/>
          <p:nvPr/>
        </p:nvSpPr>
        <p:spPr>
          <a:xfrm>
            <a:off x="4427984" y="2348880"/>
            <a:ext cx="4572000" cy="1815882"/>
          </a:xfrm>
          <a:prstGeom prst="rect">
            <a:avLst/>
          </a:prstGeom>
        </p:spPr>
        <p:txBody>
          <a:bodyPr>
            <a:spAutoFit/>
          </a:bodyPr>
          <a:lstStyle/>
          <a:p>
            <a:endParaRPr lang="en-US" altLang="zh-CN" sz="2800" dirty="0" smtClean="0"/>
          </a:p>
          <a:p>
            <a:r>
              <a:rPr lang="en-US" altLang="zh-CN" sz="2800" dirty="0" smtClean="0"/>
              <a:t>Sample Output</a:t>
            </a:r>
          </a:p>
          <a:p>
            <a:endParaRPr lang="en-US" altLang="zh-CN" sz="2800" dirty="0" smtClean="0"/>
          </a:p>
          <a:p>
            <a:r>
              <a:rPr lang="en-US" altLang="zh-CN" sz="2800" dirty="0" smtClean="0"/>
              <a:t>50</a:t>
            </a:r>
            <a:endParaRPr lang="en-US" altLang="zh-CN" sz="2800"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11560" y="332656"/>
            <a:ext cx="8160978" cy="837306"/>
          </a:xfrm>
          <a:prstGeom prst="rect">
            <a:avLst/>
          </a:prstGeom>
        </p:spPr>
        <p:txBody>
          <a:bodyPr/>
          <a:lstStyle/>
          <a:p>
            <a:pPr lvl="0" eaLnBrk="0" fontAlgn="auto" hangingPunct="0">
              <a:spcAft>
                <a:spcPts val="0"/>
              </a:spcAft>
              <a:defRPr/>
            </a:pPr>
            <a:r>
              <a:rPr kumimoji="0" lang="en-US" altLang="zh-CN" sz="3600" b="0" i="0" u="none" strike="noStrike" kern="1200" cap="none" spc="0" normalizeH="0" baseline="0" noProof="0" dirty="0" err="1" smtClean="0">
                <a:ln>
                  <a:noFill/>
                </a:ln>
                <a:solidFill>
                  <a:srgbClr val="7030A0"/>
                </a:solidFill>
                <a:effectLst/>
                <a:uLnTx/>
                <a:uFillTx/>
                <a:latin typeface="+mj-lt"/>
                <a:ea typeface="+mj-ea"/>
                <a:cs typeface="+mj-cs"/>
              </a:rPr>
              <a:t>Dinic</a:t>
            </a:r>
            <a:r>
              <a:rPr kumimoji="0" lang="en-US" altLang="zh-CN" sz="3600" b="0" i="0" u="none" strike="noStrike" kern="1200" cap="none" spc="0" normalizeH="0" baseline="0" noProof="0" dirty="0" smtClean="0">
                <a:ln>
                  <a:noFill/>
                </a:ln>
                <a:solidFill>
                  <a:srgbClr val="7030A0"/>
                </a:solidFill>
                <a:effectLst/>
                <a:uLnTx/>
                <a:uFillTx/>
                <a:latin typeface="+mj-lt"/>
                <a:ea typeface="+mj-ea"/>
                <a:cs typeface="+mj-cs"/>
              </a:rPr>
              <a:t> </a:t>
            </a:r>
            <a:r>
              <a:rPr kumimoji="0" lang="zh-CN" altLang="en-US" sz="3600" b="0" i="0" u="none" strike="noStrike" kern="1200" cap="none" spc="0" normalizeH="0" baseline="0" noProof="0" dirty="0" smtClean="0">
                <a:ln>
                  <a:noFill/>
                </a:ln>
                <a:solidFill>
                  <a:srgbClr val="7030A0"/>
                </a:solidFill>
                <a:effectLst/>
                <a:uLnTx/>
                <a:uFillTx/>
                <a:latin typeface="+mj-lt"/>
                <a:ea typeface="+mj-ea"/>
                <a:cs typeface="+mj-cs"/>
              </a:rPr>
              <a:t>快速网络流算法</a:t>
            </a:r>
            <a:endParaRPr kumimoji="0" lang="zh-CN" altLang="en-US" sz="3600" b="0" i="0" u="none" strike="noStrike" kern="1200" cap="none" spc="0" normalizeH="0" baseline="0" noProof="0" dirty="0">
              <a:ln>
                <a:noFill/>
              </a:ln>
              <a:solidFill>
                <a:srgbClr val="7030A0"/>
              </a:solidFill>
              <a:effectLst/>
              <a:uLnTx/>
              <a:uFillTx/>
              <a:latin typeface="+mj-lt"/>
              <a:ea typeface="+mj-ea"/>
              <a:cs typeface="+mj-cs"/>
            </a:endParaRPr>
          </a:p>
        </p:txBody>
      </p:sp>
      <p:sp>
        <p:nvSpPr>
          <p:cNvPr id="3" name="内容占位符 2"/>
          <p:cNvSpPr txBox="1">
            <a:spLocks/>
          </p:cNvSpPr>
          <p:nvPr/>
        </p:nvSpPr>
        <p:spPr>
          <a:xfrm>
            <a:off x="323528" y="1412776"/>
            <a:ext cx="8392417" cy="1353319"/>
          </a:xfrm>
          <a:prstGeom prst="rect">
            <a:avLst/>
          </a:prstGeom>
        </p:spPr>
        <p:txBody>
          <a:bodyPr>
            <a:no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tabLst/>
              <a:defRPr/>
            </a:pPr>
            <a:r>
              <a:rPr lang="zh-CN" altLang="en-US" sz="3200" b="1" dirty="0" smtClean="0">
                <a:effectLst>
                  <a:outerShdw blurRad="38100" dist="38100" dir="2700000" algn="tl">
                    <a:srgbClr val="FFFFFF"/>
                  </a:outerShdw>
                </a:effectLst>
                <a:latin typeface="Gill Sans MT" pitchFamily="34" charset="0"/>
              </a:rPr>
              <a:t>前面的网络流算法，每进行一次增广，都要做一遍</a:t>
            </a:r>
            <a:r>
              <a:rPr lang="en-US" altLang="zh-CN" sz="3200" b="1" dirty="0" smtClean="0">
                <a:effectLst>
                  <a:outerShdw blurRad="38100" dist="38100" dir="2700000" algn="tl">
                    <a:srgbClr val="FFFFFF"/>
                  </a:outerShdw>
                </a:effectLst>
                <a:latin typeface="Gill Sans MT" pitchFamily="34" charset="0"/>
              </a:rPr>
              <a:t>BFS</a:t>
            </a:r>
            <a:r>
              <a:rPr lang="zh-CN" altLang="en-US" sz="3200" b="1" dirty="0" smtClean="0">
                <a:effectLst>
                  <a:outerShdw blurRad="38100" dist="38100" dir="2700000" algn="tl">
                    <a:srgbClr val="FFFFFF"/>
                  </a:outerShdw>
                </a:effectLst>
                <a:latin typeface="Gill Sans MT" pitchFamily="34" charset="0"/>
              </a:rPr>
              <a:t>，十分浪费。能否少做几次</a:t>
            </a:r>
            <a:r>
              <a:rPr lang="en-US" altLang="zh-CN" sz="3200" b="1" dirty="0" smtClean="0">
                <a:effectLst>
                  <a:outerShdw blurRad="38100" dist="38100" dir="2700000" algn="tl">
                    <a:srgbClr val="FFFFFF"/>
                  </a:outerShdw>
                </a:effectLst>
                <a:latin typeface="Gill Sans MT" pitchFamily="34" charset="0"/>
              </a:rPr>
              <a:t>BFS?</a:t>
            </a:r>
          </a:p>
          <a:p>
            <a:pPr marL="273050" marR="0" lvl="0" indent="-273050" algn="l" defTabSz="914400" rtl="0" eaLnBrk="0" fontAlgn="base" latinLnBrk="0" hangingPunct="0">
              <a:lnSpc>
                <a:spcPct val="100000"/>
              </a:lnSpc>
              <a:spcBef>
                <a:spcPct val="20000"/>
              </a:spcBef>
              <a:spcAft>
                <a:spcPct val="0"/>
              </a:spcAft>
              <a:buClr>
                <a:srgbClr val="0BD0D9"/>
              </a:buClr>
              <a:buSzPct val="95000"/>
              <a:tabLst/>
              <a:defRPr/>
            </a:pPr>
            <a:endParaRPr kumimoji="0" lang="en-US" altLang="zh-CN" sz="32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Gill Sans MT" pitchFamily="34" charset="0"/>
              <a:ea typeface="宋体" pitchFamily="2"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tabLst/>
              <a:defRPr/>
            </a:pPr>
            <a:r>
              <a:rPr lang="zh-CN" altLang="en-US" sz="3200" b="1" noProof="0" dirty="0">
                <a:effectLst>
                  <a:outerShdw blurRad="38100" dist="38100" dir="2700000" algn="tl">
                    <a:srgbClr val="FFFFFF"/>
                  </a:outerShdw>
                </a:effectLst>
                <a:latin typeface="Gill Sans MT" pitchFamily="34" charset="0"/>
              </a:rPr>
              <a:t>这</a:t>
            </a:r>
            <a:r>
              <a:rPr lang="zh-CN" altLang="en-US" sz="3200" b="1" noProof="0" dirty="0" smtClean="0">
                <a:effectLst>
                  <a:outerShdw blurRad="38100" dist="38100" dir="2700000" algn="tl">
                    <a:srgbClr val="FFFFFF"/>
                  </a:outerShdw>
                </a:effectLst>
                <a:latin typeface="Gill Sans MT" pitchFamily="34" charset="0"/>
              </a:rPr>
              <a:t>就是</a:t>
            </a:r>
            <a:r>
              <a:rPr lang="en-US" altLang="zh-CN" sz="3200" b="1" noProof="0" dirty="0" err="1" smtClean="0">
                <a:effectLst>
                  <a:outerShdw blurRad="38100" dist="38100" dir="2700000" algn="tl">
                    <a:srgbClr val="FFFFFF"/>
                  </a:outerShdw>
                </a:effectLst>
                <a:latin typeface="Gill Sans MT" pitchFamily="34" charset="0"/>
              </a:rPr>
              <a:t>Dinic</a:t>
            </a:r>
            <a:r>
              <a:rPr lang="zh-CN" altLang="en-US" sz="3200" b="1" noProof="0" dirty="0" smtClean="0">
                <a:effectLst>
                  <a:outerShdw blurRad="38100" dist="38100" dir="2700000" algn="tl">
                    <a:srgbClr val="FFFFFF"/>
                  </a:outerShdw>
                </a:effectLst>
                <a:latin typeface="Gill Sans MT" pitchFamily="34" charset="0"/>
              </a:rPr>
              <a:t>算法要解决的问题</a:t>
            </a:r>
            <a:endParaRPr kumimoji="0" lang="zh-CN" altLang="en-US" sz="32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Gill Sans MT" pitchFamily="34" charset="0"/>
              <a:ea typeface="宋体" pitchFamily="2" charset="-122"/>
              <a:cs typeface="+mn-cs"/>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500034" y="71414"/>
            <a:ext cx="8160978" cy="1285882"/>
          </a:xfrm>
          <a:prstGeom prst="rect">
            <a:avLst/>
          </a:prstGeom>
        </p:spPr>
        <p:txBody>
          <a:bodyPr/>
          <a:lstStyle/>
          <a:p>
            <a:pPr marL="0" marR="0" lvl="0" indent="0" algn="l" defTabSz="914400" rtl="0" eaLnBrk="0" fontAlgn="auto" latinLnBrk="0" hangingPunct="0">
              <a:lnSpc>
                <a:spcPct val="100000"/>
              </a:lnSpc>
              <a:spcBef>
                <a:spcPct val="0"/>
              </a:spcBef>
              <a:spcAft>
                <a:spcPts val="0"/>
              </a:spcAft>
              <a:buClrTx/>
              <a:buSzTx/>
              <a:buFontTx/>
              <a:buNone/>
              <a:tabLst/>
              <a:defRPr/>
            </a:pPr>
            <a:r>
              <a:rPr kumimoji="0" lang="en-US" altLang="zh-CN" sz="5000" b="0" i="0" u="none" strike="noStrike" kern="1200" cap="none" spc="0" normalizeH="0" baseline="0" noProof="0" dirty="0" err="1" smtClean="0">
                <a:ln>
                  <a:noFill/>
                </a:ln>
                <a:solidFill>
                  <a:srgbClr val="7030A0"/>
                </a:solidFill>
                <a:effectLst/>
                <a:uLnTx/>
                <a:uFillTx/>
                <a:latin typeface="+mj-lt"/>
                <a:ea typeface="+mj-ea"/>
                <a:cs typeface="+mj-cs"/>
              </a:rPr>
              <a:t>Dinic</a:t>
            </a:r>
            <a:r>
              <a:rPr kumimoji="0" lang="en-US" altLang="zh-CN" sz="5000" b="0" i="0" u="none" strike="noStrike" kern="1200" cap="none" spc="0" normalizeH="0" baseline="0" noProof="0" dirty="0" smtClean="0">
                <a:ln>
                  <a:noFill/>
                </a:ln>
                <a:solidFill>
                  <a:srgbClr val="7030A0"/>
                </a:solidFill>
                <a:effectLst/>
                <a:uLnTx/>
                <a:uFillTx/>
                <a:latin typeface="+mj-lt"/>
                <a:ea typeface="+mj-ea"/>
                <a:cs typeface="+mj-cs"/>
              </a:rPr>
              <a:t> </a:t>
            </a:r>
            <a:r>
              <a:rPr kumimoji="0" lang="zh-CN" altLang="en-US" sz="5000" b="0" i="0" u="none" strike="noStrike" kern="1200" cap="none" spc="0" normalizeH="0" baseline="0" noProof="0" dirty="0" smtClean="0">
                <a:ln>
                  <a:noFill/>
                </a:ln>
                <a:solidFill>
                  <a:srgbClr val="7030A0"/>
                </a:solidFill>
                <a:effectLst/>
                <a:uLnTx/>
                <a:uFillTx/>
                <a:latin typeface="+mj-lt"/>
                <a:ea typeface="+mj-ea"/>
                <a:cs typeface="+mj-cs"/>
              </a:rPr>
              <a:t>算法</a:t>
            </a:r>
            <a:endParaRPr kumimoji="0" lang="zh-CN" altLang="en-US" sz="5000" b="0" i="0" u="none" strike="noStrike" kern="1200" cap="none" spc="0" normalizeH="0" baseline="0" noProof="0" dirty="0">
              <a:ln>
                <a:noFill/>
              </a:ln>
              <a:solidFill>
                <a:srgbClr val="7030A0"/>
              </a:solidFill>
              <a:effectLst/>
              <a:uLnTx/>
              <a:uFillTx/>
              <a:latin typeface="+mj-lt"/>
              <a:ea typeface="+mj-ea"/>
              <a:cs typeface="+mj-cs"/>
            </a:endParaRPr>
          </a:p>
        </p:txBody>
      </p:sp>
      <p:sp>
        <p:nvSpPr>
          <p:cNvPr id="5" name="内容占位符 2"/>
          <p:cNvSpPr txBox="1">
            <a:spLocks/>
          </p:cNvSpPr>
          <p:nvPr/>
        </p:nvSpPr>
        <p:spPr>
          <a:xfrm>
            <a:off x="500063" y="1571625"/>
            <a:ext cx="8186737" cy="4714875"/>
          </a:xfrm>
          <a:prstGeom prst="rect">
            <a:avLst/>
          </a:prstGeom>
        </p:spPr>
        <p:txBody>
          <a:bodyPr>
            <a:norm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itchFamily="18" charset="2"/>
              <a:buChar char=""/>
              <a:tabLst/>
              <a:defRPr/>
            </a:pPr>
            <a:r>
              <a:rPr kumimoji="0" lang="en-US" altLang="zh-CN" sz="3000" b="1" i="1"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Gill Sans MT" pitchFamily="34" charset="0"/>
                <a:ea typeface="宋体" pitchFamily="2" charset="-122"/>
                <a:cs typeface="+mn-cs"/>
              </a:rPr>
              <a:t>Edmonds-Karp</a:t>
            </a:r>
            <a:r>
              <a:rPr kumimoji="0" lang="zh-CN" altLang="en-US" sz="30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Gill Sans MT" pitchFamily="34" charset="0"/>
                <a:ea typeface="宋体" pitchFamily="2" charset="-122"/>
                <a:cs typeface="+mn-cs"/>
              </a:rPr>
              <a:t>的提高余地：需要多次从</a:t>
            </a:r>
            <a:r>
              <a:rPr kumimoji="0" lang="en-US" altLang="zh-CN" sz="3000" b="1" i="1"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Gill Sans MT" pitchFamily="34" charset="0"/>
                <a:ea typeface="宋体" pitchFamily="2" charset="-122"/>
                <a:cs typeface="+mn-cs"/>
              </a:rPr>
              <a:t>s</a:t>
            </a:r>
            <a:r>
              <a:rPr kumimoji="0" lang="zh-CN" altLang="en-US" sz="30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Gill Sans MT" pitchFamily="34" charset="0"/>
                <a:ea typeface="宋体" pitchFamily="2" charset="-122"/>
                <a:cs typeface="+mn-cs"/>
              </a:rPr>
              <a:t>到</a:t>
            </a:r>
            <a:r>
              <a:rPr kumimoji="0" lang="en-US" altLang="zh-CN" sz="3000" b="1" i="1"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Gill Sans MT" pitchFamily="34" charset="0"/>
                <a:ea typeface="宋体" pitchFamily="2" charset="-122"/>
                <a:cs typeface="+mn-cs"/>
              </a:rPr>
              <a:t>t</a:t>
            </a:r>
            <a:r>
              <a:rPr kumimoji="0" lang="zh-CN" altLang="en-US" sz="30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Gill Sans MT" pitchFamily="34" charset="0"/>
                <a:ea typeface="宋体" pitchFamily="2" charset="-122"/>
                <a:cs typeface="+mn-cs"/>
              </a:rPr>
              <a:t>调用</a:t>
            </a:r>
            <a:r>
              <a:rPr kumimoji="0" lang="en-US" altLang="zh-CN" sz="3000" b="1" i="1"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Gill Sans MT" pitchFamily="34" charset="0"/>
                <a:ea typeface="宋体" pitchFamily="2" charset="-122"/>
                <a:cs typeface="+mn-cs"/>
              </a:rPr>
              <a:t>BFS</a:t>
            </a:r>
            <a:r>
              <a:rPr kumimoji="0" lang="zh-CN" altLang="en-US" sz="30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Gill Sans MT" pitchFamily="34" charset="0"/>
                <a:ea typeface="宋体" pitchFamily="2" charset="-122"/>
                <a:cs typeface="+mn-cs"/>
              </a:rPr>
              <a:t>，可以设法减少调用次数。</a:t>
            </a:r>
            <a:endParaRPr kumimoji="0" lang="en-US" altLang="zh-CN" sz="30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Gill Sans MT" pitchFamily="34" charset="0"/>
              <a:ea typeface="宋体" pitchFamily="2"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itchFamily="18" charset="2"/>
              <a:buChar char=""/>
              <a:tabLst/>
              <a:defRPr/>
            </a:pPr>
            <a:r>
              <a:rPr kumimoji="0" lang="zh-CN" altLang="en-US" sz="30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Gill Sans MT" pitchFamily="34" charset="0"/>
                <a:ea typeface="宋体" pitchFamily="2" charset="-122"/>
                <a:cs typeface="+mn-cs"/>
              </a:rPr>
              <a:t>亦即：使用一种代价较小的高效增广方法。</a:t>
            </a:r>
            <a:endParaRPr kumimoji="0" lang="en-US" altLang="zh-CN" sz="30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Gill Sans MT" pitchFamily="34" charset="0"/>
              <a:ea typeface="宋体" pitchFamily="2"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itchFamily="18" charset="2"/>
              <a:buChar char=""/>
              <a:tabLst/>
              <a:defRPr/>
            </a:pPr>
            <a:r>
              <a:rPr kumimoji="0" lang="zh-CN" altLang="en-US" sz="30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Gill Sans MT" pitchFamily="34" charset="0"/>
                <a:ea typeface="宋体" pitchFamily="2" charset="-122"/>
                <a:cs typeface="+mn-cs"/>
              </a:rPr>
              <a:t>考虑：在一次增广的过程中，寻找多条增广路径。</a:t>
            </a:r>
            <a:endParaRPr kumimoji="0" lang="en-US" altLang="zh-CN" sz="30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Gill Sans MT" pitchFamily="34" charset="0"/>
              <a:ea typeface="宋体" pitchFamily="2"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itchFamily="18" charset="2"/>
              <a:buChar char=""/>
              <a:tabLst/>
              <a:defRPr/>
            </a:pPr>
            <a:r>
              <a:rPr kumimoji="0" lang="en-US" altLang="zh-CN" sz="3000" b="1" i="1"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Gill Sans MT" pitchFamily="34" charset="0"/>
                <a:ea typeface="宋体" pitchFamily="2" charset="-122"/>
                <a:cs typeface="+mn-cs"/>
              </a:rPr>
              <a:t>DFS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500034" y="71414"/>
            <a:ext cx="8160978" cy="1285882"/>
          </a:xfrm>
          <a:prstGeom prst="rect">
            <a:avLst/>
          </a:prstGeom>
        </p:spPr>
        <p:txBody>
          <a:bodyPr/>
          <a:lstStyle/>
          <a:p>
            <a:pPr marL="0" marR="0" lvl="0" indent="0" algn="l" defTabSz="914400" rtl="0" eaLnBrk="0" fontAlgn="auto" latinLnBrk="0" hangingPunct="0">
              <a:lnSpc>
                <a:spcPct val="100000"/>
              </a:lnSpc>
              <a:spcBef>
                <a:spcPct val="0"/>
              </a:spcBef>
              <a:spcAft>
                <a:spcPts val="0"/>
              </a:spcAft>
              <a:buClrTx/>
              <a:buSzTx/>
              <a:buFontTx/>
              <a:buNone/>
              <a:tabLst/>
              <a:defRPr/>
            </a:pPr>
            <a:r>
              <a:rPr kumimoji="0" lang="en-US" altLang="zh-CN" sz="5000" b="0" i="0" u="none" strike="noStrike" kern="1200" cap="none" spc="0" normalizeH="0" baseline="0" noProof="0" dirty="0" err="1" smtClean="0">
                <a:ln>
                  <a:noFill/>
                </a:ln>
                <a:solidFill>
                  <a:srgbClr val="7030A0"/>
                </a:solidFill>
                <a:effectLst/>
                <a:uLnTx/>
                <a:uFillTx/>
                <a:latin typeface="+mj-lt"/>
                <a:ea typeface="+mj-ea"/>
                <a:cs typeface="+mj-cs"/>
              </a:rPr>
              <a:t>Dinic</a:t>
            </a:r>
            <a:r>
              <a:rPr kumimoji="0" lang="en-US" altLang="zh-CN" sz="5000" b="0" i="0" u="none" strike="noStrike" kern="1200" cap="none" spc="0" normalizeH="0" baseline="0" noProof="0" dirty="0" smtClean="0">
                <a:ln>
                  <a:noFill/>
                </a:ln>
                <a:solidFill>
                  <a:srgbClr val="7030A0"/>
                </a:solidFill>
                <a:effectLst/>
                <a:uLnTx/>
                <a:uFillTx/>
                <a:latin typeface="+mj-lt"/>
                <a:ea typeface="+mj-ea"/>
                <a:cs typeface="+mj-cs"/>
              </a:rPr>
              <a:t> </a:t>
            </a:r>
            <a:r>
              <a:rPr kumimoji="0" lang="zh-CN" altLang="en-US" sz="5000" b="0" i="0" u="none" strike="noStrike" kern="1200" cap="none" spc="0" normalizeH="0" baseline="0" noProof="0" dirty="0" smtClean="0">
                <a:ln>
                  <a:noFill/>
                </a:ln>
                <a:solidFill>
                  <a:srgbClr val="7030A0"/>
                </a:solidFill>
                <a:effectLst/>
                <a:uLnTx/>
                <a:uFillTx/>
                <a:latin typeface="+mj-lt"/>
                <a:ea typeface="+mj-ea"/>
                <a:cs typeface="+mj-cs"/>
              </a:rPr>
              <a:t>算法</a:t>
            </a:r>
            <a:endParaRPr kumimoji="0" lang="zh-CN" altLang="en-US" sz="5000" b="0" i="0" u="none" strike="noStrike" kern="1200" cap="none" spc="0" normalizeH="0" baseline="0" noProof="0" dirty="0">
              <a:ln>
                <a:noFill/>
              </a:ln>
              <a:solidFill>
                <a:srgbClr val="7030A0"/>
              </a:solidFill>
              <a:effectLst/>
              <a:uLnTx/>
              <a:uFillTx/>
              <a:latin typeface="+mj-lt"/>
              <a:ea typeface="+mj-ea"/>
              <a:cs typeface="+mj-cs"/>
            </a:endParaRPr>
          </a:p>
        </p:txBody>
      </p:sp>
      <p:sp>
        <p:nvSpPr>
          <p:cNvPr id="3" name="内容占位符 2"/>
          <p:cNvSpPr txBox="1">
            <a:spLocks/>
          </p:cNvSpPr>
          <p:nvPr/>
        </p:nvSpPr>
        <p:spPr>
          <a:xfrm>
            <a:off x="539552" y="1124744"/>
            <a:ext cx="8186737" cy="4104456"/>
          </a:xfrm>
          <a:prstGeom prst="rect">
            <a:avLst/>
          </a:prstGeom>
        </p:spPr>
        <p:txBody>
          <a:bodyPr>
            <a:norm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itchFamily="18" charset="2"/>
              <a:buChar char=""/>
              <a:tabLst/>
              <a:defRPr/>
            </a:pPr>
            <a:r>
              <a:rPr kumimoji="0" lang="zh-CN" altLang="en-US" sz="26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Gill Sans MT" pitchFamily="34" charset="0"/>
                <a:ea typeface="宋体" pitchFamily="2" charset="-122"/>
                <a:cs typeface="+mn-cs"/>
              </a:rPr>
              <a:t>先利用 </a:t>
            </a:r>
            <a:r>
              <a:rPr kumimoji="0" lang="en-US" altLang="zh-CN" sz="2600" b="1" i="1"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Gill Sans MT" pitchFamily="34" charset="0"/>
                <a:ea typeface="宋体" pitchFamily="2" charset="-122"/>
                <a:cs typeface="+mn-cs"/>
              </a:rPr>
              <a:t>BFS</a:t>
            </a:r>
            <a:r>
              <a:rPr kumimoji="0" lang="zh-CN" altLang="en-US" sz="26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Gill Sans MT" pitchFamily="34" charset="0"/>
                <a:ea typeface="宋体" pitchFamily="2" charset="-122"/>
                <a:cs typeface="+mn-cs"/>
              </a:rPr>
              <a:t>对残余网络分层</a:t>
            </a:r>
          </a:p>
        </p:txBody>
      </p:sp>
      <p:graphicFrame>
        <p:nvGraphicFramePr>
          <p:cNvPr id="4" name="内容占位符 5"/>
          <p:cNvGraphicFramePr>
            <a:graphicFrameLocks noChangeAspect="1"/>
          </p:cNvGraphicFramePr>
          <p:nvPr/>
        </p:nvGraphicFramePr>
        <p:xfrm>
          <a:off x="1187624" y="1916832"/>
          <a:ext cx="6121400" cy="4090987"/>
        </p:xfrm>
        <a:graphic>
          <a:graphicData uri="http://schemas.openxmlformats.org/presentationml/2006/ole">
            <p:oleObj spid="_x0000_s59394" name="Visio" r:id="rId3" imgW="6124475" imgH="4092742" progId="">
              <p:embed/>
            </p:oleObj>
          </a:graphicData>
        </a:graphic>
      </p:graphicFrame>
      <p:sp>
        <p:nvSpPr>
          <p:cNvPr id="5" name="内容占位符 2"/>
          <p:cNvSpPr txBox="1">
            <a:spLocks/>
          </p:cNvSpPr>
          <p:nvPr/>
        </p:nvSpPr>
        <p:spPr>
          <a:xfrm>
            <a:off x="179512" y="5517232"/>
            <a:ext cx="8546777" cy="720080"/>
          </a:xfrm>
          <a:prstGeom prst="rect">
            <a:avLst/>
          </a:prstGeom>
        </p:spPr>
        <p:txBody>
          <a:bodyPr>
            <a:no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tabLst/>
              <a:defRPr/>
            </a:pPr>
            <a:r>
              <a:rPr kumimoji="0" lang="zh-CN" altLang="en-US" sz="26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Gill Sans MT" pitchFamily="34" charset="0"/>
                <a:ea typeface="宋体" pitchFamily="2" charset="-122"/>
                <a:cs typeface="+mn-cs"/>
              </a:rPr>
              <a:t>一个节点的“层”数，就是源点到它最少要经过的边数。</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500034" y="71414"/>
            <a:ext cx="8160978" cy="1285882"/>
          </a:xfrm>
          <a:prstGeom prst="rect">
            <a:avLst/>
          </a:prstGeom>
        </p:spPr>
        <p:txBody>
          <a:bodyPr/>
          <a:lstStyle/>
          <a:p>
            <a:pPr marL="0" marR="0" lvl="0" indent="0" algn="l" defTabSz="914400" rtl="0" eaLnBrk="0" fontAlgn="auto" latinLnBrk="0" hangingPunct="0">
              <a:lnSpc>
                <a:spcPct val="100000"/>
              </a:lnSpc>
              <a:spcBef>
                <a:spcPct val="0"/>
              </a:spcBef>
              <a:spcAft>
                <a:spcPts val="0"/>
              </a:spcAft>
              <a:buClrTx/>
              <a:buSzTx/>
              <a:buFontTx/>
              <a:buNone/>
              <a:tabLst/>
              <a:defRPr/>
            </a:pPr>
            <a:r>
              <a:rPr kumimoji="0" lang="en-US" altLang="zh-CN" sz="5000" b="0" i="0" u="none" strike="noStrike" kern="1200" cap="none" spc="0" normalizeH="0" baseline="0" noProof="0" dirty="0" err="1" smtClean="0">
                <a:ln>
                  <a:noFill/>
                </a:ln>
                <a:solidFill>
                  <a:srgbClr val="7030A0"/>
                </a:solidFill>
                <a:effectLst/>
                <a:uLnTx/>
                <a:uFillTx/>
                <a:latin typeface="+mj-lt"/>
                <a:ea typeface="+mj-ea"/>
                <a:cs typeface="+mj-cs"/>
              </a:rPr>
              <a:t>Dinic</a:t>
            </a:r>
            <a:r>
              <a:rPr kumimoji="0" lang="en-US" altLang="zh-CN" sz="5000" b="0" i="0" u="none" strike="noStrike" kern="1200" cap="none" spc="0" normalizeH="0" baseline="0" noProof="0" dirty="0" smtClean="0">
                <a:ln>
                  <a:noFill/>
                </a:ln>
                <a:solidFill>
                  <a:srgbClr val="7030A0"/>
                </a:solidFill>
                <a:effectLst/>
                <a:uLnTx/>
                <a:uFillTx/>
                <a:latin typeface="+mj-lt"/>
                <a:ea typeface="+mj-ea"/>
                <a:cs typeface="+mj-cs"/>
              </a:rPr>
              <a:t> </a:t>
            </a:r>
            <a:r>
              <a:rPr kumimoji="0" lang="zh-CN" altLang="en-US" sz="5000" b="0" i="0" u="none" strike="noStrike" kern="1200" cap="none" spc="0" normalizeH="0" baseline="0" noProof="0" dirty="0" smtClean="0">
                <a:ln>
                  <a:noFill/>
                </a:ln>
                <a:solidFill>
                  <a:srgbClr val="7030A0"/>
                </a:solidFill>
                <a:effectLst/>
                <a:uLnTx/>
                <a:uFillTx/>
                <a:latin typeface="+mj-lt"/>
                <a:ea typeface="+mj-ea"/>
                <a:cs typeface="+mj-cs"/>
              </a:rPr>
              <a:t>算法</a:t>
            </a:r>
            <a:endParaRPr kumimoji="0" lang="zh-CN" altLang="en-US" sz="5000" b="0" i="0" u="none" strike="noStrike" kern="1200" cap="none" spc="0" normalizeH="0" baseline="0" noProof="0" dirty="0">
              <a:ln>
                <a:noFill/>
              </a:ln>
              <a:solidFill>
                <a:srgbClr val="7030A0"/>
              </a:solidFill>
              <a:effectLst/>
              <a:uLnTx/>
              <a:uFillTx/>
              <a:latin typeface="+mj-lt"/>
              <a:ea typeface="+mj-ea"/>
              <a:cs typeface="+mj-cs"/>
            </a:endParaRPr>
          </a:p>
        </p:txBody>
      </p:sp>
      <p:sp>
        <p:nvSpPr>
          <p:cNvPr id="3" name="内容占位符 2"/>
          <p:cNvSpPr txBox="1">
            <a:spLocks/>
          </p:cNvSpPr>
          <p:nvPr/>
        </p:nvSpPr>
        <p:spPr>
          <a:xfrm>
            <a:off x="395536" y="980728"/>
            <a:ext cx="8186737" cy="4714875"/>
          </a:xfrm>
          <a:prstGeom prst="rect">
            <a:avLst/>
          </a:prstGeom>
        </p:spPr>
        <p:txBody>
          <a:bodyPr>
            <a:norm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itchFamily="18" charset="2"/>
              <a:buChar char=""/>
              <a:tabLst/>
              <a:defRPr/>
            </a:pPr>
            <a:r>
              <a:rPr kumimoji="0" lang="zh-CN" altLang="en-US" sz="26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Gill Sans MT" pitchFamily="34" charset="0"/>
                <a:ea typeface="宋体" pitchFamily="2" charset="-122"/>
                <a:cs typeface="+mn-cs"/>
              </a:rPr>
              <a:t>利用 </a:t>
            </a:r>
            <a:r>
              <a:rPr kumimoji="0" lang="en-US" altLang="zh-CN" sz="2600" b="1" i="1"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Gill Sans MT" pitchFamily="34" charset="0"/>
                <a:ea typeface="宋体" pitchFamily="2" charset="-122"/>
                <a:cs typeface="+mn-cs"/>
              </a:rPr>
              <a:t>BFS</a:t>
            </a:r>
            <a:r>
              <a:rPr kumimoji="0" lang="zh-CN" altLang="en-US" sz="26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Gill Sans MT" pitchFamily="34" charset="0"/>
                <a:ea typeface="宋体" pitchFamily="2" charset="-122"/>
                <a:cs typeface="+mn-cs"/>
              </a:rPr>
              <a:t>对残余网络分层，分完层后，利用</a:t>
            </a:r>
            <a:r>
              <a:rPr kumimoji="0" lang="en-US" altLang="zh-CN" sz="2600" b="1" i="1"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Gill Sans MT" pitchFamily="34" charset="0"/>
                <a:ea typeface="宋体" pitchFamily="2" charset="-122"/>
                <a:cs typeface="+mn-cs"/>
              </a:rPr>
              <a:t>DFS</a:t>
            </a:r>
            <a:r>
              <a:rPr kumimoji="0" lang="zh-CN" altLang="en-US" sz="26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Gill Sans MT" pitchFamily="34" charset="0"/>
                <a:ea typeface="宋体" pitchFamily="2" charset="-122"/>
                <a:cs typeface="+mn-cs"/>
              </a:rPr>
              <a:t>从前一层向后一层反复寻找增广路。</a:t>
            </a:r>
            <a:endParaRPr kumimoji="0" lang="en-US" altLang="zh-CN" sz="26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Gill Sans MT" pitchFamily="34" charset="0"/>
              <a:ea typeface="宋体" pitchFamily="2"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itchFamily="18" charset="2"/>
              <a:buChar char=""/>
              <a:tabLst/>
              <a:defRPr/>
            </a:pPr>
            <a:endParaRPr kumimoji="0" lang="zh-CN" altLang="en-US" sz="26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Gill Sans MT" pitchFamily="34" charset="0"/>
              <a:ea typeface="宋体" pitchFamily="2" charset="-122"/>
              <a:cs typeface="+mn-cs"/>
            </a:endParaRPr>
          </a:p>
        </p:txBody>
      </p:sp>
      <p:graphicFrame>
        <p:nvGraphicFramePr>
          <p:cNvPr id="4" name="内容占位符 5"/>
          <p:cNvGraphicFramePr>
            <a:graphicFrameLocks noChangeAspect="1"/>
          </p:cNvGraphicFramePr>
          <p:nvPr/>
        </p:nvGraphicFramePr>
        <p:xfrm>
          <a:off x="1187624" y="1916832"/>
          <a:ext cx="6121400" cy="4090987"/>
        </p:xfrm>
        <a:graphic>
          <a:graphicData uri="http://schemas.openxmlformats.org/presentationml/2006/ole">
            <p:oleObj spid="_x0000_s60418" name="Visio" r:id="rId3" imgW="6124475" imgH="4092742" progId="">
              <p:embed/>
            </p:oleObj>
          </a:graphicData>
        </a:graphic>
      </p:graphicFrame>
      <p:sp>
        <p:nvSpPr>
          <p:cNvPr id="5" name="内容占位符 2"/>
          <p:cNvSpPr txBox="1">
            <a:spLocks/>
          </p:cNvSpPr>
          <p:nvPr/>
        </p:nvSpPr>
        <p:spPr>
          <a:xfrm>
            <a:off x="179512" y="5517232"/>
            <a:ext cx="8546777" cy="720080"/>
          </a:xfrm>
          <a:prstGeom prst="rect">
            <a:avLst/>
          </a:prstGeom>
        </p:spPr>
        <p:txBody>
          <a:bodyPr>
            <a:no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tabLst/>
              <a:defRPr/>
            </a:pPr>
            <a:r>
              <a:rPr kumimoji="0" lang="zh-CN" altLang="en-US" sz="26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Gill Sans MT" pitchFamily="34" charset="0"/>
                <a:ea typeface="宋体" pitchFamily="2" charset="-122"/>
                <a:cs typeface="+mn-cs"/>
              </a:rPr>
              <a:t>一个节点的“层”数，就是源点到它最少要经过的边数。</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2"/>
          <p:cNvSpPr>
            <a:spLocks noGrp="1"/>
          </p:cNvSpPr>
          <p:nvPr>
            <p:ph idx="1"/>
          </p:nvPr>
        </p:nvSpPr>
        <p:spPr>
          <a:xfrm>
            <a:off x="457200" y="1285875"/>
            <a:ext cx="8229600" cy="5038725"/>
          </a:xfrm>
        </p:spPr>
        <p:txBody>
          <a:bodyPr/>
          <a:lstStyle/>
          <a:p>
            <a:pPr eaLnBrk="1" hangingPunct="1"/>
            <a:r>
              <a:rPr lang="zh-CN" altLang="en-US" smtClean="0"/>
              <a:t>给定一个有向图</a:t>
            </a:r>
            <a:r>
              <a:rPr lang="en-US" altLang="zh-CN" smtClean="0"/>
              <a:t>G=(V,E)</a:t>
            </a:r>
            <a:r>
              <a:rPr lang="zh-CN" altLang="en-US" smtClean="0"/>
              <a:t>，把图中的边看作管道，每条边上有一个权值，表示该管道的流量上限。给定源点</a:t>
            </a:r>
            <a:r>
              <a:rPr lang="en-US" altLang="zh-CN" smtClean="0"/>
              <a:t>s</a:t>
            </a:r>
            <a:r>
              <a:rPr lang="zh-CN" altLang="en-US" smtClean="0"/>
              <a:t>和汇点</a:t>
            </a:r>
            <a:r>
              <a:rPr lang="en-US" altLang="zh-CN" smtClean="0"/>
              <a:t>t</a:t>
            </a:r>
            <a:r>
              <a:rPr lang="zh-CN" altLang="en-US" smtClean="0"/>
              <a:t>，现在假设在</a:t>
            </a:r>
            <a:r>
              <a:rPr lang="en-US" altLang="zh-CN" smtClean="0"/>
              <a:t>s</a:t>
            </a:r>
            <a:r>
              <a:rPr lang="zh-CN" altLang="en-US" smtClean="0"/>
              <a:t>处有一个水源，</a:t>
            </a:r>
            <a:r>
              <a:rPr lang="en-US" altLang="zh-CN" smtClean="0"/>
              <a:t>t</a:t>
            </a:r>
            <a:r>
              <a:rPr lang="zh-CN" altLang="en-US" smtClean="0"/>
              <a:t>处有一个蓄水池，问从</a:t>
            </a:r>
            <a:r>
              <a:rPr lang="en-US" altLang="zh-CN" smtClean="0"/>
              <a:t>s</a:t>
            </a:r>
            <a:r>
              <a:rPr lang="zh-CN" altLang="en-US" smtClean="0"/>
              <a:t>到</a:t>
            </a:r>
            <a:r>
              <a:rPr lang="en-US" altLang="zh-CN" smtClean="0"/>
              <a:t>t</a:t>
            </a:r>
            <a:r>
              <a:rPr lang="zh-CN" altLang="en-US" smtClean="0"/>
              <a:t>的最大水流量是多少</a:t>
            </a:r>
          </a:p>
        </p:txBody>
      </p:sp>
      <p:pic>
        <p:nvPicPr>
          <p:cNvPr id="7171" name="Picture 2" descr="pic01.gif"/>
          <p:cNvPicPr>
            <a:picLocks noChangeAspect="1" noChangeArrowheads="1"/>
          </p:cNvPicPr>
          <p:nvPr/>
        </p:nvPicPr>
        <p:blipFill>
          <a:blip r:embed="rId2"/>
          <a:srcRect/>
          <a:stretch>
            <a:fillRect/>
          </a:stretch>
        </p:blipFill>
        <p:spPr bwMode="auto">
          <a:xfrm>
            <a:off x="857250" y="3381375"/>
            <a:ext cx="5643563" cy="34766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320040"/>
            <a:ext cx="7239000" cy="1143000"/>
          </a:xfrm>
          <a:prstGeom prst="rect">
            <a:avLst/>
          </a:prstGeom>
        </p:spPr>
        <p:txBody>
          <a:bodyPr/>
          <a:lstStyle/>
          <a:p>
            <a:pPr lvl="0" eaLnBrk="0" fontAlgn="auto" hangingPunct="0">
              <a:spcAft>
                <a:spcPts val="0"/>
              </a:spcAft>
              <a:defRPr/>
            </a:pPr>
            <a:r>
              <a:rPr lang="en-US" altLang="zh-CN" sz="5000" dirty="0" err="1">
                <a:solidFill>
                  <a:srgbClr val="7030A0"/>
                </a:solidFill>
              </a:rPr>
              <a:t>Dinic</a:t>
            </a:r>
            <a:r>
              <a:rPr lang="en-US" altLang="zh-CN" sz="5000" dirty="0">
                <a:solidFill>
                  <a:srgbClr val="7030A0"/>
                </a:solidFill>
              </a:rPr>
              <a:t> </a:t>
            </a:r>
            <a:r>
              <a:rPr lang="zh-CN" altLang="en-US" sz="5000" dirty="0">
                <a:solidFill>
                  <a:srgbClr val="7030A0"/>
                </a:solidFill>
              </a:rPr>
              <a:t>算法</a:t>
            </a:r>
          </a:p>
        </p:txBody>
      </p:sp>
      <p:sp>
        <p:nvSpPr>
          <p:cNvPr id="3" name="内容占位符 2"/>
          <p:cNvSpPr txBox="1">
            <a:spLocks/>
          </p:cNvSpPr>
          <p:nvPr/>
        </p:nvSpPr>
        <p:spPr>
          <a:xfrm>
            <a:off x="179512" y="1609416"/>
            <a:ext cx="8712968" cy="4846320"/>
          </a:xfrm>
          <a:prstGeom prst="rect">
            <a:avLst/>
          </a:prstGeom>
        </p:spPr>
        <p:txBody>
          <a:bodyPr>
            <a:normAutofit lnSpcReduction="10000"/>
          </a:bodyPr>
          <a:lstStyle/>
          <a:p>
            <a:pPr marL="639763" marR="0" lvl="1" indent="-246063" algn="l" defTabSz="914400" rtl="0" eaLnBrk="0" fontAlgn="base" latinLnBrk="0" hangingPunct="0">
              <a:lnSpc>
                <a:spcPct val="100000"/>
              </a:lnSpc>
              <a:spcBef>
                <a:spcPct val="20000"/>
              </a:spcBef>
              <a:spcAft>
                <a:spcPct val="0"/>
              </a:spcAft>
              <a:buClr>
                <a:schemeClr val="accent1"/>
              </a:buClr>
              <a:buSzPct val="85000"/>
              <a:tabLst/>
              <a:defRPr/>
            </a:pPr>
            <a:endParaRPr lang="en-US" altLang="zh-CN" sz="2600" dirty="0">
              <a:latin typeface="+mn-lt"/>
              <a:ea typeface="+mn-ea"/>
            </a:endParaRPr>
          </a:p>
          <a:p>
            <a:pPr marL="639763" marR="0" lvl="1" indent="-246063" algn="l" defTabSz="914400" rtl="0" eaLnBrk="0" fontAlgn="base" latinLnBrk="0" hangingPunct="0">
              <a:lnSpc>
                <a:spcPct val="100000"/>
              </a:lnSpc>
              <a:spcBef>
                <a:spcPct val="20000"/>
              </a:spcBef>
              <a:spcAft>
                <a:spcPct val="0"/>
              </a:spcAft>
              <a:buClr>
                <a:schemeClr val="accent1"/>
              </a:buClr>
              <a:buSzPct val="85000"/>
              <a:tabLst/>
              <a:defRPr/>
            </a:pPr>
            <a:r>
              <a:rPr lang="zh-CN" altLang="en-US" sz="2600" dirty="0" smtClean="0">
                <a:latin typeface="+mn-lt"/>
                <a:ea typeface="+mn-ea"/>
              </a:rPr>
              <a:t>分完层后，从源点开始，</a:t>
            </a:r>
            <a:r>
              <a:rPr kumimoji="0" lang="zh-CN" altLang="zh-CN" sz="2600" b="0" i="0" u="none" strike="noStrike" kern="1200" cap="none" spc="0" normalizeH="0" baseline="0" noProof="0" dirty="0" smtClean="0">
                <a:ln>
                  <a:noFill/>
                </a:ln>
                <a:solidFill>
                  <a:schemeClr val="tx1"/>
                </a:solidFill>
                <a:effectLst/>
                <a:uLnTx/>
                <a:uFillTx/>
                <a:latin typeface="+mn-lt"/>
                <a:ea typeface="+mn-ea"/>
                <a:cs typeface="+mn-cs"/>
              </a:rPr>
              <a:t>用</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DFS</a:t>
            </a:r>
            <a:r>
              <a:rPr kumimoji="0" lang="zh-CN" altLang="zh-CN" sz="2600" b="0" i="0" u="none" strike="noStrike" kern="1200" cap="none" spc="0" normalizeH="0" baseline="0" noProof="0" dirty="0" smtClean="0">
                <a:ln>
                  <a:noFill/>
                </a:ln>
                <a:solidFill>
                  <a:schemeClr val="tx1"/>
                </a:solidFill>
                <a:effectLst/>
                <a:uLnTx/>
                <a:uFillTx/>
                <a:latin typeface="+mn-lt"/>
                <a:ea typeface="+mn-ea"/>
                <a:cs typeface="+mn-cs"/>
              </a:rPr>
              <a:t>从前一层向后一层反复寻找增广路</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即要求</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DFS</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的每</a:t>
            </a:r>
            <a:r>
              <a:rPr lang="zh-CN" altLang="en-US" sz="2600" dirty="0">
                <a:latin typeface="+mn-lt"/>
                <a:ea typeface="+mn-ea"/>
              </a:rPr>
              <a:t>一</a:t>
            </a:r>
            <a:r>
              <a:rPr lang="zh-CN" altLang="en-US" sz="2600" dirty="0" smtClean="0">
                <a:latin typeface="+mn-lt"/>
                <a:ea typeface="+mn-ea"/>
              </a:rPr>
              <a:t>步都必须要走到下一层的节点）。</a:t>
            </a:r>
            <a:endParaRPr lang="en-US" altLang="zh-CN" sz="2600" dirty="0" smtClean="0">
              <a:latin typeface="+mn-lt"/>
              <a:ea typeface="+mn-ea"/>
            </a:endParaRPr>
          </a:p>
          <a:p>
            <a:pPr marL="639763" marR="0" lvl="1" indent="-246063" algn="l" defTabSz="914400" rtl="0" eaLnBrk="0" fontAlgn="base" latinLnBrk="0" hangingPunct="0">
              <a:lnSpc>
                <a:spcPct val="100000"/>
              </a:lnSpc>
              <a:spcBef>
                <a:spcPct val="20000"/>
              </a:spcBef>
              <a:spcAft>
                <a:spcPct val="0"/>
              </a:spcAft>
              <a:buClr>
                <a:schemeClr val="accent1"/>
              </a:buClr>
              <a:buSzPct val="85000"/>
              <a:tabLst/>
              <a:defRPr/>
            </a:pPr>
            <a:endParaRPr lang="en-US" altLang="zh-CN" sz="2600" dirty="0" smtClean="0">
              <a:latin typeface="+mn-lt"/>
              <a:ea typeface="+mn-ea"/>
            </a:endParaRPr>
          </a:p>
          <a:p>
            <a:pPr marL="639763" lvl="1" indent="-246063" eaLnBrk="0" hangingPunct="0">
              <a:spcBef>
                <a:spcPct val="20000"/>
              </a:spcBef>
              <a:buClr>
                <a:schemeClr val="accent1"/>
              </a:buClr>
              <a:buSzPct val="85000"/>
            </a:pPr>
            <a:r>
              <a:rPr lang="zh-CN" altLang="en-US" sz="2600" dirty="0" smtClean="0"/>
              <a:t>因此，前面在分层时，只要</a:t>
            </a:r>
            <a:r>
              <a:rPr lang="zh-CN" altLang="en-US" sz="2600" dirty="0"/>
              <a:t>进行到汇点的层次数被算出即可</a:t>
            </a:r>
            <a:r>
              <a:rPr lang="zh-CN" altLang="en-US" sz="2600" dirty="0" smtClean="0"/>
              <a:t>停止，因为按照该</a:t>
            </a:r>
            <a:r>
              <a:rPr lang="en-US" altLang="zh-CN" sz="2600" dirty="0" smtClean="0"/>
              <a:t>DFS</a:t>
            </a:r>
            <a:r>
              <a:rPr lang="zh-CN" altLang="en-US" sz="2600" dirty="0" smtClean="0"/>
              <a:t>的规则，和汇点同层或更下一层的节点，是不可能走到汇点的。</a:t>
            </a:r>
            <a:endParaRPr lang="en-US" altLang="zh-CN" sz="2600" dirty="0"/>
          </a:p>
          <a:p>
            <a:pPr marL="639763" marR="0" lvl="1" indent="-246063" algn="l" defTabSz="914400" rtl="0" eaLnBrk="0" fontAlgn="base" latinLnBrk="0" hangingPunct="0">
              <a:lnSpc>
                <a:spcPct val="100000"/>
              </a:lnSpc>
              <a:spcBef>
                <a:spcPct val="20000"/>
              </a:spcBef>
              <a:spcAft>
                <a:spcPct val="0"/>
              </a:spcAft>
              <a:buClr>
                <a:schemeClr val="accent1"/>
              </a:buClr>
              <a:buSzPct val="85000"/>
              <a:tabLst/>
              <a:defRPr/>
            </a:pPr>
            <a:endParaRPr lang="en-US" altLang="zh-CN" sz="2600" dirty="0" smtClean="0">
              <a:latin typeface="+mn-lt"/>
              <a:ea typeface="+mn-ea"/>
            </a:endParaRPr>
          </a:p>
          <a:p>
            <a:pPr marL="639763" marR="0" lvl="1" indent="-246063" algn="l" defTabSz="914400" rtl="0" eaLnBrk="0" fontAlgn="base" latinLnBrk="0" hangingPunct="0">
              <a:lnSpc>
                <a:spcPct val="100000"/>
              </a:lnSpc>
              <a:spcBef>
                <a:spcPct val="20000"/>
              </a:spcBef>
              <a:spcAft>
                <a:spcPct val="0"/>
              </a:spcAft>
              <a:buClr>
                <a:schemeClr val="accent1"/>
              </a:buClr>
              <a:buSzPct val="85000"/>
              <a:tabLst/>
              <a:defRPr/>
            </a:pPr>
            <a:r>
              <a:rPr lang="en-US" altLang="zh-CN" sz="2600" dirty="0" smtClean="0">
                <a:latin typeface="+mn-lt"/>
                <a:ea typeface="+mn-ea"/>
              </a:rPr>
              <a:t>DFS</a:t>
            </a:r>
            <a:r>
              <a:rPr lang="zh-CN" altLang="en-US" sz="2600" dirty="0" smtClean="0">
                <a:latin typeface="+mn-lt"/>
                <a:ea typeface="+mn-ea"/>
              </a:rPr>
              <a:t>过程中，要是碰到了汇点，则说明找到了一条增广路径。此时要增加总流量的值，消减路径上各边的容量，并添加反向边，即所谓的进行增广。</a:t>
            </a:r>
            <a:endParaRPr lang="en-US" altLang="zh-CN" sz="2600" dirty="0" smtClean="0">
              <a:latin typeface="+mn-lt"/>
              <a:ea typeface="+mn-ea"/>
            </a:endParaRPr>
          </a:p>
          <a:p>
            <a:pPr marL="639763" marR="0" lvl="1" indent="-246063" algn="l" defTabSz="914400" rtl="0" eaLnBrk="0" fontAlgn="base" latinLnBrk="0" hangingPunct="0">
              <a:lnSpc>
                <a:spcPct val="100000"/>
              </a:lnSpc>
              <a:spcBef>
                <a:spcPct val="20000"/>
              </a:spcBef>
              <a:spcAft>
                <a:spcPct val="0"/>
              </a:spcAft>
              <a:buClr>
                <a:schemeClr val="accent1"/>
              </a:buClr>
              <a:buSzPct val="85000"/>
              <a:tabLst/>
              <a:defRPr/>
            </a:pPr>
            <a:endParaRPr lang="en-US" altLang="zh-CN" sz="2600" dirty="0">
              <a:latin typeface="+mn-lt"/>
              <a:ea typeface="+mn-ea"/>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251520" y="836712"/>
            <a:ext cx="8712968" cy="4846320"/>
          </a:xfrm>
          <a:prstGeom prst="rect">
            <a:avLst/>
          </a:prstGeom>
        </p:spPr>
        <p:txBody>
          <a:bodyPr>
            <a:normAutofit fontScale="92500" lnSpcReduction="10000"/>
          </a:bodyPr>
          <a:lstStyle/>
          <a:p>
            <a:pPr marL="639763" marR="0" lvl="1" indent="-246063" algn="l" defTabSz="914400" rtl="0" eaLnBrk="0" fontAlgn="base" latinLnBrk="0" hangingPunct="0">
              <a:lnSpc>
                <a:spcPct val="100000"/>
              </a:lnSpc>
              <a:spcBef>
                <a:spcPct val="20000"/>
              </a:spcBef>
              <a:spcAft>
                <a:spcPct val="0"/>
              </a:spcAft>
              <a:buClr>
                <a:schemeClr val="accent1"/>
              </a:buClr>
              <a:buSzPct val="85000"/>
              <a:tabLst/>
              <a:defRPr/>
            </a:pPr>
            <a:endParaRPr lang="en-US" altLang="zh-CN" sz="2800" dirty="0">
              <a:latin typeface="+mn-lt"/>
              <a:ea typeface="+mn-ea"/>
            </a:endParaRPr>
          </a:p>
          <a:p>
            <a:pPr marL="639763" marR="0" lvl="1" indent="-246063" algn="l" defTabSz="914400" rtl="0" eaLnBrk="0" fontAlgn="base" latinLnBrk="0" hangingPunct="0">
              <a:lnSpc>
                <a:spcPct val="100000"/>
              </a:lnSpc>
              <a:spcBef>
                <a:spcPct val="20000"/>
              </a:spcBef>
              <a:spcAft>
                <a:spcPct val="0"/>
              </a:spcAft>
              <a:buClr>
                <a:schemeClr val="accent1"/>
              </a:buClr>
              <a:buSzPct val="85000"/>
              <a:tabLst/>
              <a:defRPr/>
            </a:pPr>
            <a:r>
              <a:rPr lang="en-US" altLang="zh-CN" sz="2800" dirty="0" smtClean="0">
                <a:latin typeface="+mn-lt"/>
                <a:ea typeface="+mn-ea"/>
              </a:rPr>
              <a:t>DFS</a:t>
            </a:r>
            <a:r>
              <a:rPr lang="zh-CN" altLang="en-US" sz="2800" dirty="0" smtClean="0">
                <a:latin typeface="+mn-lt"/>
                <a:ea typeface="+mn-ea"/>
              </a:rPr>
              <a:t>找到一条增广路径后，并不立即结束，而是回溯后继续</a:t>
            </a:r>
            <a:r>
              <a:rPr lang="en-US" altLang="zh-CN" sz="2800" dirty="0" smtClean="0">
                <a:latin typeface="+mn-lt"/>
                <a:ea typeface="+mn-ea"/>
              </a:rPr>
              <a:t>DFS</a:t>
            </a:r>
            <a:r>
              <a:rPr lang="zh-CN" altLang="en-US" sz="2800" dirty="0" smtClean="0">
                <a:latin typeface="+mn-lt"/>
                <a:ea typeface="+mn-ea"/>
              </a:rPr>
              <a:t>寻找下一个增广路径。</a:t>
            </a:r>
            <a:endParaRPr lang="en-US" altLang="zh-CN" sz="2800" dirty="0" smtClean="0">
              <a:latin typeface="+mn-lt"/>
              <a:ea typeface="+mn-ea"/>
            </a:endParaRPr>
          </a:p>
          <a:p>
            <a:pPr marL="639763" marR="0" lvl="1" indent="-246063" algn="l" defTabSz="914400" rtl="0" eaLnBrk="0" fontAlgn="base" latinLnBrk="0" hangingPunct="0">
              <a:lnSpc>
                <a:spcPct val="100000"/>
              </a:lnSpc>
              <a:spcBef>
                <a:spcPct val="20000"/>
              </a:spcBef>
              <a:spcAft>
                <a:spcPct val="0"/>
              </a:spcAft>
              <a:buClr>
                <a:schemeClr val="accent1"/>
              </a:buClr>
              <a:buSzPct val="85000"/>
              <a:tabLst/>
              <a:defRPr/>
            </a:pPr>
            <a:endParaRPr lang="en-US" altLang="zh-CN" sz="2800" dirty="0">
              <a:latin typeface="+mn-lt"/>
              <a:ea typeface="+mn-ea"/>
            </a:endParaRPr>
          </a:p>
          <a:p>
            <a:pPr marL="639763" marR="0" lvl="1" indent="-246063" algn="l" defTabSz="914400" rtl="0" eaLnBrk="0" fontAlgn="base" latinLnBrk="0" hangingPunct="0">
              <a:lnSpc>
                <a:spcPct val="100000"/>
              </a:lnSpc>
              <a:spcBef>
                <a:spcPct val="20000"/>
              </a:spcBef>
              <a:spcAft>
                <a:spcPct val="0"/>
              </a:spcAft>
              <a:buClr>
                <a:schemeClr val="accent1"/>
              </a:buClr>
              <a:buSzPct val="85000"/>
              <a:tabLst/>
              <a:defRPr/>
            </a:pPr>
            <a:r>
              <a:rPr lang="zh-CN" altLang="en-US" sz="2800" dirty="0" smtClean="0">
                <a:latin typeface="+mn-lt"/>
                <a:ea typeface="+mn-ea"/>
              </a:rPr>
              <a:t>回溯到哪个节点呢？</a:t>
            </a:r>
            <a:endParaRPr lang="en-US" altLang="zh-CN" sz="2800" dirty="0" smtClean="0">
              <a:latin typeface="+mn-lt"/>
              <a:ea typeface="+mn-ea"/>
            </a:endParaRPr>
          </a:p>
          <a:p>
            <a:pPr marL="639763" marR="0" lvl="1" indent="-246063" algn="l" defTabSz="914400" rtl="0" eaLnBrk="0" fontAlgn="base" latinLnBrk="0" hangingPunct="0">
              <a:lnSpc>
                <a:spcPct val="100000"/>
              </a:lnSpc>
              <a:spcBef>
                <a:spcPct val="20000"/>
              </a:spcBef>
              <a:spcAft>
                <a:spcPct val="0"/>
              </a:spcAft>
              <a:buClr>
                <a:schemeClr val="accent1"/>
              </a:buClr>
              <a:buSzPct val="85000"/>
              <a:tabLst/>
              <a:defRPr/>
            </a:pPr>
            <a:endParaRPr lang="en-US" altLang="zh-CN" sz="2800" dirty="0" smtClean="0">
              <a:latin typeface="+mn-lt"/>
              <a:ea typeface="+mn-ea"/>
            </a:endParaRPr>
          </a:p>
          <a:p>
            <a:pPr marL="639763" lvl="1" indent="-246063" eaLnBrk="0" hangingPunct="0">
              <a:spcBef>
                <a:spcPct val="20000"/>
              </a:spcBef>
              <a:buClr>
                <a:schemeClr val="accent1"/>
              </a:buClr>
              <a:buSzPct val="85000"/>
            </a:pPr>
            <a:r>
              <a:rPr lang="zh-CN" altLang="en-US" sz="2800" dirty="0" smtClean="0"/>
              <a:t>回溯到的节点</a:t>
            </a:r>
            <a:r>
              <a:rPr lang="en-US" altLang="zh-CN" sz="2800" dirty="0" smtClean="0"/>
              <a:t>u</a:t>
            </a:r>
            <a:r>
              <a:rPr lang="zh-CN" altLang="en-US" sz="2800" dirty="0" smtClean="0"/>
              <a:t>满足以下条件：</a:t>
            </a:r>
            <a:endParaRPr lang="en-US" altLang="zh-CN" sz="2800" dirty="0" smtClean="0"/>
          </a:p>
          <a:p>
            <a:pPr marL="639763" lvl="1" indent="-246063" eaLnBrk="0" hangingPunct="0">
              <a:spcBef>
                <a:spcPct val="20000"/>
              </a:spcBef>
              <a:buClr>
                <a:schemeClr val="accent1"/>
              </a:buClr>
              <a:buSzPct val="85000"/>
            </a:pPr>
            <a:r>
              <a:rPr lang="en-US" altLang="zh-CN" sz="2800" dirty="0" smtClean="0">
                <a:latin typeface="+mn-lt"/>
                <a:ea typeface="+mn-ea"/>
              </a:rPr>
              <a:t>1) DFS</a:t>
            </a:r>
            <a:r>
              <a:rPr lang="zh-CN" altLang="en-US" sz="2800" dirty="0" smtClean="0">
                <a:latin typeface="+mn-lt"/>
                <a:ea typeface="+mn-ea"/>
              </a:rPr>
              <a:t>搜索树的树边</a:t>
            </a:r>
            <a:r>
              <a:rPr lang="en-US" altLang="zh-CN" sz="2800" dirty="0" smtClean="0">
                <a:latin typeface="+mn-lt"/>
                <a:ea typeface="+mn-ea"/>
              </a:rPr>
              <a:t>(</a:t>
            </a:r>
            <a:r>
              <a:rPr lang="en-US" altLang="zh-CN" sz="2800" dirty="0" err="1" smtClean="0">
                <a:latin typeface="+mn-lt"/>
                <a:ea typeface="+mn-ea"/>
              </a:rPr>
              <a:t>u,v</a:t>
            </a:r>
            <a:r>
              <a:rPr lang="en-US" altLang="zh-CN" sz="2800" dirty="0" smtClean="0">
                <a:latin typeface="+mn-lt"/>
                <a:ea typeface="+mn-ea"/>
              </a:rPr>
              <a:t>)</a:t>
            </a:r>
            <a:r>
              <a:rPr lang="zh-CN" altLang="en-US" sz="2800" dirty="0" smtClean="0">
                <a:latin typeface="+mn-lt"/>
                <a:ea typeface="+mn-ea"/>
              </a:rPr>
              <a:t>上的容量已经变成</a:t>
            </a:r>
            <a:r>
              <a:rPr lang="en-US" altLang="zh-CN" sz="2800" dirty="0" smtClean="0">
                <a:latin typeface="+mn-lt"/>
                <a:ea typeface="+mn-ea"/>
              </a:rPr>
              <a:t>0</a:t>
            </a:r>
            <a:r>
              <a:rPr lang="zh-CN" altLang="en-US" sz="2800" dirty="0" smtClean="0">
                <a:latin typeface="+mn-lt"/>
                <a:ea typeface="+mn-ea"/>
              </a:rPr>
              <a:t>。即刚刚找到的增广路径上所增加的流量，等于</a:t>
            </a:r>
            <a:r>
              <a:rPr lang="en-US" altLang="zh-CN" sz="2800" dirty="0" smtClean="0">
                <a:latin typeface="+mn-lt"/>
                <a:ea typeface="+mn-ea"/>
              </a:rPr>
              <a:t>(</a:t>
            </a:r>
            <a:r>
              <a:rPr lang="en-US" altLang="zh-CN" sz="2800" dirty="0" err="1" smtClean="0">
                <a:latin typeface="+mn-lt"/>
                <a:ea typeface="+mn-ea"/>
              </a:rPr>
              <a:t>u,v</a:t>
            </a:r>
            <a:r>
              <a:rPr lang="en-US" altLang="zh-CN" sz="2800" dirty="0" smtClean="0">
                <a:latin typeface="+mn-lt"/>
                <a:ea typeface="+mn-ea"/>
              </a:rPr>
              <a:t>)</a:t>
            </a:r>
            <a:r>
              <a:rPr lang="zh-CN" altLang="en-US" sz="2800" dirty="0" smtClean="0">
                <a:latin typeface="+mn-lt"/>
                <a:ea typeface="+mn-ea"/>
              </a:rPr>
              <a:t>本次增广前的容量。</a:t>
            </a:r>
            <a:r>
              <a:rPr lang="en-US" altLang="zh-CN" sz="2800" dirty="0" smtClean="0">
                <a:latin typeface="+mn-lt"/>
                <a:ea typeface="+mn-ea"/>
              </a:rPr>
              <a:t>(DFS</a:t>
            </a:r>
            <a:r>
              <a:rPr lang="zh-CN" altLang="en-US" sz="2800" dirty="0" smtClean="0">
                <a:latin typeface="+mn-lt"/>
                <a:ea typeface="+mn-ea"/>
              </a:rPr>
              <a:t>的过程中，是从</a:t>
            </a:r>
            <a:r>
              <a:rPr lang="en-US" altLang="zh-CN" sz="2800" dirty="0" smtClean="0">
                <a:latin typeface="+mn-lt"/>
                <a:ea typeface="+mn-ea"/>
              </a:rPr>
              <a:t>u</a:t>
            </a:r>
            <a:r>
              <a:rPr lang="zh-CN" altLang="en-US" sz="2800" dirty="0" smtClean="0">
                <a:latin typeface="+mn-lt"/>
                <a:ea typeface="+mn-ea"/>
              </a:rPr>
              <a:t>走到更下层的</a:t>
            </a:r>
            <a:r>
              <a:rPr lang="en-US" altLang="zh-CN" sz="2800" dirty="0" smtClean="0">
                <a:latin typeface="+mn-lt"/>
                <a:ea typeface="+mn-ea"/>
              </a:rPr>
              <a:t>v</a:t>
            </a:r>
            <a:r>
              <a:rPr lang="zh-CN" altLang="en-US" sz="2800" dirty="0" smtClean="0">
                <a:latin typeface="+mn-lt"/>
                <a:ea typeface="+mn-ea"/>
              </a:rPr>
              <a:t>的</a:t>
            </a:r>
            <a:r>
              <a:rPr lang="en-US" altLang="zh-CN" sz="2800" dirty="0" smtClean="0">
                <a:latin typeface="+mn-lt"/>
                <a:ea typeface="+mn-ea"/>
              </a:rPr>
              <a:t>)</a:t>
            </a:r>
            <a:endParaRPr lang="en-US" altLang="zh-CN" sz="2800" dirty="0">
              <a:latin typeface="+mn-lt"/>
              <a:ea typeface="+mn-ea"/>
            </a:endParaRPr>
          </a:p>
          <a:p>
            <a:pPr marL="639763" lvl="1" indent="-246063" eaLnBrk="0" hangingPunct="0">
              <a:spcBef>
                <a:spcPct val="20000"/>
              </a:spcBef>
              <a:buClr>
                <a:schemeClr val="accent1"/>
              </a:buClr>
              <a:buSzPct val="85000"/>
            </a:pPr>
            <a:r>
              <a:rPr lang="en-US" altLang="zh-CN" sz="2800" dirty="0" smtClean="0">
                <a:latin typeface="+mn-lt"/>
                <a:ea typeface="+mn-ea"/>
              </a:rPr>
              <a:t>2)u</a:t>
            </a:r>
            <a:r>
              <a:rPr lang="zh-CN" altLang="en-US" sz="2800" dirty="0" smtClean="0">
                <a:latin typeface="+mn-lt"/>
                <a:ea typeface="+mn-ea"/>
              </a:rPr>
              <a:t>是满足条件</a:t>
            </a:r>
            <a:r>
              <a:rPr lang="en-US" altLang="zh-CN" sz="2800" dirty="0">
                <a:latin typeface="+mn-lt"/>
                <a:ea typeface="+mn-ea"/>
              </a:rPr>
              <a:t> </a:t>
            </a:r>
            <a:r>
              <a:rPr lang="en-US" altLang="zh-CN" sz="2800" dirty="0" smtClean="0">
                <a:latin typeface="+mn-lt"/>
                <a:ea typeface="+mn-ea"/>
              </a:rPr>
              <a:t>1)</a:t>
            </a:r>
            <a:r>
              <a:rPr lang="zh-CN" altLang="en-US" sz="2800" dirty="0" smtClean="0">
                <a:latin typeface="+mn-lt"/>
                <a:ea typeface="+mn-ea"/>
              </a:rPr>
              <a:t>的最上层的节点</a:t>
            </a:r>
            <a:endParaRPr lang="en-US" altLang="zh-CN" sz="2800" dirty="0">
              <a:latin typeface="+mn-lt"/>
              <a:ea typeface="+mn-ea"/>
            </a:endParaRPr>
          </a:p>
          <a:p>
            <a:pPr marL="639763" marR="0" lvl="1" indent="-246063" algn="l" defTabSz="914400" rtl="0" eaLnBrk="0" fontAlgn="base" latinLnBrk="0" hangingPunct="0">
              <a:lnSpc>
                <a:spcPct val="100000"/>
              </a:lnSpc>
              <a:spcBef>
                <a:spcPct val="20000"/>
              </a:spcBef>
              <a:spcAft>
                <a:spcPct val="0"/>
              </a:spcAft>
              <a:buClr>
                <a:schemeClr val="accent1"/>
              </a:buClr>
              <a:buSzPct val="85000"/>
              <a:tabLst/>
              <a:defRPr/>
            </a:pPr>
            <a:endParaRPr lang="en-US" altLang="zh-CN" sz="2800" dirty="0" smtClean="0">
              <a:latin typeface="+mn-lt"/>
              <a:ea typeface="+mn-ea"/>
            </a:endParaRPr>
          </a:p>
          <a:p>
            <a:pPr marL="639763" marR="0" lvl="1" indent="-246063" algn="l" defTabSz="914400" rtl="0" eaLnBrk="0" fontAlgn="base" latinLnBrk="0" hangingPunct="0">
              <a:lnSpc>
                <a:spcPct val="100000"/>
              </a:lnSpc>
              <a:spcBef>
                <a:spcPct val="20000"/>
              </a:spcBef>
              <a:spcAft>
                <a:spcPct val="0"/>
              </a:spcAft>
              <a:buClr>
                <a:schemeClr val="accent1"/>
              </a:buClr>
              <a:buSzPct val="85000"/>
              <a:tabLst/>
              <a:defRPr/>
            </a:pPr>
            <a:endParaRPr lang="en-US" altLang="zh-CN" sz="2600" dirty="0">
              <a:latin typeface="+mn-lt"/>
              <a:ea typeface="+mn-ea"/>
            </a:endParaRPr>
          </a:p>
          <a:p>
            <a:pPr marL="639763" marR="0" lvl="1" indent="-246063" algn="l" defTabSz="914400" rtl="0" eaLnBrk="0" fontAlgn="base" latinLnBrk="0" hangingPunct="0">
              <a:lnSpc>
                <a:spcPct val="100000"/>
              </a:lnSpc>
              <a:spcBef>
                <a:spcPct val="20000"/>
              </a:spcBef>
              <a:spcAft>
                <a:spcPct val="0"/>
              </a:spcAft>
              <a:buClr>
                <a:schemeClr val="accent1"/>
              </a:buClr>
              <a:buSzPct val="85000"/>
              <a:tabLst/>
              <a:defRPr/>
            </a:pPr>
            <a:endParaRPr lang="en-US" altLang="zh-CN" sz="2600" dirty="0" smtClean="0">
              <a:latin typeface="+mn-lt"/>
              <a:ea typeface="+mn-ea"/>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179512" y="620688"/>
            <a:ext cx="8712968" cy="4846320"/>
          </a:xfrm>
          <a:prstGeom prst="rect">
            <a:avLst/>
          </a:prstGeom>
        </p:spPr>
        <p:txBody>
          <a:bodyPr>
            <a:normAutofit lnSpcReduction="10000"/>
          </a:bodyPr>
          <a:lstStyle/>
          <a:p>
            <a:pPr marL="639763" marR="0" lvl="1" indent="-246063" algn="l" defTabSz="914400" rtl="0" eaLnBrk="0" fontAlgn="base" latinLnBrk="0" hangingPunct="0">
              <a:lnSpc>
                <a:spcPct val="100000"/>
              </a:lnSpc>
              <a:spcBef>
                <a:spcPct val="20000"/>
              </a:spcBef>
              <a:spcAft>
                <a:spcPct val="0"/>
              </a:spcAft>
              <a:buClr>
                <a:schemeClr val="accent1"/>
              </a:buClr>
              <a:buSzPct val="85000"/>
              <a:tabLst/>
              <a:defRPr/>
            </a:pPr>
            <a:endParaRPr lang="en-US" altLang="zh-CN" sz="2600" dirty="0">
              <a:latin typeface="+mn-lt"/>
              <a:ea typeface="+mn-ea"/>
            </a:endParaRPr>
          </a:p>
          <a:p>
            <a:pPr marL="639763" marR="0" lvl="1" indent="-246063" algn="l" defTabSz="914400" rtl="0" eaLnBrk="0" fontAlgn="base" latinLnBrk="0" hangingPunct="0">
              <a:lnSpc>
                <a:spcPct val="100000"/>
              </a:lnSpc>
              <a:spcBef>
                <a:spcPct val="20000"/>
              </a:spcBef>
              <a:spcAft>
                <a:spcPct val="0"/>
              </a:spcAft>
              <a:buClr>
                <a:schemeClr val="accent1"/>
              </a:buClr>
              <a:buSzPct val="85000"/>
              <a:tabLst/>
              <a:defRPr/>
            </a:pPr>
            <a:r>
              <a:rPr lang="zh-CN" altLang="en-US" sz="2600" dirty="0" smtClean="0">
                <a:latin typeface="+mn-lt"/>
                <a:ea typeface="+mn-ea"/>
              </a:rPr>
              <a:t>如果回溯到源点而且无法继续往下走了，</a:t>
            </a:r>
            <a:r>
              <a:rPr lang="en-US" altLang="zh-CN" sz="2600" dirty="0" smtClean="0">
                <a:latin typeface="+mn-lt"/>
                <a:ea typeface="+mn-ea"/>
              </a:rPr>
              <a:t>DFS</a:t>
            </a:r>
            <a:r>
              <a:rPr lang="zh-CN" altLang="en-US" sz="2600" dirty="0" smtClean="0">
                <a:latin typeface="+mn-lt"/>
                <a:ea typeface="+mn-ea"/>
              </a:rPr>
              <a:t>结束。</a:t>
            </a:r>
            <a:endParaRPr lang="en-US" altLang="zh-CN" sz="2600" dirty="0" smtClean="0">
              <a:latin typeface="+mn-lt"/>
              <a:ea typeface="+mn-ea"/>
            </a:endParaRPr>
          </a:p>
          <a:p>
            <a:pPr marL="639763" marR="0" lvl="1" indent="-246063" algn="l" defTabSz="914400" rtl="0" eaLnBrk="0" fontAlgn="base" latinLnBrk="0" hangingPunct="0">
              <a:lnSpc>
                <a:spcPct val="100000"/>
              </a:lnSpc>
              <a:spcBef>
                <a:spcPct val="20000"/>
              </a:spcBef>
              <a:spcAft>
                <a:spcPct val="0"/>
              </a:spcAft>
              <a:buClr>
                <a:schemeClr val="accent1"/>
              </a:buClr>
              <a:buSzPct val="85000"/>
              <a:tabLst/>
              <a:defRPr/>
            </a:pPr>
            <a:endParaRPr lang="en-US" altLang="zh-CN" sz="2600" dirty="0" smtClean="0">
              <a:latin typeface="+mn-lt"/>
              <a:ea typeface="+mn-ea"/>
            </a:endParaRPr>
          </a:p>
          <a:p>
            <a:pPr marL="639763" marR="0" lvl="1" indent="-246063" algn="l" defTabSz="914400" rtl="0" eaLnBrk="0" fontAlgn="base" latinLnBrk="0" hangingPunct="0">
              <a:lnSpc>
                <a:spcPct val="100000"/>
              </a:lnSpc>
              <a:spcBef>
                <a:spcPct val="20000"/>
              </a:spcBef>
              <a:spcAft>
                <a:spcPct val="0"/>
              </a:spcAft>
              <a:buClr>
                <a:schemeClr val="accent1"/>
              </a:buClr>
              <a:buSzPct val="85000"/>
              <a:tabLst/>
              <a:defRPr/>
            </a:pPr>
            <a:r>
              <a:rPr lang="zh-CN" altLang="en-US" sz="2600" dirty="0" smtClean="0">
                <a:latin typeface="+mn-lt"/>
                <a:ea typeface="+mn-ea"/>
              </a:rPr>
              <a:t>因此，一次</a:t>
            </a:r>
            <a:r>
              <a:rPr lang="en-US" altLang="zh-CN" sz="2600" dirty="0" smtClean="0">
                <a:latin typeface="+mn-lt"/>
                <a:ea typeface="+mn-ea"/>
              </a:rPr>
              <a:t>DFS</a:t>
            </a:r>
            <a:r>
              <a:rPr lang="zh-CN" altLang="en-US" sz="2600" dirty="0" smtClean="0">
                <a:latin typeface="+mn-lt"/>
                <a:ea typeface="+mn-ea"/>
              </a:rPr>
              <a:t>过程中，可以找到多条增广路径。</a:t>
            </a:r>
            <a:endParaRPr lang="en-US" altLang="zh-CN" sz="2600" dirty="0" smtClean="0">
              <a:latin typeface="+mn-lt"/>
              <a:ea typeface="+mn-ea"/>
            </a:endParaRPr>
          </a:p>
          <a:p>
            <a:pPr marL="639763" marR="0" lvl="1" indent="-246063" algn="l" defTabSz="914400" rtl="0" eaLnBrk="0" fontAlgn="base" latinLnBrk="0" hangingPunct="0">
              <a:lnSpc>
                <a:spcPct val="100000"/>
              </a:lnSpc>
              <a:spcBef>
                <a:spcPct val="20000"/>
              </a:spcBef>
              <a:spcAft>
                <a:spcPct val="0"/>
              </a:spcAft>
              <a:buClr>
                <a:schemeClr val="accent1"/>
              </a:buClr>
              <a:buSzPct val="85000"/>
              <a:tabLst/>
              <a:defRPr/>
            </a:pPr>
            <a:endParaRPr lang="en-US" altLang="zh-CN" sz="2600" dirty="0" smtClean="0">
              <a:latin typeface="+mn-lt"/>
              <a:ea typeface="+mn-ea"/>
            </a:endParaRPr>
          </a:p>
          <a:p>
            <a:pPr marL="639763" marR="0" lvl="1" indent="-246063" algn="l" defTabSz="914400" rtl="0" eaLnBrk="0" fontAlgn="base" latinLnBrk="0" hangingPunct="0">
              <a:lnSpc>
                <a:spcPct val="100000"/>
              </a:lnSpc>
              <a:spcBef>
                <a:spcPct val="20000"/>
              </a:spcBef>
              <a:spcAft>
                <a:spcPct val="0"/>
              </a:spcAft>
              <a:buClr>
                <a:schemeClr val="accent1"/>
              </a:buClr>
              <a:buSzPct val="85000"/>
              <a:tabLst/>
              <a:defRPr/>
            </a:pPr>
            <a:r>
              <a:rPr lang="en-US" altLang="zh-CN" sz="2600" dirty="0" smtClean="0">
                <a:latin typeface="+mn-lt"/>
                <a:ea typeface="+mn-ea"/>
              </a:rPr>
              <a:t>DFS</a:t>
            </a:r>
            <a:r>
              <a:rPr lang="zh-CN" altLang="en-US" sz="2600" dirty="0" smtClean="0">
                <a:latin typeface="+mn-lt"/>
                <a:ea typeface="+mn-ea"/>
              </a:rPr>
              <a:t>结束后，对残余网络再次进行分层，然后再进行</a:t>
            </a:r>
            <a:r>
              <a:rPr lang="en-US" altLang="zh-CN" sz="2600" dirty="0" smtClean="0">
                <a:latin typeface="+mn-lt"/>
                <a:ea typeface="+mn-ea"/>
              </a:rPr>
              <a:t>DFS</a:t>
            </a:r>
          </a:p>
          <a:p>
            <a:pPr marL="639763" marR="0" lvl="1" indent="-246063" algn="l" defTabSz="914400" rtl="0" eaLnBrk="0" fontAlgn="base" latinLnBrk="0" hangingPunct="0">
              <a:lnSpc>
                <a:spcPct val="100000"/>
              </a:lnSpc>
              <a:spcBef>
                <a:spcPct val="20000"/>
              </a:spcBef>
              <a:spcAft>
                <a:spcPct val="0"/>
              </a:spcAft>
              <a:buClr>
                <a:schemeClr val="accent1"/>
              </a:buClr>
              <a:buSzPct val="85000"/>
              <a:tabLst/>
              <a:defRPr/>
            </a:pPr>
            <a:endParaRPr lang="en-US" altLang="zh-CN" sz="2600" dirty="0" smtClean="0">
              <a:latin typeface="+mn-lt"/>
              <a:ea typeface="+mn-ea"/>
            </a:endParaRPr>
          </a:p>
          <a:p>
            <a:pPr marL="639763" marR="0" lvl="1" indent="-246063" algn="l" defTabSz="914400" rtl="0" eaLnBrk="0" fontAlgn="base" latinLnBrk="0" hangingPunct="0">
              <a:lnSpc>
                <a:spcPct val="100000"/>
              </a:lnSpc>
              <a:spcBef>
                <a:spcPct val="20000"/>
              </a:spcBef>
              <a:spcAft>
                <a:spcPct val="0"/>
              </a:spcAft>
              <a:buClr>
                <a:schemeClr val="accent1"/>
              </a:buClr>
              <a:buSzPct val="85000"/>
              <a:tabLst/>
              <a:defRPr/>
            </a:pPr>
            <a:r>
              <a:rPr lang="zh-CN" altLang="en-US" sz="2600" dirty="0" smtClean="0">
                <a:latin typeface="+mn-lt"/>
                <a:ea typeface="+mn-ea"/>
              </a:rPr>
              <a:t>当残余网络的分层操作无法算出汇点的层次（即</a:t>
            </a:r>
            <a:r>
              <a:rPr lang="en-US" altLang="zh-CN" sz="2600" dirty="0" smtClean="0">
                <a:latin typeface="+mn-lt"/>
                <a:ea typeface="+mn-ea"/>
              </a:rPr>
              <a:t>BFS</a:t>
            </a:r>
            <a:r>
              <a:rPr lang="zh-CN" altLang="en-US" sz="2600" dirty="0" smtClean="0">
                <a:latin typeface="+mn-lt"/>
                <a:ea typeface="+mn-ea"/>
              </a:rPr>
              <a:t>到达不了汇点）时，算法结束，最大流求出。</a:t>
            </a:r>
            <a:endParaRPr lang="en-US" altLang="zh-CN" sz="2600" dirty="0" smtClean="0">
              <a:latin typeface="+mn-lt"/>
              <a:ea typeface="+mn-ea"/>
            </a:endParaRPr>
          </a:p>
          <a:p>
            <a:pPr marL="639763" marR="0" lvl="1" indent="-246063" algn="l" defTabSz="914400" rtl="0" eaLnBrk="0" fontAlgn="base" latinLnBrk="0" hangingPunct="0">
              <a:lnSpc>
                <a:spcPct val="100000"/>
              </a:lnSpc>
              <a:spcBef>
                <a:spcPct val="20000"/>
              </a:spcBef>
              <a:spcAft>
                <a:spcPct val="0"/>
              </a:spcAft>
              <a:buClr>
                <a:schemeClr val="accent1"/>
              </a:buClr>
              <a:buSzPct val="85000"/>
              <a:tabLst/>
              <a:defRPr/>
            </a:pPr>
            <a:endParaRPr lang="en-US" altLang="zh-CN" sz="2600" dirty="0">
              <a:latin typeface="+mn-lt"/>
              <a:ea typeface="+mn-ea"/>
            </a:endParaRPr>
          </a:p>
          <a:p>
            <a:pPr marL="639763" lvl="1" indent="-246063" eaLnBrk="0" hangingPunct="0">
              <a:spcBef>
                <a:spcPct val="20000"/>
              </a:spcBef>
              <a:buClr>
                <a:schemeClr val="accent1"/>
              </a:buClr>
              <a:buSzPct val="85000"/>
            </a:pPr>
            <a:r>
              <a:rPr lang="zh-CN" altLang="en-US" sz="2600" dirty="0" smtClean="0">
                <a:latin typeface="+mn-lt"/>
                <a:ea typeface="+mn-ea"/>
              </a:rPr>
              <a:t>一般用栈实现</a:t>
            </a:r>
            <a:r>
              <a:rPr lang="en-US" altLang="zh-CN" sz="2600" dirty="0" smtClean="0">
                <a:latin typeface="+mn-lt"/>
                <a:ea typeface="+mn-ea"/>
              </a:rPr>
              <a:t>DFS,</a:t>
            </a:r>
            <a:r>
              <a:rPr lang="zh-CN" altLang="en-US" sz="2600" dirty="0" smtClean="0">
                <a:latin typeface="+mn-lt"/>
                <a:ea typeface="+mn-ea"/>
              </a:rPr>
              <a:t>这样就能从栈中提取出增广路径。</a:t>
            </a:r>
            <a:endParaRPr lang="en-US" altLang="zh-CN" sz="2600" dirty="0">
              <a:latin typeface="+mn-lt"/>
              <a:ea typeface="+mn-ea"/>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404664"/>
            <a:ext cx="8640960" cy="4308872"/>
          </a:xfrm>
          <a:prstGeom prst="rect">
            <a:avLst/>
          </a:prstGeom>
        </p:spPr>
        <p:txBody>
          <a:bodyPr wrap="square">
            <a:spAutoFit/>
          </a:bodyPr>
          <a:lstStyle/>
          <a:p>
            <a:r>
              <a:rPr lang="en-US" altLang="zh-CN" sz="3000" dirty="0" smtClean="0">
                <a:solidFill>
                  <a:srgbClr val="7030A0"/>
                </a:solidFill>
              </a:rPr>
              <a:t>POJ 3436 ACM </a:t>
            </a:r>
            <a:r>
              <a:rPr lang="en-US" altLang="zh-CN" sz="3000" dirty="0">
                <a:solidFill>
                  <a:srgbClr val="7030A0"/>
                </a:solidFill>
              </a:rPr>
              <a:t>Computer Factory</a:t>
            </a:r>
          </a:p>
          <a:p>
            <a:r>
              <a:rPr lang="zh-CN" altLang="en-US" dirty="0" smtClean="0"/>
              <a:t>􁥥􃏙􄠖􃻭􃻯􃻹</a:t>
            </a:r>
            <a:endParaRPr lang="en-US" altLang="zh-CN" dirty="0" smtClean="0"/>
          </a:p>
          <a:p>
            <a:endParaRPr lang="en-US" altLang="zh-CN" dirty="0"/>
          </a:p>
          <a:p>
            <a:r>
              <a:rPr lang="zh-CN" altLang="en-US" sz="2600" dirty="0" smtClean="0"/>
              <a:t>电脑</a:t>
            </a:r>
            <a:r>
              <a:rPr lang="zh-CN" altLang="en-US" sz="2600" dirty="0"/>
              <a:t>公司生产电脑有</a:t>
            </a:r>
            <a:r>
              <a:rPr lang="en-US" altLang="zh-CN" sz="2600" dirty="0"/>
              <a:t>N</a:t>
            </a:r>
            <a:r>
              <a:rPr lang="zh-CN" altLang="en-US" sz="2600" dirty="0"/>
              <a:t>个机器，每个机器单位时间</a:t>
            </a:r>
            <a:r>
              <a:rPr lang="zh-CN" altLang="en-US" sz="2600" dirty="0" smtClean="0"/>
              <a:t>产量为</a:t>
            </a:r>
            <a:r>
              <a:rPr lang="en-US" altLang="zh-CN" sz="2600" dirty="0" err="1"/>
              <a:t>Qi</a:t>
            </a:r>
            <a:r>
              <a:rPr lang="zh-CN" altLang="en-US" sz="2600" dirty="0"/>
              <a:t>。</a:t>
            </a:r>
          </a:p>
          <a:p>
            <a:endParaRPr lang="en-US" altLang="zh-CN" sz="2600" dirty="0"/>
          </a:p>
          <a:p>
            <a:r>
              <a:rPr lang="zh-CN" altLang="en-US" sz="2600" dirty="0" smtClean="0"/>
              <a:t>电脑</a:t>
            </a:r>
            <a:r>
              <a:rPr lang="zh-CN" altLang="en-US" sz="2600" dirty="0"/>
              <a:t>由</a:t>
            </a:r>
            <a:r>
              <a:rPr lang="en-US" altLang="zh-CN" sz="2600" dirty="0"/>
              <a:t>P</a:t>
            </a:r>
            <a:r>
              <a:rPr lang="zh-CN" altLang="en-US" sz="2600" dirty="0"/>
              <a:t>个</a:t>
            </a:r>
            <a:r>
              <a:rPr lang="zh-CN" altLang="en-US" sz="2600" dirty="0" smtClean="0"/>
              <a:t>部件组成</a:t>
            </a:r>
            <a:r>
              <a:rPr lang="zh-CN" altLang="en-US" sz="2600" dirty="0"/>
              <a:t>，每个机器工作时只能把有</a:t>
            </a:r>
            <a:r>
              <a:rPr lang="zh-CN" altLang="en-US" sz="2600" dirty="0" smtClean="0"/>
              <a:t>某些部件的半成品电脑</a:t>
            </a:r>
            <a:r>
              <a:rPr lang="en-US" altLang="zh-CN" sz="2600" dirty="0" smtClean="0"/>
              <a:t>(</a:t>
            </a:r>
            <a:r>
              <a:rPr lang="zh-CN" altLang="en-US" sz="2600" dirty="0" smtClean="0"/>
              <a:t>或什么都没有的空电脑）变成</a:t>
            </a:r>
            <a:r>
              <a:rPr lang="zh-CN" altLang="en-US" sz="2600" dirty="0"/>
              <a:t>有另</a:t>
            </a:r>
            <a:r>
              <a:rPr lang="zh-CN" altLang="en-US" sz="2600" dirty="0" smtClean="0"/>
              <a:t>一些部件的</a:t>
            </a:r>
            <a:r>
              <a:rPr lang="zh-CN" altLang="en-US" sz="2600" dirty="0"/>
              <a:t>半成品</a:t>
            </a:r>
            <a:r>
              <a:rPr lang="zh-CN" altLang="en-US" sz="2600" dirty="0" smtClean="0"/>
              <a:t>电脑或完整电脑</a:t>
            </a:r>
            <a:r>
              <a:rPr lang="en-US" altLang="zh-CN" sz="2600" dirty="0" smtClean="0"/>
              <a:t>(</a:t>
            </a:r>
            <a:r>
              <a:rPr lang="zh-CN" altLang="en-US" sz="2600" dirty="0" smtClean="0"/>
              <a:t>也可能移除某些部件）。求电脑</a:t>
            </a:r>
            <a:r>
              <a:rPr lang="zh-CN" altLang="en-US" sz="2600" dirty="0"/>
              <a:t>公司</a:t>
            </a:r>
            <a:r>
              <a:rPr lang="zh-CN" altLang="en-US" sz="2600" dirty="0" smtClean="0"/>
              <a:t>的单位时间最大产量，以及哪些机器有协作关系，即一台机器把它的产品交给另一台机器加工。</a:t>
            </a:r>
            <a:endParaRPr lang="zh-CN" altLang="en-US" sz="2600"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404664"/>
            <a:ext cx="8640960" cy="553998"/>
          </a:xfrm>
          <a:prstGeom prst="rect">
            <a:avLst/>
          </a:prstGeom>
        </p:spPr>
        <p:txBody>
          <a:bodyPr wrap="square">
            <a:spAutoFit/>
          </a:bodyPr>
          <a:lstStyle/>
          <a:p>
            <a:r>
              <a:rPr lang="en-US" altLang="zh-CN" sz="3000" dirty="0" smtClean="0">
                <a:solidFill>
                  <a:srgbClr val="7030A0"/>
                </a:solidFill>
              </a:rPr>
              <a:t>POJ 3436 ACM </a:t>
            </a:r>
            <a:r>
              <a:rPr lang="en-US" altLang="zh-CN" sz="3000" dirty="0">
                <a:solidFill>
                  <a:srgbClr val="7030A0"/>
                </a:solidFill>
              </a:rPr>
              <a:t>Computer </a:t>
            </a:r>
            <a:r>
              <a:rPr lang="en-US" altLang="zh-CN" sz="3000" dirty="0" smtClean="0">
                <a:solidFill>
                  <a:srgbClr val="7030A0"/>
                </a:solidFill>
              </a:rPr>
              <a:t>Factory</a:t>
            </a:r>
            <a:endParaRPr lang="en-US" altLang="zh-CN" dirty="0"/>
          </a:p>
        </p:txBody>
      </p:sp>
      <p:sp>
        <p:nvSpPr>
          <p:cNvPr id="4" name="矩形 3"/>
          <p:cNvSpPr/>
          <p:nvPr/>
        </p:nvSpPr>
        <p:spPr>
          <a:xfrm>
            <a:off x="395536" y="1484784"/>
            <a:ext cx="3312368" cy="3447098"/>
          </a:xfrm>
          <a:prstGeom prst="rect">
            <a:avLst/>
          </a:prstGeom>
        </p:spPr>
        <p:txBody>
          <a:bodyPr wrap="square">
            <a:spAutoFit/>
          </a:bodyPr>
          <a:lstStyle/>
          <a:p>
            <a:r>
              <a:rPr lang="en-US" altLang="zh-CN" sz="3000" dirty="0" smtClean="0"/>
              <a:t>Sample input</a:t>
            </a:r>
          </a:p>
          <a:p>
            <a:endParaRPr lang="en-US" altLang="zh-CN" dirty="0" smtClean="0"/>
          </a:p>
          <a:p>
            <a:r>
              <a:rPr lang="en-US" altLang="zh-CN" sz="3400" dirty="0" smtClean="0"/>
              <a:t>3 4</a:t>
            </a:r>
          </a:p>
          <a:p>
            <a:r>
              <a:rPr lang="en-US" altLang="zh-CN" sz="3400" dirty="0" smtClean="0"/>
              <a:t>15  0 0 0  0 1 0</a:t>
            </a:r>
          </a:p>
          <a:p>
            <a:r>
              <a:rPr lang="en-US" altLang="zh-CN" sz="3400" dirty="0" smtClean="0"/>
              <a:t>10  0 0 0  0 1 1</a:t>
            </a:r>
          </a:p>
          <a:p>
            <a:r>
              <a:rPr lang="en-US" altLang="zh-CN" sz="3400" dirty="0" smtClean="0"/>
              <a:t>30  0 1 2  1 1 1</a:t>
            </a:r>
          </a:p>
          <a:p>
            <a:r>
              <a:rPr lang="en-US" altLang="zh-CN" sz="3400" dirty="0" smtClean="0"/>
              <a:t>3    0 2 1  1 1 1</a:t>
            </a:r>
            <a:endParaRPr lang="en-US" altLang="zh-CN" sz="3400" dirty="0"/>
          </a:p>
        </p:txBody>
      </p:sp>
      <p:sp>
        <p:nvSpPr>
          <p:cNvPr id="6" name="矩形 5"/>
          <p:cNvSpPr/>
          <p:nvPr/>
        </p:nvSpPr>
        <p:spPr>
          <a:xfrm>
            <a:off x="4283968" y="1772816"/>
            <a:ext cx="4572000" cy="1938992"/>
          </a:xfrm>
          <a:prstGeom prst="rect">
            <a:avLst/>
          </a:prstGeom>
        </p:spPr>
        <p:txBody>
          <a:bodyPr>
            <a:spAutoFit/>
          </a:bodyPr>
          <a:lstStyle/>
          <a:p>
            <a:r>
              <a:rPr lang="en-US" altLang="zh-CN" sz="3000" dirty="0" smtClean="0"/>
              <a:t>Sample output</a:t>
            </a:r>
          </a:p>
          <a:p>
            <a:r>
              <a:rPr lang="en-US" altLang="zh-CN" sz="3000" dirty="0" smtClean="0"/>
              <a:t>25 2</a:t>
            </a:r>
          </a:p>
          <a:p>
            <a:r>
              <a:rPr lang="en-US" altLang="zh-CN" sz="3000" dirty="0" smtClean="0"/>
              <a:t>1 3 15</a:t>
            </a:r>
          </a:p>
          <a:p>
            <a:r>
              <a:rPr lang="en-US" altLang="zh-CN" sz="3000" dirty="0" smtClean="0"/>
              <a:t>2 3 10</a:t>
            </a:r>
            <a:endParaRPr lang="en-US" altLang="zh-CN" sz="3000"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7544" y="908720"/>
            <a:ext cx="8280920" cy="4493538"/>
          </a:xfrm>
          <a:prstGeom prst="rect">
            <a:avLst/>
          </a:prstGeom>
        </p:spPr>
        <p:txBody>
          <a:bodyPr wrap="square">
            <a:spAutoFit/>
          </a:bodyPr>
          <a:lstStyle/>
          <a:p>
            <a:r>
              <a:rPr lang="zh-CN" altLang="en-US" sz="2600" b="1" dirty="0" smtClean="0"/>
              <a:t>建模分析：</a:t>
            </a:r>
          </a:p>
          <a:p>
            <a:endParaRPr lang="zh-CN" altLang="en-US" sz="2600" b="1" dirty="0" smtClean="0"/>
          </a:p>
          <a:p>
            <a:r>
              <a:rPr lang="zh-CN" altLang="en-US" sz="2600" b="1" dirty="0" smtClean="0"/>
              <a:t>每个工厂有三个动作：</a:t>
            </a:r>
          </a:p>
          <a:p>
            <a:endParaRPr lang="zh-CN" altLang="en-US" sz="2600" b="1" dirty="0" smtClean="0"/>
          </a:p>
          <a:p>
            <a:r>
              <a:rPr lang="en-US" altLang="zh-CN" sz="2600" b="1" dirty="0" smtClean="0"/>
              <a:t>1)</a:t>
            </a:r>
            <a:r>
              <a:rPr lang="zh-CN" altLang="en-US" sz="2600" b="1" dirty="0" smtClean="0"/>
              <a:t>接收原材料 </a:t>
            </a:r>
            <a:endParaRPr lang="en-US" altLang="zh-CN" sz="2600" b="1" dirty="0" smtClean="0"/>
          </a:p>
          <a:p>
            <a:endParaRPr lang="en-US" altLang="zh-CN" sz="2600" b="1" dirty="0"/>
          </a:p>
          <a:p>
            <a:r>
              <a:rPr lang="zh-CN" altLang="en-US" sz="2600" b="1" dirty="0" smtClean="0"/>
              <a:t> </a:t>
            </a:r>
            <a:r>
              <a:rPr lang="en-US" altLang="zh-CN" sz="2600" b="1" dirty="0" smtClean="0"/>
              <a:t>2)</a:t>
            </a:r>
            <a:r>
              <a:rPr lang="zh-CN" altLang="en-US" sz="2600" b="1" dirty="0" smtClean="0"/>
              <a:t>生产 </a:t>
            </a:r>
            <a:endParaRPr lang="en-US" altLang="zh-CN" sz="2600" b="1" dirty="0" smtClean="0"/>
          </a:p>
          <a:p>
            <a:endParaRPr lang="en-US" altLang="zh-CN" sz="2600" b="1" dirty="0"/>
          </a:p>
          <a:p>
            <a:r>
              <a:rPr lang="en-US" altLang="zh-CN" sz="2600" b="1" dirty="0" smtClean="0"/>
              <a:t>3)</a:t>
            </a:r>
            <a:r>
              <a:rPr lang="zh-CN" altLang="en-US" sz="2600" b="1" dirty="0" smtClean="0"/>
              <a:t>将其产出的半成品给其他机器，或产出成品。</a:t>
            </a:r>
          </a:p>
          <a:p>
            <a:endParaRPr lang="en-US" altLang="zh-CN" sz="2600" b="1" dirty="0" smtClean="0"/>
          </a:p>
          <a:p>
            <a:r>
              <a:rPr lang="zh-CN" altLang="en-US" sz="2600" b="1" dirty="0" smtClean="0"/>
              <a:t>这三个过程都对应不同的流量。</a:t>
            </a:r>
            <a:endParaRPr lang="zh-CN" altLang="en-US" sz="2600" b="1"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476672"/>
            <a:ext cx="8280920" cy="5632311"/>
          </a:xfrm>
          <a:prstGeom prst="rect">
            <a:avLst/>
          </a:prstGeom>
        </p:spPr>
        <p:txBody>
          <a:bodyPr wrap="square">
            <a:spAutoFit/>
          </a:bodyPr>
          <a:lstStyle/>
          <a:p>
            <a:r>
              <a:rPr lang="zh-CN" altLang="en-US" sz="3000" b="1" dirty="0" smtClean="0">
                <a:solidFill>
                  <a:srgbClr val="7030A0"/>
                </a:solidFill>
              </a:rPr>
              <a:t>网络流模型：</a:t>
            </a:r>
          </a:p>
          <a:p>
            <a:endParaRPr lang="zh-CN" altLang="en-US" dirty="0" smtClean="0"/>
          </a:p>
          <a:p>
            <a:r>
              <a:rPr lang="en-US" altLang="zh-CN" sz="2600" b="1" dirty="0" smtClean="0"/>
              <a:t>1) </a:t>
            </a:r>
            <a:r>
              <a:rPr lang="zh-CN" altLang="en-US" sz="2600" b="1" dirty="0" smtClean="0"/>
              <a:t>添加一个原点</a:t>
            </a:r>
            <a:r>
              <a:rPr lang="en-US" altLang="zh-CN" sz="2600" b="1" dirty="0" smtClean="0"/>
              <a:t>S,S</a:t>
            </a:r>
            <a:r>
              <a:rPr lang="zh-CN" altLang="en-US" sz="2600" b="1" dirty="0" smtClean="0"/>
              <a:t>提供最初的原料 </a:t>
            </a:r>
            <a:r>
              <a:rPr lang="en-US" altLang="zh-CN" sz="2600" b="1" dirty="0" smtClean="0"/>
              <a:t>00000...</a:t>
            </a:r>
          </a:p>
          <a:p>
            <a:r>
              <a:rPr lang="en-US" altLang="zh-CN" sz="2600" b="1" dirty="0" smtClean="0"/>
              <a:t>2) </a:t>
            </a:r>
            <a:r>
              <a:rPr lang="zh-CN" altLang="en-US" sz="2600" b="1" dirty="0" smtClean="0"/>
              <a:t>添加一个汇点</a:t>
            </a:r>
            <a:r>
              <a:rPr lang="en-US" altLang="zh-CN" sz="2600" b="1" dirty="0" smtClean="0"/>
              <a:t>T, T</a:t>
            </a:r>
            <a:r>
              <a:rPr lang="zh-CN" altLang="en-US" sz="2600" b="1" dirty="0" smtClean="0"/>
              <a:t>接受最终的产品 </a:t>
            </a:r>
            <a:r>
              <a:rPr lang="en-US" altLang="zh-CN" sz="2600" b="1" dirty="0" smtClean="0"/>
              <a:t>11111....</a:t>
            </a:r>
          </a:p>
          <a:p>
            <a:r>
              <a:rPr lang="en-US" altLang="zh-CN" sz="2600" b="1" dirty="0" smtClean="0"/>
              <a:t>3) </a:t>
            </a:r>
            <a:r>
              <a:rPr lang="zh-CN" altLang="en-US" sz="2600" b="1" dirty="0" smtClean="0"/>
              <a:t>将每个机器拆成两个点</a:t>
            </a:r>
            <a:r>
              <a:rPr lang="en-US" altLang="zh-CN" sz="2600" b="1" dirty="0" smtClean="0"/>
              <a:t>: </a:t>
            </a:r>
            <a:r>
              <a:rPr lang="zh-CN" altLang="en-US" sz="2600" b="1" dirty="0" smtClean="0"/>
              <a:t>编号为</a:t>
            </a:r>
            <a:r>
              <a:rPr lang="en-US" altLang="zh-CN" sz="2600" b="1" dirty="0" err="1" smtClean="0"/>
              <a:t>i</a:t>
            </a:r>
            <a:r>
              <a:rPr lang="zh-CN" altLang="en-US" sz="2600" b="1" dirty="0" smtClean="0"/>
              <a:t>的接收节点，和编号为</a:t>
            </a:r>
            <a:r>
              <a:rPr lang="en-US" altLang="zh-CN" sz="2600" b="1" dirty="0" err="1" smtClean="0"/>
              <a:t>i+n</a:t>
            </a:r>
            <a:r>
              <a:rPr lang="zh-CN" altLang="en-US" sz="2600" b="1" dirty="0" smtClean="0"/>
              <a:t>的产出节点（</a:t>
            </a:r>
            <a:r>
              <a:rPr lang="en-US" altLang="zh-CN" sz="2600" b="1" dirty="0" smtClean="0"/>
              <a:t>n</a:t>
            </a:r>
            <a:r>
              <a:rPr lang="zh-CN" altLang="en-US" sz="2600" b="1" dirty="0" smtClean="0"/>
              <a:t>是机器数目），前者用于接收原料，后者用于提供加工后的半成品或成品。这两个点之间要连一条边，容量为单位时间产量</a:t>
            </a:r>
            <a:r>
              <a:rPr lang="en-US" altLang="zh-CN" sz="2600" b="1" dirty="0" err="1" smtClean="0"/>
              <a:t>Qi</a:t>
            </a:r>
            <a:endParaRPr lang="en-US" altLang="zh-CN" sz="2600" b="1" dirty="0" smtClean="0"/>
          </a:p>
          <a:p>
            <a:r>
              <a:rPr lang="en-US" altLang="zh-CN" sz="2600" b="1" dirty="0" smtClean="0"/>
              <a:t>4) S </a:t>
            </a:r>
            <a:r>
              <a:rPr lang="zh-CN" altLang="en-US" sz="2600" b="1" dirty="0" smtClean="0"/>
              <a:t>连边到所有接收 </a:t>
            </a:r>
            <a:r>
              <a:rPr lang="en-US" altLang="zh-CN" sz="2600" b="1" dirty="0" smtClean="0"/>
              <a:t>"0000..." </a:t>
            </a:r>
            <a:r>
              <a:rPr lang="zh-CN" altLang="en-US" sz="2600" b="1" dirty="0" smtClean="0"/>
              <a:t>或 </a:t>
            </a:r>
            <a:r>
              <a:rPr lang="en-US" altLang="zh-CN" sz="2600" b="1" dirty="0" smtClean="0"/>
              <a:t>"</a:t>
            </a:r>
            <a:r>
              <a:rPr lang="zh-CN" altLang="en-US" sz="2600" b="1" dirty="0" smtClean="0"/>
              <a:t>若干个</a:t>
            </a:r>
            <a:r>
              <a:rPr lang="en-US" altLang="zh-CN" sz="2600" b="1" dirty="0" smtClean="0"/>
              <a:t>0</a:t>
            </a:r>
            <a:r>
              <a:rPr lang="zh-CN" altLang="en-US" sz="2600" b="1" dirty="0" smtClean="0"/>
              <a:t>及若干个</a:t>
            </a:r>
            <a:r>
              <a:rPr lang="en-US" altLang="zh-CN" sz="2600" b="1" dirty="0" smtClean="0"/>
              <a:t>2" </a:t>
            </a:r>
            <a:r>
              <a:rPr lang="zh-CN" altLang="en-US" sz="2600" b="1" dirty="0" smtClean="0"/>
              <a:t>的机器，容量为无穷大</a:t>
            </a:r>
          </a:p>
          <a:p>
            <a:r>
              <a:rPr lang="en-US" altLang="zh-CN" sz="2600" b="1" dirty="0" smtClean="0"/>
              <a:t>5) </a:t>
            </a:r>
            <a:r>
              <a:rPr lang="zh-CN" altLang="en-US" sz="2600" b="1" dirty="0" smtClean="0"/>
              <a:t>产出节点连边到能接受其产品的接收节点，容量无穷大</a:t>
            </a:r>
          </a:p>
          <a:p>
            <a:r>
              <a:rPr lang="en-US" altLang="zh-CN" sz="2600" b="1" dirty="0" smtClean="0"/>
              <a:t>6) </a:t>
            </a:r>
            <a:r>
              <a:rPr lang="zh-CN" altLang="en-US" sz="2600" b="1" dirty="0" smtClean="0"/>
              <a:t>能产出成品的节点，连边到</a:t>
            </a:r>
            <a:r>
              <a:rPr lang="en-US" altLang="zh-CN" sz="2600" b="1" dirty="0" smtClean="0"/>
              <a:t>T</a:t>
            </a:r>
            <a:r>
              <a:rPr lang="zh-CN" altLang="en-US" sz="2600" b="1" dirty="0" smtClean="0"/>
              <a:t>，容量无穷大。</a:t>
            </a:r>
          </a:p>
          <a:p>
            <a:r>
              <a:rPr lang="en-US" altLang="zh-CN" sz="2600" b="1" dirty="0" smtClean="0"/>
              <a:t>7) </a:t>
            </a:r>
            <a:r>
              <a:rPr lang="zh-CN" altLang="en-US" sz="2600" b="1" dirty="0" smtClean="0"/>
              <a:t>求</a:t>
            </a:r>
            <a:r>
              <a:rPr lang="en-US" altLang="zh-CN" sz="2600" b="1" dirty="0" smtClean="0"/>
              <a:t>S</a:t>
            </a:r>
            <a:r>
              <a:rPr lang="zh-CN" altLang="en-US" sz="2600" b="1" dirty="0" smtClean="0"/>
              <a:t>到</a:t>
            </a:r>
            <a:r>
              <a:rPr lang="en-US" altLang="zh-CN" sz="2600" b="1" dirty="0" smtClean="0"/>
              <a:t>T</a:t>
            </a:r>
            <a:r>
              <a:rPr lang="zh-CN" altLang="en-US" sz="2600" b="1" dirty="0" smtClean="0"/>
              <a:t>的最大流</a:t>
            </a:r>
            <a:endParaRPr lang="zh-CN" altLang="en-US" sz="2600" b="1"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404664"/>
            <a:ext cx="8712968" cy="5139869"/>
          </a:xfrm>
          <a:prstGeom prst="rect">
            <a:avLst/>
          </a:prstGeom>
        </p:spPr>
        <p:txBody>
          <a:bodyPr wrap="square">
            <a:spAutoFit/>
          </a:bodyPr>
          <a:lstStyle/>
          <a:p>
            <a:r>
              <a:rPr lang="en-US" altLang="zh-CN" sz="3000" dirty="0" err="1" smtClean="0">
                <a:solidFill>
                  <a:srgbClr val="7030A0"/>
                </a:solidFill>
              </a:rPr>
              <a:t>poj</a:t>
            </a:r>
            <a:r>
              <a:rPr lang="en-US" altLang="zh-CN" sz="3000" dirty="0" smtClean="0">
                <a:solidFill>
                  <a:srgbClr val="7030A0"/>
                </a:solidFill>
              </a:rPr>
              <a:t> 2112 Optimal Milking</a:t>
            </a:r>
          </a:p>
          <a:p>
            <a:endParaRPr lang="en-US" altLang="zh-CN" dirty="0" smtClean="0"/>
          </a:p>
          <a:p>
            <a:r>
              <a:rPr lang="zh-CN" altLang="en-US" sz="2800" dirty="0" smtClean="0"/>
              <a:t>有</a:t>
            </a:r>
            <a:r>
              <a:rPr lang="en-US" altLang="zh-CN" sz="2800" dirty="0" smtClean="0"/>
              <a:t>K</a:t>
            </a:r>
            <a:r>
              <a:rPr lang="zh-CN" altLang="en-US" sz="2800" dirty="0" smtClean="0"/>
              <a:t>台挤奶机器和</a:t>
            </a:r>
            <a:r>
              <a:rPr lang="en-US" altLang="zh-CN" sz="2800" dirty="0" smtClean="0"/>
              <a:t>C</a:t>
            </a:r>
            <a:r>
              <a:rPr lang="zh-CN" altLang="en-US" sz="2800" dirty="0" smtClean="0"/>
              <a:t>头牛</a:t>
            </a:r>
            <a:r>
              <a:rPr lang="en-US" altLang="zh-CN" sz="2800" dirty="0" smtClean="0"/>
              <a:t>(</a:t>
            </a:r>
            <a:r>
              <a:rPr lang="zh-CN" altLang="en-US" sz="2800" dirty="0" smtClean="0"/>
              <a:t>统称为物体），每台挤奶机器只能容纳</a:t>
            </a:r>
            <a:r>
              <a:rPr lang="en-US" altLang="zh-CN" sz="2800" dirty="0" smtClean="0"/>
              <a:t>M</a:t>
            </a:r>
            <a:r>
              <a:rPr lang="zh-CN" altLang="en-US" sz="2800" dirty="0" smtClean="0"/>
              <a:t>头牛进行挤奶。现在给出</a:t>
            </a:r>
            <a:r>
              <a:rPr lang="en-US" altLang="zh-CN" sz="2800" dirty="0" err="1" smtClean="0"/>
              <a:t>dis</a:t>
            </a:r>
            <a:r>
              <a:rPr lang="en-US" altLang="zh-CN" sz="2800" dirty="0" smtClean="0"/>
              <a:t>[K + C][K + C]</a:t>
            </a:r>
            <a:r>
              <a:rPr lang="zh-CN" altLang="en-US" sz="2800" dirty="0" smtClean="0"/>
              <a:t>的矩阵，</a:t>
            </a:r>
            <a:r>
              <a:rPr lang="en-US" altLang="zh-CN" sz="2800" dirty="0" err="1" smtClean="0"/>
              <a:t>dis</a:t>
            </a:r>
            <a:r>
              <a:rPr lang="en-US" altLang="zh-CN" sz="2800" dirty="0" smtClean="0"/>
              <a:t>[</a:t>
            </a:r>
            <a:r>
              <a:rPr lang="en-US" altLang="zh-CN" sz="2800" dirty="0" err="1" smtClean="0"/>
              <a:t>i</a:t>
            </a:r>
            <a:r>
              <a:rPr lang="en-US" altLang="zh-CN" sz="2800" dirty="0" smtClean="0"/>
              <a:t>][j]</a:t>
            </a:r>
            <a:r>
              <a:rPr lang="zh-CN" altLang="en-US" sz="2800" dirty="0" smtClean="0"/>
              <a:t>若不为</a:t>
            </a:r>
            <a:r>
              <a:rPr lang="en-US" altLang="zh-CN" sz="2800" dirty="0" smtClean="0"/>
              <a:t>0</a:t>
            </a:r>
            <a:r>
              <a:rPr lang="zh-CN" altLang="en-US" sz="2800" dirty="0" smtClean="0"/>
              <a:t>则表示第</a:t>
            </a:r>
            <a:r>
              <a:rPr lang="en-US" altLang="zh-CN" sz="2800" dirty="0" err="1" smtClean="0"/>
              <a:t>i</a:t>
            </a:r>
            <a:r>
              <a:rPr lang="zh-CN" altLang="en-US" sz="2800" dirty="0" smtClean="0"/>
              <a:t>个物体到第</a:t>
            </a:r>
            <a:r>
              <a:rPr lang="en-US" altLang="zh-CN" sz="2800" dirty="0" smtClean="0"/>
              <a:t>j</a:t>
            </a:r>
            <a:r>
              <a:rPr lang="zh-CN" altLang="en-US" sz="2800" dirty="0" smtClean="0"/>
              <a:t>个物体之间有路，</a:t>
            </a:r>
            <a:r>
              <a:rPr lang="en-US" altLang="zh-CN" sz="2800" dirty="0" err="1" smtClean="0"/>
              <a:t>dis</a:t>
            </a:r>
            <a:r>
              <a:rPr lang="en-US" altLang="zh-CN" sz="2800" dirty="0" smtClean="0"/>
              <a:t>[</a:t>
            </a:r>
            <a:r>
              <a:rPr lang="en-US" altLang="zh-CN" sz="2800" dirty="0" err="1" smtClean="0"/>
              <a:t>i</a:t>
            </a:r>
            <a:r>
              <a:rPr lang="en-US" altLang="zh-CN" sz="2800" dirty="0" smtClean="0"/>
              <a:t>][j]</a:t>
            </a:r>
            <a:r>
              <a:rPr lang="zh-CN" altLang="en-US" sz="2800" dirty="0" smtClean="0"/>
              <a:t>就是该路的长度。（</a:t>
            </a:r>
            <a:r>
              <a:rPr lang="en-US" altLang="zh-CN" sz="2800" dirty="0" smtClean="0"/>
              <a:t>1 &lt;= K &lt;= 30,1 &lt;= C &lt;= 200</a:t>
            </a:r>
            <a:r>
              <a:rPr lang="zh-CN" altLang="en-US" sz="2800" dirty="0" smtClean="0"/>
              <a:t>）</a:t>
            </a:r>
            <a:endParaRPr lang="en-US" altLang="zh-CN" sz="2800" dirty="0" smtClean="0"/>
          </a:p>
          <a:p>
            <a:endParaRPr lang="en-US" altLang="zh-CN" sz="2800" dirty="0"/>
          </a:p>
          <a:p>
            <a:endParaRPr lang="zh-CN" altLang="en-US" sz="2800" dirty="0" smtClean="0"/>
          </a:p>
          <a:p>
            <a:r>
              <a:rPr lang="zh-CN" altLang="en-US" sz="2800" dirty="0" smtClean="0"/>
              <a:t>现在问你怎么安排这</a:t>
            </a:r>
            <a:r>
              <a:rPr lang="en-US" altLang="zh-CN" sz="2800" dirty="0" smtClean="0"/>
              <a:t>C</a:t>
            </a:r>
            <a:r>
              <a:rPr lang="zh-CN" altLang="en-US" sz="2800" dirty="0" smtClean="0"/>
              <a:t>头牛到</a:t>
            </a:r>
            <a:r>
              <a:rPr lang="en-US" altLang="zh-CN" sz="2800" dirty="0" smtClean="0"/>
              <a:t>K</a:t>
            </a:r>
            <a:r>
              <a:rPr lang="zh-CN" altLang="en-US" sz="2800" dirty="0" smtClean="0"/>
              <a:t>台机器挤奶，使得需要走最长路程到挤奶机器的奶牛所走的路程最少，求出这个最小值。</a:t>
            </a:r>
            <a:endParaRPr lang="zh-CN" altLang="en-US" sz="2800"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980728"/>
            <a:ext cx="4572000" cy="5170646"/>
          </a:xfrm>
          <a:prstGeom prst="rect">
            <a:avLst/>
          </a:prstGeom>
        </p:spPr>
        <p:txBody>
          <a:bodyPr>
            <a:spAutoFit/>
          </a:bodyPr>
          <a:lstStyle/>
          <a:p>
            <a:r>
              <a:rPr lang="en-US" altLang="zh-CN" sz="2600" dirty="0" smtClean="0"/>
              <a:t>Sample Input</a:t>
            </a:r>
          </a:p>
          <a:p>
            <a:endParaRPr lang="en-US" altLang="zh-CN" sz="2600" dirty="0" smtClean="0"/>
          </a:p>
          <a:p>
            <a:r>
              <a:rPr lang="en-US" altLang="zh-CN" sz="2600" dirty="0" smtClean="0"/>
              <a:t>2 3 2</a:t>
            </a:r>
          </a:p>
          <a:p>
            <a:r>
              <a:rPr lang="en-US" altLang="zh-CN" sz="2600" dirty="0" smtClean="0"/>
              <a:t>0 3 2 1 1</a:t>
            </a:r>
          </a:p>
          <a:p>
            <a:r>
              <a:rPr lang="en-US" altLang="zh-CN" sz="2600" dirty="0" smtClean="0"/>
              <a:t>3 0 3 2 0</a:t>
            </a:r>
          </a:p>
          <a:p>
            <a:r>
              <a:rPr lang="en-US" altLang="zh-CN" sz="2600" dirty="0" smtClean="0"/>
              <a:t>2 3 0 1 0</a:t>
            </a:r>
          </a:p>
          <a:p>
            <a:r>
              <a:rPr lang="en-US" altLang="zh-CN" sz="2600" dirty="0" smtClean="0"/>
              <a:t>1 2 1 0 2</a:t>
            </a:r>
          </a:p>
          <a:p>
            <a:r>
              <a:rPr lang="en-US" altLang="zh-CN" sz="2600" dirty="0" smtClean="0"/>
              <a:t>1 0 0 2 0</a:t>
            </a:r>
          </a:p>
          <a:p>
            <a:endParaRPr lang="en-US" altLang="zh-CN" sz="2600" dirty="0" smtClean="0"/>
          </a:p>
          <a:p>
            <a:r>
              <a:rPr lang="en-US" altLang="zh-CN" sz="2600" dirty="0" smtClean="0"/>
              <a:t>Sample Output</a:t>
            </a:r>
          </a:p>
          <a:p>
            <a:endParaRPr lang="en-US" altLang="zh-CN" sz="2600" dirty="0" smtClean="0"/>
          </a:p>
          <a:p>
            <a:r>
              <a:rPr lang="en-US" altLang="zh-CN" sz="2600" dirty="0" smtClean="0"/>
              <a:t>2</a:t>
            </a:r>
          </a:p>
          <a:p>
            <a:endParaRPr lang="en-US" altLang="zh-CN"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1052736"/>
            <a:ext cx="8352928" cy="4247317"/>
          </a:xfrm>
          <a:prstGeom prst="rect">
            <a:avLst/>
          </a:prstGeom>
        </p:spPr>
        <p:txBody>
          <a:bodyPr wrap="square">
            <a:spAutoFit/>
          </a:bodyPr>
          <a:lstStyle/>
          <a:p>
            <a:r>
              <a:rPr lang="zh-CN" altLang="en-US" sz="3000" dirty="0" smtClean="0"/>
              <a:t>利用</a:t>
            </a:r>
            <a:r>
              <a:rPr lang="en-US" altLang="zh-CN" sz="3000" dirty="0" smtClean="0"/>
              <a:t>Floyd</a:t>
            </a:r>
            <a:r>
              <a:rPr lang="zh-CN" altLang="en-US" sz="3000" dirty="0" smtClean="0"/>
              <a:t>算法求出每个奶牛到每个挤奶机的最短距离。</a:t>
            </a:r>
          </a:p>
          <a:p>
            <a:endParaRPr lang="en-US" altLang="zh-CN" sz="3000" dirty="0" smtClean="0"/>
          </a:p>
          <a:p>
            <a:r>
              <a:rPr lang="zh-CN" altLang="en-US" sz="3000" dirty="0" smtClean="0"/>
              <a:t>则题目变为：</a:t>
            </a:r>
            <a:endParaRPr lang="en-US" altLang="zh-CN" sz="3000" dirty="0" smtClean="0"/>
          </a:p>
          <a:p>
            <a:endParaRPr lang="zh-CN" altLang="en-US" sz="3000" dirty="0" smtClean="0"/>
          </a:p>
          <a:p>
            <a:r>
              <a:rPr lang="zh-CN" altLang="en-US" sz="3000" dirty="0" smtClean="0"/>
              <a:t>已知</a:t>
            </a:r>
            <a:r>
              <a:rPr lang="en-US" altLang="zh-CN" sz="3000" dirty="0" smtClean="0"/>
              <a:t>C</a:t>
            </a:r>
            <a:r>
              <a:rPr lang="zh-CN" altLang="en-US" sz="3000" dirty="0" smtClean="0"/>
              <a:t>头奶牛到</a:t>
            </a:r>
            <a:r>
              <a:rPr lang="en-US" altLang="zh-CN" sz="3000" dirty="0" smtClean="0"/>
              <a:t>K</a:t>
            </a:r>
            <a:r>
              <a:rPr lang="zh-CN" altLang="en-US" sz="3000" dirty="0" smtClean="0"/>
              <a:t>个挤奶机的距离，每个挤奶机只能有</a:t>
            </a:r>
            <a:r>
              <a:rPr lang="en-US" altLang="zh-CN" sz="3000" dirty="0" smtClean="0"/>
              <a:t>M</a:t>
            </a:r>
            <a:r>
              <a:rPr lang="zh-CN" altLang="en-US" sz="3000" dirty="0" smtClean="0"/>
              <a:t>个奶牛，每个奶牛只能去一台挤奶机，求这些奶牛到其要去的挤奶机距离的最大值的最小值。</a:t>
            </a:r>
            <a:endParaRPr lang="zh-CN" altLang="en-US" sz="3000"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eaLnBrk="1" fontAlgn="auto" hangingPunct="1">
              <a:spcAft>
                <a:spcPts val="0"/>
              </a:spcAft>
              <a:defRPr/>
            </a:pPr>
            <a:r>
              <a:rPr lang="zh-CN" altLang="en-US" dirty="0" smtClean="0"/>
              <a:t>解决最大流的</a:t>
            </a:r>
            <a:r>
              <a:rPr lang="sq-AL" dirty="0" smtClean="0"/>
              <a:t>Ford-Fulkerson</a:t>
            </a:r>
            <a:r>
              <a:rPr lang="zh-CN" altLang="en-US" dirty="0" smtClean="0"/>
              <a:t>算法</a:t>
            </a:r>
            <a:br>
              <a:rPr lang="zh-CN" altLang="en-US" dirty="0" smtClean="0"/>
            </a:br>
            <a:endParaRPr lang="zh-CN" altLang="en-US" dirty="0"/>
          </a:p>
        </p:txBody>
      </p:sp>
      <p:sp>
        <p:nvSpPr>
          <p:cNvPr id="3" name="内容占位符 2"/>
          <p:cNvSpPr>
            <a:spLocks noGrp="1"/>
          </p:cNvSpPr>
          <p:nvPr>
            <p:ph idx="1"/>
          </p:nvPr>
        </p:nvSpPr>
        <p:spPr/>
        <p:txBody>
          <a:bodyPr/>
          <a:lstStyle/>
          <a:p>
            <a:pPr eaLnBrk="1" hangingPunct="1"/>
            <a:r>
              <a:rPr lang="zh-CN" altLang="en-US" sz="3000" dirty="0" smtClean="0"/>
              <a:t>基本思路很简单</a:t>
            </a:r>
            <a:r>
              <a:rPr lang="en-US" altLang="zh-CN" sz="3000" dirty="0" smtClean="0"/>
              <a:t>,</a:t>
            </a:r>
            <a:r>
              <a:rPr lang="zh-CN" altLang="en-US" sz="3000" dirty="0" smtClean="0"/>
              <a:t>每次用</a:t>
            </a:r>
            <a:r>
              <a:rPr lang="en-US" altLang="zh-CN" sz="3000" dirty="0" err="1" smtClean="0"/>
              <a:t>dfs</a:t>
            </a:r>
            <a:r>
              <a:rPr lang="zh-CN" altLang="en-US" sz="3000" dirty="0" smtClean="0"/>
              <a:t>从源到汇找一条可行路径， 然后把这条路塞满。这条路径上容量最小的那条边的容量，就是这次</a:t>
            </a:r>
            <a:r>
              <a:rPr lang="en-US" altLang="zh-CN" sz="3000" dirty="0" err="1" smtClean="0"/>
              <a:t>dfs</a:t>
            </a:r>
            <a:r>
              <a:rPr lang="zh-CN" altLang="en-US" sz="3000" dirty="0" smtClean="0"/>
              <a:t>所找到的流量。然后对于路径上的每条边，其容量要减去刚才找到的流量。</a:t>
            </a:r>
            <a:endParaRPr lang="en-US" altLang="zh-CN" sz="3000" dirty="0" smtClean="0"/>
          </a:p>
          <a:p>
            <a:pPr eaLnBrk="1" hangingPunct="1">
              <a:buNone/>
            </a:pPr>
            <a:r>
              <a:rPr lang="zh-CN" altLang="en-US" sz="3000" dirty="0" smtClean="0"/>
              <a:t>这样，每次</a:t>
            </a:r>
            <a:r>
              <a:rPr lang="en-US" altLang="zh-CN" sz="3000" dirty="0" err="1" smtClean="0"/>
              <a:t>dfs</a:t>
            </a:r>
            <a:r>
              <a:rPr lang="zh-CN" altLang="en-US" sz="3000" dirty="0" smtClean="0"/>
              <a:t>都可能增大流量，直到某次</a:t>
            </a:r>
            <a:r>
              <a:rPr lang="en-US" altLang="zh-CN" sz="3000" dirty="0" err="1" smtClean="0"/>
              <a:t>dfs</a:t>
            </a:r>
            <a:r>
              <a:rPr lang="zh-CN" altLang="en-US" sz="3000" dirty="0" smtClean="0"/>
              <a:t>找不到可行路径为止，最大流就求出来了</a:t>
            </a:r>
            <a:endParaRPr lang="en-US" altLang="zh-CN" sz="3000" dirty="0" smtClean="0"/>
          </a:p>
          <a:p>
            <a:pPr eaLnBrk="1" hangingPunct="1">
              <a:buNone/>
            </a:pPr>
            <a:r>
              <a:rPr lang="zh-CN" altLang="en-US" sz="3000" dirty="0" smtClean="0"/>
              <a:t>这个想法是否正确？</a:t>
            </a:r>
            <a:endParaRPr lang="en-US" altLang="zh-CN" sz="3000" dirty="0" smtClean="0"/>
          </a:p>
          <a:p>
            <a:pPr eaLnBrk="1" hangingPunct="1">
              <a:buNone/>
            </a:pPr>
            <a:endParaRPr lang="en-US" altLang="zh-CN" sz="2800" dirty="0" smtClean="0"/>
          </a:p>
          <a:p>
            <a:pPr eaLnBrk="1" hangingPunct="1"/>
            <a:endParaRPr lang="zh-CN" altLang="en-US" sz="28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2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20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836712"/>
            <a:ext cx="8352928" cy="4278094"/>
          </a:xfrm>
          <a:prstGeom prst="rect">
            <a:avLst/>
          </a:prstGeom>
        </p:spPr>
        <p:txBody>
          <a:bodyPr wrap="square">
            <a:spAutoFit/>
          </a:bodyPr>
          <a:lstStyle/>
          <a:p>
            <a:r>
              <a:rPr lang="zh-CN" altLang="en-US" sz="3000" b="1" dirty="0" smtClean="0">
                <a:solidFill>
                  <a:srgbClr val="7030A0"/>
                </a:solidFill>
              </a:rPr>
              <a:t>网络流模型：</a:t>
            </a:r>
          </a:p>
          <a:p>
            <a:endParaRPr lang="zh-CN" altLang="en-US" dirty="0" smtClean="0"/>
          </a:p>
          <a:p>
            <a:r>
              <a:rPr lang="zh-CN" altLang="en-US" sz="2800" dirty="0" smtClean="0"/>
              <a:t>每个奶牛最终都只能到达一个挤奶器，每个挤奶器只能有</a:t>
            </a:r>
            <a:r>
              <a:rPr lang="en-US" altLang="zh-CN" sz="2800" dirty="0" smtClean="0"/>
              <a:t>M</a:t>
            </a:r>
            <a:r>
              <a:rPr lang="zh-CN" altLang="en-US" sz="2800" dirty="0" smtClean="0"/>
              <a:t>个奶牛，可把奶牛看做网络流中的流。</a:t>
            </a:r>
          </a:p>
          <a:p>
            <a:endParaRPr lang="zh-CN" altLang="en-US" sz="2800" dirty="0" smtClean="0"/>
          </a:p>
          <a:p>
            <a:r>
              <a:rPr lang="zh-CN" altLang="en-US" sz="2800" dirty="0" smtClean="0"/>
              <a:t>每个奶牛和挤奶器都是一个节点，添加一个源，连边到所有奶牛节点，这些边容量都是</a:t>
            </a:r>
            <a:r>
              <a:rPr lang="en-US" altLang="zh-CN" sz="2800" dirty="0" smtClean="0"/>
              <a:t>1</a:t>
            </a:r>
            <a:r>
              <a:rPr lang="zh-CN" altLang="en-US" sz="2800" dirty="0" smtClean="0"/>
              <a:t>。</a:t>
            </a:r>
          </a:p>
          <a:p>
            <a:endParaRPr lang="zh-CN" altLang="en-US" sz="2800" dirty="0" smtClean="0"/>
          </a:p>
          <a:p>
            <a:r>
              <a:rPr lang="zh-CN" altLang="en-US" sz="2800" dirty="0" smtClean="0"/>
              <a:t>添加一个汇点，每个挤奶器都连边到它。这些边的容量都是</a:t>
            </a:r>
            <a:r>
              <a:rPr lang="en-US" altLang="zh-CN" sz="2800" dirty="0" smtClean="0"/>
              <a:t>M</a:t>
            </a:r>
            <a:r>
              <a:rPr lang="zh-CN" altLang="en-US" sz="2800" dirty="0" smtClean="0"/>
              <a:t>。</a:t>
            </a:r>
            <a:endParaRPr lang="en-US" altLang="zh-CN" sz="2800"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836712"/>
            <a:ext cx="8352928" cy="5109091"/>
          </a:xfrm>
          <a:prstGeom prst="rect">
            <a:avLst/>
          </a:prstGeom>
        </p:spPr>
        <p:txBody>
          <a:bodyPr wrap="square">
            <a:spAutoFit/>
          </a:bodyPr>
          <a:lstStyle/>
          <a:p>
            <a:r>
              <a:rPr lang="zh-CN" altLang="en-US" sz="2800" b="1" dirty="0" smtClean="0">
                <a:solidFill>
                  <a:srgbClr val="7030A0"/>
                </a:solidFill>
              </a:rPr>
              <a:t>网络流模型：</a:t>
            </a:r>
          </a:p>
          <a:p>
            <a:endParaRPr lang="zh-CN" altLang="en-US" dirty="0" smtClean="0"/>
          </a:p>
          <a:p>
            <a:r>
              <a:rPr lang="zh-CN" altLang="en-US" sz="2800" dirty="0" smtClean="0"/>
              <a:t>先假定一个最大距离的的最小值 </a:t>
            </a:r>
            <a:r>
              <a:rPr lang="en-US" altLang="zh-CN" sz="2800" dirty="0" err="1" smtClean="0"/>
              <a:t>maxdist</a:t>
            </a:r>
            <a:r>
              <a:rPr lang="en-US" altLang="zh-CN" sz="2800" dirty="0" smtClean="0"/>
              <a:t>, </a:t>
            </a:r>
            <a:r>
              <a:rPr lang="zh-CN" altLang="en-US" sz="2800" dirty="0" smtClean="0"/>
              <a:t>在上述图中，如果奶牛节点</a:t>
            </a:r>
            <a:r>
              <a:rPr lang="en-US" altLang="zh-CN" sz="2800" dirty="0" err="1" smtClean="0"/>
              <a:t>i</a:t>
            </a:r>
            <a:r>
              <a:rPr lang="zh-CN" altLang="en-US" sz="2800" dirty="0" smtClean="0"/>
              <a:t>和挤奶器节点</a:t>
            </a:r>
            <a:r>
              <a:rPr lang="en-US" altLang="zh-CN" sz="2800" dirty="0" smtClean="0"/>
              <a:t>j</a:t>
            </a:r>
            <a:r>
              <a:rPr lang="zh-CN" altLang="en-US" sz="2800" dirty="0" smtClean="0"/>
              <a:t>之间的距离</a:t>
            </a:r>
            <a:r>
              <a:rPr lang="en-US" altLang="zh-CN" sz="2800" dirty="0" smtClean="0"/>
              <a:t>&lt;= </a:t>
            </a:r>
            <a:r>
              <a:rPr lang="en-US" altLang="zh-CN" sz="2800" dirty="0" err="1" smtClean="0"/>
              <a:t>maxdist</a:t>
            </a:r>
            <a:r>
              <a:rPr lang="en-US" altLang="zh-CN" sz="2800" dirty="0" smtClean="0"/>
              <a:t>,</a:t>
            </a:r>
            <a:r>
              <a:rPr lang="zh-CN" altLang="en-US" sz="2800" dirty="0" smtClean="0"/>
              <a:t>则从</a:t>
            </a:r>
            <a:r>
              <a:rPr lang="en-US" altLang="zh-CN" sz="2800" dirty="0" err="1" smtClean="0"/>
              <a:t>i</a:t>
            </a:r>
            <a:r>
              <a:rPr lang="zh-CN" altLang="en-US" sz="2800" dirty="0" smtClean="0"/>
              <a:t>节点连一条边到</a:t>
            </a:r>
            <a:r>
              <a:rPr lang="en-US" altLang="zh-CN" sz="2800" dirty="0" smtClean="0"/>
              <a:t>j</a:t>
            </a:r>
            <a:r>
              <a:rPr lang="zh-CN" altLang="en-US" sz="2800" dirty="0" smtClean="0"/>
              <a:t>节点，表示奶牛</a:t>
            </a:r>
            <a:r>
              <a:rPr lang="en-US" altLang="zh-CN" sz="2800" dirty="0" err="1" smtClean="0"/>
              <a:t>i</a:t>
            </a:r>
            <a:r>
              <a:rPr lang="zh-CN" altLang="en-US" sz="2800" dirty="0" smtClean="0"/>
              <a:t>要到挤奶器</a:t>
            </a:r>
            <a:r>
              <a:rPr lang="en-US" altLang="zh-CN" sz="2800" dirty="0" smtClean="0"/>
              <a:t>j</a:t>
            </a:r>
            <a:r>
              <a:rPr lang="zh-CN" altLang="en-US" sz="2800" dirty="0" smtClean="0"/>
              <a:t>去挤奶。该边容量为</a:t>
            </a:r>
            <a:r>
              <a:rPr lang="en-US" altLang="zh-CN" sz="2800" dirty="0" smtClean="0"/>
              <a:t>1</a:t>
            </a:r>
            <a:r>
              <a:rPr lang="zh-CN" altLang="en-US" sz="2800" dirty="0" smtClean="0"/>
              <a:t>。该图上的最大流如果是</a:t>
            </a:r>
            <a:r>
              <a:rPr lang="en-US" altLang="zh-CN" sz="2800" dirty="0" smtClean="0"/>
              <a:t>C(</a:t>
            </a:r>
            <a:r>
              <a:rPr lang="zh-CN" altLang="en-US" sz="2800" dirty="0" smtClean="0"/>
              <a:t>奶牛数），那么就说明假设的 </a:t>
            </a:r>
            <a:r>
              <a:rPr lang="en-US" altLang="zh-CN" sz="2800" dirty="0" err="1" smtClean="0"/>
              <a:t>maxdist</a:t>
            </a:r>
            <a:r>
              <a:rPr lang="zh-CN" altLang="en-US" sz="2800" dirty="0" smtClean="0"/>
              <a:t>成立，则减小 </a:t>
            </a:r>
            <a:r>
              <a:rPr lang="en-US" altLang="zh-CN" sz="2800" dirty="0" err="1" smtClean="0"/>
              <a:t>maxdist</a:t>
            </a:r>
            <a:r>
              <a:rPr lang="zh-CN" altLang="en-US" sz="2800" dirty="0" smtClean="0"/>
              <a:t>再试</a:t>
            </a:r>
          </a:p>
          <a:p>
            <a:endParaRPr lang="zh-CN" altLang="en-US" sz="2800" dirty="0" smtClean="0"/>
          </a:p>
          <a:p>
            <a:r>
              <a:rPr lang="zh-CN" altLang="en-US" sz="2800" dirty="0" smtClean="0"/>
              <a:t>总之，要二分 </a:t>
            </a:r>
            <a:r>
              <a:rPr lang="en-US" altLang="zh-CN" sz="2800" dirty="0" err="1" smtClean="0"/>
              <a:t>maxdist</a:t>
            </a:r>
            <a:r>
              <a:rPr lang="en-US" altLang="zh-CN" sz="2800" dirty="0" smtClean="0"/>
              <a:t>, </a:t>
            </a:r>
            <a:r>
              <a:rPr lang="zh-CN" altLang="en-US" sz="2800" dirty="0" smtClean="0"/>
              <a:t>对每个</a:t>
            </a:r>
            <a:r>
              <a:rPr lang="en-US" altLang="zh-CN" sz="2800" dirty="0" err="1" smtClean="0"/>
              <a:t>maxdist</a:t>
            </a:r>
            <a:r>
              <a:rPr lang="zh-CN" altLang="en-US" sz="2800" dirty="0" smtClean="0"/>
              <a:t>值，都重新构图，看其最大流是否是</a:t>
            </a:r>
            <a:r>
              <a:rPr lang="en-US" altLang="zh-CN" sz="2800" dirty="0" smtClean="0"/>
              <a:t>C</a:t>
            </a:r>
            <a:r>
              <a:rPr lang="zh-CN" altLang="en-US" sz="2800" dirty="0" smtClean="0"/>
              <a:t>，然后再决定减少或增加</a:t>
            </a:r>
            <a:r>
              <a:rPr lang="en-US" altLang="zh-CN" sz="2800" dirty="0" err="1" smtClean="0"/>
              <a:t>maxdist</a:t>
            </a:r>
            <a:endParaRPr lang="en-US" altLang="zh-CN" sz="2800"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704850"/>
            <a:ext cx="8229600" cy="11430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5000" b="0" i="0" u="none" strike="noStrike" kern="1200" cap="none" spc="0" normalizeH="0" baseline="0" noProof="0" dirty="0" err="1" smtClean="0">
                <a:ln>
                  <a:noFill/>
                </a:ln>
                <a:solidFill>
                  <a:srgbClr val="7030A0"/>
                </a:solidFill>
                <a:effectLst/>
                <a:uLnTx/>
                <a:uFillTx/>
                <a:latin typeface="+mj-lt"/>
                <a:ea typeface="+mj-ea"/>
                <a:cs typeface="+mj-cs"/>
              </a:rPr>
              <a:t>Poj</a:t>
            </a:r>
            <a:r>
              <a:rPr kumimoji="0" lang="en-US" altLang="zh-CN" sz="5000" b="0" i="0" u="none" strike="noStrike" kern="1200" cap="none" spc="0" normalizeH="0" baseline="0" noProof="0" dirty="0" smtClean="0">
                <a:ln>
                  <a:noFill/>
                </a:ln>
                <a:solidFill>
                  <a:srgbClr val="7030A0"/>
                </a:solidFill>
                <a:effectLst/>
                <a:uLnTx/>
                <a:uFillTx/>
                <a:latin typeface="+mj-lt"/>
                <a:ea typeface="+mj-ea"/>
                <a:cs typeface="+mj-cs"/>
              </a:rPr>
              <a:t> 1149</a:t>
            </a:r>
            <a:r>
              <a:rPr kumimoji="0" lang="zh-CN" altLang="en-US" sz="5000" b="0" i="0" u="none" strike="noStrike" kern="1200" cap="none" spc="0" normalizeH="0" baseline="0" noProof="0" dirty="0" smtClean="0">
                <a:ln>
                  <a:noFill/>
                </a:ln>
                <a:solidFill>
                  <a:srgbClr val="7030A0"/>
                </a:solidFill>
                <a:effectLst/>
                <a:uLnTx/>
                <a:uFillTx/>
                <a:latin typeface="+mj-lt"/>
                <a:ea typeface="+mj-ea"/>
                <a:cs typeface="+mj-cs"/>
              </a:rPr>
              <a:t> </a:t>
            </a:r>
            <a:r>
              <a:rPr kumimoji="0" lang="en-US" altLang="zh-CN" sz="5000" b="0" i="0" u="none" strike="noStrike" kern="1200" cap="none" spc="0" normalizeH="0" baseline="0" noProof="0" dirty="0" smtClean="0">
                <a:ln>
                  <a:noFill/>
                </a:ln>
                <a:solidFill>
                  <a:srgbClr val="7030A0"/>
                </a:solidFill>
                <a:effectLst/>
                <a:uLnTx/>
                <a:uFillTx/>
                <a:latin typeface="+mj-lt"/>
                <a:ea typeface="+mj-ea"/>
                <a:cs typeface="+mj-cs"/>
              </a:rPr>
              <a:t>pigs</a:t>
            </a:r>
            <a:endParaRPr kumimoji="0" lang="zh-CN" altLang="en-US" sz="5000" b="0" i="0" u="none" strike="noStrike" kern="1200" cap="none" spc="0" normalizeH="0" baseline="0" noProof="0" dirty="0" smtClean="0">
              <a:ln>
                <a:noFill/>
              </a:ln>
              <a:solidFill>
                <a:srgbClr val="7030A0"/>
              </a:solidFill>
              <a:effectLst/>
              <a:uLnTx/>
              <a:uFillTx/>
              <a:latin typeface="+mj-lt"/>
              <a:ea typeface="+mj-ea"/>
              <a:cs typeface="+mj-cs"/>
            </a:endParaRPr>
          </a:p>
        </p:txBody>
      </p:sp>
      <p:sp>
        <p:nvSpPr>
          <p:cNvPr id="3" name="内容占位符 2"/>
          <p:cNvSpPr txBox="1">
            <a:spLocks/>
          </p:cNvSpPr>
          <p:nvPr/>
        </p:nvSpPr>
        <p:spPr>
          <a:xfrm>
            <a:off x="457200" y="1935163"/>
            <a:ext cx="8229600" cy="4389437"/>
          </a:xfrm>
          <a:prstGeom prst="rect">
            <a:avLst/>
          </a:prstGeom>
        </p:spPr>
        <p:txBody>
          <a:bodyPr/>
          <a:lstStyle/>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题目大意</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r>
              <a:rPr kumimoji="0" lang="sq-AL" altLang="zh-CN" sz="2600" b="0" i="0" u="none" strike="noStrike" kern="1200" cap="none" spc="0" normalizeH="0" baseline="0" noProof="0" dirty="0" smtClean="0">
                <a:ln>
                  <a:noFill/>
                </a:ln>
                <a:solidFill>
                  <a:schemeClr val="tx1"/>
                </a:solidFill>
                <a:effectLst/>
                <a:uLnTx/>
                <a:uFillTx/>
                <a:latin typeface="+mn-lt"/>
                <a:ea typeface="+mn-ea"/>
                <a:cs typeface="+mn-cs"/>
              </a:rPr>
              <a:t>Mirko</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养着一些猪 猪关在一些猪圈里面 猪圈是锁着的 他自己没有钥匙（汗）</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只有要来买猪的顾客才有钥匙</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顾客依次来 每个顾客会用他的钥匙打开一些猪圈 买走一些猪 然后锁上</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在锁上之前 </a:t>
            </a:r>
            <a:r>
              <a:rPr kumimoji="0" lang="en-US" altLang="zh-CN" sz="2600" b="0" i="0" u="none" strike="noStrike" kern="1200" cap="none" spc="0" normalizeH="0" baseline="0" noProof="0" dirty="0" err="1" smtClean="0">
                <a:ln>
                  <a:noFill/>
                </a:ln>
                <a:solidFill>
                  <a:schemeClr val="tx1"/>
                </a:solidFill>
                <a:effectLst/>
                <a:uLnTx/>
                <a:uFillTx/>
                <a:latin typeface="+mn-lt"/>
                <a:ea typeface="+mn-ea"/>
                <a:cs typeface="+mn-cs"/>
              </a:rPr>
              <a:t>Mirko</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有机会重新分配这几个已打开猪圈的猪</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现在给出一开始每个猪圈的猪数 每个顾客所有的钥匙和要买走的猪数 问</a:t>
            </a:r>
            <a:r>
              <a:rPr kumimoji="0" lang="en-US" altLang="zh-CN" sz="2600" b="0" i="0" u="none" strike="noStrike" kern="1200" cap="none" spc="0" normalizeH="0" baseline="0" noProof="0" dirty="0" err="1" smtClean="0">
                <a:ln>
                  <a:noFill/>
                </a:ln>
                <a:solidFill>
                  <a:schemeClr val="tx1"/>
                </a:solidFill>
                <a:effectLst/>
                <a:uLnTx/>
                <a:uFillTx/>
                <a:latin typeface="+mn-lt"/>
                <a:ea typeface="+mn-ea"/>
                <a:cs typeface="+mn-cs"/>
              </a:rPr>
              <a:t>Mirko</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最多能卖掉几头猪</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457200" y="1935163"/>
            <a:ext cx="8229600" cy="4389437"/>
          </a:xfrm>
          <a:prstGeom prst="rect">
            <a:avLst/>
          </a:prstGeom>
        </p:spPr>
        <p:txBody>
          <a:bodyPr/>
          <a:lstStyle/>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r>
              <a:rPr kumimoji="0" lang="zh-CN" altLang="en-US" sz="2600" b="0" i="0" u="none" strike="noStrike" kern="1200" cap="none" spc="0" normalizeH="0" baseline="0" noProof="0" smtClean="0">
                <a:ln>
                  <a:noFill/>
                </a:ln>
                <a:solidFill>
                  <a:schemeClr val="tx1"/>
                </a:solidFill>
                <a:effectLst/>
                <a:uLnTx/>
                <a:uFillTx/>
                <a:latin typeface="+mn-lt"/>
                <a:ea typeface="+mn-ea"/>
                <a:cs typeface="+mn-cs"/>
              </a:rPr>
              <a:t>数据规模</a:t>
            </a:r>
            <a:endParaRPr kumimoji="0" lang="en-US" altLang="zh-CN" sz="2600" b="0" i="0" u="none" strike="noStrike" kern="1200" cap="none" spc="0" normalizeH="0" baseline="0" noProof="0" smtClean="0">
              <a:ln>
                <a:noFill/>
              </a:ln>
              <a:solidFill>
                <a:schemeClr val="tx1"/>
              </a:solidFill>
              <a:effectLst/>
              <a:uLnTx/>
              <a:uFillTx/>
              <a:latin typeface="+mn-lt"/>
              <a:ea typeface="+mn-ea"/>
              <a:cs typeface="+mn-cs"/>
            </a:endParaRPr>
          </a:p>
          <a:p>
            <a:pPr marL="639763" marR="0" lvl="1" indent="-246063" algn="l" defTabSz="914400" rtl="0" eaLnBrk="1" fontAlgn="base" latinLnBrk="0" hangingPunct="1">
              <a:lnSpc>
                <a:spcPct val="100000"/>
              </a:lnSpc>
              <a:spcBef>
                <a:spcPct val="20000"/>
              </a:spcBef>
              <a:spcAft>
                <a:spcPct val="0"/>
              </a:spcAft>
              <a:buClr>
                <a:schemeClr val="accent1"/>
              </a:buClr>
              <a:buSzPct val="85000"/>
              <a:buFont typeface="Wingdings 2" pitchFamily="18" charset="2"/>
              <a:buChar char=""/>
              <a:tabLst/>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猪圈数</a:t>
            </a: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n&lt;=1000 </a:t>
            </a:r>
          </a:p>
          <a:p>
            <a:pPr marL="639763" marR="0" lvl="1" indent="-246063" algn="l" defTabSz="914400" rtl="0" eaLnBrk="1" fontAlgn="base" latinLnBrk="0" hangingPunct="1">
              <a:lnSpc>
                <a:spcPct val="100000"/>
              </a:lnSpc>
              <a:spcBef>
                <a:spcPct val="20000"/>
              </a:spcBef>
              <a:spcAft>
                <a:spcPct val="0"/>
              </a:spcAft>
              <a:buClr>
                <a:schemeClr val="accent1"/>
              </a:buClr>
              <a:buSzPct val="85000"/>
              <a:buFont typeface="Wingdings 2" pitchFamily="18" charset="2"/>
              <a:buChar char=""/>
              <a:tabLst/>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顾客数</a:t>
            </a: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m&lt;=100</a:t>
            </a:r>
          </a:p>
          <a:p>
            <a:pPr marL="639763" marR="0" lvl="1" indent="-246063" algn="l" defTabSz="914400" rtl="0" eaLnBrk="1" fontAlgn="base" latinLnBrk="0" hangingPunct="1">
              <a:lnSpc>
                <a:spcPct val="100000"/>
              </a:lnSpc>
              <a:spcBef>
                <a:spcPct val="20000"/>
              </a:spcBef>
              <a:spcAft>
                <a:spcPct val="0"/>
              </a:spcAft>
              <a:buClr>
                <a:schemeClr val="accent1"/>
              </a:buClr>
              <a:buSzPct val="85000"/>
              <a:buFont typeface="Wingdings 2" pitchFamily="18" charset="2"/>
              <a:buChar char=""/>
              <a:tabLst/>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每个猪圈的猪数不超过</a:t>
            </a: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1000</a:t>
            </a:r>
          </a:p>
          <a:p>
            <a:pPr marL="639763" marR="0" lvl="1" indent="-246063" algn="l" defTabSz="914400" rtl="0" eaLnBrk="1" fontAlgn="base" latinLnBrk="0" hangingPunct="1">
              <a:lnSpc>
                <a:spcPct val="100000"/>
              </a:lnSpc>
              <a:spcBef>
                <a:spcPct val="20000"/>
              </a:spcBef>
              <a:spcAft>
                <a:spcPct val="0"/>
              </a:spcAft>
              <a:buClr>
                <a:schemeClr val="accent1"/>
              </a:buClr>
              <a:buSzPct val="85000"/>
              <a:buFont typeface="Wingdings 2" pitchFamily="18" charset="2"/>
              <a:buChar char=""/>
              <a:tabLst/>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假设猪圈容量无限</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539552" y="332656"/>
            <a:ext cx="8229600" cy="11430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5000" b="0" i="0" u="none" strike="noStrike" kern="1200" cap="none" spc="0" normalizeH="0" baseline="0" noProof="0" dirty="0" smtClean="0">
                <a:ln>
                  <a:noFill/>
                </a:ln>
                <a:solidFill>
                  <a:srgbClr val="7030A0"/>
                </a:solidFill>
                <a:effectLst/>
                <a:uLnTx/>
                <a:uFillTx/>
                <a:latin typeface="+mj-lt"/>
                <a:ea typeface="+mj-ea"/>
                <a:cs typeface="+mj-cs"/>
              </a:rPr>
              <a:t>样例</a:t>
            </a:r>
          </a:p>
        </p:txBody>
      </p:sp>
      <p:sp>
        <p:nvSpPr>
          <p:cNvPr id="3" name="内容占位符 2"/>
          <p:cNvSpPr txBox="1">
            <a:spLocks/>
          </p:cNvSpPr>
          <p:nvPr/>
        </p:nvSpPr>
        <p:spPr>
          <a:xfrm>
            <a:off x="467544" y="1484784"/>
            <a:ext cx="8229600" cy="4389437"/>
          </a:xfrm>
          <a:prstGeom prst="rect">
            <a:avLst/>
          </a:prstGeom>
        </p:spPr>
        <p:txBody>
          <a:bodyPr/>
          <a:lstStyle/>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3 3 </a:t>
            </a: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3 1 10</a:t>
            </a: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2 1 2 2 </a:t>
            </a: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2 1 3 3 </a:t>
            </a: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1 2 6</a:t>
            </a: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3</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个猪圈分别有</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3</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10</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头猪</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第一个顾客有</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猪圈的钥匙要买</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头</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第二个顾客有</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3</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猪圈的钥匙要买</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3</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头</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第三个顾客有</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猪圈的钥匙要买</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6</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头</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endParaRPr lang="en-US" altLang="zh-CN" sz="2600" dirty="0">
              <a:latin typeface="+mn-lt"/>
              <a:ea typeface="+mn-ea"/>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r>
              <a:rPr kumimoji="0" lang="zh-CN" altLang="en-US" b="0" i="0" u="none" strike="noStrike" kern="1200" cap="none" spc="0" normalizeH="0" baseline="0" noProof="0" dirty="0" smtClean="0">
                <a:ln>
                  <a:noFill/>
                </a:ln>
                <a:solidFill>
                  <a:schemeClr val="tx1"/>
                </a:solidFill>
                <a:effectLst/>
                <a:uLnTx/>
                <a:uFillTx/>
                <a:latin typeface="+mn-lt"/>
                <a:ea typeface="+mn-ea"/>
                <a:cs typeface="+mn-cs"/>
              </a:rPr>
              <a:t>以下本题内容引自</a:t>
            </a:r>
            <a:endParaRPr kumimoji="0" lang="en-US" altLang="zh-CN" b="0" i="0" u="none" strike="noStrike" kern="1200" cap="none" spc="0" normalizeH="0" baseline="0" noProof="0" dirty="0" smtClean="0">
              <a:ln>
                <a:noFill/>
              </a:ln>
              <a:solidFill>
                <a:schemeClr val="tx1"/>
              </a:solidFill>
              <a:effectLst/>
              <a:uLnTx/>
              <a:uFillTx/>
              <a:latin typeface="+mn-lt"/>
              <a:ea typeface="+mn-ea"/>
              <a:cs typeface="+mn-cs"/>
            </a:endParaRPr>
          </a:p>
          <a:p>
            <a:pPr marL="273050" lvl="0" indent="-273050">
              <a:spcBef>
                <a:spcPct val="20000"/>
              </a:spcBef>
              <a:buClr>
                <a:srgbClr val="0BD0D9"/>
              </a:buClr>
              <a:buSzPct val="95000"/>
              <a:buFont typeface="Wingdings 2" pitchFamily="18" charset="2"/>
              <a:buChar char=""/>
            </a:pPr>
            <a:r>
              <a:rPr lang="en-US" altLang="zh-CN" dirty="0">
                <a:latin typeface="+mn-lt"/>
                <a:ea typeface="+mn-ea"/>
              </a:rPr>
              <a:t>http://imlazy.ycool.com/post.2059102.html</a:t>
            </a:r>
            <a:endParaRPr kumimoji="0" lang="zh-CN" altLang="en-US" b="0" i="0" u="none" strike="noStrike" kern="1200" cap="none" spc="0" normalizeH="0" baseline="0" noProof="0" dirty="0" smtClean="0">
              <a:ln>
                <a:noFill/>
              </a:ln>
              <a:solidFill>
                <a:schemeClr val="tx1"/>
              </a:solidFill>
              <a:effectLst/>
              <a:uLnTx/>
              <a:uFillTx/>
              <a:latin typeface="+mn-lt"/>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endParaRPr kumimoji="0" lang="zh-CN" altLang="en-US" b="0" i="0" u="none" strike="noStrike" kern="1200" cap="none" spc="0" normalizeH="0" baseline="0" noProof="0" dirty="0" smtClean="0">
              <a:ln>
                <a:noFill/>
              </a:ln>
              <a:solidFill>
                <a:schemeClr val="tx1"/>
              </a:solidFill>
              <a:effectLst/>
              <a:uLnTx/>
              <a:uFillTx/>
              <a:latin typeface="+mn-lt"/>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endParaRPr kumimoji="0" lang="zh-CN" altLang="en-US"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descr="http://node0.foto.ycstatic.com/200805/27/8/26453784.jpg"/>
          <p:cNvPicPr>
            <a:picLocks noChangeAspect="1" noChangeArrowheads="1"/>
          </p:cNvPicPr>
          <p:nvPr/>
        </p:nvPicPr>
        <p:blipFill>
          <a:blip r:embed="rId2"/>
          <a:srcRect/>
          <a:stretch>
            <a:fillRect/>
          </a:stretch>
        </p:blipFill>
        <p:spPr bwMode="auto">
          <a:xfrm>
            <a:off x="1043608" y="1196752"/>
            <a:ext cx="6408712" cy="4717696"/>
          </a:xfrm>
          <a:prstGeom prst="rect">
            <a:avLst/>
          </a:prstGeom>
          <a:noFill/>
        </p:spPr>
      </p:pic>
      <p:sp>
        <p:nvSpPr>
          <p:cNvPr id="3" name="矩形 2"/>
          <p:cNvSpPr/>
          <p:nvPr/>
        </p:nvSpPr>
        <p:spPr>
          <a:xfrm>
            <a:off x="683568" y="188640"/>
            <a:ext cx="7920880" cy="954107"/>
          </a:xfrm>
          <a:prstGeom prst="rect">
            <a:avLst/>
          </a:prstGeom>
        </p:spPr>
        <p:txBody>
          <a:bodyPr wrap="square">
            <a:spAutoFit/>
          </a:bodyPr>
          <a:lstStyle/>
          <a:p>
            <a:r>
              <a:rPr lang="zh-CN" altLang="en-US" sz="2600" dirty="0" smtClean="0">
                <a:solidFill>
                  <a:srgbClr val="7030A0"/>
                </a:solidFill>
              </a:rPr>
              <a:t>上面的样例可以构造出下面的模型</a:t>
            </a:r>
            <a:r>
              <a:rPr lang="en-US" altLang="zh-CN" sz="2600" dirty="0" smtClean="0">
                <a:solidFill>
                  <a:srgbClr val="7030A0"/>
                </a:solidFill>
              </a:rPr>
              <a:t>,</a:t>
            </a:r>
            <a:r>
              <a:rPr lang="zh-CN" altLang="en-US" sz="2800" dirty="0" smtClean="0">
                <a:solidFill>
                  <a:srgbClr val="7030A0"/>
                </a:solidFill>
              </a:rPr>
              <a:t> （图中凡是没有标数字的边，容量都是 </a:t>
            </a:r>
            <a:r>
              <a:rPr lang="en-US" altLang="zh-CN" sz="2800" dirty="0" smtClean="0">
                <a:solidFill>
                  <a:srgbClr val="7030A0"/>
                </a:solidFill>
              </a:rPr>
              <a:t>+∞</a:t>
            </a:r>
            <a:r>
              <a:rPr lang="zh-CN" altLang="en-US" sz="2800" dirty="0" smtClean="0">
                <a:solidFill>
                  <a:srgbClr val="7030A0"/>
                </a:solidFill>
              </a:rPr>
              <a:t>）：</a:t>
            </a:r>
            <a:endParaRPr lang="zh-CN" altLang="en-US" sz="2600" dirty="0">
              <a:solidFill>
                <a:srgbClr val="7030A0"/>
              </a:solidFill>
            </a:endParaRPr>
          </a:p>
        </p:txBody>
      </p:sp>
      <p:sp>
        <p:nvSpPr>
          <p:cNvPr id="4" name="矩形 3"/>
          <p:cNvSpPr/>
          <p:nvPr/>
        </p:nvSpPr>
        <p:spPr>
          <a:xfrm>
            <a:off x="539552" y="5949280"/>
            <a:ext cx="8280920" cy="769441"/>
          </a:xfrm>
          <a:prstGeom prst="rect">
            <a:avLst/>
          </a:prstGeom>
        </p:spPr>
        <p:txBody>
          <a:bodyPr wrap="square">
            <a:spAutoFit/>
          </a:bodyPr>
          <a:lstStyle/>
          <a:p>
            <a:r>
              <a:rPr lang="zh-CN" altLang="en-US" sz="2200" b="1" dirty="0" smtClean="0"/>
              <a:t>三个顾客，就有三轮交易，每一轮分别都有 </a:t>
            </a:r>
            <a:r>
              <a:rPr lang="en-US" altLang="zh-CN" sz="2200" b="1" dirty="0" smtClean="0"/>
              <a:t>3 </a:t>
            </a:r>
            <a:r>
              <a:rPr lang="zh-CN" altLang="en-US" sz="2200" b="1" dirty="0" smtClean="0"/>
              <a:t>个猪圈和 </a:t>
            </a:r>
            <a:r>
              <a:rPr lang="en-US" altLang="zh-CN" sz="2200" b="1" dirty="0" smtClean="0"/>
              <a:t>1 </a:t>
            </a:r>
            <a:r>
              <a:rPr lang="zh-CN" altLang="en-US" sz="2200" b="1" dirty="0" smtClean="0"/>
              <a:t>个顾客的节点。 </a:t>
            </a:r>
            <a:endParaRPr lang="zh-CN" altLang="en-US" sz="2200" b="1"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733246"/>
            <a:ext cx="8136904" cy="6124754"/>
          </a:xfrm>
          <a:prstGeom prst="rect">
            <a:avLst/>
          </a:prstGeom>
        </p:spPr>
        <p:txBody>
          <a:bodyPr wrap="square">
            <a:spAutoFit/>
          </a:bodyPr>
          <a:lstStyle/>
          <a:p>
            <a:r>
              <a:rPr lang="en-US" altLang="zh-CN" sz="2800" dirty="0" smtClean="0"/>
              <a:t>1</a:t>
            </a:r>
            <a:r>
              <a:rPr lang="zh-CN" altLang="en-US" sz="2800" dirty="0" smtClean="0"/>
              <a:t>） 三个顾客，就有三轮交易，每一轮分别都有 </a:t>
            </a:r>
            <a:r>
              <a:rPr lang="en-US" altLang="zh-CN" sz="2800" dirty="0" smtClean="0"/>
              <a:t>3 </a:t>
            </a:r>
            <a:r>
              <a:rPr lang="zh-CN" altLang="en-US" sz="2800" dirty="0" smtClean="0"/>
              <a:t>个猪圈和 </a:t>
            </a:r>
            <a:r>
              <a:rPr lang="en-US" altLang="zh-CN" sz="2800" dirty="0" smtClean="0"/>
              <a:t>1 </a:t>
            </a:r>
            <a:r>
              <a:rPr lang="zh-CN" altLang="en-US" sz="2800" dirty="0" smtClean="0"/>
              <a:t>个顾客的节点。 </a:t>
            </a:r>
          </a:p>
          <a:p>
            <a:r>
              <a:rPr lang="en-US" altLang="zh-CN" sz="2800" dirty="0" smtClean="0"/>
              <a:t>2</a:t>
            </a:r>
            <a:r>
              <a:rPr lang="zh-CN" altLang="en-US" sz="2800" dirty="0" smtClean="0"/>
              <a:t>） 从源点到第一轮的各个猪圈各有一条边，容量就是各个猪圈里的猪的初始数量。 </a:t>
            </a:r>
          </a:p>
          <a:p>
            <a:r>
              <a:rPr lang="en-US" altLang="zh-CN" sz="2800" dirty="0" smtClean="0"/>
              <a:t>3</a:t>
            </a:r>
            <a:r>
              <a:rPr lang="zh-CN" altLang="en-US" sz="2800" dirty="0" smtClean="0"/>
              <a:t>） 从各个顾客到汇点各有一条边，容量就是各个顾客能买的数量上限。 </a:t>
            </a:r>
          </a:p>
          <a:p>
            <a:r>
              <a:rPr lang="en-US" altLang="zh-CN" sz="2800" dirty="0" smtClean="0"/>
              <a:t>4</a:t>
            </a:r>
            <a:r>
              <a:rPr lang="zh-CN" altLang="en-US" sz="2800" dirty="0" smtClean="0"/>
              <a:t>）在某一轮中，从该顾客打开的所有猪圈都有一条边连向该顾客，容量都是 </a:t>
            </a:r>
            <a:r>
              <a:rPr lang="en-US" altLang="zh-CN" sz="2800" dirty="0" smtClean="0"/>
              <a:t>+∞</a:t>
            </a:r>
            <a:r>
              <a:rPr lang="zh-CN" altLang="en-US" sz="2800" dirty="0" smtClean="0"/>
              <a:t>。 </a:t>
            </a:r>
          </a:p>
          <a:p>
            <a:r>
              <a:rPr lang="en-US" altLang="zh-CN" sz="2800" dirty="0" smtClean="0"/>
              <a:t>5</a:t>
            </a:r>
            <a:r>
              <a:rPr lang="zh-CN" altLang="en-US" sz="2800" dirty="0" smtClean="0"/>
              <a:t>） 最后一轮除外，从每一轮的 </a:t>
            </a:r>
            <a:r>
              <a:rPr lang="en-US" altLang="zh-CN" sz="2800" dirty="0" err="1" smtClean="0"/>
              <a:t>i</a:t>
            </a:r>
            <a:r>
              <a:rPr lang="en-US" altLang="zh-CN" sz="2800" dirty="0" smtClean="0"/>
              <a:t> </a:t>
            </a:r>
            <a:r>
              <a:rPr lang="zh-CN" altLang="en-US" sz="2800" dirty="0" smtClean="0"/>
              <a:t>号猪圈都有一条边连向下一轮的 </a:t>
            </a:r>
            <a:r>
              <a:rPr lang="en-US" altLang="zh-CN" sz="2800" dirty="0" err="1" smtClean="0"/>
              <a:t>i</a:t>
            </a:r>
            <a:r>
              <a:rPr lang="en-US" altLang="zh-CN" sz="2800" dirty="0" smtClean="0"/>
              <a:t> </a:t>
            </a:r>
            <a:r>
              <a:rPr lang="zh-CN" altLang="en-US" sz="2800" dirty="0" smtClean="0"/>
              <a:t>号猪圈，容量都是 </a:t>
            </a:r>
            <a:r>
              <a:rPr lang="en-US" altLang="zh-CN" sz="2800" dirty="0" smtClean="0"/>
              <a:t>+∞</a:t>
            </a:r>
            <a:r>
              <a:rPr lang="zh-CN" altLang="en-US" sz="2800" dirty="0" smtClean="0"/>
              <a:t>，表示这一轮剩下的猪可以留到下一轮。 </a:t>
            </a:r>
          </a:p>
          <a:p>
            <a:r>
              <a:rPr lang="en-US" altLang="zh-CN" sz="2800" dirty="0" smtClean="0"/>
              <a:t>6</a:t>
            </a:r>
            <a:r>
              <a:rPr lang="zh-CN" altLang="en-US" sz="2800" dirty="0" smtClean="0"/>
              <a:t>） 最后一轮除外，从每一轮被打开的所有猪圈，到下一轮的同样这些猪圈，两两之间都要连一条边，表示它们之间可以任意流通。 </a:t>
            </a:r>
            <a:endParaRPr lang="zh-CN" altLang="en-US" sz="2800"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582341"/>
            <a:ext cx="8712968" cy="4832092"/>
          </a:xfrm>
          <a:prstGeom prst="rect">
            <a:avLst/>
          </a:prstGeom>
        </p:spPr>
        <p:txBody>
          <a:bodyPr wrap="square">
            <a:spAutoFit/>
          </a:bodyPr>
          <a:lstStyle/>
          <a:p>
            <a:r>
              <a:rPr lang="zh-CN" altLang="en-US" sz="2800" dirty="0" smtClean="0"/>
              <a:t>这个网络模型的最大流量就是最多能卖出的数量。图中最多有 </a:t>
            </a:r>
            <a:r>
              <a:rPr lang="en-US" altLang="zh-CN" sz="2800" dirty="0" smtClean="0"/>
              <a:t>2 + N + M × N ≈ 100,000 </a:t>
            </a:r>
            <a:r>
              <a:rPr lang="zh-CN" altLang="en-US" sz="2800" dirty="0" smtClean="0"/>
              <a:t>个节点。</a:t>
            </a:r>
            <a:br>
              <a:rPr lang="zh-CN" altLang="en-US" sz="2800" dirty="0" smtClean="0"/>
            </a:br>
            <a:r>
              <a:rPr lang="zh-CN" altLang="en-US" sz="2800" dirty="0" smtClean="0"/>
              <a:t/>
            </a:r>
            <a:br>
              <a:rPr lang="zh-CN" altLang="en-US" sz="2800" dirty="0" smtClean="0"/>
            </a:br>
            <a:r>
              <a:rPr lang="zh-CN" altLang="en-US" sz="2800" dirty="0" smtClean="0"/>
              <a:t>    这个模型虽然很直观，但是节点数太多了，计算速度肯定会很慢。其实不用再想别的算法，就让我们继续上面的例子，用合并的方法来简化这个网络模型。</a:t>
            </a:r>
            <a:br>
              <a:rPr lang="zh-CN" altLang="en-US" sz="2800" dirty="0" smtClean="0"/>
            </a:br>
            <a:r>
              <a:rPr lang="zh-CN" altLang="en-US" sz="2800" dirty="0" smtClean="0"/>
              <a:t/>
            </a:r>
            <a:br>
              <a:rPr lang="zh-CN" altLang="en-US" sz="2800" dirty="0" smtClean="0"/>
            </a:br>
            <a:r>
              <a:rPr lang="zh-CN" altLang="en-US" sz="2800" dirty="0" smtClean="0"/>
              <a:t>    首先，最后一轮中没有打开的猪圈就可以从图中删掉了，也就是下面图中红色的部分，显然它们对整个网络的流量没有任何影响。</a:t>
            </a:r>
            <a:br>
              <a:rPr lang="zh-CN" altLang="en-US" sz="2800" dirty="0" smtClean="0"/>
            </a:br>
            <a:endParaRPr lang="zh-CN" altLang="en-US" sz="2800"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2" descr="http://node1.foto.ycstatic.com/200805/27/8/26456344.jpg"/>
          <p:cNvPicPr>
            <a:picLocks noChangeAspect="1" noChangeArrowheads="1"/>
          </p:cNvPicPr>
          <p:nvPr/>
        </p:nvPicPr>
        <p:blipFill>
          <a:blip r:embed="rId2"/>
          <a:srcRect/>
          <a:stretch>
            <a:fillRect/>
          </a:stretch>
        </p:blipFill>
        <p:spPr bwMode="auto">
          <a:xfrm>
            <a:off x="1043608" y="1484784"/>
            <a:ext cx="6984776" cy="5151608"/>
          </a:xfrm>
          <a:prstGeom prst="rect">
            <a:avLst/>
          </a:prstGeom>
          <a:noFill/>
        </p:spPr>
      </p:pic>
      <p:sp>
        <p:nvSpPr>
          <p:cNvPr id="4" name="矩形 3"/>
          <p:cNvSpPr/>
          <p:nvPr/>
        </p:nvSpPr>
        <p:spPr>
          <a:xfrm>
            <a:off x="611560" y="692696"/>
            <a:ext cx="8352928" cy="1569660"/>
          </a:xfrm>
          <a:prstGeom prst="rect">
            <a:avLst/>
          </a:prstGeom>
        </p:spPr>
        <p:txBody>
          <a:bodyPr wrap="square">
            <a:spAutoFit/>
          </a:bodyPr>
          <a:lstStyle/>
          <a:p>
            <a:r>
              <a:rPr lang="zh-CN" altLang="en-US" sz="2400" b="1" dirty="0" smtClean="0">
                <a:solidFill>
                  <a:srgbClr val="7030A0"/>
                </a:solidFill>
              </a:rPr>
              <a:t>首先，最后一轮中没有打开的猪圈就可以从图中删掉了，也就是下面图中红色的部分，显然它们对整个网络的流量没有任何影响。</a:t>
            </a:r>
            <a:br>
              <a:rPr lang="zh-CN" altLang="en-US" sz="2400" b="1" dirty="0" smtClean="0">
                <a:solidFill>
                  <a:srgbClr val="7030A0"/>
                </a:solidFill>
              </a:rPr>
            </a:br>
            <a:endParaRPr lang="zh-CN" altLang="en-US" sz="2400" b="1" dirty="0">
              <a:solidFill>
                <a:srgbClr val="7030A0"/>
              </a:solidFill>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9024" y="692696"/>
            <a:ext cx="8784976" cy="6494085"/>
          </a:xfrm>
          <a:prstGeom prst="rect">
            <a:avLst/>
          </a:prstGeom>
        </p:spPr>
        <p:txBody>
          <a:bodyPr wrap="square">
            <a:spAutoFit/>
          </a:bodyPr>
          <a:lstStyle/>
          <a:p>
            <a:r>
              <a:rPr lang="zh-CN" altLang="en-US" sz="3200" dirty="0" smtClean="0"/>
              <a:t>用以下</a:t>
            </a:r>
            <a:r>
              <a:rPr lang="en-US" altLang="zh-CN" sz="3200" dirty="0" smtClean="0"/>
              <a:t>3</a:t>
            </a:r>
            <a:r>
              <a:rPr lang="zh-CN" altLang="en-US" sz="3200" dirty="0" smtClean="0"/>
              <a:t>条规律合并节点：</a:t>
            </a:r>
            <a:br>
              <a:rPr lang="zh-CN" altLang="en-US" sz="3200" dirty="0" smtClean="0"/>
            </a:br>
            <a:r>
              <a:rPr lang="zh-CN" altLang="en-US" sz="3200" dirty="0" smtClean="0"/>
              <a:t/>
            </a:r>
            <a:br>
              <a:rPr lang="zh-CN" altLang="en-US" sz="3200" dirty="0" smtClean="0"/>
            </a:br>
            <a:r>
              <a:rPr lang="zh-CN" altLang="en-US" sz="3200" dirty="0" smtClean="0"/>
              <a:t>    </a:t>
            </a:r>
            <a:r>
              <a:rPr lang="zh-CN" altLang="en-US" sz="3200" b="1" dirty="0"/>
              <a:t>规律 </a:t>
            </a:r>
            <a:r>
              <a:rPr lang="en-US" altLang="zh-CN" sz="3200" b="1" dirty="0"/>
              <a:t>1</a:t>
            </a:r>
            <a:r>
              <a:rPr lang="en-US" altLang="zh-CN" sz="3200" dirty="0" smtClean="0"/>
              <a:t>. </a:t>
            </a:r>
            <a:r>
              <a:rPr lang="zh-CN" altLang="en-US" sz="3200" dirty="0" smtClean="0"/>
              <a:t>如果几个节点的流量的</a:t>
            </a:r>
            <a:r>
              <a:rPr lang="zh-CN" altLang="en-US" sz="3200" b="1" dirty="0" smtClean="0"/>
              <a:t>来源</a:t>
            </a:r>
            <a:r>
              <a:rPr lang="zh-CN" altLang="en-US" sz="3200" dirty="0" smtClean="0"/>
              <a:t>完全相同，则可以把它们合并成一个。</a:t>
            </a:r>
            <a:br>
              <a:rPr lang="zh-CN" altLang="en-US" sz="3200" dirty="0" smtClean="0"/>
            </a:br>
            <a:r>
              <a:rPr lang="zh-CN" altLang="en-US" sz="3200" dirty="0" smtClean="0"/>
              <a:t/>
            </a:r>
            <a:br>
              <a:rPr lang="zh-CN" altLang="en-US" sz="3200" dirty="0" smtClean="0"/>
            </a:br>
            <a:r>
              <a:rPr lang="zh-CN" altLang="en-US" sz="3200" dirty="0" smtClean="0"/>
              <a:t>    </a:t>
            </a:r>
            <a:r>
              <a:rPr lang="zh-CN" altLang="en-US" sz="3200" b="1" dirty="0"/>
              <a:t>规律 </a:t>
            </a:r>
            <a:r>
              <a:rPr lang="en-US" altLang="zh-CN" sz="3200" b="1" dirty="0"/>
              <a:t>2</a:t>
            </a:r>
            <a:r>
              <a:rPr lang="en-US" altLang="zh-CN" sz="3200" dirty="0" smtClean="0"/>
              <a:t>. </a:t>
            </a:r>
            <a:r>
              <a:rPr lang="zh-CN" altLang="en-US" sz="3200" dirty="0" smtClean="0"/>
              <a:t>如果几个节点的流量的</a:t>
            </a:r>
            <a:r>
              <a:rPr lang="zh-CN" altLang="en-US" sz="3200" b="1" dirty="0" smtClean="0"/>
              <a:t>去向</a:t>
            </a:r>
            <a:r>
              <a:rPr lang="zh-CN" altLang="en-US" sz="3200" dirty="0" smtClean="0"/>
              <a:t>完全相同，则可以把它们合并成一个。</a:t>
            </a:r>
            <a:br>
              <a:rPr lang="zh-CN" altLang="en-US" sz="3200" dirty="0" smtClean="0"/>
            </a:br>
            <a:r>
              <a:rPr lang="zh-CN" altLang="en-US" sz="3200" dirty="0" smtClean="0"/>
              <a:t/>
            </a:r>
            <a:br>
              <a:rPr lang="zh-CN" altLang="en-US" sz="3200" dirty="0" smtClean="0"/>
            </a:br>
            <a:r>
              <a:rPr lang="zh-CN" altLang="en-US" sz="3200" dirty="0" smtClean="0"/>
              <a:t>    </a:t>
            </a:r>
            <a:r>
              <a:rPr lang="zh-CN" altLang="en-US" sz="3200" b="1" dirty="0"/>
              <a:t>规律 </a:t>
            </a:r>
            <a:r>
              <a:rPr lang="en-US" altLang="zh-CN" sz="3200" b="1" dirty="0"/>
              <a:t>3</a:t>
            </a:r>
            <a:r>
              <a:rPr lang="en-US" altLang="zh-CN" sz="3200" dirty="0" smtClean="0"/>
              <a:t>. </a:t>
            </a:r>
            <a:r>
              <a:rPr lang="zh-CN" altLang="en-US" sz="3200" dirty="0" smtClean="0"/>
              <a:t>如果从点 </a:t>
            </a:r>
            <a:r>
              <a:rPr lang="en-US" altLang="zh-CN" sz="3200" dirty="0" smtClean="0"/>
              <a:t>u </a:t>
            </a:r>
            <a:r>
              <a:rPr lang="zh-CN" altLang="en-US" sz="3200" dirty="0" smtClean="0"/>
              <a:t>到点 </a:t>
            </a:r>
            <a:r>
              <a:rPr lang="en-US" altLang="zh-CN" sz="3200" dirty="0" smtClean="0"/>
              <a:t>v </a:t>
            </a:r>
            <a:r>
              <a:rPr lang="zh-CN" altLang="en-US" sz="3200" dirty="0" smtClean="0"/>
              <a:t>有一条容量为 </a:t>
            </a:r>
            <a:r>
              <a:rPr lang="en-US" altLang="zh-CN" sz="3200" dirty="0" smtClean="0"/>
              <a:t>+∞ </a:t>
            </a:r>
            <a:r>
              <a:rPr lang="zh-CN" altLang="en-US" sz="3200" dirty="0" smtClean="0"/>
              <a:t>的边，并且 </a:t>
            </a:r>
            <a:r>
              <a:rPr lang="en-US" altLang="zh-CN" sz="3200" dirty="0" smtClean="0"/>
              <a:t>u </a:t>
            </a:r>
            <a:r>
              <a:rPr lang="zh-CN" altLang="en-US" sz="3200" dirty="0" smtClean="0"/>
              <a:t>是 </a:t>
            </a:r>
            <a:r>
              <a:rPr lang="en-US" altLang="zh-CN" sz="3200" dirty="0" smtClean="0"/>
              <a:t>v </a:t>
            </a:r>
            <a:r>
              <a:rPr lang="zh-CN" altLang="en-US" sz="3200" dirty="0" smtClean="0"/>
              <a:t>的</a:t>
            </a:r>
            <a:r>
              <a:rPr lang="zh-CN" altLang="en-US" sz="3200" b="1" dirty="0" smtClean="0"/>
              <a:t>唯一</a:t>
            </a:r>
            <a:r>
              <a:rPr lang="zh-CN" altLang="en-US" sz="3200" dirty="0" smtClean="0"/>
              <a:t>流量</a:t>
            </a:r>
            <a:r>
              <a:rPr lang="zh-CN" altLang="en-US" sz="3200" b="1" dirty="0" smtClean="0"/>
              <a:t>来源</a:t>
            </a:r>
            <a:r>
              <a:rPr lang="zh-CN" altLang="en-US" sz="3200" dirty="0" smtClean="0"/>
              <a:t>，或者 </a:t>
            </a:r>
            <a:r>
              <a:rPr lang="en-US" altLang="zh-CN" sz="3200" dirty="0" smtClean="0"/>
              <a:t>v </a:t>
            </a:r>
            <a:r>
              <a:rPr lang="zh-CN" altLang="en-US" sz="3200" dirty="0" smtClean="0"/>
              <a:t>是 </a:t>
            </a:r>
            <a:r>
              <a:rPr lang="en-US" altLang="zh-CN" sz="3200" dirty="0" smtClean="0"/>
              <a:t>u </a:t>
            </a:r>
            <a:r>
              <a:rPr lang="zh-CN" altLang="en-US" sz="3200" dirty="0" smtClean="0"/>
              <a:t>的</a:t>
            </a:r>
            <a:r>
              <a:rPr lang="zh-CN" altLang="en-US" sz="3200" b="1" dirty="0" smtClean="0"/>
              <a:t>唯一</a:t>
            </a:r>
            <a:r>
              <a:rPr lang="zh-CN" altLang="en-US" sz="3200" dirty="0" smtClean="0"/>
              <a:t>流量</a:t>
            </a:r>
            <a:r>
              <a:rPr lang="zh-CN" altLang="en-US" sz="3200" b="1" dirty="0" smtClean="0"/>
              <a:t>去向</a:t>
            </a:r>
            <a:r>
              <a:rPr lang="zh-CN" altLang="en-US" sz="3200" dirty="0" smtClean="0"/>
              <a:t>，则可以把 </a:t>
            </a:r>
            <a:r>
              <a:rPr lang="en-US" altLang="zh-CN" sz="3200" dirty="0" smtClean="0"/>
              <a:t>u </a:t>
            </a:r>
            <a:r>
              <a:rPr lang="zh-CN" altLang="en-US" sz="3200" dirty="0" smtClean="0"/>
              <a:t>和 </a:t>
            </a:r>
            <a:r>
              <a:rPr lang="en-US" altLang="zh-CN" sz="3200" dirty="0" smtClean="0"/>
              <a:t>v </a:t>
            </a:r>
            <a:r>
              <a:rPr lang="zh-CN" altLang="en-US" sz="3200" dirty="0" smtClean="0"/>
              <a:t>合并成一个节点。</a:t>
            </a:r>
            <a:br>
              <a:rPr lang="zh-CN" altLang="en-US" sz="3200" dirty="0" smtClean="0"/>
            </a:br>
            <a:endParaRPr lang="zh-CN" altLang="en-US" sz="3200"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内容占位符 2"/>
          <p:cNvSpPr txBox="1">
            <a:spLocks/>
          </p:cNvSpPr>
          <p:nvPr/>
        </p:nvSpPr>
        <p:spPr bwMode="auto">
          <a:xfrm>
            <a:off x="611560" y="2492896"/>
            <a:ext cx="7992888" cy="11521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如果我们沿着</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s-a-b-t</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路线走 仅能得到一个</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100</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的流</a:t>
            </a:r>
          </a:p>
        </p:txBody>
      </p:sp>
      <p:sp>
        <p:nvSpPr>
          <p:cNvPr id="23" name="椭圆 22"/>
          <p:cNvSpPr/>
          <p:nvPr/>
        </p:nvSpPr>
        <p:spPr>
          <a:xfrm>
            <a:off x="3564459" y="205184"/>
            <a:ext cx="642937" cy="6429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a</a:t>
            </a:r>
            <a:endParaRPr lang="zh-CN" altLang="en-US" dirty="0"/>
          </a:p>
        </p:txBody>
      </p:sp>
      <p:sp>
        <p:nvSpPr>
          <p:cNvPr id="24" name="椭圆 23"/>
          <p:cNvSpPr/>
          <p:nvPr/>
        </p:nvSpPr>
        <p:spPr>
          <a:xfrm>
            <a:off x="1207021" y="990997"/>
            <a:ext cx="642938" cy="6429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s</a:t>
            </a:r>
            <a:endParaRPr lang="zh-CN" altLang="en-US" dirty="0"/>
          </a:p>
        </p:txBody>
      </p:sp>
      <p:sp>
        <p:nvSpPr>
          <p:cNvPr id="25" name="椭圆 24"/>
          <p:cNvSpPr/>
          <p:nvPr/>
        </p:nvSpPr>
        <p:spPr>
          <a:xfrm>
            <a:off x="3635896" y="2276872"/>
            <a:ext cx="642938" cy="6429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b</a:t>
            </a:r>
            <a:endParaRPr lang="zh-CN" altLang="en-US" dirty="0"/>
          </a:p>
        </p:txBody>
      </p:sp>
      <p:sp>
        <p:nvSpPr>
          <p:cNvPr id="26" name="椭圆 25"/>
          <p:cNvSpPr/>
          <p:nvPr/>
        </p:nvSpPr>
        <p:spPr>
          <a:xfrm>
            <a:off x="5707584" y="1348184"/>
            <a:ext cx="642937" cy="6429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t</a:t>
            </a:r>
            <a:endParaRPr lang="zh-CN" altLang="en-US" dirty="0"/>
          </a:p>
        </p:txBody>
      </p:sp>
      <p:sp>
        <p:nvSpPr>
          <p:cNvPr id="28" name="TextBox 17"/>
          <p:cNvSpPr txBox="1">
            <a:spLocks noChangeArrowheads="1"/>
          </p:cNvSpPr>
          <p:nvPr/>
        </p:nvSpPr>
        <p:spPr bwMode="auto">
          <a:xfrm>
            <a:off x="2707209" y="848122"/>
            <a:ext cx="506412" cy="369887"/>
          </a:xfrm>
          <a:prstGeom prst="rect">
            <a:avLst/>
          </a:prstGeom>
          <a:noFill/>
          <a:ln w="9525">
            <a:noFill/>
            <a:miter lim="800000"/>
            <a:headEnd/>
            <a:tailEnd/>
          </a:ln>
        </p:spPr>
        <p:txBody>
          <a:bodyPr wrap="none">
            <a:spAutoFit/>
          </a:bodyPr>
          <a:lstStyle/>
          <a:p>
            <a:r>
              <a:rPr lang="en-US" altLang="zh-CN">
                <a:latin typeface="Constantia" pitchFamily="18" charset="0"/>
              </a:rPr>
              <a:t>100</a:t>
            </a:r>
            <a:endParaRPr lang="zh-CN" altLang="en-US">
              <a:latin typeface="Constantia" pitchFamily="18" charset="0"/>
            </a:endParaRPr>
          </a:p>
        </p:txBody>
      </p:sp>
      <p:sp>
        <p:nvSpPr>
          <p:cNvPr id="30" name="TextBox 18"/>
          <p:cNvSpPr txBox="1">
            <a:spLocks noChangeArrowheads="1"/>
          </p:cNvSpPr>
          <p:nvPr/>
        </p:nvSpPr>
        <p:spPr bwMode="auto">
          <a:xfrm>
            <a:off x="2278584" y="1919684"/>
            <a:ext cx="642937" cy="369888"/>
          </a:xfrm>
          <a:prstGeom prst="rect">
            <a:avLst/>
          </a:prstGeom>
          <a:noFill/>
          <a:ln w="9525">
            <a:noFill/>
            <a:miter lim="800000"/>
            <a:headEnd/>
            <a:tailEnd/>
          </a:ln>
        </p:spPr>
        <p:txBody>
          <a:bodyPr>
            <a:spAutoFit/>
          </a:bodyPr>
          <a:lstStyle/>
          <a:p>
            <a:r>
              <a:rPr lang="en-US" altLang="zh-CN">
                <a:latin typeface="Constantia" pitchFamily="18" charset="0"/>
              </a:rPr>
              <a:t>100</a:t>
            </a:r>
            <a:endParaRPr lang="zh-CN" altLang="en-US">
              <a:latin typeface="Constantia" pitchFamily="18" charset="0"/>
            </a:endParaRPr>
          </a:p>
        </p:txBody>
      </p:sp>
      <p:sp>
        <p:nvSpPr>
          <p:cNvPr id="32" name="TextBox 22"/>
          <p:cNvSpPr txBox="1">
            <a:spLocks noChangeArrowheads="1"/>
          </p:cNvSpPr>
          <p:nvPr/>
        </p:nvSpPr>
        <p:spPr bwMode="auto">
          <a:xfrm>
            <a:off x="3707334" y="1348184"/>
            <a:ext cx="642937" cy="369888"/>
          </a:xfrm>
          <a:prstGeom prst="rect">
            <a:avLst/>
          </a:prstGeom>
          <a:noFill/>
          <a:ln w="9525">
            <a:noFill/>
            <a:miter lim="800000"/>
            <a:headEnd/>
            <a:tailEnd/>
          </a:ln>
        </p:spPr>
        <p:txBody>
          <a:bodyPr>
            <a:spAutoFit/>
          </a:bodyPr>
          <a:lstStyle/>
          <a:p>
            <a:r>
              <a:rPr lang="en-US" altLang="zh-CN">
                <a:latin typeface="Constantia" pitchFamily="18" charset="0"/>
              </a:rPr>
              <a:t>100</a:t>
            </a:r>
            <a:endParaRPr lang="zh-CN" altLang="en-US">
              <a:latin typeface="Constantia" pitchFamily="18" charset="0"/>
            </a:endParaRPr>
          </a:p>
        </p:txBody>
      </p:sp>
      <p:sp>
        <p:nvSpPr>
          <p:cNvPr id="34" name="TextBox 23"/>
          <p:cNvSpPr txBox="1">
            <a:spLocks noChangeArrowheads="1"/>
          </p:cNvSpPr>
          <p:nvPr/>
        </p:nvSpPr>
        <p:spPr bwMode="auto">
          <a:xfrm>
            <a:off x="4850334" y="2133997"/>
            <a:ext cx="857250" cy="369887"/>
          </a:xfrm>
          <a:prstGeom prst="rect">
            <a:avLst/>
          </a:prstGeom>
          <a:noFill/>
          <a:ln w="9525">
            <a:noFill/>
            <a:miter lim="800000"/>
            <a:headEnd/>
            <a:tailEnd/>
          </a:ln>
        </p:spPr>
        <p:txBody>
          <a:bodyPr>
            <a:spAutoFit/>
          </a:bodyPr>
          <a:lstStyle/>
          <a:p>
            <a:r>
              <a:rPr lang="en-US" altLang="zh-CN">
                <a:latin typeface="Constantia" pitchFamily="18" charset="0"/>
              </a:rPr>
              <a:t>100</a:t>
            </a:r>
            <a:endParaRPr lang="zh-CN" altLang="en-US">
              <a:latin typeface="Constantia" pitchFamily="18" charset="0"/>
            </a:endParaRPr>
          </a:p>
        </p:txBody>
      </p:sp>
      <p:sp>
        <p:nvSpPr>
          <p:cNvPr id="35" name="TextBox 24"/>
          <p:cNvSpPr txBox="1">
            <a:spLocks noChangeArrowheads="1"/>
          </p:cNvSpPr>
          <p:nvPr/>
        </p:nvSpPr>
        <p:spPr bwMode="auto">
          <a:xfrm>
            <a:off x="4564584" y="848122"/>
            <a:ext cx="928687" cy="369887"/>
          </a:xfrm>
          <a:prstGeom prst="rect">
            <a:avLst/>
          </a:prstGeom>
          <a:noFill/>
          <a:ln w="9525">
            <a:noFill/>
            <a:miter lim="800000"/>
            <a:headEnd/>
            <a:tailEnd/>
          </a:ln>
        </p:spPr>
        <p:txBody>
          <a:bodyPr>
            <a:spAutoFit/>
          </a:bodyPr>
          <a:lstStyle/>
          <a:p>
            <a:r>
              <a:rPr lang="en-US" altLang="zh-CN">
                <a:latin typeface="Constantia" pitchFamily="18" charset="0"/>
              </a:rPr>
              <a:t>100</a:t>
            </a:r>
            <a:endParaRPr lang="zh-CN" altLang="en-US">
              <a:latin typeface="Constantia" pitchFamily="18" charset="0"/>
            </a:endParaRPr>
          </a:p>
        </p:txBody>
      </p:sp>
      <p:cxnSp>
        <p:nvCxnSpPr>
          <p:cNvPr id="36" name="直接箭头连接符 35"/>
          <p:cNvCxnSpPr>
            <a:stCxn id="24" idx="7"/>
          </p:cNvCxnSpPr>
          <p:nvPr/>
        </p:nvCxnSpPr>
        <p:spPr>
          <a:xfrm rot="5400000" flipH="1" flipV="1">
            <a:off x="2327796" y="62309"/>
            <a:ext cx="450850" cy="15938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4135959" y="633809"/>
            <a:ext cx="1428750" cy="7858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24" idx="5"/>
          </p:cNvCxnSpPr>
          <p:nvPr/>
        </p:nvCxnSpPr>
        <p:spPr>
          <a:xfrm rot="16200000" flipH="1">
            <a:off x="2149202" y="1147366"/>
            <a:ext cx="879475" cy="16652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25" idx="6"/>
          </p:cNvCxnSpPr>
          <p:nvPr/>
        </p:nvCxnSpPr>
        <p:spPr>
          <a:xfrm flipV="1">
            <a:off x="4278834" y="1991122"/>
            <a:ext cx="1357312" cy="6064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23" idx="4"/>
          </p:cNvCxnSpPr>
          <p:nvPr/>
        </p:nvCxnSpPr>
        <p:spPr>
          <a:xfrm rot="16200000" flipH="1">
            <a:off x="3296171" y="1437085"/>
            <a:ext cx="1214437" cy="3651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1" name="椭圆 40"/>
          <p:cNvSpPr/>
          <p:nvPr/>
        </p:nvSpPr>
        <p:spPr>
          <a:xfrm>
            <a:off x="2896990" y="3867323"/>
            <a:ext cx="642937" cy="6429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a</a:t>
            </a:r>
            <a:endParaRPr lang="zh-CN" altLang="en-US" dirty="0"/>
          </a:p>
        </p:txBody>
      </p:sp>
      <p:sp>
        <p:nvSpPr>
          <p:cNvPr id="42" name="椭圆 41"/>
          <p:cNvSpPr/>
          <p:nvPr/>
        </p:nvSpPr>
        <p:spPr>
          <a:xfrm>
            <a:off x="539552" y="4653136"/>
            <a:ext cx="642938" cy="6429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s</a:t>
            </a:r>
            <a:endParaRPr lang="zh-CN" altLang="en-US" dirty="0"/>
          </a:p>
        </p:txBody>
      </p:sp>
      <p:sp>
        <p:nvSpPr>
          <p:cNvPr id="43" name="椭圆 42"/>
          <p:cNvSpPr/>
          <p:nvPr/>
        </p:nvSpPr>
        <p:spPr>
          <a:xfrm>
            <a:off x="2968427" y="5939011"/>
            <a:ext cx="642938" cy="6429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b</a:t>
            </a:r>
            <a:endParaRPr lang="zh-CN" altLang="en-US" dirty="0"/>
          </a:p>
        </p:txBody>
      </p:sp>
      <p:sp>
        <p:nvSpPr>
          <p:cNvPr id="44" name="椭圆 43"/>
          <p:cNvSpPr/>
          <p:nvPr/>
        </p:nvSpPr>
        <p:spPr>
          <a:xfrm>
            <a:off x="5040115" y="5010323"/>
            <a:ext cx="642937" cy="6429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t</a:t>
            </a:r>
            <a:endParaRPr lang="zh-CN" altLang="en-US" dirty="0"/>
          </a:p>
        </p:txBody>
      </p:sp>
      <p:sp>
        <p:nvSpPr>
          <p:cNvPr id="45" name="TextBox 17"/>
          <p:cNvSpPr txBox="1">
            <a:spLocks noChangeArrowheads="1"/>
          </p:cNvSpPr>
          <p:nvPr/>
        </p:nvSpPr>
        <p:spPr bwMode="auto">
          <a:xfrm>
            <a:off x="2039740" y="4510261"/>
            <a:ext cx="506412" cy="369887"/>
          </a:xfrm>
          <a:prstGeom prst="rect">
            <a:avLst/>
          </a:prstGeom>
          <a:noFill/>
          <a:ln w="9525">
            <a:noFill/>
            <a:miter lim="800000"/>
            <a:headEnd/>
            <a:tailEnd/>
          </a:ln>
        </p:spPr>
        <p:txBody>
          <a:bodyPr wrap="none">
            <a:spAutoFit/>
          </a:bodyPr>
          <a:lstStyle/>
          <a:p>
            <a:r>
              <a:rPr lang="en-US" altLang="zh-CN">
                <a:latin typeface="Constantia" pitchFamily="18" charset="0"/>
              </a:rPr>
              <a:t>100</a:t>
            </a:r>
            <a:endParaRPr lang="zh-CN" altLang="en-US">
              <a:latin typeface="Constantia" pitchFamily="18" charset="0"/>
            </a:endParaRPr>
          </a:p>
        </p:txBody>
      </p:sp>
      <p:sp>
        <p:nvSpPr>
          <p:cNvPr id="46" name="TextBox 18"/>
          <p:cNvSpPr txBox="1">
            <a:spLocks noChangeArrowheads="1"/>
          </p:cNvSpPr>
          <p:nvPr/>
        </p:nvSpPr>
        <p:spPr bwMode="auto">
          <a:xfrm>
            <a:off x="1611115" y="5581823"/>
            <a:ext cx="642937" cy="369888"/>
          </a:xfrm>
          <a:prstGeom prst="rect">
            <a:avLst/>
          </a:prstGeom>
          <a:noFill/>
          <a:ln w="9525">
            <a:noFill/>
            <a:miter lim="800000"/>
            <a:headEnd/>
            <a:tailEnd/>
          </a:ln>
        </p:spPr>
        <p:txBody>
          <a:bodyPr>
            <a:spAutoFit/>
          </a:bodyPr>
          <a:lstStyle/>
          <a:p>
            <a:r>
              <a:rPr lang="en-US" altLang="zh-CN">
                <a:latin typeface="Constantia" pitchFamily="18" charset="0"/>
              </a:rPr>
              <a:t>100</a:t>
            </a:r>
            <a:endParaRPr lang="zh-CN" altLang="en-US">
              <a:latin typeface="Constantia" pitchFamily="18" charset="0"/>
            </a:endParaRPr>
          </a:p>
        </p:txBody>
      </p:sp>
      <p:sp>
        <p:nvSpPr>
          <p:cNvPr id="47" name="TextBox 22"/>
          <p:cNvSpPr txBox="1">
            <a:spLocks noChangeArrowheads="1"/>
          </p:cNvSpPr>
          <p:nvPr/>
        </p:nvSpPr>
        <p:spPr bwMode="auto">
          <a:xfrm>
            <a:off x="3039865" y="5010323"/>
            <a:ext cx="642937" cy="369888"/>
          </a:xfrm>
          <a:prstGeom prst="rect">
            <a:avLst/>
          </a:prstGeom>
          <a:noFill/>
          <a:ln w="9525">
            <a:noFill/>
            <a:miter lim="800000"/>
            <a:headEnd/>
            <a:tailEnd/>
          </a:ln>
        </p:spPr>
        <p:txBody>
          <a:bodyPr>
            <a:spAutoFit/>
          </a:bodyPr>
          <a:lstStyle/>
          <a:p>
            <a:r>
              <a:rPr lang="en-US" altLang="zh-CN">
                <a:latin typeface="Constantia" pitchFamily="18" charset="0"/>
              </a:rPr>
              <a:t>100</a:t>
            </a:r>
            <a:endParaRPr lang="zh-CN" altLang="en-US">
              <a:latin typeface="Constantia" pitchFamily="18" charset="0"/>
            </a:endParaRPr>
          </a:p>
        </p:txBody>
      </p:sp>
      <p:sp>
        <p:nvSpPr>
          <p:cNvPr id="48" name="TextBox 23"/>
          <p:cNvSpPr txBox="1">
            <a:spLocks noChangeArrowheads="1"/>
          </p:cNvSpPr>
          <p:nvPr/>
        </p:nvSpPr>
        <p:spPr bwMode="auto">
          <a:xfrm>
            <a:off x="4182865" y="5796136"/>
            <a:ext cx="857250" cy="369887"/>
          </a:xfrm>
          <a:prstGeom prst="rect">
            <a:avLst/>
          </a:prstGeom>
          <a:noFill/>
          <a:ln w="9525">
            <a:noFill/>
            <a:miter lim="800000"/>
            <a:headEnd/>
            <a:tailEnd/>
          </a:ln>
        </p:spPr>
        <p:txBody>
          <a:bodyPr>
            <a:spAutoFit/>
          </a:bodyPr>
          <a:lstStyle/>
          <a:p>
            <a:r>
              <a:rPr lang="en-US" altLang="zh-CN">
                <a:latin typeface="Constantia" pitchFamily="18" charset="0"/>
              </a:rPr>
              <a:t>100</a:t>
            </a:r>
            <a:endParaRPr lang="zh-CN" altLang="en-US">
              <a:latin typeface="Constantia" pitchFamily="18" charset="0"/>
            </a:endParaRPr>
          </a:p>
        </p:txBody>
      </p:sp>
      <p:sp>
        <p:nvSpPr>
          <p:cNvPr id="49" name="TextBox 24"/>
          <p:cNvSpPr txBox="1">
            <a:spLocks noChangeArrowheads="1"/>
          </p:cNvSpPr>
          <p:nvPr/>
        </p:nvSpPr>
        <p:spPr bwMode="auto">
          <a:xfrm>
            <a:off x="3897115" y="4510261"/>
            <a:ext cx="928687" cy="369887"/>
          </a:xfrm>
          <a:prstGeom prst="rect">
            <a:avLst/>
          </a:prstGeom>
          <a:noFill/>
          <a:ln w="9525">
            <a:noFill/>
            <a:miter lim="800000"/>
            <a:headEnd/>
            <a:tailEnd/>
          </a:ln>
        </p:spPr>
        <p:txBody>
          <a:bodyPr>
            <a:spAutoFit/>
          </a:bodyPr>
          <a:lstStyle/>
          <a:p>
            <a:r>
              <a:rPr lang="en-US" altLang="zh-CN">
                <a:latin typeface="Constantia" pitchFamily="18" charset="0"/>
              </a:rPr>
              <a:t>100</a:t>
            </a:r>
            <a:endParaRPr lang="zh-CN" altLang="en-US">
              <a:latin typeface="Constantia" pitchFamily="18" charset="0"/>
            </a:endParaRPr>
          </a:p>
        </p:txBody>
      </p:sp>
      <p:cxnSp>
        <p:nvCxnSpPr>
          <p:cNvPr id="50" name="直接箭头连接符 49"/>
          <p:cNvCxnSpPr>
            <a:stCxn id="42" idx="7"/>
          </p:cNvCxnSpPr>
          <p:nvPr/>
        </p:nvCxnSpPr>
        <p:spPr>
          <a:xfrm rot="5400000" flipH="1" flipV="1">
            <a:off x="1660327" y="3724448"/>
            <a:ext cx="450850" cy="15938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a:off x="3468490" y="4295948"/>
            <a:ext cx="1428750" cy="7858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42" idx="5"/>
          </p:cNvCxnSpPr>
          <p:nvPr/>
        </p:nvCxnSpPr>
        <p:spPr>
          <a:xfrm rot="16200000" flipH="1">
            <a:off x="1481733" y="4809505"/>
            <a:ext cx="879475" cy="16652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43" idx="6"/>
          </p:cNvCxnSpPr>
          <p:nvPr/>
        </p:nvCxnSpPr>
        <p:spPr>
          <a:xfrm flipV="1">
            <a:off x="3611365" y="5653261"/>
            <a:ext cx="1357312" cy="6064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41" idx="4"/>
          </p:cNvCxnSpPr>
          <p:nvPr/>
        </p:nvCxnSpPr>
        <p:spPr>
          <a:xfrm rot="16200000" flipH="1">
            <a:off x="2628702" y="5099224"/>
            <a:ext cx="1214437" cy="36512"/>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sp>
        <p:nvSpPr>
          <p:cNvPr id="55" name="内容占位符 2"/>
          <p:cNvSpPr txBox="1">
            <a:spLocks/>
          </p:cNvSpPr>
          <p:nvPr/>
        </p:nvSpPr>
        <p:spPr bwMode="auto">
          <a:xfrm>
            <a:off x="5795120" y="4005064"/>
            <a:ext cx="3348880" cy="27363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tabLst/>
              <a:defRPr/>
            </a:pP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实际上此图存在流量为</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200</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的流</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2" descr="http://node1.foto.ycstatic.com/200805/27/8/26456344.jpg"/>
          <p:cNvPicPr>
            <a:picLocks noChangeAspect="1" noChangeArrowheads="1"/>
          </p:cNvPicPr>
          <p:nvPr/>
        </p:nvPicPr>
        <p:blipFill>
          <a:blip r:embed="rId2"/>
          <a:srcRect/>
          <a:stretch>
            <a:fillRect/>
          </a:stretch>
        </p:blipFill>
        <p:spPr bwMode="auto">
          <a:xfrm>
            <a:off x="1331640" y="2420888"/>
            <a:ext cx="5688632" cy="4195640"/>
          </a:xfrm>
          <a:prstGeom prst="rect">
            <a:avLst/>
          </a:prstGeom>
          <a:noFill/>
        </p:spPr>
      </p:pic>
      <p:sp>
        <p:nvSpPr>
          <p:cNvPr id="4" name="矩形 3"/>
          <p:cNvSpPr/>
          <p:nvPr/>
        </p:nvSpPr>
        <p:spPr>
          <a:xfrm>
            <a:off x="395536" y="620688"/>
            <a:ext cx="8568952" cy="2123658"/>
          </a:xfrm>
          <a:prstGeom prst="rect">
            <a:avLst/>
          </a:prstGeom>
        </p:spPr>
        <p:txBody>
          <a:bodyPr wrap="square">
            <a:spAutoFit/>
          </a:bodyPr>
          <a:lstStyle/>
          <a:p>
            <a:r>
              <a:rPr lang="zh-CN" altLang="en-US" sz="2200" b="1" dirty="0" smtClean="0"/>
              <a:t>    根据规律</a:t>
            </a:r>
            <a:r>
              <a:rPr lang="en-US" altLang="zh-CN" sz="2200" b="1" dirty="0" smtClean="0"/>
              <a:t>1</a:t>
            </a:r>
            <a:r>
              <a:rPr lang="zh-CN" altLang="en-US" sz="2200" b="1" dirty="0" smtClean="0"/>
              <a:t>，可以把蓝色部分右边的 </a:t>
            </a:r>
            <a:r>
              <a:rPr lang="en-US" altLang="zh-CN" sz="2200" b="1" dirty="0" smtClean="0"/>
              <a:t>1</a:t>
            </a:r>
            <a:r>
              <a:rPr lang="zh-CN" altLang="en-US" sz="2200" b="1" dirty="0" smtClean="0"/>
              <a:t>、 </a:t>
            </a:r>
            <a:r>
              <a:rPr lang="en-US" altLang="zh-CN" sz="2200" b="1" dirty="0" smtClean="0"/>
              <a:t>2 </a:t>
            </a:r>
            <a:r>
              <a:rPr lang="zh-CN" altLang="en-US" sz="2200" b="1" dirty="0" smtClean="0"/>
              <a:t>号节点合并成一个；根据规律</a:t>
            </a:r>
            <a:r>
              <a:rPr lang="en-US" altLang="zh-CN" sz="2200" b="1" dirty="0" smtClean="0"/>
              <a:t>2</a:t>
            </a:r>
            <a:r>
              <a:rPr lang="zh-CN" altLang="en-US" sz="2200" b="1" dirty="0" smtClean="0"/>
              <a:t>，可以把蓝色部分左边的 </a:t>
            </a:r>
            <a:r>
              <a:rPr lang="en-US" altLang="zh-CN" sz="2200" b="1" dirty="0" smtClean="0"/>
              <a:t>1</a:t>
            </a:r>
            <a:r>
              <a:rPr lang="zh-CN" altLang="en-US" sz="2200" b="1" dirty="0" smtClean="0"/>
              <a:t>、 </a:t>
            </a:r>
            <a:r>
              <a:rPr lang="en-US" altLang="zh-CN" sz="2200" b="1" dirty="0" smtClean="0"/>
              <a:t>2 </a:t>
            </a:r>
            <a:r>
              <a:rPr lang="zh-CN" altLang="en-US" sz="2200" b="1" dirty="0" smtClean="0"/>
              <a:t>号节点合并成一个；最后，根据规律</a:t>
            </a:r>
            <a:r>
              <a:rPr lang="en-US" altLang="zh-CN" sz="2200" b="1" dirty="0" smtClean="0"/>
              <a:t>3</a:t>
            </a:r>
            <a:r>
              <a:rPr lang="zh-CN" altLang="en-US" sz="2200" b="1" dirty="0" smtClean="0"/>
              <a:t>，可以把蓝色部分的左边和右边（已经分别合并成了一个节点）合并成一个节点。于是，会得到下页的图。也就是说，最后一轮除外，每一轮被打开的猪圈和下一轮的同样这些猪圈都可以被合并成一个点。</a:t>
            </a:r>
            <a:endParaRPr lang="zh-CN" altLang="en-US" sz="2200" b="1"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Picture 2" descr="http://node1.foto.ycstatic.com/200805/27/1/26456801.jpg"/>
          <p:cNvPicPr>
            <a:picLocks noChangeAspect="1" noChangeArrowheads="1"/>
          </p:cNvPicPr>
          <p:nvPr/>
        </p:nvPicPr>
        <p:blipFill>
          <a:blip r:embed="rId2"/>
          <a:srcRect/>
          <a:stretch>
            <a:fillRect/>
          </a:stretch>
        </p:blipFill>
        <p:spPr bwMode="auto">
          <a:xfrm>
            <a:off x="899592" y="116632"/>
            <a:ext cx="6480720" cy="4779843"/>
          </a:xfrm>
          <a:prstGeom prst="rect">
            <a:avLst/>
          </a:prstGeom>
          <a:noFill/>
        </p:spPr>
      </p:pic>
      <p:sp>
        <p:nvSpPr>
          <p:cNvPr id="3" name="矩形 2"/>
          <p:cNvSpPr/>
          <p:nvPr/>
        </p:nvSpPr>
        <p:spPr>
          <a:xfrm>
            <a:off x="467544" y="5013176"/>
            <a:ext cx="8496944" cy="1785104"/>
          </a:xfrm>
          <a:prstGeom prst="rect">
            <a:avLst/>
          </a:prstGeom>
        </p:spPr>
        <p:txBody>
          <a:bodyPr wrap="square">
            <a:spAutoFit/>
          </a:bodyPr>
          <a:lstStyle/>
          <a:p>
            <a:r>
              <a:rPr lang="zh-CN" altLang="en-US" sz="2200" b="1" dirty="0" smtClean="0"/>
              <a:t>接着，根据规律</a:t>
            </a:r>
            <a:r>
              <a:rPr lang="en-US" altLang="zh-CN" sz="2200" b="1" dirty="0" smtClean="0"/>
              <a:t>3</a:t>
            </a:r>
            <a:r>
              <a:rPr lang="zh-CN" altLang="en-US" sz="2200" b="1" dirty="0" smtClean="0"/>
              <a:t>，此中的蓝色节点、</a:t>
            </a:r>
            <a:r>
              <a:rPr lang="en-US" altLang="zh-CN" sz="2200" b="1" dirty="0" smtClean="0"/>
              <a:t>2 </a:t>
            </a:r>
            <a:r>
              <a:rPr lang="zh-CN" altLang="en-US" sz="2200" b="1" dirty="0" smtClean="0"/>
              <a:t>号猪圈和 </a:t>
            </a:r>
            <a:r>
              <a:rPr lang="en-US" altLang="zh-CN" sz="2200" b="1" dirty="0" smtClean="0"/>
              <a:t>1 </a:t>
            </a:r>
            <a:r>
              <a:rPr lang="zh-CN" altLang="en-US" sz="2200" b="1" dirty="0" smtClean="0"/>
              <a:t>号顾客这三点可以合并成一个；两个 </a:t>
            </a:r>
            <a:r>
              <a:rPr lang="en-US" altLang="zh-CN" sz="2200" b="1" dirty="0" smtClean="0"/>
              <a:t>3 </a:t>
            </a:r>
            <a:r>
              <a:rPr lang="zh-CN" altLang="en-US" sz="2200" b="1" dirty="0" smtClean="0"/>
              <a:t>号猪圈和 </a:t>
            </a:r>
            <a:r>
              <a:rPr lang="en-US" altLang="zh-CN" sz="2200" b="1" dirty="0" smtClean="0"/>
              <a:t>2 </a:t>
            </a:r>
            <a:r>
              <a:rPr lang="zh-CN" altLang="en-US" sz="2200" b="1" dirty="0" smtClean="0"/>
              <a:t>号顾客也可以合并成一个点。当然，如果两点之间有多条同向的边，则这些边可以合并成一条，容量相加。最终，上例中的网络模型被简化成了下页图 的样子。</a:t>
            </a:r>
            <a:br>
              <a:rPr lang="zh-CN" altLang="en-US" sz="2200" b="1" dirty="0" smtClean="0"/>
            </a:br>
            <a:endParaRPr lang="zh-CN" altLang="en-US" sz="2200" b="1"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Picture 2" descr="http://node3.foto.ycstatic.com/200805/29/d/26464637.jpg"/>
          <p:cNvPicPr>
            <a:picLocks noChangeAspect="1" noChangeArrowheads="1"/>
          </p:cNvPicPr>
          <p:nvPr/>
        </p:nvPicPr>
        <p:blipFill>
          <a:blip r:embed="rId2"/>
          <a:srcRect/>
          <a:stretch>
            <a:fillRect/>
          </a:stretch>
        </p:blipFill>
        <p:spPr bwMode="auto">
          <a:xfrm>
            <a:off x="899592" y="1556792"/>
            <a:ext cx="6696744" cy="4801680"/>
          </a:xfrm>
          <a:prstGeom prst="rect">
            <a:avLst/>
          </a:prstGeom>
          <a:noFill/>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66842"/>
            <a:ext cx="8352928" cy="5324535"/>
          </a:xfrm>
          <a:prstGeom prst="rect">
            <a:avLst/>
          </a:prstGeom>
        </p:spPr>
        <p:txBody>
          <a:bodyPr wrap="square">
            <a:spAutoFit/>
          </a:bodyPr>
          <a:lstStyle/>
          <a:p>
            <a:r>
              <a:rPr lang="zh-CN" altLang="en-US" sz="2600" b="1" dirty="0" smtClean="0"/>
              <a:t>从上图 重新总结一下构造这个网络流模型的规则：</a:t>
            </a:r>
          </a:p>
          <a:p>
            <a:endParaRPr lang="zh-CN" altLang="en-US" sz="2600" b="1" dirty="0" smtClean="0"/>
          </a:p>
          <a:p>
            <a:r>
              <a:rPr lang="en-US" altLang="zh-CN" sz="2600" b="1" dirty="0" smtClean="0"/>
              <a:t>1)</a:t>
            </a:r>
            <a:r>
              <a:rPr lang="zh-CN" altLang="en-US" sz="2600" b="1" dirty="0" smtClean="0"/>
              <a:t>每个顾客分别用一个节点来表示。 </a:t>
            </a:r>
          </a:p>
          <a:p>
            <a:r>
              <a:rPr lang="en-US" altLang="zh-CN" sz="2600" b="1" dirty="0" smtClean="0"/>
              <a:t>2)</a:t>
            </a:r>
            <a:r>
              <a:rPr lang="zh-CN" altLang="en-US" sz="2600" b="1" dirty="0" smtClean="0"/>
              <a:t>对于每个猪圈的第一个顾客，从源点向他连一条边，容量就是该猪圈里的猪的初始数量。如果从源点到一名顾客有多条边，则可以把它们合并成一条，容量相加。 </a:t>
            </a:r>
          </a:p>
          <a:p>
            <a:r>
              <a:rPr lang="en-US" altLang="zh-CN" sz="2600" b="1" dirty="0" smtClean="0"/>
              <a:t>3)</a:t>
            </a:r>
            <a:r>
              <a:rPr lang="zh-CN" altLang="en-US" sz="2600" b="1" dirty="0" smtClean="0"/>
              <a:t>对于每个猪圈，假设有 </a:t>
            </a:r>
            <a:r>
              <a:rPr lang="en-US" altLang="zh-CN" sz="2600" b="1" dirty="0" smtClean="0"/>
              <a:t>n </a:t>
            </a:r>
            <a:r>
              <a:rPr lang="zh-CN" altLang="en-US" sz="2600" b="1" dirty="0" smtClean="0"/>
              <a:t>个顾客打开过它，则对所有整数 </a:t>
            </a:r>
            <a:r>
              <a:rPr lang="en-US" altLang="zh-CN" sz="2600" b="1" dirty="0" err="1" smtClean="0"/>
              <a:t>i</a:t>
            </a:r>
            <a:r>
              <a:rPr lang="en-US" altLang="zh-CN" sz="2600" b="1" dirty="0" smtClean="0"/>
              <a:t> ∈ [1, n)</a:t>
            </a:r>
            <a:r>
              <a:rPr lang="zh-CN" altLang="en-US" sz="2600" b="1" dirty="0" smtClean="0"/>
              <a:t>，从该猪圈的第 </a:t>
            </a:r>
            <a:r>
              <a:rPr lang="en-US" altLang="zh-CN" sz="2600" b="1" dirty="0" err="1" smtClean="0"/>
              <a:t>i</a:t>
            </a:r>
            <a:r>
              <a:rPr lang="en-US" altLang="zh-CN" sz="2600" b="1" dirty="0" smtClean="0"/>
              <a:t> </a:t>
            </a:r>
            <a:r>
              <a:rPr lang="zh-CN" altLang="en-US" sz="2600" b="1" dirty="0" smtClean="0"/>
              <a:t>个顾客向第 </a:t>
            </a:r>
            <a:r>
              <a:rPr lang="en-US" altLang="zh-CN" sz="2600" b="1" dirty="0" err="1" smtClean="0"/>
              <a:t>i</a:t>
            </a:r>
            <a:r>
              <a:rPr lang="en-US" altLang="zh-CN" sz="2600" b="1" dirty="0" smtClean="0"/>
              <a:t> + 1 </a:t>
            </a:r>
            <a:r>
              <a:rPr lang="zh-CN" altLang="en-US" sz="2600" b="1" dirty="0" smtClean="0"/>
              <a:t>个顾客连一条边，容量为 </a:t>
            </a:r>
            <a:r>
              <a:rPr lang="en-US" altLang="zh-CN" sz="2600" b="1" dirty="0" smtClean="0"/>
              <a:t>+∞</a:t>
            </a:r>
            <a:r>
              <a:rPr lang="zh-CN" altLang="en-US" sz="2600" b="1" dirty="0" smtClean="0"/>
              <a:t>。 </a:t>
            </a:r>
          </a:p>
          <a:p>
            <a:r>
              <a:rPr lang="en-US" altLang="zh-CN" sz="2600" b="1" dirty="0" smtClean="0"/>
              <a:t>4)</a:t>
            </a:r>
            <a:r>
              <a:rPr lang="zh-CN" altLang="en-US" sz="2600" b="1" dirty="0" smtClean="0"/>
              <a:t>从各个顾客到汇点各有一条边，容量是各个顾客能买的数量上限。 </a:t>
            </a:r>
          </a:p>
          <a:p>
            <a:r>
              <a:rPr lang="zh-CN" altLang="en-US" dirty="0" smtClean="0"/>
              <a:t> </a:t>
            </a:r>
          </a:p>
          <a:p>
            <a:r>
              <a:rPr lang="zh-CN" altLang="en-US" dirty="0" smtClean="0"/>
              <a:t> </a:t>
            </a:r>
          </a:p>
          <a:p>
            <a:r>
              <a:rPr lang="zh-CN" altLang="en-US" dirty="0" smtClean="0"/>
              <a:t> </a:t>
            </a:r>
            <a:endParaRPr lang="zh-CN" altLang="en-U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1166843"/>
            <a:ext cx="8784976" cy="4893647"/>
          </a:xfrm>
          <a:prstGeom prst="rect">
            <a:avLst/>
          </a:prstGeom>
        </p:spPr>
        <p:txBody>
          <a:bodyPr wrap="square">
            <a:spAutoFit/>
          </a:bodyPr>
          <a:lstStyle/>
          <a:p>
            <a:r>
              <a:rPr lang="zh-CN" altLang="en-US" sz="2600" b="1" dirty="0" smtClean="0"/>
              <a:t> 新的网络模型中最多只有 </a:t>
            </a:r>
            <a:r>
              <a:rPr lang="en-US" altLang="zh-CN" sz="2600" b="1" dirty="0" smtClean="0"/>
              <a:t>2 + N = 102 </a:t>
            </a:r>
            <a:r>
              <a:rPr lang="zh-CN" altLang="en-US" sz="2600" b="1" dirty="0" smtClean="0"/>
              <a:t>个节点，计算速度就可以相当快了。可以这样理解这个新的网络模型：对于某一个顾客，如果他打开了猪圈 </a:t>
            </a:r>
            <a:r>
              <a:rPr lang="en-US" altLang="zh-CN" sz="2600" b="1" dirty="0" smtClean="0"/>
              <a:t>h</a:t>
            </a:r>
            <a:r>
              <a:rPr lang="zh-CN" altLang="en-US" sz="2600" b="1" dirty="0" smtClean="0"/>
              <a:t>，则在他走后，他打开的所有猪圈里剩下的猪都有可能被换到 </a:t>
            </a:r>
            <a:r>
              <a:rPr lang="en-US" altLang="zh-CN" sz="2600" b="1" dirty="0" smtClean="0"/>
              <a:t>h </a:t>
            </a:r>
            <a:r>
              <a:rPr lang="zh-CN" altLang="en-US" sz="2600" b="1" dirty="0" smtClean="0"/>
              <a:t>中，因而这些猪都有可能被 </a:t>
            </a:r>
            <a:r>
              <a:rPr lang="en-US" altLang="zh-CN" sz="2600" b="1" dirty="0" smtClean="0"/>
              <a:t>h </a:t>
            </a:r>
            <a:r>
              <a:rPr lang="zh-CN" altLang="en-US" sz="2600" b="1" dirty="0" smtClean="0"/>
              <a:t>的下一个顾客买走。</a:t>
            </a:r>
            <a:r>
              <a:rPr lang="zh-CN" altLang="en-US" sz="2600" b="1" dirty="0" smtClean="0">
                <a:solidFill>
                  <a:srgbClr val="7030A0"/>
                </a:solidFill>
              </a:rPr>
              <a:t>所以对于一个顾客打开的所有猪圈，从该顾客到各猪圈的下一个顾客，都要连一条容量为 </a:t>
            </a:r>
            <a:r>
              <a:rPr lang="en-US" altLang="zh-CN" sz="2600" b="1" dirty="0" smtClean="0">
                <a:solidFill>
                  <a:srgbClr val="7030A0"/>
                </a:solidFill>
              </a:rPr>
              <a:t>+∞ </a:t>
            </a:r>
            <a:r>
              <a:rPr lang="zh-CN" altLang="en-US" sz="2600" b="1" dirty="0" smtClean="0">
                <a:solidFill>
                  <a:srgbClr val="7030A0"/>
                </a:solidFill>
              </a:rPr>
              <a:t>的边。</a:t>
            </a:r>
          </a:p>
          <a:p>
            <a:endParaRPr lang="zh-CN" altLang="en-US" sz="2600" b="1" dirty="0" smtClean="0"/>
          </a:p>
          <a:p>
            <a:r>
              <a:rPr lang="zh-CN" altLang="en-US" sz="2600" b="1" dirty="0" smtClean="0"/>
              <a:t>    在面对网络流问题时，如果一时想不出很好的构图方法，不如先构造一个最直观的模型，然后再用合并节点和边的方法来简直化这个模型。经过简化以后，好的构图思路自然就会涌现出来了。这是解决网络流问题的一个好方法。</a:t>
            </a:r>
            <a:endParaRPr lang="zh-CN" altLang="en-US" sz="2600" b="1"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704850"/>
            <a:ext cx="8229600" cy="11430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3700" dirty="0" smtClean="0">
                <a:solidFill>
                  <a:srgbClr val="7030A0"/>
                </a:solidFill>
                <a:latin typeface="+mj-lt"/>
                <a:ea typeface="+mj-ea"/>
                <a:cs typeface="+mj-cs"/>
              </a:rPr>
              <a:t>有流量</a:t>
            </a:r>
            <a:r>
              <a:rPr lang="zh-CN" altLang="en-US" sz="3700" dirty="0">
                <a:solidFill>
                  <a:srgbClr val="7030A0"/>
                </a:solidFill>
                <a:latin typeface="+mj-lt"/>
                <a:ea typeface="+mj-ea"/>
                <a:cs typeface="+mj-cs"/>
              </a:rPr>
              <a:t>上</a:t>
            </a:r>
            <a:r>
              <a:rPr lang="zh-CN" altLang="en-US" sz="3700" dirty="0" smtClean="0">
                <a:solidFill>
                  <a:srgbClr val="7030A0"/>
                </a:solidFill>
                <a:latin typeface="+mj-lt"/>
                <a:ea typeface="+mj-ea"/>
                <a:cs typeface="+mj-cs"/>
              </a:rPr>
              <a:t>下界的网络最大流</a:t>
            </a:r>
            <a:endParaRPr kumimoji="0" lang="zh-CN" altLang="en-US" sz="3700" b="0" i="0" u="none" strike="noStrike" kern="1200" cap="none" spc="0" normalizeH="0" baseline="0" noProof="0" dirty="0" smtClean="0">
              <a:ln>
                <a:noFill/>
              </a:ln>
              <a:solidFill>
                <a:srgbClr val="7030A0"/>
              </a:solidFill>
              <a:effectLst/>
              <a:uLnTx/>
              <a:uFillTx/>
              <a:latin typeface="+mj-lt"/>
              <a:ea typeface="+mj-ea"/>
              <a:cs typeface="+mj-cs"/>
            </a:endParaRPr>
          </a:p>
        </p:txBody>
      </p:sp>
      <p:sp>
        <p:nvSpPr>
          <p:cNvPr id="3" name="内容占位符 2"/>
          <p:cNvSpPr txBox="1">
            <a:spLocks/>
          </p:cNvSpPr>
          <p:nvPr/>
        </p:nvSpPr>
        <p:spPr>
          <a:xfrm>
            <a:off x="457200" y="1935163"/>
            <a:ext cx="8229600" cy="4389437"/>
          </a:xfrm>
          <a:prstGeom prst="rect">
            <a:avLst/>
          </a:prstGeom>
        </p:spPr>
        <p:txBody>
          <a:bodyPr/>
          <a:lstStyle/>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r>
              <a:rPr kumimoji="0" lang="zh-CN" altLang="en-US" sz="3000" b="0" i="0" u="none" strike="noStrike" kern="1200" cap="none" spc="0" normalizeH="0" baseline="0" noProof="0" dirty="0" smtClean="0">
                <a:ln>
                  <a:noFill/>
                </a:ln>
                <a:solidFill>
                  <a:schemeClr val="tx1"/>
                </a:solidFill>
                <a:effectLst/>
                <a:uLnTx/>
                <a:uFillTx/>
                <a:latin typeface="+mn-lt"/>
                <a:ea typeface="+mn-ea"/>
                <a:cs typeface="+mn-cs"/>
              </a:rPr>
              <a:t> 如果</a:t>
            </a:r>
            <a:r>
              <a:rPr lang="zh-CN" altLang="en-US" sz="3000" dirty="0" smtClean="0">
                <a:latin typeface="+mn-lt"/>
                <a:ea typeface="+mn-ea"/>
              </a:rPr>
              <a:t>流网络中每条边</a:t>
            </a:r>
            <a:r>
              <a:rPr lang="en-US" altLang="zh-CN" sz="3000" dirty="0" smtClean="0">
                <a:latin typeface="+mn-lt"/>
                <a:ea typeface="+mn-ea"/>
              </a:rPr>
              <a:t>e</a:t>
            </a:r>
            <a:r>
              <a:rPr lang="zh-CN" altLang="en-US" sz="3000" dirty="0" smtClean="0">
                <a:latin typeface="+mn-lt"/>
                <a:ea typeface="+mn-ea"/>
              </a:rPr>
              <a:t>对应两个数字</a:t>
            </a:r>
            <a:r>
              <a:rPr lang="en-US" altLang="zh-CN" sz="3000" dirty="0" smtClean="0">
                <a:latin typeface="+mn-lt"/>
                <a:ea typeface="+mn-ea"/>
              </a:rPr>
              <a:t>B(e)</a:t>
            </a:r>
            <a:r>
              <a:rPr lang="zh-CN" altLang="en-US" sz="3000" dirty="0" smtClean="0">
                <a:latin typeface="+mn-lt"/>
                <a:ea typeface="+mn-ea"/>
              </a:rPr>
              <a:t>和</a:t>
            </a:r>
            <a:r>
              <a:rPr lang="en-US" altLang="zh-CN" sz="3000" dirty="0" smtClean="0">
                <a:latin typeface="+mn-lt"/>
                <a:ea typeface="+mn-ea"/>
              </a:rPr>
              <a:t>C(e),</a:t>
            </a:r>
            <a:r>
              <a:rPr lang="zh-CN" altLang="en-US" sz="3000" dirty="0" smtClean="0">
                <a:latin typeface="+mn-lt"/>
                <a:ea typeface="+mn-ea"/>
              </a:rPr>
              <a:t>分别表示该边上的流量至少要是</a:t>
            </a:r>
            <a:r>
              <a:rPr lang="en-US" altLang="zh-CN" sz="3000" dirty="0" smtClean="0">
                <a:latin typeface="+mn-lt"/>
                <a:ea typeface="+mn-ea"/>
              </a:rPr>
              <a:t>B(e)</a:t>
            </a:r>
            <a:r>
              <a:rPr lang="zh-CN" altLang="en-US" sz="3000" dirty="0" smtClean="0">
                <a:latin typeface="+mn-lt"/>
                <a:ea typeface="+mn-ea"/>
              </a:rPr>
              <a:t>，最多</a:t>
            </a:r>
            <a:r>
              <a:rPr lang="en-US" altLang="zh-CN" sz="3000" dirty="0" smtClean="0">
                <a:latin typeface="+mn-lt"/>
                <a:ea typeface="+mn-ea"/>
              </a:rPr>
              <a:t>C(e),</a:t>
            </a:r>
            <a:r>
              <a:rPr lang="zh-CN" altLang="en-US" sz="3000" dirty="0" smtClean="0">
                <a:latin typeface="+mn-lt"/>
                <a:ea typeface="+mn-ea"/>
              </a:rPr>
              <a:t>那么，在这样的流网络上求最大流，就是有上下界的最大流问题。</a:t>
            </a:r>
            <a:endParaRPr lang="en-US" altLang="zh-CN" sz="3000" dirty="0" smtClean="0">
              <a:latin typeface="+mn-lt"/>
              <a:ea typeface="+mn-ea"/>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r>
              <a:rPr lang="zh-CN" altLang="en-US" sz="3000" dirty="0" smtClean="0">
                <a:latin typeface="+mn-lt"/>
                <a:ea typeface="+mn-ea"/>
              </a:rPr>
              <a:t>这种网络不一定存在可行流，如：</a:t>
            </a:r>
            <a:endParaRPr kumimoji="0" lang="en-US" altLang="zh-CN" sz="3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 name="椭圆 3"/>
          <p:cNvSpPr/>
          <p:nvPr/>
        </p:nvSpPr>
        <p:spPr>
          <a:xfrm>
            <a:off x="1280170" y="5794425"/>
            <a:ext cx="642937" cy="6429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s</a:t>
            </a:r>
            <a:endParaRPr lang="zh-CN" altLang="en-US" dirty="0"/>
          </a:p>
        </p:txBody>
      </p:sp>
      <p:sp>
        <p:nvSpPr>
          <p:cNvPr id="5" name="椭圆 4"/>
          <p:cNvSpPr/>
          <p:nvPr/>
        </p:nvSpPr>
        <p:spPr>
          <a:xfrm>
            <a:off x="3851920" y="4437112"/>
            <a:ext cx="642937" cy="6429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a</a:t>
            </a:r>
            <a:endParaRPr lang="zh-CN" altLang="en-US" dirty="0"/>
          </a:p>
        </p:txBody>
      </p:sp>
      <p:sp>
        <p:nvSpPr>
          <p:cNvPr id="7" name="椭圆 6"/>
          <p:cNvSpPr/>
          <p:nvPr/>
        </p:nvSpPr>
        <p:spPr>
          <a:xfrm>
            <a:off x="6495107" y="5794425"/>
            <a:ext cx="642938" cy="6429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smtClean="0"/>
              <a:t>t</a:t>
            </a:r>
            <a:endParaRPr lang="zh-CN" altLang="en-US" dirty="0"/>
          </a:p>
        </p:txBody>
      </p:sp>
      <p:sp>
        <p:nvSpPr>
          <p:cNvPr id="8" name="TextBox 12"/>
          <p:cNvSpPr txBox="1">
            <a:spLocks noChangeArrowheads="1"/>
          </p:cNvSpPr>
          <p:nvPr/>
        </p:nvSpPr>
        <p:spPr bwMode="auto">
          <a:xfrm>
            <a:off x="2267744" y="5301208"/>
            <a:ext cx="1285305" cy="369332"/>
          </a:xfrm>
          <a:prstGeom prst="rect">
            <a:avLst/>
          </a:prstGeom>
          <a:noFill/>
          <a:ln w="9525">
            <a:noFill/>
            <a:miter lim="800000"/>
            <a:headEnd/>
            <a:tailEnd/>
          </a:ln>
        </p:spPr>
        <p:txBody>
          <a:bodyPr wrap="square">
            <a:spAutoFit/>
          </a:bodyPr>
          <a:lstStyle/>
          <a:p>
            <a:r>
              <a:rPr lang="zh-CN" altLang="en-US" dirty="0" smtClean="0">
                <a:latin typeface="Constantia" pitchFamily="18" charset="0"/>
              </a:rPr>
              <a:t>０，１</a:t>
            </a:r>
            <a:endParaRPr lang="zh-CN" altLang="en-US" dirty="0">
              <a:latin typeface="Constantia" pitchFamily="18" charset="0"/>
            </a:endParaRPr>
          </a:p>
        </p:txBody>
      </p:sp>
      <p:sp>
        <p:nvSpPr>
          <p:cNvPr id="9" name="TextBox 13"/>
          <p:cNvSpPr txBox="1">
            <a:spLocks noChangeArrowheads="1"/>
          </p:cNvSpPr>
          <p:nvPr/>
        </p:nvSpPr>
        <p:spPr bwMode="auto">
          <a:xfrm>
            <a:off x="5209232" y="5294362"/>
            <a:ext cx="1378992" cy="369332"/>
          </a:xfrm>
          <a:prstGeom prst="rect">
            <a:avLst/>
          </a:prstGeom>
          <a:noFill/>
          <a:ln w="9525">
            <a:noFill/>
            <a:miter lim="800000"/>
            <a:headEnd/>
            <a:tailEnd/>
          </a:ln>
        </p:spPr>
        <p:txBody>
          <a:bodyPr wrap="square">
            <a:spAutoFit/>
          </a:bodyPr>
          <a:lstStyle/>
          <a:p>
            <a:r>
              <a:rPr lang="zh-CN" altLang="en-US" dirty="0" smtClean="0">
                <a:latin typeface="Constantia" pitchFamily="18" charset="0"/>
              </a:rPr>
              <a:t>２，３</a:t>
            </a:r>
            <a:endParaRPr lang="zh-CN" altLang="en-US" dirty="0">
              <a:latin typeface="Constantia" pitchFamily="18" charset="0"/>
            </a:endParaRPr>
          </a:p>
        </p:txBody>
      </p:sp>
      <p:cxnSp>
        <p:nvCxnSpPr>
          <p:cNvPr id="13" name="直接箭头连接符 12"/>
          <p:cNvCxnSpPr>
            <a:stCxn id="4" idx="6"/>
          </p:cNvCxnSpPr>
          <p:nvPr/>
        </p:nvCxnSpPr>
        <p:spPr>
          <a:xfrm flipV="1">
            <a:off x="1923107" y="5080050"/>
            <a:ext cx="1785938" cy="10366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494857" y="5008612"/>
            <a:ext cx="1714500" cy="857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67544" y="260648"/>
            <a:ext cx="8229600" cy="11430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3700" dirty="0" smtClean="0">
                <a:solidFill>
                  <a:srgbClr val="7030A0"/>
                </a:solidFill>
                <a:latin typeface="+mj-lt"/>
                <a:ea typeface="+mj-ea"/>
                <a:cs typeface="+mj-cs"/>
              </a:rPr>
              <a:t>有流量</a:t>
            </a:r>
            <a:r>
              <a:rPr lang="zh-CN" altLang="en-US" sz="3700" dirty="0">
                <a:solidFill>
                  <a:srgbClr val="7030A0"/>
                </a:solidFill>
                <a:latin typeface="+mj-lt"/>
                <a:ea typeface="+mj-ea"/>
                <a:cs typeface="+mj-cs"/>
              </a:rPr>
              <a:t>上</a:t>
            </a:r>
            <a:r>
              <a:rPr lang="zh-CN" altLang="en-US" sz="3700" dirty="0" smtClean="0">
                <a:solidFill>
                  <a:srgbClr val="7030A0"/>
                </a:solidFill>
                <a:latin typeface="+mj-lt"/>
                <a:ea typeface="+mj-ea"/>
                <a:cs typeface="+mj-cs"/>
              </a:rPr>
              <a:t>下界的网络最大流</a:t>
            </a:r>
            <a:endParaRPr kumimoji="0" lang="zh-CN" altLang="en-US" sz="3700" b="0" i="0" u="none" strike="noStrike" kern="1200" cap="none" spc="0" normalizeH="0" baseline="0" noProof="0" dirty="0" smtClean="0">
              <a:ln>
                <a:noFill/>
              </a:ln>
              <a:solidFill>
                <a:srgbClr val="7030A0"/>
              </a:solidFill>
              <a:effectLst/>
              <a:uLnTx/>
              <a:uFillTx/>
              <a:latin typeface="+mj-lt"/>
              <a:ea typeface="+mj-ea"/>
              <a:cs typeface="+mj-cs"/>
            </a:endParaRPr>
          </a:p>
        </p:txBody>
      </p:sp>
      <p:sp>
        <p:nvSpPr>
          <p:cNvPr id="3" name="内容占位符 2"/>
          <p:cNvSpPr txBox="1">
            <a:spLocks/>
          </p:cNvSpPr>
          <p:nvPr/>
        </p:nvSpPr>
        <p:spPr>
          <a:xfrm>
            <a:off x="395536" y="980728"/>
            <a:ext cx="8229600" cy="1001935"/>
          </a:xfrm>
          <a:prstGeom prst="rect">
            <a:avLst/>
          </a:prstGeom>
        </p:spPr>
        <p:txBody>
          <a:bodyPr/>
          <a:lstStyle/>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r>
              <a:rPr kumimoji="0" lang="zh-CN" altLang="en-US" sz="3000" b="0" i="0" u="none" strike="noStrike" kern="1200" cap="none" spc="0" normalizeH="0" baseline="0" noProof="0" dirty="0" smtClean="0">
                <a:ln>
                  <a:noFill/>
                </a:ln>
                <a:solidFill>
                  <a:schemeClr val="tx1"/>
                </a:solidFill>
                <a:effectLst/>
                <a:uLnTx/>
                <a:uFillTx/>
                <a:latin typeface="+mn-lt"/>
                <a:ea typeface="+mn-ea"/>
                <a:cs typeface="+mn-cs"/>
              </a:rPr>
              <a:t>思路：将下界“分离”出去，使问题转换为下界为０的普通网络流问题。</a:t>
            </a:r>
            <a:endParaRPr kumimoji="0" lang="en-US" altLang="zh-CN" sz="3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4488" name="Rectangle 4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04477" name="Group 29"/>
          <p:cNvGrpSpPr>
            <a:grpSpLocks/>
          </p:cNvGrpSpPr>
          <p:nvPr/>
        </p:nvGrpSpPr>
        <p:grpSpPr bwMode="auto">
          <a:xfrm>
            <a:off x="1403648" y="1988840"/>
            <a:ext cx="5331673" cy="1343790"/>
            <a:chOff x="2340" y="6744"/>
            <a:chExt cx="4945" cy="1247"/>
          </a:xfrm>
        </p:grpSpPr>
        <p:sp>
          <p:nvSpPr>
            <p:cNvPr id="104487" name="Oval 39"/>
            <p:cNvSpPr>
              <a:spLocks noChangeArrowheads="1"/>
            </p:cNvSpPr>
            <p:nvPr/>
          </p:nvSpPr>
          <p:spPr bwMode="auto">
            <a:xfrm>
              <a:off x="3780" y="7163"/>
              <a:ext cx="540" cy="546"/>
            </a:xfrm>
            <a:prstGeom prst="ellipse">
              <a:avLst/>
            </a:prstGeom>
            <a:solidFill>
              <a:srgbClr val="003366"/>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1</a:t>
              </a:r>
              <a:endParaRPr kumimoji="0" lang="en-US" altLang="zh-CN" sz="2000" b="0" i="0" u="none" strike="noStrike" cap="none" normalizeH="0" baseline="0" dirty="0" smtClean="0">
                <a:ln>
                  <a:noFill/>
                </a:ln>
                <a:solidFill>
                  <a:schemeClr val="bg1"/>
                </a:solidFill>
                <a:effectLst/>
                <a:latin typeface="Arial" pitchFamily="34" charset="0"/>
                <a:ea typeface="宋体" pitchFamily="2" charset="-122"/>
              </a:endParaRPr>
            </a:p>
          </p:txBody>
        </p:sp>
        <p:sp>
          <p:nvSpPr>
            <p:cNvPr id="104486" name="Oval 38"/>
            <p:cNvSpPr>
              <a:spLocks noChangeArrowheads="1"/>
            </p:cNvSpPr>
            <p:nvPr/>
          </p:nvSpPr>
          <p:spPr bwMode="auto">
            <a:xfrm>
              <a:off x="5310" y="7133"/>
              <a:ext cx="540" cy="546"/>
            </a:xfrm>
            <a:prstGeom prst="ellipse">
              <a:avLst/>
            </a:prstGeom>
            <a:solidFill>
              <a:srgbClr val="003366"/>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bg1"/>
                  </a:solidFill>
                  <a:effectLst/>
                  <a:latin typeface="Arial" pitchFamily="34" charset="0"/>
                  <a:ea typeface="宋体" pitchFamily="2" charset="-122"/>
                </a:rPr>
                <a:t>２</a:t>
              </a:r>
              <a:endParaRPr kumimoji="0" lang="en-US" altLang="zh-CN" sz="2000" b="0" i="0" u="none" strike="noStrike" cap="none" normalizeH="0" baseline="0" dirty="0" smtClean="0">
                <a:ln>
                  <a:noFill/>
                </a:ln>
                <a:solidFill>
                  <a:schemeClr val="bg1"/>
                </a:solidFill>
                <a:effectLst/>
                <a:latin typeface="Arial" pitchFamily="34" charset="0"/>
                <a:ea typeface="宋体" pitchFamily="2" charset="-122"/>
              </a:endParaRPr>
            </a:p>
          </p:txBody>
        </p:sp>
        <p:sp>
          <p:nvSpPr>
            <p:cNvPr id="104485" name="Oval 37"/>
            <p:cNvSpPr>
              <a:spLocks noChangeArrowheads="1"/>
            </p:cNvSpPr>
            <p:nvPr/>
          </p:nvSpPr>
          <p:spPr bwMode="auto">
            <a:xfrm>
              <a:off x="2340" y="7208"/>
              <a:ext cx="540" cy="546"/>
            </a:xfrm>
            <a:prstGeom prst="ellipse">
              <a:avLst/>
            </a:prstGeom>
            <a:solidFill>
              <a:srgbClr val="003366"/>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s</a:t>
              </a:r>
              <a:endParaRPr kumimoji="0" lang="en-US" altLang="zh-CN" sz="2000" b="0" i="0" u="none" strike="noStrike" cap="none" normalizeH="0" baseline="0" dirty="0" smtClean="0">
                <a:ln>
                  <a:noFill/>
                </a:ln>
                <a:solidFill>
                  <a:schemeClr val="bg1"/>
                </a:solidFill>
                <a:effectLst/>
                <a:latin typeface="Arial" pitchFamily="34" charset="0"/>
                <a:ea typeface="宋体" pitchFamily="2" charset="-122"/>
              </a:endParaRPr>
            </a:p>
          </p:txBody>
        </p:sp>
        <p:sp>
          <p:nvSpPr>
            <p:cNvPr id="104484" name="Arc 36"/>
            <p:cNvSpPr>
              <a:spLocks/>
            </p:cNvSpPr>
            <p:nvPr/>
          </p:nvSpPr>
          <p:spPr bwMode="auto">
            <a:xfrm rot="-80033525" flipH="1" flipV="1">
              <a:off x="2906" y="7182"/>
              <a:ext cx="758" cy="810"/>
            </a:xfrm>
            <a:custGeom>
              <a:avLst/>
              <a:gdLst>
                <a:gd name="G0" fmla="+- 0 0 0"/>
                <a:gd name="G1" fmla="+- 18045 0 0"/>
                <a:gd name="G2" fmla="+- 21600 0 0"/>
                <a:gd name="T0" fmla="*/ 11872 w 21600"/>
                <a:gd name="T1" fmla="*/ 0 h 27041"/>
                <a:gd name="T2" fmla="*/ 19637 w 21600"/>
                <a:gd name="T3" fmla="*/ 27041 h 27041"/>
                <a:gd name="T4" fmla="*/ 0 w 21600"/>
                <a:gd name="T5" fmla="*/ 18045 h 27041"/>
              </a:gdLst>
              <a:ahLst/>
              <a:cxnLst>
                <a:cxn ang="0">
                  <a:pos x="T0" y="T1"/>
                </a:cxn>
                <a:cxn ang="0">
                  <a:pos x="T2" y="T3"/>
                </a:cxn>
                <a:cxn ang="0">
                  <a:pos x="T4" y="T5"/>
                </a:cxn>
              </a:cxnLst>
              <a:rect l="0" t="0" r="r" b="b"/>
              <a:pathLst>
                <a:path w="21600" h="27041" fill="none" extrusionOk="0">
                  <a:moveTo>
                    <a:pt x="11871" y="0"/>
                  </a:moveTo>
                  <a:cubicBezTo>
                    <a:pt x="17944" y="3995"/>
                    <a:pt x="21600" y="10776"/>
                    <a:pt x="21600" y="18045"/>
                  </a:cubicBezTo>
                  <a:cubicBezTo>
                    <a:pt x="21600" y="21149"/>
                    <a:pt x="20930" y="24218"/>
                    <a:pt x="19637" y="27041"/>
                  </a:cubicBezTo>
                </a:path>
                <a:path w="21600" h="27041" stroke="0" extrusionOk="0">
                  <a:moveTo>
                    <a:pt x="11871" y="0"/>
                  </a:moveTo>
                  <a:cubicBezTo>
                    <a:pt x="17944" y="3995"/>
                    <a:pt x="21600" y="10776"/>
                    <a:pt x="21600" y="18045"/>
                  </a:cubicBezTo>
                  <a:cubicBezTo>
                    <a:pt x="21600" y="21149"/>
                    <a:pt x="20930" y="24218"/>
                    <a:pt x="19637" y="27041"/>
                  </a:cubicBezTo>
                  <a:lnTo>
                    <a:pt x="0" y="18045"/>
                  </a:lnTo>
                  <a:close/>
                </a:path>
              </a:pathLst>
            </a:custGeom>
            <a:noFill/>
            <a:ln w="127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104483" name="Oval 35"/>
            <p:cNvSpPr>
              <a:spLocks noChangeArrowheads="1"/>
            </p:cNvSpPr>
            <p:nvPr/>
          </p:nvSpPr>
          <p:spPr bwMode="auto">
            <a:xfrm rot="-94990">
              <a:off x="6745" y="7214"/>
              <a:ext cx="540" cy="546"/>
            </a:xfrm>
            <a:prstGeom prst="ellipse">
              <a:avLst/>
            </a:prstGeom>
            <a:solidFill>
              <a:srgbClr val="003366"/>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t</a:t>
              </a:r>
              <a:endParaRPr kumimoji="0" lang="en-US" altLang="zh-CN" sz="2000" b="0" i="0" u="none" strike="noStrike" cap="none" normalizeH="0" baseline="0" dirty="0" smtClean="0">
                <a:ln>
                  <a:noFill/>
                </a:ln>
                <a:solidFill>
                  <a:schemeClr val="bg1"/>
                </a:solidFill>
                <a:effectLst/>
                <a:latin typeface="Arial" pitchFamily="34" charset="0"/>
                <a:ea typeface="宋体" pitchFamily="2" charset="-122"/>
              </a:endParaRPr>
            </a:p>
          </p:txBody>
        </p:sp>
        <p:sp>
          <p:nvSpPr>
            <p:cNvPr id="104482" name="Arc 34"/>
            <p:cNvSpPr>
              <a:spLocks/>
            </p:cNvSpPr>
            <p:nvPr/>
          </p:nvSpPr>
          <p:spPr bwMode="auto">
            <a:xfrm rot="15138530" flipV="1">
              <a:off x="5964" y="7207"/>
              <a:ext cx="758" cy="810"/>
            </a:xfrm>
            <a:custGeom>
              <a:avLst/>
              <a:gdLst>
                <a:gd name="G0" fmla="+- 0 0 0"/>
                <a:gd name="G1" fmla="+- 18045 0 0"/>
                <a:gd name="G2" fmla="+- 21600 0 0"/>
                <a:gd name="T0" fmla="*/ 11872 w 21600"/>
                <a:gd name="T1" fmla="*/ 0 h 27041"/>
                <a:gd name="T2" fmla="*/ 19637 w 21600"/>
                <a:gd name="T3" fmla="*/ 27041 h 27041"/>
                <a:gd name="T4" fmla="*/ 0 w 21600"/>
                <a:gd name="T5" fmla="*/ 18045 h 27041"/>
              </a:gdLst>
              <a:ahLst/>
              <a:cxnLst>
                <a:cxn ang="0">
                  <a:pos x="T0" y="T1"/>
                </a:cxn>
                <a:cxn ang="0">
                  <a:pos x="T2" y="T3"/>
                </a:cxn>
                <a:cxn ang="0">
                  <a:pos x="T4" y="T5"/>
                </a:cxn>
              </a:cxnLst>
              <a:rect l="0" t="0" r="r" b="b"/>
              <a:pathLst>
                <a:path w="21600" h="27041" fill="none" extrusionOk="0">
                  <a:moveTo>
                    <a:pt x="11871" y="0"/>
                  </a:moveTo>
                  <a:cubicBezTo>
                    <a:pt x="17944" y="3995"/>
                    <a:pt x="21600" y="10776"/>
                    <a:pt x="21600" y="18045"/>
                  </a:cubicBezTo>
                  <a:cubicBezTo>
                    <a:pt x="21600" y="21149"/>
                    <a:pt x="20930" y="24218"/>
                    <a:pt x="19637" y="27041"/>
                  </a:cubicBezTo>
                </a:path>
                <a:path w="21600" h="27041" stroke="0" extrusionOk="0">
                  <a:moveTo>
                    <a:pt x="11871" y="0"/>
                  </a:moveTo>
                  <a:cubicBezTo>
                    <a:pt x="17944" y="3995"/>
                    <a:pt x="21600" y="10776"/>
                    <a:pt x="21600" y="18045"/>
                  </a:cubicBezTo>
                  <a:cubicBezTo>
                    <a:pt x="21600" y="21149"/>
                    <a:pt x="20930" y="24218"/>
                    <a:pt x="19637" y="27041"/>
                  </a:cubicBezTo>
                  <a:lnTo>
                    <a:pt x="0" y="18045"/>
                  </a:lnTo>
                  <a:close/>
                </a:path>
              </a:pathLst>
            </a:custGeom>
            <a:noFill/>
            <a:ln w="12700">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zh-CN" altLang="en-US"/>
            </a:p>
          </p:txBody>
        </p:sp>
        <p:sp>
          <p:nvSpPr>
            <p:cNvPr id="104481" name="Rectangle 33"/>
            <p:cNvSpPr>
              <a:spLocks noChangeArrowheads="1"/>
            </p:cNvSpPr>
            <p:nvPr/>
          </p:nvSpPr>
          <p:spPr bwMode="auto">
            <a:xfrm>
              <a:off x="3060" y="6744"/>
              <a:ext cx="72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2,6</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04480" name="Rectangle 32"/>
            <p:cNvSpPr>
              <a:spLocks noChangeArrowheads="1"/>
            </p:cNvSpPr>
            <p:nvPr/>
          </p:nvSpPr>
          <p:spPr bwMode="auto">
            <a:xfrm>
              <a:off x="6045" y="6819"/>
              <a:ext cx="70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3,7</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04479" name="Rectangle 31"/>
            <p:cNvSpPr>
              <a:spLocks noChangeArrowheads="1"/>
            </p:cNvSpPr>
            <p:nvPr/>
          </p:nvSpPr>
          <p:spPr bwMode="auto">
            <a:xfrm>
              <a:off x="4500" y="6744"/>
              <a:ext cx="72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3,4</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04478" name="Arc 30"/>
            <p:cNvSpPr>
              <a:spLocks/>
            </p:cNvSpPr>
            <p:nvPr/>
          </p:nvSpPr>
          <p:spPr bwMode="auto">
            <a:xfrm rot="15138530" flipV="1">
              <a:off x="4496" y="7186"/>
              <a:ext cx="758" cy="810"/>
            </a:xfrm>
            <a:custGeom>
              <a:avLst/>
              <a:gdLst>
                <a:gd name="G0" fmla="+- 0 0 0"/>
                <a:gd name="G1" fmla="+- 18045 0 0"/>
                <a:gd name="G2" fmla="+- 21600 0 0"/>
                <a:gd name="T0" fmla="*/ 11872 w 21600"/>
                <a:gd name="T1" fmla="*/ 0 h 27041"/>
                <a:gd name="T2" fmla="*/ 19637 w 21600"/>
                <a:gd name="T3" fmla="*/ 27041 h 27041"/>
                <a:gd name="T4" fmla="*/ 0 w 21600"/>
                <a:gd name="T5" fmla="*/ 18045 h 27041"/>
              </a:gdLst>
              <a:ahLst/>
              <a:cxnLst>
                <a:cxn ang="0">
                  <a:pos x="T0" y="T1"/>
                </a:cxn>
                <a:cxn ang="0">
                  <a:pos x="T2" y="T3"/>
                </a:cxn>
                <a:cxn ang="0">
                  <a:pos x="T4" y="T5"/>
                </a:cxn>
              </a:cxnLst>
              <a:rect l="0" t="0" r="r" b="b"/>
              <a:pathLst>
                <a:path w="21600" h="27041" fill="none" extrusionOk="0">
                  <a:moveTo>
                    <a:pt x="11871" y="0"/>
                  </a:moveTo>
                  <a:cubicBezTo>
                    <a:pt x="17944" y="3995"/>
                    <a:pt x="21600" y="10776"/>
                    <a:pt x="21600" y="18045"/>
                  </a:cubicBezTo>
                  <a:cubicBezTo>
                    <a:pt x="21600" y="21149"/>
                    <a:pt x="20930" y="24218"/>
                    <a:pt x="19637" y="27041"/>
                  </a:cubicBezTo>
                </a:path>
                <a:path w="21600" h="27041" stroke="0" extrusionOk="0">
                  <a:moveTo>
                    <a:pt x="11871" y="0"/>
                  </a:moveTo>
                  <a:cubicBezTo>
                    <a:pt x="17944" y="3995"/>
                    <a:pt x="21600" y="10776"/>
                    <a:pt x="21600" y="18045"/>
                  </a:cubicBezTo>
                  <a:cubicBezTo>
                    <a:pt x="21600" y="21149"/>
                    <a:pt x="20930" y="24218"/>
                    <a:pt x="19637" y="27041"/>
                  </a:cubicBezTo>
                  <a:lnTo>
                    <a:pt x="0" y="18045"/>
                  </a:lnTo>
                  <a:close/>
                </a:path>
              </a:pathLst>
            </a:custGeom>
            <a:noFill/>
            <a:ln w="12700">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43" name="Group 29"/>
          <p:cNvGrpSpPr>
            <a:grpSpLocks/>
          </p:cNvGrpSpPr>
          <p:nvPr/>
        </p:nvGrpSpPr>
        <p:grpSpPr bwMode="auto">
          <a:xfrm>
            <a:off x="1259632" y="4653136"/>
            <a:ext cx="5331673" cy="1343790"/>
            <a:chOff x="2340" y="6744"/>
            <a:chExt cx="4945" cy="1247"/>
          </a:xfrm>
        </p:grpSpPr>
        <p:sp>
          <p:nvSpPr>
            <p:cNvPr id="44" name="Oval 39"/>
            <p:cNvSpPr>
              <a:spLocks noChangeArrowheads="1"/>
            </p:cNvSpPr>
            <p:nvPr/>
          </p:nvSpPr>
          <p:spPr bwMode="auto">
            <a:xfrm>
              <a:off x="3780" y="7163"/>
              <a:ext cx="540" cy="546"/>
            </a:xfrm>
            <a:prstGeom prst="ellipse">
              <a:avLst/>
            </a:prstGeom>
            <a:solidFill>
              <a:srgbClr val="003366"/>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1</a:t>
              </a:r>
              <a:endParaRPr kumimoji="0" lang="en-US" altLang="zh-CN" sz="2000" b="0" i="0" u="none" strike="noStrike" cap="none" normalizeH="0" baseline="0" dirty="0" smtClean="0">
                <a:ln>
                  <a:noFill/>
                </a:ln>
                <a:solidFill>
                  <a:schemeClr val="bg1"/>
                </a:solidFill>
                <a:effectLst/>
                <a:latin typeface="Arial" pitchFamily="34" charset="0"/>
                <a:ea typeface="宋体" pitchFamily="2" charset="-122"/>
              </a:endParaRPr>
            </a:p>
          </p:txBody>
        </p:sp>
        <p:sp>
          <p:nvSpPr>
            <p:cNvPr id="45" name="Oval 38"/>
            <p:cNvSpPr>
              <a:spLocks noChangeArrowheads="1"/>
            </p:cNvSpPr>
            <p:nvPr/>
          </p:nvSpPr>
          <p:spPr bwMode="auto">
            <a:xfrm>
              <a:off x="5310" y="7133"/>
              <a:ext cx="540" cy="546"/>
            </a:xfrm>
            <a:prstGeom prst="ellipse">
              <a:avLst/>
            </a:prstGeom>
            <a:solidFill>
              <a:srgbClr val="003366"/>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bg1"/>
                  </a:solidFill>
                  <a:effectLst/>
                  <a:latin typeface="Arial" pitchFamily="34" charset="0"/>
                  <a:ea typeface="宋体" pitchFamily="2" charset="-122"/>
                </a:rPr>
                <a:t>２</a:t>
              </a:r>
              <a:endParaRPr kumimoji="0" lang="en-US" altLang="zh-CN" sz="2000" b="0" i="0" u="none" strike="noStrike" cap="none" normalizeH="0" baseline="0" dirty="0" smtClean="0">
                <a:ln>
                  <a:noFill/>
                </a:ln>
                <a:solidFill>
                  <a:schemeClr val="bg1"/>
                </a:solidFill>
                <a:effectLst/>
                <a:latin typeface="Arial" pitchFamily="34" charset="0"/>
                <a:ea typeface="宋体" pitchFamily="2" charset="-122"/>
              </a:endParaRPr>
            </a:p>
          </p:txBody>
        </p:sp>
        <p:sp>
          <p:nvSpPr>
            <p:cNvPr id="46" name="Oval 37"/>
            <p:cNvSpPr>
              <a:spLocks noChangeArrowheads="1"/>
            </p:cNvSpPr>
            <p:nvPr/>
          </p:nvSpPr>
          <p:spPr bwMode="auto">
            <a:xfrm>
              <a:off x="2340" y="7208"/>
              <a:ext cx="540" cy="546"/>
            </a:xfrm>
            <a:prstGeom prst="ellipse">
              <a:avLst/>
            </a:prstGeom>
            <a:solidFill>
              <a:srgbClr val="003366"/>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s</a:t>
              </a:r>
              <a:endParaRPr kumimoji="0" lang="en-US" altLang="zh-CN" sz="2000" b="0" i="0" u="none" strike="noStrike" cap="none" normalizeH="0" baseline="0" dirty="0" smtClean="0">
                <a:ln>
                  <a:noFill/>
                </a:ln>
                <a:solidFill>
                  <a:schemeClr val="bg1"/>
                </a:solidFill>
                <a:effectLst/>
                <a:latin typeface="Arial" pitchFamily="34" charset="0"/>
                <a:ea typeface="宋体" pitchFamily="2" charset="-122"/>
              </a:endParaRPr>
            </a:p>
          </p:txBody>
        </p:sp>
        <p:sp>
          <p:nvSpPr>
            <p:cNvPr id="47" name="Arc 36"/>
            <p:cNvSpPr>
              <a:spLocks/>
            </p:cNvSpPr>
            <p:nvPr/>
          </p:nvSpPr>
          <p:spPr bwMode="auto">
            <a:xfrm rot="-80033525" flipH="1" flipV="1">
              <a:off x="2906" y="7182"/>
              <a:ext cx="758" cy="810"/>
            </a:xfrm>
            <a:custGeom>
              <a:avLst/>
              <a:gdLst>
                <a:gd name="G0" fmla="+- 0 0 0"/>
                <a:gd name="G1" fmla="+- 18045 0 0"/>
                <a:gd name="G2" fmla="+- 21600 0 0"/>
                <a:gd name="T0" fmla="*/ 11872 w 21600"/>
                <a:gd name="T1" fmla="*/ 0 h 27041"/>
                <a:gd name="T2" fmla="*/ 19637 w 21600"/>
                <a:gd name="T3" fmla="*/ 27041 h 27041"/>
                <a:gd name="T4" fmla="*/ 0 w 21600"/>
                <a:gd name="T5" fmla="*/ 18045 h 27041"/>
              </a:gdLst>
              <a:ahLst/>
              <a:cxnLst>
                <a:cxn ang="0">
                  <a:pos x="T0" y="T1"/>
                </a:cxn>
                <a:cxn ang="0">
                  <a:pos x="T2" y="T3"/>
                </a:cxn>
                <a:cxn ang="0">
                  <a:pos x="T4" y="T5"/>
                </a:cxn>
              </a:cxnLst>
              <a:rect l="0" t="0" r="r" b="b"/>
              <a:pathLst>
                <a:path w="21600" h="27041" fill="none" extrusionOk="0">
                  <a:moveTo>
                    <a:pt x="11871" y="0"/>
                  </a:moveTo>
                  <a:cubicBezTo>
                    <a:pt x="17944" y="3995"/>
                    <a:pt x="21600" y="10776"/>
                    <a:pt x="21600" y="18045"/>
                  </a:cubicBezTo>
                  <a:cubicBezTo>
                    <a:pt x="21600" y="21149"/>
                    <a:pt x="20930" y="24218"/>
                    <a:pt x="19637" y="27041"/>
                  </a:cubicBezTo>
                </a:path>
                <a:path w="21600" h="27041" stroke="0" extrusionOk="0">
                  <a:moveTo>
                    <a:pt x="11871" y="0"/>
                  </a:moveTo>
                  <a:cubicBezTo>
                    <a:pt x="17944" y="3995"/>
                    <a:pt x="21600" y="10776"/>
                    <a:pt x="21600" y="18045"/>
                  </a:cubicBezTo>
                  <a:cubicBezTo>
                    <a:pt x="21600" y="21149"/>
                    <a:pt x="20930" y="24218"/>
                    <a:pt x="19637" y="27041"/>
                  </a:cubicBezTo>
                  <a:lnTo>
                    <a:pt x="0" y="18045"/>
                  </a:lnTo>
                  <a:close/>
                </a:path>
              </a:pathLst>
            </a:custGeom>
            <a:noFill/>
            <a:ln w="127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48" name="Oval 35"/>
            <p:cNvSpPr>
              <a:spLocks noChangeArrowheads="1"/>
            </p:cNvSpPr>
            <p:nvPr/>
          </p:nvSpPr>
          <p:spPr bwMode="auto">
            <a:xfrm rot="-94990">
              <a:off x="6745" y="7214"/>
              <a:ext cx="540" cy="546"/>
            </a:xfrm>
            <a:prstGeom prst="ellipse">
              <a:avLst/>
            </a:prstGeom>
            <a:solidFill>
              <a:srgbClr val="003366"/>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t</a:t>
              </a:r>
              <a:endParaRPr kumimoji="0" lang="en-US" altLang="zh-CN" sz="2000" b="0" i="0" u="none" strike="noStrike" cap="none" normalizeH="0" baseline="0" dirty="0" smtClean="0">
                <a:ln>
                  <a:noFill/>
                </a:ln>
                <a:solidFill>
                  <a:schemeClr val="bg1"/>
                </a:solidFill>
                <a:effectLst/>
                <a:latin typeface="Arial" pitchFamily="34" charset="0"/>
                <a:ea typeface="宋体" pitchFamily="2" charset="-122"/>
              </a:endParaRPr>
            </a:p>
          </p:txBody>
        </p:sp>
        <p:sp>
          <p:nvSpPr>
            <p:cNvPr id="49" name="Arc 34"/>
            <p:cNvSpPr>
              <a:spLocks/>
            </p:cNvSpPr>
            <p:nvPr/>
          </p:nvSpPr>
          <p:spPr bwMode="auto">
            <a:xfrm rot="15138530" flipV="1">
              <a:off x="5964" y="7207"/>
              <a:ext cx="758" cy="810"/>
            </a:xfrm>
            <a:custGeom>
              <a:avLst/>
              <a:gdLst>
                <a:gd name="G0" fmla="+- 0 0 0"/>
                <a:gd name="G1" fmla="+- 18045 0 0"/>
                <a:gd name="G2" fmla="+- 21600 0 0"/>
                <a:gd name="T0" fmla="*/ 11872 w 21600"/>
                <a:gd name="T1" fmla="*/ 0 h 27041"/>
                <a:gd name="T2" fmla="*/ 19637 w 21600"/>
                <a:gd name="T3" fmla="*/ 27041 h 27041"/>
                <a:gd name="T4" fmla="*/ 0 w 21600"/>
                <a:gd name="T5" fmla="*/ 18045 h 27041"/>
              </a:gdLst>
              <a:ahLst/>
              <a:cxnLst>
                <a:cxn ang="0">
                  <a:pos x="T0" y="T1"/>
                </a:cxn>
                <a:cxn ang="0">
                  <a:pos x="T2" y="T3"/>
                </a:cxn>
                <a:cxn ang="0">
                  <a:pos x="T4" y="T5"/>
                </a:cxn>
              </a:cxnLst>
              <a:rect l="0" t="0" r="r" b="b"/>
              <a:pathLst>
                <a:path w="21600" h="27041" fill="none" extrusionOk="0">
                  <a:moveTo>
                    <a:pt x="11871" y="0"/>
                  </a:moveTo>
                  <a:cubicBezTo>
                    <a:pt x="17944" y="3995"/>
                    <a:pt x="21600" y="10776"/>
                    <a:pt x="21600" y="18045"/>
                  </a:cubicBezTo>
                  <a:cubicBezTo>
                    <a:pt x="21600" y="21149"/>
                    <a:pt x="20930" y="24218"/>
                    <a:pt x="19637" y="27041"/>
                  </a:cubicBezTo>
                </a:path>
                <a:path w="21600" h="27041" stroke="0" extrusionOk="0">
                  <a:moveTo>
                    <a:pt x="11871" y="0"/>
                  </a:moveTo>
                  <a:cubicBezTo>
                    <a:pt x="17944" y="3995"/>
                    <a:pt x="21600" y="10776"/>
                    <a:pt x="21600" y="18045"/>
                  </a:cubicBezTo>
                  <a:cubicBezTo>
                    <a:pt x="21600" y="21149"/>
                    <a:pt x="20930" y="24218"/>
                    <a:pt x="19637" y="27041"/>
                  </a:cubicBezTo>
                  <a:lnTo>
                    <a:pt x="0" y="18045"/>
                  </a:lnTo>
                  <a:close/>
                </a:path>
              </a:pathLst>
            </a:custGeom>
            <a:noFill/>
            <a:ln w="12700">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zh-CN" altLang="en-US"/>
            </a:p>
          </p:txBody>
        </p:sp>
        <p:sp>
          <p:nvSpPr>
            <p:cNvPr id="50" name="Rectangle 33"/>
            <p:cNvSpPr>
              <a:spLocks noChangeArrowheads="1"/>
            </p:cNvSpPr>
            <p:nvPr/>
          </p:nvSpPr>
          <p:spPr bwMode="auto">
            <a:xfrm>
              <a:off x="3060" y="6744"/>
              <a:ext cx="72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宋体" pitchFamily="2" charset="-122"/>
                </a:rPr>
                <a:t>４</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51" name="Rectangle 32"/>
            <p:cNvSpPr>
              <a:spLocks noChangeArrowheads="1"/>
            </p:cNvSpPr>
            <p:nvPr/>
          </p:nvSpPr>
          <p:spPr bwMode="auto">
            <a:xfrm>
              <a:off x="6045" y="6819"/>
              <a:ext cx="70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pitchFamily="34" charset="0"/>
                  <a:ea typeface="宋体" pitchFamily="2" charset="-122"/>
                </a:rPr>
                <a:t>４</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52" name="Rectangle 31"/>
            <p:cNvSpPr>
              <a:spLocks noChangeArrowheads="1"/>
            </p:cNvSpPr>
            <p:nvPr/>
          </p:nvSpPr>
          <p:spPr bwMode="auto">
            <a:xfrm>
              <a:off x="4500" y="6744"/>
              <a:ext cx="72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pitchFamily="34" charset="0"/>
                  <a:ea typeface="宋体" pitchFamily="2" charset="-122"/>
                </a:rPr>
                <a:t>１</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53" name="Arc 30"/>
            <p:cNvSpPr>
              <a:spLocks/>
            </p:cNvSpPr>
            <p:nvPr/>
          </p:nvSpPr>
          <p:spPr bwMode="auto">
            <a:xfrm rot="15138530" flipV="1">
              <a:off x="4496" y="7186"/>
              <a:ext cx="758" cy="810"/>
            </a:xfrm>
            <a:custGeom>
              <a:avLst/>
              <a:gdLst>
                <a:gd name="G0" fmla="+- 0 0 0"/>
                <a:gd name="G1" fmla="+- 18045 0 0"/>
                <a:gd name="G2" fmla="+- 21600 0 0"/>
                <a:gd name="T0" fmla="*/ 11872 w 21600"/>
                <a:gd name="T1" fmla="*/ 0 h 27041"/>
                <a:gd name="T2" fmla="*/ 19637 w 21600"/>
                <a:gd name="T3" fmla="*/ 27041 h 27041"/>
                <a:gd name="T4" fmla="*/ 0 w 21600"/>
                <a:gd name="T5" fmla="*/ 18045 h 27041"/>
              </a:gdLst>
              <a:ahLst/>
              <a:cxnLst>
                <a:cxn ang="0">
                  <a:pos x="T0" y="T1"/>
                </a:cxn>
                <a:cxn ang="0">
                  <a:pos x="T2" y="T3"/>
                </a:cxn>
                <a:cxn ang="0">
                  <a:pos x="T4" y="T5"/>
                </a:cxn>
              </a:cxnLst>
              <a:rect l="0" t="0" r="r" b="b"/>
              <a:pathLst>
                <a:path w="21600" h="27041" fill="none" extrusionOk="0">
                  <a:moveTo>
                    <a:pt x="11871" y="0"/>
                  </a:moveTo>
                  <a:cubicBezTo>
                    <a:pt x="17944" y="3995"/>
                    <a:pt x="21600" y="10776"/>
                    <a:pt x="21600" y="18045"/>
                  </a:cubicBezTo>
                  <a:cubicBezTo>
                    <a:pt x="21600" y="21149"/>
                    <a:pt x="20930" y="24218"/>
                    <a:pt x="19637" y="27041"/>
                  </a:cubicBezTo>
                </a:path>
                <a:path w="21600" h="27041" stroke="0" extrusionOk="0">
                  <a:moveTo>
                    <a:pt x="11871" y="0"/>
                  </a:moveTo>
                  <a:cubicBezTo>
                    <a:pt x="17944" y="3995"/>
                    <a:pt x="21600" y="10776"/>
                    <a:pt x="21600" y="18045"/>
                  </a:cubicBezTo>
                  <a:cubicBezTo>
                    <a:pt x="21600" y="21149"/>
                    <a:pt x="20930" y="24218"/>
                    <a:pt x="19637" y="27041"/>
                  </a:cubicBezTo>
                  <a:lnTo>
                    <a:pt x="0" y="18045"/>
                  </a:lnTo>
                  <a:close/>
                </a:path>
              </a:pathLst>
            </a:custGeom>
            <a:noFill/>
            <a:ln w="12700">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04519" name="Rectangle 7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04498" name="Group 50"/>
          <p:cNvGrpSpPr>
            <a:grpSpLocks/>
          </p:cNvGrpSpPr>
          <p:nvPr/>
        </p:nvGrpSpPr>
        <p:grpSpPr bwMode="auto">
          <a:xfrm>
            <a:off x="1691680" y="5157192"/>
            <a:ext cx="4219719" cy="648072"/>
            <a:chOff x="3995" y="16641"/>
            <a:chExt cx="3133" cy="1275"/>
          </a:xfrm>
        </p:grpSpPr>
        <p:sp>
          <p:nvSpPr>
            <p:cNvPr id="104504" name="Arc 56"/>
            <p:cNvSpPr>
              <a:spLocks/>
            </p:cNvSpPr>
            <p:nvPr/>
          </p:nvSpPr>
          <p:spPr bwMode="auto">
            <a:xfrm rot="3169845" flipV="1">
              <a:off x="3830" y="16970"/>
              <a:ext cx="1111" cy="781"/>
            </a:xfrm>
            <a:custGeom>
              <a:avLst/>
              <a:gdLst>
                <a:gd name="G0" fmla="+- 0 0 0"/>
                <a:gd name="G1" fmla="+- 18218 0 0"/>
                <a:gd name="G2" fmla="+- 21600 0 0"/>
                <a:gd name="T0" fmla="*/ 11604 w 21600"/>
                <a:gd name="T1" fmla="*/ 0 h 24024"/>
                <a:gd name="T2" fmla="*/ 20805 w 21600"/>
                <a:gd name="T3" fmla="*/ 24024 h 24024"/>
                <a:gd name="T4" fmla="*/ 0 w 21600"/>
                <a:gd name="T5" fmla="*/ 18218 h 24024"/>
              </a:gdLst>
              <a:ahLst/>
              <a:cxnLst>
                <a:cxn ang="0">
                  <a:pos x="T0" y="T1"/>
                </a:cxn>
                <a:cxn ang="0">
                  <a:pos x="T2" y="T3"/>
                </a:cxn>
                <a:cxn ang="0">
                  <a:pos x="T4" y="T5"/>
                </a:cxn>
              </a:cxnLst>
              <a:rect l="0" t="0" r="r" b="b"/>
              <a:pathLst>
                <a:path w="21600" h="24024" fill="none" extrusionOk="0">
                  <a:moveTo>
                    <a:pt x="11604" y="-1"/>
                  </a:moveTo>
                  <a:cubicBezTo>
                    <a:pt x="17830" y="3965"/>
                    <a:pt x="21600" y="10836"/>
                    <a:pt x="21600" y="18218"/>
                  </a:cubicBezTo>
                  <a:cubicBezTo>
                    <a:pt x="21600" y="20180"/>
                    <a:pt x="21332" y="22133"/>
                    <a:pt x="20805" y="24024"/>
                  </a:cubicBezTo>
                </a:path>
                <a:path w="21600" h="24024" stroke="0" extrusionOk="0">
                  <a:moveTo>
                    <a:pt x="11604" y="-1"/>
                  </a:moveTo>
                  <a:cubicBezTo>
                    <a:pt x="17830" y="3965"/>
                    <a:pt x="21600" y="10836"/>
                    <a:pt x="21600" y="18218"/>
                  </a:cubicBezTo>
                  <a:cubicBezTo>
                    <a:pt x="21600" y="20180"/>
                    <a:pt x="21332" y="22133"/>
                    <a:pt x="20805" y="24024"/>
                  </a:cubicBezTo>
                  <a:lnTo>
                    <a:pt x="0" y="18218"/>
                  </a:lnTo>
                  <a:close/>
                </a:path>
              </a:pathLst>
            </a:custGeom>
            <a:noFill/>
            <a:ln w="12700">
              <a:solidFill>
                <a:srgbClr val="FF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104503" name="Arc 55"/>
            <p:cNvSpPr>
              <a:spLocks/>
            </p:cNvSpPr>
            <p:nvPr/>
          </p:nvSpPr>
          <p:spPr bwMode="auto">
            <a:xfrm rot="3169845" flipV="1">
              <a:off x="5006" y="16806"/>
              <a:ext cx="1111" cy="781"/>
            </a:xfrm>
            <a:custGeom>
              <a:avLst/>
              <a:gdLst>
                <a:gd name="G0" fmla="+- 0 0 0"/>
                <a:gd name="G1" fmla="+- 18218 0 0"/>
                <a:gd name="G2" fmla="+- 21600 0 0"/>
                <a:gd name="T0" fmla="*/ 11604 w 21600"/>
                <a:gd name="T1" fmla="*/ 0 h 24024"/>
                <a:gd name="T2" fmla="*/ 20805 w 21600"/>
                <a:gd name="T3" fmla="*/ 24024 h 24024"/>
                <a:gd name="T4" fmla="*/ 0 w 21600"/>
                <a:gd name="T5" fmla="*/ 18218 h 24024"/>
              </a:gdLst>
              <a:ahLst/>
              <a:cxnLst>
                <a:cxn ang="0">
                  <a:pos x="T0" y="T1"/>
                </a:cxn>
                <a:cxn ang="0">
                  <a:pos x="T2" y="T3"/>
                </a:cxn>
                <a:cxn ang="0">
                  <a:pos x="T4" y="T5"/>
                </a:cxn>
              </a:cxnLst>
              <a:rect l="0" t="0" r="r" b="b"/>
              <a:pathLst>
                <a:path w="21600" h="24024" fill="none" extrusionOk="0">
                  <a:moveTo>
                    <a:pt x="11604" y="-1"/>
                  </a:moveTo>
                  <a:cubicBezTo>
                    <a:pt x="17830" y="3965"/>
                    <a:pt x="21600" y="10836"/>
                    <a:pt x="21600" y="18218"/>
                  </a:cubicBezTo>
                  <a:cubicBezTo>
                    <a:pt x="21600" y="20180"/>
                    <a:pt x="21332" y="22133"/>
                    <a:pt x="20805" y="24024"/>
                  </a:cubicBezTo>
                </a:path>
                <a:path w="21600" h="24024" stroke="0" extrusionOk="0">
                  <a:moveTo>
                    <a:pt x="11604" y="-1"/>
                  </a:moveTo>
                  <a:cubicBezTo>
                    <a:pt x="17830" y="3965"/>
                    <a:pt x="21600" y="10836"/>
                    <a:pt x="21600" y="18218"/>
                  </a:cubicBezTo>
                  <a:cubicBezTo>
                    <a:pt x="21600" y="20180"/>
                    <a:pt x="21332" y="22133"/>
                    <a:pt x="20805" y="24024"/>
                  </a:cubicBezTo>
                  <a:lnTo>
                    <a:pt x="0" y="18218"/>
                  </a:lnTo>
                  <a:close/>
                </a:path>
              </a:pathLst>
            </a:custGeom>
            <a:noFill/>
            <a:ln w="12700">
              <a:solidFill>
                <a:srgbClr val="FF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104502" name="Arc 54"/>
            <p:cNvSpPr>
              <a:spLocks/>
            </p:cNvSpPr>
            <p:nvPr/>
          </p:nvSpPr>
          <p:spPr bwMode="auto">
            <a:xfrm rot="3169845" flipV="1">
              <a:off x="6182" y="16806"/>
              <a:ext cx="1111" cy="781"/>
            </a:xfrm>
            <a:custGeom>
              <a:avLst/>
              <a:gdLst>
                <a:gd name="G0" fmla="+- 0 0 0"/>
                <a:gd name="G1" fmla="+- 18218 0 0"/>
                <a:gd name="G2" fmla="+- 21600 0 0"/>
                <a:gd name="T0" fmla="*/ 11604 w 21600"/>
                <a:gd name="T1" fmla="*/ 0 h 24024"/>
                <a:gd name="T2" fmla="*/ 20805 w 21600"/>
                <a:gd name="T3" fmla="*/ 24024 h 24024"/>
                <a:gd name="T4" fmla="*/ 0 w 21600"/>
                <a:gd name="T5" fmla="*/ 18218 h 24024"/>
              </a:gdLst>
              <a:ahLst/>
              <a:cxnLst>
                <a:cxn ang="0">
                  <a:pos x="T0" y="T1"/>
                </a:cxn>
                <a:cxn ang="0">
                  <a:pos x="T2" y="T3"/>
                </a:cxn>
                <a:cxn ang="0">
                  <a:pos x="T4" y="T5"/>
                </a:cxn>
              </a:cxnLst>
              <a:rect l="0" t="0" r="r" b="b"/>
              <a:pathLst>
                <a:path w="21600" h="24024" fill="none" extrusionOk="0">
                  <a:moveTo>
                    <a:pt x="11604" y="-1"/>
                  </a:moveTo>
                  <a:cubicBezTo>
                    <a:pt x="17830" y="3965"/>
                    <a:pt x="21600" y="10836"/>
                    <a:pt x="21600" y="18218"/>
                  </a:cubicBezTo>
                  <a:cubicBezTo>
                    <a:pt x="21600" y="20180"/>
                    <a:pt x="21332" y="22133"/>
                    <a:pt x="20805" y="24024"/>
                  </a:cubicBezTo>
                </a:path>
                <a:path w="21600" h="24024" stroke="0" extrusionOk="0">
                  <a:moveTo>
                    <a:pt x="11604" y="-1"/>
                  </a:moveTo>
                  <a:cubicBezTo>
                    <a:pt x="17830" y="3965"/>
                    <a:pt x="21600" y="10836"/>
                    <a:pt x="21600" y="18218"/>
                  </a:cubicBezTo>
                  <a:cubicBezTo>
                    <a:pt x="21600" y="20180"/>
                    <a:pt x="21332" y="22133"/>
                    <a:pt x="20805" y="24024"/>
                  </a:cubicBezTo>
                  <a:lnTo>
                    <a:pt x="0" y="18218"/>
                  </a:lnTo>
                  <a:close/>
                </a:path>
              </a:pathLst>
            </a:custGeom>
            <a:noFill/>
            <a:ln w="12700">
              <a:solidFill>
                <a:srgbClr val="FF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grpSp>
      <p:sp>
        <p:nvSpPr>
          <p:cNvPr id="78" name="Rectangle 32"/>
          <p:cNvSpPr>
            <a:spLocks noChangeArrowheads="1"/>
          </p:cNvSpPr>
          <p:nvPr/>
        </p:nvSpPr>
        <p:spPr bwMode="auto">
          <a:xfrm>
            <a:off x="5148064" y="5733256"/>
            <a:ext cx="760127" cy="504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0000"/>
                </a:solidFill>
                <a:effectLst/>
                <a:latin typeface="Arial" pitchFamily="34" charset="0"/>
                <a:ea typeface="宋体" pitchFamily="2" charset="-122"/>
              </a:rPr>
              <a:t>３</a:t>
            </a:r>
            <a:endParaRPr kumimoji="0" lang="en-US" altLang="zh-CN" sz="1800" b="1" i="0" u="none" strike="noStrike" cap="none" normalizeH="0" baseline="0" dirty="0" smtClean="0">
              <a:ln>
                <a:noFill/>
              </a:ln>
              <a:solidFill>
                <a:srgbClr val="FF0000"/>
              </a:solidFill>
              <a:effectLst/>
              <a:latin typeface="Arial" pitchFamily="34" charset="0"/>
              <a:ea typeface="宋体" pitchFamily="2" charset="-122"/>
            </a:endParaRPr>
          </a:p>
        </p:txBody>
      </p:sp>
      <p:sp>
        <p:nvSpPr>
          <p:cNvPr id="79" name="Rectangle 32"/>
          <p:cNvSpPr>
            <a:spLocks noChangeArrowheads="1"/>
          </p:cNvSpPr>
          <p:nvPr/>
        </p:nvSpPr>
        <p:spPr bwMode="auto">
          <a:xfrm>
            <a:off x="3635896" y="5589240"/>
            <a:ext cx="760127" cy="504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0000"/>
                </a:solidFill>
                <a:effectLst/>
                <a:latin typeface="Arial" pitchFamily="34" charset="0"/>
                <a:ea typeface="宋体" pitchFamily="2" charset="-122"/>
              </a:rPr>
              <a:t>３</a:t>
            </a:r>
            <a:endParaRPr kumimoji="0" lang="en-US" altLang="zh-CN" sz="1800" b="1" i="0" u="none" strike="noStrike" cap="none" normalizeH="0" baseline="0" dirty="0" smtClean="0">
              <a:ln>
                <a:noFill/>
              </a:ln>
              <a:solidFill>
                <a:srgbClr val="FF0000"/>
              </a:solidFill>
              <a:effectLst/>
              <a:latin typeface="Arial" pitchFamily="34" charset="0"/>
              <a:ea typeface="宋体" pitchFamily="2" charset="-122"/>
            </a:endParaRPr>
          </a:p>
        </p:txBody>
      </p:sp>
      <p:sp>
        <p:nvSpPr>
          <p:cNvPr id="80" name="Rectangle 32"/>
          <p:cNvSpPr>
            <a:spLocks noChangeArrowheads="1"/>
          </p:cNvSpPr>
          <p:nvPr/>
        </p:nvSpPr>
        <p:spPr bwMode="auto">
          <a:xfrm>
            <a:off x="2123728" y="5733256"/>
            <a:ext cx="760127" cy="504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0000"/>
                </a:solidFill>
                <a:effectLst/>
                <a:latin typeface="Arial" pitchFamily="34" charset="0"/>
                <a:ea typeface="宋体" pitchFamily="2" charset="-122"/>
              </a:rPr>
              <a:t>２</a:t>
            </a:r>
            <a:endParaRPr kumimoji="0" lang="en-US" altLang="zh-CN" sz="1800" b="1" i="0" u="none" strike="noStrike" cap="none" normalizeH="0" baseline="0" dirty="0" smtClean="0">
              <a:ln>
                <a:noFill/>
              </a:ln>
              <a:solidFill>
                <a:srgbClr val="FF0000"/>
              </a:solidFill>
              <a:effectLst/>
              <a:latin typeface="Arial" pitchFamily="34" charset="0"/>
              <a:ea typeface="宋体" pitchFamily="2" charset="-122"/>
            </a:endParaRPr>
          </a:p>
        </p:txBody>
      </p:sp>
      <p:graphicFrame>
        <p:nvGraphicFramePr>
          <p:cNvPr id="104537" name="Object 89"/>
          <p:cNvGraphicFramePr>
            <a:graphicFrameLocks noChangeAspect="1"/>
          </p:cNvGraphicFramePr>
          <p:nvPr/>
        </p:nvGraphicFramePr>
        <p:xfrm>
          <a:off x="971600" y="3789040"/>
          <a:ext cx="2583160" cy="516632"/>
        </p:xfrm>
        <a:graphic>
          <a:graphicData uri="http://schemas.openxmlformats.org/presentationml/2006/ole">
            <p:oleObj spid="_x0000_s104537" r:id="rId3" imgW="1143000" imgH="228600" progId="">
              <p:embed/>
            </p:oleObj>
          </a:graphicData>
        </a:graphic>
      </p:graphicFrame>
      <p:graphicFrame>
        <p:nvGraphicFramePr>
          <p:cNvPr id="104536" name="Object 88"/>
          <p:cNvGraphicFramePr>
            <a:graphicFrameLocks noChangeAspect="1"/>
          </p:cNvGraphicFramePr>
          <p:nvPr/>
        </p:nvGraphicFramePr>
        <p:xfrm>
          <a:off x="4067944" y="3717032"/>
          <a:ext cx="4464496" cy="589650"/>
        </p:xfrm>
        <a:graphic>
          <a:graphicData uri="http://schemas.openxmlformats.org/presentationml/2006/ole">
            <p:oleObj spid="_x0000_s104536" r:id="rId4" imgW="1511300" imgH="203200" progId="">
              <p:embed/>
            </p:oleObj>
          </a:graphicData>
        </a:graphic>
      </p:graphicFrame>
      <p:sp>
        <p:nvSpPr>
          <p:cNvPr id="104538" name="Rectangle 90"/>
          <p:cNvSpPr>
            <a:spLocks noChangeArrowheads="1"/>
          </p:cNvSpPr>
          <p:nvPr/>
        </p:nvSpPr>
        <p:spPr bwMode="auto">
          <a:xfrm>
            <a:off x="827584" y="3356992"/>
            <a:ext cx="5285421" cy="49244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tabLst/>
            </a:pPr>
            <a:r>
              <a:rPr kumimoji="0" lang="zh-CN" sz="2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将原弧</a:t>
            </a:r>
            <a:r>
              <a:rPr kumimoji="0" lang="en-US" altLang="zh-CN" sz="2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u,v</a:t>
            </a:r>
            <a:r>
              <a:rPr kumimoji="0" lang="en-US" altLang="zh-CN" sz="2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分离出一条</a:t>
            </a:r>
            <a:r>
              <a:rPr kumimoji="0" lang="zh-CN" altLang="en-US" sz="26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必要弧：</a:t>
            </a:r>
            <a:endParaRPr kumimoji="0" lang="zh-CN" altLang="en-US" sz="2600" b="0" i="0" u="none" strike="noStrike" cap="none" normalizeH="0" baseline="0" dirty="0" smtClean="0">
              <a:ln>
                <a:noFill/>
              </a:ln>
              <a:solidFill>
                <a:srgbClr val="FF0000"/>
              </a:solidFill>
              <a:effectLst/>
              <a:latin typeface="Arial" pitchFamily="34" charset="0"/>
              <a:ea typeface="宋体" pitchFamily="2" charset="-122"/>
            </a:endParaRPr>
          </a:p>
        </p:txBody>
      </p:sp>
      <p:sp>
        <p:nvSpPr>
          <p:cNvPr id="104540" name="Rectangle 92"/>
          <p:cNvSpPr>
            <a:spLocks noChangeArrowheads="1"/>
          </p:cNvSpPr>
          <p:nvPr/>
        </p:nvSpPr>
        <p:spPr bwMode="auto">
          <a:xfrm>
            <a:off x="495300" y="885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tab pos="495300" algn="l"/>
              </a:tabLst>
            </a:pPr>
            <a:r>
              <a:rPr kumimoji="0" 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67" name="Rectangle 23"/>
          <p:cNvSpPr>
            <a:spLocks noChangeArrowheads="1"/>
          </p:cNvSpPr>
          <p:nvPr/>
        </p:nvSpPr>
        <p:spPr bwMode="auto">
          <a:xfrm>
            <a:off x="683569" y="980728"/>
            <a:ext cx="7992888" cy="8925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由于必要弧的有一定要满</a:t>
            </a:r>
            <a:r>
              <a:rPr kumimoji="0" lang="zh-CN" altLang="en-US" sz="2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流</a:t>
            </a:r>
            <a:r>
              <a:rPr kumimoji="0" lang="zh-CN" sz="2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的限制，将必要弧“拉”出来集中考虑</a:t>
            </a:r>
            <a:r>
              <a:rPr kumimoji="0" 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grpSp>
        <p:nvGrpSpPr>
          <p:cNvPr id="108546" name="Group 2"/>
          <p:cNvGrpSpPr>
            <a:grpSpLocks/>
          </p:cNvGrpSpPr>
          <p:nvPr/>
        </p:nvGrpSpPr>
        <p:grpSpPr bwMode="auto">
          <a:xfrm>
            <a:off x="1115616" y="2564904"/>
            <a:ext cx="5688632" cy="2206195"/>
            <a:chOff x="3060" y="2050"/>
            <a:chExt cx="4945" cy="2224"/>
          </a:xfrm>
        </p:grpSpPr>
        <p:grpSp>
          <p:nvGrpSpPr>
            <p:cNvPr id="108553" name="Group 9"/>
            <p:cNvGrpSpPr>
              <a:grpSpLocks/>
            </p:cNvGrpSpPr>
            <p:nvPr/>
          </p:nvGrpSpPr>
          <p:grpSpPr bwMode="auto">
            <a:xfrm>
              <a:off x="3060" y="2050"/>
              <a:ext cx="4945" cy="1247"/>
              <a:chOff x="2340" y="6744"/>
              <a:chExt cx="4945" cy="1247"/>
            </a:xfrm>
          </p:grpSpPr>
          <p:sp>
            <p:nvSpPr>
              <p:cNvPr id="108563" name="Oval 19"/>
              <p:cNvSpPr>
                <a:spLocks noChangeArrowheads="1"/>
              </p:cNvSpPr>
              <p:nvPr/>
            </p:nvSpPr>
            <p:spPr bwMode="auto">
              <a:xfrm>
                <a:off x="3780" y="7163"/>
                <a:ext cx="540" cy="546"/>
              </a:xfrm>
              <a:prstGeom prst="ellipse">
                <a:avLst/>
              </a:prstGeom>
              <a:solidFill>
                <a:srgbClr val="003366"/>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1</a:t>
                </a:r>
                <a:endParaRPr kumimoji="0" lang="en-US" altLang="zh-CN" sz="2000" b="0" i="0" u="none" strike="noStrike" cap="none" normalizeH="0" baseline="0" dirty="0" smtClean="0">
                  <a:ln>
                    <a:noFill/>
                  </a:ln>
                  <a:solidFill>
                    <a:schemeClr val="bg1"/>
                  </a:solidFill>
                  <a:effectLst/>
                  <a:latin typeface="Arial" pitchFamily="34" charset="0"/>
                  <a:ea typeface="宋体" pitchFamily="2" charset="-122"/>
                </a:endParaRPr>
              </a:p>
            </p:txBody>
          </p:sp>
          <p:sp>
            <p:nvSpPr>
              <p:cNvPr id="108562" name="Oval 18"/>
              <p:cNvSpPr>
                <a:spLocks noChangeArrowheads="1"/>
              </p:cNvSpPr>
              <p:nvPr/>
            </p:nvSpPr>
            <p:spPr bwMode="auto">
              <a:xfrm>
                <a:off x="5310" y="7133"/>
                <a:ext cx="540" cy="546"/>
              </a:xfrm>
              <a:prstGeom prst="ellipse">
                <a:avLst/>
              </a:prstGeom>
              <a:solidFill>
                <a:srgbClr val="003366"/>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2</a:t>
                </a:r>
                <a:endParaRPr kumimoji="0" lang="en-US" altLang="zh-CN" sz="2000" b="0" i="0" u="none" strike="noStrike" cap="none" normalizeH="0" baseline="0" dirty="0" smtClean="0">
                  <a:ln>
                    <a:noFill/>
                  </a:ln>
                  <a:solidFill>
                    <a:schemeClr val="bg1"/>
                  </a:solidFill>
                  <a:effectLst/>
                  <a:latin typeface="Arial" pitchFamily="34" charset="0"/>
                  <a:ea typeface="宋体" pitchFamily="2" charset="-122"/>
                </a:endParaRPr>
              </a:p>
            </p:txBody>
          </p:sp>
          <p:sp>
            <p:nvSpPr>
              <p:cNvPr id="108561" name="Oval 17"/>
              <p:cNvSpPr>
                <a:spLocks noChangeArrowheads="1"/>
              </p:cNvSpPr>
              <p:nvPr/>
            </p:nvSpPr>
            <p:spPr bwMode="auto">
              <a:xfrm>
                <a:off x="2340" y="7208"/>
                <a:ext cx="540" cy="546"/>
              </a:xfrm>
              <a:prstGeom prst="ellipse">
                <a:avLst/>
              </a:prstGeom>
              <a:solidFill>
                <a:srgbClr val="003366"/>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s</a:t>
                </a:r>
                <a:endParaRPr kumimoji="0" lang="en-US" altLang="zh-CN" sz="2000" b="0" i="0" u="none" strike="noStrike" cap="none" normalizeH="0" baseline="0" dirty="0" smtClean="0">
                  <a:ln>
                    <a:noFill/>
                  </a:ln>
                  <a:solidFill>
                    <a:schemeClr val="bg1"/>
                  </a:solidFill>
                  <a:effectLst/>
                  <a:latin typeface="Arial" pitchFamily="34" charset="0"/>
                  <a:ea typeface="宋体" pitchFamily="2" charset="-122"/>
                </a:endParaRPr>
              </a:p>
            </p:txBody>
          </p:sp>
          <p:sp>
            <p:nvSpPr>
              <p:cNvPr id="108560" name="Arc 16"/>
              <p:cNvSpPr>
                <a:spLocks/>
              </p:cNvSpPr>
              <p:nvPr/>
            </p:nvSpPr>
            <p:spPr bwMode="auto">
              <a:xfrm rot="-80033525" flipH="1" flipV="1">
                <a:off x="2906" y="7182"/>
                <a:ext cx="758" cy="810"/>
              </a:xfrm>
              <a:custGeom>
                <a:avLst/>
                <a:gdLst>
                  <a:gd name="G0" fmla="+- 0 0 0"/>
                  <a:gd name="G1" fmla="+- 18045 0 0"/>
                  <a:gd name="G2" fmla="+- 21600 0 0"/>
                  <a:gd name="T0" fmla="*/ 11872 w 21600"/>
                  <a:gd name="T1" fmla="*/ 0 h 27041"/>
                  <a:gd name="T2" fmla="*/ 19637 w 21600"/>
                  <a:gd name="T3" fmla="*/ 27041 h 27041"/>
                  <a:gd name="T4" fmla="*/ 0 w 21600"/>
                  <a:gd name="T5" fmla="*/ 18045 h 27041"/>
                </a:gdLst>
                <a:ahLst/>
                <a:cxnLst>
                  <a:cxn ang="0">
                    <a:pos x="T0" y="T1"/>
                  </a:cxn>
                  <a:cxn ang="0">
                    <a:pos x="T2" y="T3"/>
                  </a:cxn>
                  <a:cxn ang="0">
                    <a:pos x="T4" y="T5"/>
                  </a:cxn>
                </a:cxnLst>
                <a:rect l="0" t="0" r="r" b="b"/>
                <a:pathLst>
                  <a:path w="21600" h="27041" fill="none" extrusionOk="0">
                    <a:moveTo>
                      <a:pt x="11871" y="0"/>
                    </a:moveTo>
                    <a:cubicBezTo>
                      <a:pt x="17944" y="3995"/>
                      <a:pt x="21600" y="10776"/>
                      <a:pt x="21600" y="18045"/>
                    </a:cubicBezTo>
                    <a:cubicBezTo>
                      <a:pt x="21600" y="21149"/>
                      <a:pt x="20930" y="24218"/>
                      <a:pt x="19637" y="27041"/>
                    </a:cubicBezTo>
                  </a:path>
                  <a:path w="21600" h="27041" stroke="0" extrusionOk="0">
                    <a:moveTo>
                      <a:pt x="11871" y="0"/>
                    </a:moveTo>
                    <a:cubicBezTo>
                      <a:pt x="17944" y="3995"/>
                      <a:pt x="21600" y="10776"/>
                      <a:pt x="21600" y="18045"/>
                    </a:cubicBezTo>
                    <a:cubicBezTo>
                      <a:pt x="21600" y="21149"/>
                      <a:pt x="20930" y="24218"/>
                      <a:pt x="19637" y="27041"/>
                    </a:cubicBezTo>
                    <a:lnTo>
                      <a:pt x="0" y="18045"/>
                    </a:lnTo>
                    <a:close/>
                  </a:path>
                </a:pathLst>
              </a:custGeom>
              <a:noFill/>
              <a:ln w="127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108559" name="Oval 15"/>
              <p:cNvSpPr>
                <a:spLocks noChangeArrowheads="1"/>
              </p:cNvSpPr>
              <p:nvPr/>
            </p:nvSpPr>
            <p:spPr bwMode="auto">
              <a:xfrm rot="-94990">
                <a:off x="6745" y="7214"/>
                <a:ext cx="540" cy="546"/>
              </a:xfrm>
              <a:prstGeom prst="ellipse">
                <a:avLst/>
              </a:prstGeom>
              <a:solidFill>
                <a:srgbClr val="003366"/>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t</a:t>
                </a:r>
                <a:endParaRPr kumimoji="0" lang="en-US" altLang="zh-CN" sz="2000" b="0" i="0" u="none" strike="noStrike" cap="none" normalizeH="0" baseline="0" dirty="0" smtClean="0">
                  <a:ln>
                    <a:noFill/>
                  </a:ln>
                  <a:solidFill>
                    <a:schemeClr val="bg1"/>
                  </a:solidFill>
                  <a:effectLst/>
                  <a:latin typeface="Arial" pitchFamily="34" charset="0"/>
                  <a:ea typeface="宋体" pitchFamily="2" charset="-122"/>
                </a:endParaRPr>
              </a:p>
            </p:txBody>
          </p:sp>
          <p:sp>
            <p:nvSpPr>
              <p:cNvPr id="108558" name="Arc 14"/>
              <p:cNvSpPr>
                <a:spLocks/>
              </p:cNvSpPr>
              <p:nvPr/>
            </p:nvSpPr>
            <p:spPr bwMode="auto">
              <a:xfrm rot="15138530" flipV="1">
                <a:off x="5964" y="7207"/>
                <a:ext cx="758" cy="810"/>
              </a:xfrm>
              <a:custGeom>
                <a:avLst/>
                <a:gdLst>
                  <a:gd name="G0" fmla="+- 0 0 0"/>
                  <a:gd name="G1" fmla="+- 18045 0 0"/>
                  <a:gd name="G2" fmla="+- 21600 0 0"/>
                  <a:gd name="T0" fmla="*/ 11872 w 21600"/>
                  <a:gd name="T1" fmla="*/ 0 h 27041"/>
                  <a:gd name="T2" fmla="*/ 19637 w 21600"/>
                  <a:gd name="T3" fmla="*/ 27041 h 27041"/>
                  <a:gd name="T4" fmla="*/ 0 w 21600"/>
                  <a:gd name="T5" fmla="*/ 18045 h 27041"/>
                </a:gdLst>
                <a:ahLst/>
                <a:cxnLst>
                  <a:cxn ang="0">
                    <a:pos x="T0" y="T1"/>
                  </a:cxn>
                  <a:cxn ang="0">
                    <a:pos x="T2" y="T3"/>
                  </a:cxn>
                  <a:cxn ang="0">
                    <a:pos x="T4" y="T5"/>
                  </a:cxn>
                </a:cxnLst>
                <a:rect l="0" t="0" r="r" b="b"/>
                <a:pathLst>
                  <a:path w="21600" h="27041" fill="none" extrusionOk="0">
                    <a:moveTo>
                      <a:pt x="11871" y="0"/>
                    </a:moveTo>
                    <a:cubicBezTo>
                      <a:pt x="17944" y="3995"/>
                      <a:pt x="21600" y="10776"/>
                      <a:pt x="21600" y="18045"/>
                    </a:cubicBezTo>
                    <a:cubicBezTo>
                      <a:pt x="21600" y="21149"/>
                      <a:pt x="20930" y="24218"/>
                      <a:pt x="19637" y="27041"/>
                    </a:cubicBezTo>
                  </a:path>
                  <a:path w="21600" h="27041" stroke="0" extrusionOk="0">
                    <a:moveTo>
                      <a:pt x="11871" y="0"/>
                    </a:moveTo>
                    <a:cubicBezTo>
                      <a:pt x="17944" y="3995"/>
                      <a:pt x="21600" y="10776"/>
                      <a:pt x="21600" y="18045"/>
                    </a:cubicBezTo>
                    <a:cubicBezTo>
                      <a:pt x="21600" y="21149"/>
                      <a:pt x="20930" y="24218"/>
                      <a:pt x="19637" y="27041"/>
                    </a:cubicBezTo>
                    <a:lnTo>
                      <a:pt x="0" y="18045"/>
                    </a:lnTo>
                    <a:close/>
                  </a:path>
                </a:pathLst>
              </a:custGeom>
              <a:noFill/>
              <a:ln w="12700">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zh-CN" altLang="en-US"/>
              </a:p>
            </p:txBody>
          </p:sp>
          <p:sp>
            <p:nvSpPr>
              <p:cNvPr id="108557" name="Rectangle 13"/>
              <p:cNvSpPr>
                <a:spLocks noChangeArrowheads="1"/>
              </p:cNvSpPr>
              <p:nvPr/>
            </p:nvSpPr>
            <p:spPr bwMode="auto">
              <a:xfrm>
                <a:off x="3060" y="6744"/>
                <a:ext cx="72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08556" name="Rectangle 12"/>
              <p:cNvSpPr>
                <a:spLocks noChangeArrowheads="1"/>
              </p:cNvSpPr>
              <p:nvPr/>
            </p:nvSpPr>
            <p:spPr bwMode="auto">
              <a:xfrm>
                <a:off x="6045" y="6819"/>
                <a:ext cx="70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08555" name="Rectangle 11"/>
              <p:cNvSpPr>
                <a:spLocks noChangeArrowheads="1"/>
              </p:cNvSpPr>
              <p:nvPr/>
            </p:nvSpPr>
            <p:spPr bwMode="auto">
              <a:xfrm>
                <a:off x="4500" y="6744"/>
                <a:ext cx="72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08554" name="Arc 10"/>
              <p:cNvSpPr>
                <a:spLocks/>
              </p:cNvSpPr>
              <p:nvPr/>
            </p:nvSpPr>
            <p:spPr bwMode="auto">
              <a:xfrm rot="15138530" flipV="1">
                <a:off x="4496" y="7186"/>
                <a:ext cx="758" cy="810"/>
              </a:xfrm>
              <a:custGeom>
                <a:avLst/>
                <a:gdLst>
                  <a:gd name="G0" fmla="+- 0 0 0"/>
                  <a:gd name="G1" fmla="+- 18045 0 0"/>
                  <a:gd name="G2" fmla="+- 21600 0 0"/>
                  <a:gd name="T0" fmla="*/ 11872 w 21600"/>
                  <a:gd name="T1" fmla="*/ 0 h 27041"/>
                  <a:gd name="T2" fmla="*/ 19637 w 21600"/>
                  <a:gd name="T3" fmla="*/ 27041 h 27041"/>
                  <a:gd name="T4" fmla="*/ 0 w 21600"/>
                  <a:gd name="T5" fmla="*/ 18045 h 27041"/>
                </a:gdLst>
                <a:ahLst/>
                <a:cxnLst>
                  <a:cxn ang="0">
                    <a:pos x="T0" y="T1"/>
                  </a:cxn>
                  <a:cxn ang="0">
                    <a:pos x="T2" y="T3"/>
                  </a:cxn>
                  <a:cxn ang="0">
                    <a:pos x="T4" y="T5"/>
                  </a:cxn>
                </a:cxnLst>
                <a:rect l="0" t="0" r="r" b="b"/>
                <a:pathLst>
                  <a:path w="21600" h="27041" fill="none" extrusionOk="0">
                    <a:moveTo>
                      <a:pt x="11871" y="0"/>
                    </a:moveTo>
                    <a:cubicBezTo>
                      <a:pt x="17944" y="3995"/>
                      <a:pt x="21600" y="10776"/>
                      <a:pt x="21600" y="18045"/>
                    </a:cubicBezTo>
                    <a:cubicBezTo>
                      <a:pt x="21600" y="21149"/>
                      <a:pt x="20930" y="24218"/>
                      <a:pt x="19637" y="27041"/>
                    </a:cubicBezTo>
                  </a:path>
                  <a:path w="21600" h="27041" stroke="0" extrusionOk="0">
                    <a:moveTo>
                      <a:pt x="11871" y="0"/>
                    </a:moveTo>
                    <a:cubicBezTo>
                      <a:pt x="17944" y="3995"/>
                      <a:pt x="21600" y="10776"/>
                      <a:pt x="21600" y="18045"/>
                    </a:cubicBezTo>
                    <a:cubicBezTo>
                      <a:pt x="21600" y="21149"/>
                      <a:pt x="20930" y="24218"/>
                      <a:pt x="19637" y="27041"/>
                    </a:cubicBezTo>
                    <a:lnTo>
                      <a:pt x="0" y="18045"/>
                    </a:lnTo>
                    <a:close/>
                  </a:path>
                </a:pathLst>
              </a:custGeom>
              <a:noFill/>
              <a:ln w="12700">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08552" name="Rectangle 8"/>
            <p:cNvSpPr>
              <a:spLocks noChangeArrowheads="1"/>
            </p:cNvSpPr>
            <p:nvPr/>
          </p:nvSpPr>
          <p:spPr bwMode="auto">
            <a:xfrm>
              <a:off x="4530" y="3639"/>
              <a:ext cx="54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2</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08551" name="Rectangle 7"/>
            <p:cNvSpPr>
              <a:spLocks noChangeArrowheads="1"/>
            </p:cNvSpPr>
            <p:nvPr/>
          </p:nvSpPr>
          <p:spPr bwMode="auto">
            <a:xfrm>
              <a:off x="5370" y="3624"/>
              <a:ext cx="54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3</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08550" name="Rectangle 6"/>
            <p:cNvSpPr>
              <a:spLocks noChangeArrowheads="1"/>
            </p:cNvSpPr>
            <p:nvPr/>
          </p:nvSpPr>
          <p:spPr bwMode="auto">
            <a:xfrm>
              <a:off x="6405" y="3597"/>
              <a:ext cx="54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3</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08549" name="Freeform 5"/>
            <p:cNvSpPr>
              <a:spLocks/>
            </p:cNvSpPr>
            <p:nvPr/>
          </p:nvSpPr>
          <p:spPr bwMode="auto">
            <a:xfrm>
              <a:off x="5040" y="3000"/>
              <a:ext cx="1080" cy="1274"/>
            </a:xfrm>
            <a:custGeom>
              <a:avLst/>
              <a:gdLst/>
              <a:ahLst/>
              <a:cxnLst>
                <a:cxn ang="0">
                  <a:pos x="0" y="0"/>
                </a:cxn>
                <a:cxn ang="0">
                  <a:pos x="180" y="780"/>
                </a:cxn>
                <a:cxn ang="0">
                  <a:pos x="540" y="1248"/>
                </a:cxn>
                <a:cxn ang="0">
                  <a:pos x="900" y="624"/>
                </a:cxn>
                <a:cxn ang="0">
                  <a:pos x="1080" y="0"/>
                </a:cxn>
              </a:cxnLst>
              <a:rect l="0" t="0" r="r" b="b"/>
              <a:pathLst>
                <a:path w="1080" h="1274">
                  <a:moveTo>
                    <a:pt x="0" y="0"/>
                  </a:moveTo>
                  <a:cubicBezTo>
                    <a:pt x="45" y="286"/>
                    <a:pt x="90" y="572"/>
                    <a:pt x="180" y="780"/>
                  </a:cubicBezTo>
                  <a:cubicBezTo>
                    <a:pt x="270" y="988"/>
                    <a:pt x="420" y="1274"/>
                    <a:pt x="540" y="1248"/>
                  </a:cubicBezTo>
                  <a:cubicBezTo>
                    <a:pt x="660" y="1222"/>
                    <a:pt x="810" y="832"/>
                    <a:pt x="900" y="624"/>
                  </a:cubicBezTo>
                  <a:cubicBezTo>
                    <a:pt x="990" y="416"/>
                    <a:pt x="1050" y="104"/>
                    <a:pt x="1080" y="0"/>
                  </a:cubicBezTo>
                </a:path>
              </a:pathLst>
            </a:custGeom>
            <a:noFill/>
            <a:ln w="9525">
              <a:solidFill>
                <a:srgbClr val="00008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108548" name="Freeform 4"/>
            <p:cNvSpPr>
              <a:spLocks/>
            </p:cNvSpPr>
            <p:nvPr/>
          </p:nvSpPr>
          <p:spPr bwMode="auto">
            <a:xfrm>
              <a:off x="3420" y="3078"/>
              <a:ext cx="1620" cy="1144"/>
            </a:xfrm>
            <a:custGeom>
              <a:avLst/>
              <a:gdLst/>
              <a:ahLst/>
              <a:cxnLst>
                <a:cxn ang="0">
                  <a:pos x="0" y="0"/>
                </a:cxn>
                <a:cxn ang="0">
                  <a:pos x="540" y="624"/>
                </a:cxn>
                <a:cxn ang="0">
                  <a:pos x="1440" y="1092"/>
                </a:cxn>
                <a:cxn ang="0">
                  <a:pos x="1620" y="936"/>
                </a:cxn>
                <a:cxn ang="0">
                  <a:pos x="1440" y="0"/>
                </a:cxn>
              </a:cxnLst>
              <a:rect l="0" t="0" r="r" b="b"/>
              <a:pathLst>
                <a:path w="1620" h="1144">
                  <a:moveTo>
                    <a:pt x="0" y="0"/>
                  </a:moveTo>
                  <a:cubicBezTo>
                    <a:pt x="150" y="221"/>
                    <a:pt x="300" y="442"/>
                    <a:pt x="540" y="624"/>
                  </a:cubicBezTo>
                  <a:cubicBezTo>
                    <a:pt x="780" y="806"/>
                    <a:pt x="1260" y="1040"/>
                    <a:pt x="1440" y="1092"/>
                  </a:cubicBezTo>
                  <a:cubicBezTo>
                    <a:pt x="1620" y="1144"/>
                    <a:pt x="1620" y="1118"/>
                    <a:pt x="1620" y="936"/>
                  </a:cubicBezTo>
                  <a:cubicBezTo>
                    <a:pt x="1620" y="754"/>
                    <a:pt x="1470" y="156"/>
                    <a:pt x="1440" y="0"/>
                  </a:cubicBezTo>
                </a:path>
              </a:pathLst>
            </a:custGeom>
            <a:noFill/>
            <a:ln w="9525">
              <a:solidFill>
                <a:srgbClr val="FF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108547" name="Freeform 3"/>
            <p:cNvSpPr>
              <a:spLocks/>
            </p:cNvSpPr>
            <p:nvPr/>
          </p:nvSpPr>
          <p:spPr bwMode="auto">
            <a:xfrm>
              <a:off x="6180" y="3078"/>
              <a:ext cx="1380" cy="1118"/>
            </a:xfrm>
            <a:custGeom>
              <a:avLst/>
              <a:gdLst/>
              <a:ahLst/>
              <a:cxnLst>
                <a:cxn ang="0">
                  <a:pos x="300" y="0"/>
                </a:cxn>
                <a:cxn ang="0">
                  <a:pos x="120" y="624"/>
                </a:cxn>
                <a:cxn ang="0">
                  <a:pos x="120" y="1092"/>
                </a:cxn>
                <a:cxn ang="0">
                  <a:pos x="840" y="780"/>
                </a:cxn>
                <a:cxn ang="0">
                  <a:pos x="1200" y="312"/>
                </a:cxn>
                <a:cxn ang="0">
                  <a:pos x="1380" y="0"/>
                </a:cxn>
              </a:cxnLst>
              <a:rect l="0" t="0" r="r" b="b"/>
              <a:pathLst>
                <a:path w="1380" h="1118">
                  <a:moveTo>
                    <a:pt x="300" y="0"/>
                  </a:moveTo>
                  <a:cubicBezTo>
                    <a:pt x="225" y="221"/>
                    <a:pt x="150" y="442"/>
                    <a:pt x="120" y="624"/>
                  </a:cubicBezTo>
                  <a:cubicBezTo>
                    <a:pt x="90" y="806"/>
                    <a:pt x="0" y="1066"/>
                    <a:pt x="120" y="1092"/>
                  </a:cubicBezTo>
                  <a:cubicBezTo>
                    <a:pt x="240" y="1118"/>
                    <a:pt x="660" y="910"/>
                    <a:pt x="840" y="780"/>
                  </a:cubicBezTo>
                  <a:cubicBezTo>
                    <a:pt x="1020" y="650"/>
                    <a:pt x="1110" y="442"/>
                    <a:pt x="1200" y="312"/>
                  </a:cubicBezTo>
                  <a:cubicBezTo>
                    <a:pt x="1290" y="182"/>
                    <a:pt x="1350" y="52"/>
                    <a:pt x="1380" y="0"/>
                  </a:cubicBezTo>
                </a:path>
              </a:pathLst>
            </a:custGeom>
            <a:noFill/>
            <a:ln w="9525">
              <a:solidFill>
                <a:srgbClr val="008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gr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764704"/>
            <a:ext cx="8424936" cy="1692771"/>
          </a:xfrm>
          <a:prstGeom prst="rect">
            <a:avLst/>
          </a:prstGeom>
        </p:spPr>
        <p:txBody>
          <a:bodyPr wrap="square">
            <a:spAutoFit/>
          </a:bodyPr>
          <a:lstStyle/>
          <a:p>
            <a:r>
              <a:rPr lang="en-US" sz="2600" dirty="0" smtClean="0"/>
              <a:t>	</a:t>
            </a:r>
            <a:r>
              <a:rPr lang="zh-CN" altLang="en-US" sz="2600" dirty="0" smtClean="0"/>
              <a:t>添加附加点</a:t>
            </a:r>
            <a:r>
              <a:rPr lang="en-US" sz="2600" i="1" dirty="0" err="1" smtClean="0"/>
              <a:t>x</a:t>
            </a:r>
            <a:r>
              <a:rPr lang="en-US" sz="2600" dirty="0" err="1" smtClean="0"/>
              <a:t>,y</a:t>
            </a:r>
            <a:r>
              <a:rPr lang="zh-CN" altLang="en-US" sz="2600" dirty="0" smtClean="0"/>
              <a:t>。想像一条不限上界的</a:t>
            </a:r>
            <a:r>
              <a:rPr lang="en-US" sz="2600" dirty="0" smtClean="0"/>
              <a:t>(</a:t>
            </a:r>
            <a:r>
              <a:rPr lang="en-US" sz="2600" i="1" dirty="0" smtClean="0"/>
              <a:t>x</a:t>
            </a:r>
            <a:r>
              <a:rPr lang="en-US" sz="2600" dirty="0" smtClean="0"/>
              <a:t>, </a:t>
            </a:r>
            <a:r>
              <a:rPr lang="en-US" sz="2600" i="1" dirty="0" smtClean="0"/>
              <a:t>y</a:t>
            </a:r>
            <a:r>
              <a:rPr lang="en-US" sz="2600" dirty="0" smtClean="0"/>
              <a:t>)</a:t>
            </a:r>
            <a:r>
              <a:rPr lang="zh-CN" altLang="en-US" sz="2600" dirty="0" smtClean="0"/>
              <a:t>，用必要弧将它们“串”起来，即对于有向必要弧</a:t>
            </a:r>
            <a:r>
              <a:rPr lang="en-US" sz="2600" dirty="0" smtClean="0"/>
              <a:t>(</a:t>
            </a:r>
            <a:r>
              <a:rPr lang="en-US" sz="2600" i="1" dirty="0" smtClean="0"/>
              <a:t>u</a:t>
            </a:r>
            <a:r>
              <a:rPr lang="en-US" sz="2600" dirty="0" smtClean="0"/>
              <a:t>, </a:t>
            </a:r>
            <a:r>
              <a:rPr lang="en-US" sz="2600" i="1" dirty="0" smtClean="0"/>
              <a:t>v</a:t>
            </a:r>
            <a:r>
              <a:rPr lang="en-US" sz="2600" dirty="0" smtClean="0"/>
              <a:t>)</a:t>
            </a:r>
            <a:r>
              <a:rPr lang="zh-CN" altLang="en-US" sz="2600" dirty="0" smtClean="0"/>
              <a:t>，添加</a:t>
            </a:r>
            <a:r>
              <a:rPr lang="en-US" sz="2600" dirty="0" smtClean="0"/>
              <a:t>(</a:t>
            </a:r>
            <a:r>
              <a:rPr lang="en-US" sz="2600" i="1" dirty="0" smtClean="0"/>
              <a:t>u</a:t>
            </a:r>
            <a:r>
              <a:rPr lang="en-US" sz="2600" dirty="0" smtClean="0"/>
              <a:t>, </a:t>
            </a:r>
            <a:r>
              <a:rPr lang="en-US" sz="2600" i="1" dirty="0" smtClean="0"/>
              <a:t>x</a:t>
            </a:r>
            <a:r>
              <a:rPr lang="en-US" sz="2600" dirty="0" smtClean="0"/>
              <a:t>)</a:t>
            </a:r>
            <a:r>
              <a:rPr lang="zh-CN" altLang="en-US" sz="2600" dirty="0" smtClean="0"/>
              <a:t>，</a:t>
            </a:r>
            <a:r>
              <a:rPr lang="en-US" sz="2600" dirty="0" smtClean="0"/>
              <a:t>(</a:t>
            </a:r>
            <a:r>
              <a:rPr lang="en-US" sz="2600" i="1" dirty="0" smtClean="0"/>
              <a:t>y</a:t>
            </a:r>
            <a:r>
              <a:rPr lang="en-US" sz="2600" dirty="0" smtClean="0"/>
              <a:t>, </a:t>
            </a:r>
            <a:r>
              <a:rPr lang="en-US" sz="2600" i="1" dirty="0" smtClean="0"/>
              <a:t>v</a:t>
            </a:r>
            <a:r>
              <a:rPr lang="en-US" sz="2600" dirty="0" smtClean="0"/>
              <a:t>)</a:t>
            </a:r>
            <a:r>
              <a:rPr lang="zh-CN" altLang="en-US" sz="2600" dirty="0" smtClean="0"/>
              <a:t>，容量为必要弧容量。这样就建立了一个等价的网络。</a:t>
            </a:r>
            <a:endParaRPr lang="zh-CN" altLang="en-US" sz="2600" dirty="0"/>
          </a:p>
        </p:txBody>
      </p:sp>
      <p:sp>
        <p:nvSpPr>
          <p:cNvPr id="132129" name="Rectangle 3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32098" name="Group 2"/>
          <p:cNvGrpSpPr>
            <a:grpSpLocks/>
          </p:cNvGrpSpPr>
          <p:nvPr/>
        </p:nvGrpSpPr>
        <p:grpSpPr bwMode="auto">
          <a:xfrm>
            <a:off x="1475656" y="3350279"/>
            <a:ext cx="6552728" cy="2871059"/>
            <a:chOff x="3240" y="4872"/>
            <a:chExt cx="4945" cy="2574"/>
          </a:xfrm>
        </p:grpSpPr>
        <p:sp>
          <p:nvSpPr>
            <p:cNvPr id="132125" name="Oval 29"/>
            <p:cNvSpPr>
              <a:spLocks noChangeArrowheads="1"/>
            </p:cNvSpPr>
            <p:nvPr/>
          </p:nvSpPr>
          <p:spPr bwMode="auto">
            <a:xfrm>
              <a:off x="4680" y="5291"/>
              <a:ext cx="540" cy="546"/>
            </a:xfrm>
            <a:prstGeom prst="ellipse">
              <a:avLst/>
            </a:prstGeom>
            <a:solidFill>
              <a:srgbClr val="003366"/>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1</a:t>
              </a:r>
              <a:endParaRPr kumimoji="0" lang="en-US" altLang="zh-CN" sz="2000" b="0" i="0" u="none" strike="noStrike" cap="none" normalizeH="0" baseline="0" dirty="0" smtClean="0">
                <a:ln>
                  <a:noFill/>
                </a:ln>
                <a:solidFill>
                  <a:schemeClr val="bg1"/>
                </a:solidFill>
                <a:effectLst/>
                <a:latin typeface="Arial" pitchFamily="34" charset="0"/>
                <a:ea typeface="宋体" pitchFamily="2" charset="-122"/>
              </a:endParaRPr>
            </a:p>
          </p:txBody>
        </p:sp>
        <p:sp>
          <p:nvSpPr>
            <p:cNvPr id="132124" name="Oval 28"/>
            <p:cNvSpPr>
              <a:spLocks noChangeArrowheads="1"/>
            </p:cNvSpPr>
            <p:nvPr/>
          </p:nvSpPr>
          <p:spPr bwMode="auto">
            <a:xfrm>
              <a:off x="6210" y="5261"/>
              <a:ext cx="540" cy="546"/>
            </a:xfrm>
            <a:prstGeom prst="ellipse">
              <a:avLst/>
            </a:prstGeom>
            <a:solidFill>
              <a:srgbClr val="003366"/>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2</a:t>
              </a:r>
              <a:endParaRPr kumimoji="0" lang="en-US" altLang="zh-CN" sz="2000" b="0" i="0" u="none" strike="noStrike" cap="none" normalizeH="0" baseline="0" dirty="0" smtClean="0">
                <a:ln>
                  <a:noFill/>
                </a:ln>
                <a:solidFill>
                  <a:schemeClr val="bg1"/>
                </a:solidFill>
                <a:effectLst/>
                <a:latin typeface="Arial" pitchFamily="34" charset="0"/>
                <a:ea typeface="宋体" pitchFamily="2" charset="-122"/>
              </a:endParaRPr>
            </a:p>
          </p:txBody>
        </p:sp>
        <p:sp>
          <p:nvSpPr>
            <p:cNvPr id="132123" name="Oval 27"/>
            <p:cNvSpPr>
              <a:spLocks noChangeArrowheads="1"/>
            </p:cNvSpPr>
            <p:nvPr/>
          </p:nvSpPr>
          <p:spPr bwMode="auto">
            <a:xfrm>
              <a:off x="3240" y="5336"/>
              <a:ext cx="540" cy="546"/>
            </a:xfrm>
            <a:prstGeom prst="ellipse">
              <a:avLst/>
            </a:prstGeom>
            <a:solidFill>
              <a:srgbClr val="003366"/>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s</a:t>
              </a:r>
              <a:endParaRPr kumimoji="0" lang="en-US" altLang="zh-CN" sz="2000" b="0" i="0" u="none" strike="noStrike" cap="none" normalizeH="0" baseline="0" dirty="0" smtClean="0">
                <a:ln>
                  <a:noFill/>
                </a:ln>
                <a:solidFill>
                  <a:schemeClr val="bg1"/>
                </a:solidFill>
                <a:effectLst/>
                <a:latin typeface="Arial" pitchFamily="34" charset="0"/>
                <a:ea typeface="宋体" pitchFamily="2" charset="-122"/>
              </a:endParaRPr>
            </a:p>
          </p:txBody>
        </p:sp>
        <p:sp>
          <p:nvSpPr>
            <p:cNvPr id="132122" name="Arc 26"/>
            <p:cNvSpPr>
              <a:spLocks/>
            </p:cNvSpPr>
            <p:nvPr/>
          </p:nvSpPr>
          <p:spPr bwMode="auto">
            <a:xfrm rot="-80033525" flipH="1" flipV="1">
              <a:off x="3806" y="5310"/>
              <a:ext cx="758" cy="810"/>
            </a:xfrm>
            <a:custGeom>
              <a:avLst/>
              <a:gdLst>
                <a:gd name="G0" fmla="+- 0 0 0"/>
                <a:gd name="G1" fmla="+- 18045 0 0"/>
                <a:gd name="G2" fmla="+- 21600 0 0"/>
                <a:gd name="T0" fmla="*/ 11872 w 21600"/>
                <a:gd name="T1" fmla="*/ 0 h 27041"/>
                <a:gd name="T2" fmla="*/ 19637 w 21600"/>
                <a:gd name="T3" fmla="*/ 27041 h 27041"/>
                <a:gd name="T4" fmla="*/ 0 w 21600"/>
                <a:gd name="T5" fmla="*/ 18045 h 27041"/>
              </a:gdLst>
              <a:ahLst/>
              <a:cxnLst>
                <a:cxn ang="0">
                  <a:pos x="T0" y="T1"/>
                </a:cxn>
                <a:cxn ang="0">
                  <a:pos x="T2" y="T3"/>
                </a:cxn>
                <a:cxn ang="0">
                  <a:pos x="T4" y="T5"/>
                </a:cxn>
              </a:cxnLst>
              <a:rect l="0" t="0" r="r" b="b"/>
              <a:pathLst>
                <a:path w="21600" h="27041" fill="none" extrusionOk="0">
                  <a:moveTo>
                    <a:pt x="11871" y="0"/>
                  </a:moveTo>
                  <a:cubicBezTo>
                    <a:pt x="17944" y="3995"/>
                    <a:pt x="21600" y="10776"/>
                    <a:pt x="21600" y="18045"/>
                  </a:cubicBezTo>
                  <a:cubicBezTo>
                    <a:pt x="21600" y="21149"/>
                    <a:pt x="20930" y="24218"/>
                    <a:pt x="19637" y="27041"/>
                  </a:cubicBezTo>
                </a:path>
                <a:path w="21600" h="27041" stroke="0" extrusionOk="0">
                  <a:moveTo>
                    <a:pt x="11871" y="0"/>
                  </a:moveTo>
                  <a:cubicBezTo>
                    <a:pt x="17944" y="3995"/>
                    <a:pt x="21600" y="10776"/>
                    <a:pt x="21600" y="18045"/>
                  </a:cubicBezTo>
                  <a:cubicBezTo>
                    <a:pt x="21600" y="21149"/>
                    <a:pt x="20930" y="24218"/>
                    <a:pt x="19637" y="27041"/>
                  </a:cubicBezTo>
                  <a:lnTo>
                    <a:pt x="0" y="18045"/>
                  </a:lnTo>
                  <a:close/>
                </a:path>
              </a:pathLst>
            </a:custGeom>
            <a:noFill/>
            <a:ln w="127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132121" name="Oval 25"/>
            <p:cNvSpPr>
              <a:spLocks noChangeArrowheads="1"/>
            </p:cNvSpPr>
            <p:nvPr/>
          </p:nvSpPr>
          <p:spPr bwMode="auto">
            <a:xfrm rot="-94990">
              <a:off x="7645" y="5342"/>
              <a:ext cx="540" cy="546"/>
            </a:xfrm>
            <a:prstGeom prst="ellipse">
              <a:avLst/>
            </a:prstGeom>
            <a:solidFill>
              <a:srgbClr val="003366"/>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t</a:t>
              </a:r>
              <a:endParaRPr kumimoji="0" lang="en-US" altLang="zh-CN" sz="2000" b="0" i="0" u="none" strike="noStrike" cap="none" normalizeH="0" baseline="0" dirty="0" smtClean="0">
                <a:ln>
                  <a:noFill/>
                </a:ln>
                <a:solidFill>
                  <a:schemeClr val="bg1"/>
                </a:solidFill>
                <a:effectLst/>
                <a:latin typeface="Arial" pitchFamily="34" charset="0"/>
                <a:ea typeface="宋体" pitchFamily="2" charset="-122"/>
              </a:endParaRPr>
            </a:p>
          </p:txBody>
        </p:sp>
        <p:sp>
          <p:nvSpPr>
            <p:cNvPr id="132120" name="Arc 24"/>
            <p:cNvSpPr>
              <a:spLocks/>
            </p:cNvSpPr>
            <p:nvPr/>
          </p:nvSpPr>
          <p:spPr bwMode="auto">
            <a:xfrm rot="15138530" flipV="1">
              <a:off x="6864" y="5335"/>
              <a:ext cx="758" cy="810"/>
            </a:xfrm>
            <a:custGeom>
              <a:avLst/>
              <a:gdLst>
                <a:gd name="G0" fmla="+- 0 0 0"/>
                <a:gd name="G1" fmla="+- 18045 0 0"/>
                <a:gd name="G2" fmla="+- 21600 0 0"/>
                <a:gd name="T0" fmla="*/ 11872 w 21600"/>
                <a:gd name="T1" fmla="*/ 0 h 27041"/>
                <a:gd name="T2" fmla="*/ 19637 w 21600"/>
                <a:gd name="T3" fmla="*/ 27041 h 27041"/>
                <a:gd name="T4" fmla="*/ 0 w 21600"/>
                <a:gd name="T5" fmla="*/ 18045 h 27041"/>
              </a:gdLst>
              <a:ahLst/>
              <a:cxnLst>
                <a:cxn ang="0">
                  <a:pos x="T0" y="T1"/>
                </a:cxn>
                <a:cxn ang="0">
                  <a:pos x="T2" y="T3"/>
                </a:cxn>
                <a:cxn ang="0">
                  <a:pos x="T4" y="T5"/>
                </a:cxn>
              </a:cxnLst>
              <a:rect l="0" t="0" r="r" b="b"/>
              <a:pathLst>
                <a:path w="21600" h="27041" fill="none" extrusionOk="0">
                  <a:moveTo>
                    <a:pt x="11871" y="0"/>
                  </a:moveTo>
                  <a:cubicBezTo>
                    <a:pt x="17944" y="3995"/>
                    <a:pt x="21600" y="10776"/>
                    <a:pt x="21600" y="18045"/>
                  </a:cubicBezTo>
                  <a:cubicBezTo>
                    <a:pt x="21600" y="21149"/>
                    <a:pt x="20930" y="24218"/>
                    <a:pt x="19637" y="27041"/>
                  </a:cubicBezTo>
                </a:path>
                <a:path w="21600" h="27041" stroke="0" extrusionOk="0">
                  <a:moveTo>
                    <a:pt x="11871" y="0"/>
                  </a:moveTo>
                  <a:cubicBezTo>
                    <a:pt x="17944" y="3995"/>
                    <a:pt x="21600" y="10776"/>
                    <a:pt x="21600" y="18045"/>
                  </a:cubicBezTo>
                  <a:cubicBezTo>
                    <a:pt x="21600" y="21149"/>
                    <a:pt x="20930" y="24218"/>
                    <a:pt x="19637" y="27041"/>
                  </a:cubicBezTo>
                  <a:lnTo>
                    <a:pt x="0" y="18045"/>
                  </a:lnTo>
                  <a:close/>
                </a:path>
              </a:pathLst>
            </a:custGeom>
            <a:noFill/>
            <a:ln w="12700">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zh-CN" altLang="en-US"/>
            </a:p>
          </p:txBody>
        </p:sp>
        <p:sp>
          <p:nvSpPr>
            <p:cNvPr id="132119" name="Rectangle 23"/>
            <p:cNvSpPr>
              <a:spLocks noChangeArrowheads="1"/>
            </p:cNvSpPr>
            <p:nvPr/>
          </p:nvSpPr>
          <p:spPr bwMode="auto">
            <a:xfrm>
              <a:off x="3960" y="4872"/>
              <a:ext cx="72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32118" name="Rectangle 22"/>
            <p:cNvSpPr>
              <a:spLocks noChangeArrowheads="1"/>
            </p:cNvSpPr>
            <p:nvPr/>
          </p:nvSpPr>
          <p:spPr bwMode="auto">
            <a:xfrm>
              <a:off x="6945" y="4947"/>
              <a:ext cx="70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32117" name="Rectangle 21"/>
            <p:cNvSpPr>
              <a:spLocks noChangeArrowheads="1"/>
            </p:cNvSpPr>
            <p:nvPr/>
          </p:nvSpPr>
          <p:spPr bwMode="auto">
            <a:xfrm>
              <a:off x="5400" y="4872"/>
              <a:ext cx="72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32116" name="Arc 20"/>
            <p:cNvSpPr>
              <a:spLocks/>
            </p:cNvSpPr>
            <p:nvPr/>
          </p:nvSpPr>
          <p:spPr bwMode="auto">
            <a:xfrm rot="15138530" flipV="1">
              <a:off x="5396" y="5314"/>
              <a:ext cx="758" cy="810"/>
            </a:xfrm>
            <a:custGeom>
              <a:avLst/>
              <a:gdLst>
                <a:gd name="G0" fmla="+- 0 0 0"/>
                <a:gd name="G1" fmla="+- 18045 0 0"/>
                <a:gd name="G2" fmla="+- 21600 0 0"/>
                <a:gd name="T0" fmla="*/ 11872 w 21600"/>
                <a:gd name="T1" fmla="*/ 0 h 27041"/>
                <a:gd name="T2" fmla="*/ 19637 w 21600"/>
                <a:gd name="T3" fmla="*/ 27041 h 27041"/>
                <a:gd name="T4" fmla="*/ 0 w 21600"/>
                <a:gd name="T5" fmla="*/ 18045 h 27041"/>
              </a:gdLst>
              <a:ahLst/>
              <a:cxnLst>
                <a:cxn ang="0">
                  <a:pos x="T0" y="T1"/>
                </a:cxn>
                <a:cxn ang="0">
                  <a:pos x="T2" y="T3"/>
                </a:cxn>
                <a:cxn ang="0">
                  <a:pos x="T4" y="T5"/>
                </a:cxn>
              </a:cxnLst>
              <a:rect l="0" t="0" r="r" b="b"/>
              <a:pathLst>
                <a:path w="21600" h="27041" fill="none" extrusionOk="0">
                  <a:moveTo>
                    <a:pt x="11871" y="0"/>
                  </a:moveTo>
                  <a:cubicBezTo>
                    <a:pt x="17944" y="3995"/>
                    <a:pt x="21600" y="10776"/>
                    <a:pt x="21600" y="18045"/>
                  </a:cubicBezTo>
                  <a:cubicBezTo>
                    <a:pt x="21600" y="21149"/>
                    <a:pt x="20930" y="24218"/>
                    <a:pt x="19637" y="27041"/>
                  </a:cubicBezTo>
                </a:path>
                <a:path w="21600" h="27041" stroke="0" extrusionOk="0">
                  <a:moveTo>
                    <a:pt x="11871" y="0"/>
                  </a:moveTo>
                  <a:cubicBezTo>
                    <a:pt x="17944" y="3995"/>
                    <a:pt x="21600" y="10776"/>
                    <a:pt x="21600" y="18045"/>
                  </a:cubicBezTo>
                  <a:cubicBezTo>
                    <a:pt x="21600" y="21149"/>
                    <a:pt x="20930" y="24218"/>
                    <a:pt x="19637" y="27041"/>
                  </a:cubicBezTo>
                  <a:lnTo>
                    <a:pt x="0" y="18045"/>
                  </a:lnTo>
                  <a:close/>
                </a:path>
              </a:pathLst>
            </a:custGeom>
            <a:noFill/>
            <a:ln w="12700">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zh-CN" altLang="en-US"/>
            </a:p>
          </p:txBody>
        </p:sp>
        <p:sp>
          <p:nvSpPr>
            <p:cNvPr id="132115" name="Rectangle 19"/>
            <p:cNvSpPr>
              <a:spLocks noChangeArrowheads="1"/>
            </p:cNvSpPr>
            <p:nvPr/>
          </p:nvSpPr>
          <p:spPr bwMode="auto">
            <a:xfrm>
              <a:off x="3600" y="6432"/>
              <a:ext cx="54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2</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32114" name="Rectangle 18"/>
            <p:cNvSpPr>
              <a:spLocks noChangeArrowheads="1"/>
            </p:cNvSpPr>
            <p:nvPr/>
          </p:nvSpPr>
          <p:spPr bwMode="auto">
            <a:xfrm>
              <a:off x="4275" y="6120"/>
              <a:ext cx="54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80"/>
                  </a:solidFill>
                  <a:effectLst/>
                  <a:latin typeface="Times New Roman" pitchFamily="18" charset="0"/>
                  <a:ea typeface="宋体" pitchFamily="2" charset="-122"/>
                  <a:cs typeface="Times New Roman" pitchFamily="18" charset="0"/>
                </a:rPr>
                <a:t>3</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32113" name="Rectangle 17"/>
            <p:cNvSpPr>
              <a:spLocks noChangeArrowheads="1"/>
            </p:cNvSpPr>
            <p:nvPr/>
          </p:nvSpPr>
          <p:spPr bwMode="auto">
            <a:xfrm>
              <a:off x="5385" y="5748"/>
              <a:ext cx="54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8000"/>
                  </a:solidFill>
                  <a:effectLst/>
                  <a:latin typeface="Times New Roman" pitchFamily="18" charset="0"/>
                  <a:ea typeface="宋体" pitchFamily="2" charset="-122"/>
                  <a:cs typeface="Times New Roman" pitchFamily="18" charset="0"/>
                </a:rPr>
                <a:t>3</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32112" name="Oval 16"/>
            <p:cNvSpPr>
              <a:spLocks noChangeArrowheads="1"/>
            </p:cNvSpPr>
            <p:nvPr/>
          </p:nvSpPr>
          <p:spPr bwMode="auto">
            <a:xfrm>
              <a:off x="4680" y="6900"/>
              <a:ext cx="540" cy="546"/>
            </a:xfrm>
            <a:prstGeom prst="ellipse">
              <a:avLst/>
            </a:prstGeom>
            <a:solidFill>
              <a:srgbClr val="80808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2000" b="1" dirty="0" smtClean="0">
                  <a:solidFill>
                    <a:schemeClr val="bg1"/>
                  </a:solidFill>
                  <a:latin typeface="Times New Roman" pitchFamily="18" charset="0"/>
                  <a:cs typeface="Times New Roman" pitchFamily="18" charset="0"/>
                </a:rPr>
                <a:t>x</a:t>
              </a:r>
              <a:endParaRPr kumimoji="0" lang="en-US" altLang="zh-CN" sz="2000" b="0" i="0" u="none" strike="noStrike" cap="none" normalizeH="0" baseline="0" dirty="0" smtClean="0">
                <a:ln>
                  <a:noFill/>
                </a:ln>
                <a:solidFill>
                  <a:schemeClr val="bg1"/>
                </a:solidFill>
                <a:effectLst/>
                <a:latin typeface="Arial" pitchFamily="34" charset="0"/>
                <a:ea typeface="宋体" pitchFamily="2" charset="-122"/>
              </a:endParaRPr>
            </a:p>
          </p:txBody>
        </p:sp>
        <p:sp>
          <p:nvSpPr>
            <p:cNvPr id="132111" name="Oval 15"/>
            <p:cNvSpPr>
              <a:spLocks noChangeArrowheads="1"/>
            </p:cNvSpPr>
            <p:nvPr/>
          </p:nvSpPr>
          <p:spPr bwMode="auto">
            <a:xfrm>
              <a:off x="5940" y="6900"/>
              <a:ext cx="540" cy="546"/>
            </a:xfrm>
            <a:prstGeom prst="ellipse">
              <a:avLst/>
            </a:prstGeom>
            <a:solidFill>
              <a:srgbClr val="80808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2000" b="1" dirty="0" smtClean="0">
                  <a:solidFill>
                    <a:schemeClr val="bg1"/>
                  </a:solidFill>
                  <a:latin typeface="Times New Roman" pitchFamily="18" charset="0"/>
                  <a:cs typeface="Times New Roman" pitchFamily="18" charset="0"/>
                </a:rPr>
                <a:t>Y</a:t>
              </a:r>
              <a:endParaRPr kumimoji="0" lang="en-US" altLang="zh-CN" sz="2000" b="0" i="0" u="none" strike="noStrike" cap="none" normalizeH="0" baseline="0" dirty="0" smtClean="0">
                <a:ln>
                  <a:noFill/>
                </a:ln>
                <a:solidFill>
                  <a:schemeClr val="bg1"/>
                </a:solidFill>
                <a:effectLst/>
                <a:latin typeface="Arial" pitchFamily="34" charset="0"/>
                <a:ea typeface="宋体" pitchFamily="2" charset="-122"/>
              </a:endParaRPr>
            </a:p>
          </p:txBody>
        </p:sp>
        <p:sp>
          <p:nvSpPr>
            <p:cNvPr id="132110" name="Freeform 14"/>
            <p:cNvSpPr>
              <a:spLocks/>
            </p:cNvSpPr>
            <p:nvPr/>
          </p:nvSpPr>
          <p:spPr bwMode="auto">
            <a:xfrm>
              <a:off x="3600" y="5886"/>
              <a:ext cx="1080" cy="1248"/>
            </a:xfrm>
            <a:custGeom>
              <a:avLst/>
              <a:gdLst/>
              <a:ahLst/>
              <a:cxnLst>
                <a:cxn ang="0">
                  <a:pos x="0" y="0"/>
                </a:cxn>
                <a:cxn ang="0">
                  <a:pos x="360" y="780"/>
                </a:cxn>
                <a:cxn ang="0">
                  <a:pos x="1080" y="1248"/>
                </a:cxn>
              </a:cxnLst>
              <a:rect l="0" t="0" r="r" b="b"/>
              <a:pathLst>
                <a:path w="1080" h="1248">
                  <a:moveTo>
                    <a:pt x="0" y="0"/>
                  </a:moveTo>
                  <a:cubicBezTo>
                    <a:pt x="90" y="286"/>
                    <a:pt x="180" y="572"/>
                    <a:pt x="360" y="780"/>
                  </a:cubicBezTo>
                  <a:cubicBezTo>
                    <a:pt x="540" y="988"/>
                    <a:pt x="960" y="1170"/>
                    <a:pt x="1080" y="1248"/>
                  </a:cubicBezTo>
                </a:path>
              </a:pathLst>
            </a:custGeom>
            <a:noFill/>
            <a:ln w="9525">
              <a:solidFill>
                <a:srgbClr val="FF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132109" name="Freeform 13"/>
            <p:cNvSpPr>
              <a:spLocks/>
            </p:cNvSpPr>
            <p:nvPr/>
          </p:nvSpPr>
          <p:spPr bwMode="auto">
            <a:xfrm>
              <a:off x="6300" y="5808"/>
              <a:ext cx="210" cy="1092"/>
            </a:xfrm>
            <a:custGeom>
              <a:avLst/>
              <a:gdLst/>
              <a:ahLst/>
              <a:cxnLst>
                <a:cxn ang="0">
                  <a:pos x="0" y="1092"/>
                </a:cxn>
                <a:cxn ang="0">
                  <a:pos x="180" y="468"/>
                </a:cxn>
                <a:cxn ang="0">
                  <a:pos x="180" y="0"/>
                </a:cxn>
              </a:cxnLst>
              <a:rect l="0" t="0" r="r" b="b"/>
              <a:pathLst>
                <a:path w="210" h="1092">
                  <a:moveTo>
                    <a:pt x="0" y="1092"/>
                  </a:moveTo>
                  <a:cubicBezTo>
                    <a:pt x="75" y="871"/>
                    <a:pt x="150" y="650"/>
                    <a:pt x="180" y="468"/>
                  </a:cubicBezTo>
                  <a:cubicBezTo>
                    <a:pt x="210" y="286"/>
                    <a:pt x="195" y="143"/>
                    <a:pt x="180" y="0"/>
                  </a:cubicBezTo>
                </a:path>
              </a:pathLst>
            </a:custGeom>
            <a:noFill/>
            <a:ln w="9525">
              <a:solidFill>
                <a:srgbClr val="00008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132108" name="Freeform 12"/>
            <p:cNvSpPr>
              <a:spLocks/>
            </p:cNvSpPr>
            <p:nvPr/>
          </p:nvSpPr>
          <p:spPr bwMode="auto">
            <a:xfrm>
              <a:off x="6480" y="5964"/>
              <a:ext cx="1530" cy="1248"/>
            </a:xfrm>
            <a:custGeom>
              <a:avLst/>
              <a:gdLst/>
              <a:ahLst/>
              <a:cxnLst>
                <a:cxn ang="0">
                  <a:pos x="0" y="1248"/>
                </a:cxn>
                <a:cxn ang="0">
                  <a:pos x="900" y="1092"/>
                </a:cxn>
                <a:cxn ang="0">
                  <a:pos x="1440" y="624"/>
                </a:cxn>
                <a:cxn ang="0">
                  <a:pos x="1440" y="0"/>
                </a:cxn>
              </a:cxnLst>
              <a:rect l="0" t="0" r="r" b="b"/>
              <a:pathLst>
                <a:path w="1530" h="1248">
                  <a:moveTo>
                    <a:pt x="0" y="1248"/>
                  </a:moveTo>
                  <a:cubicBezTo>
                    <a:pt x="330" y="1222"/>
                    <a:pt x="660" y="1196"/>
                    <a:pt x="900" y="1092"/>
                  </a:cubicBezTo>
                  <a:cubicBezTo>
                    <a:pt x="1140" y="988"/>
                    <a:pt x="1350" y="806"/>
                    <a:pt x="1440" y="624"/>
                  </a:cubicBezTo>
                  <a:cubicBezTo>
                    <a:pt x="1530" y="442"/>
                    <a:pt x="1485" y="221"/>
                    <a:pt x="1440" y="0"/>
                  </a:cubicBezTo>
                </a:path>
              </a:pathLst>
            </a:custGeom>
            <a:noFill/>
            <a:ln w="9525">
              <a:solidFill>
                <a:srgbClr val="008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132107" name="Line 11"/>
            <p:cNvSpPr>
              <a:spLocks noChangeShapeType="1"/>
            </p:cNvSpPr>
            <p:nvPr/>
          </p:nvSpPr>
          <p:spPr bwMode="auto">
            <a:xfrm>
              <a:off x="5220" y="7278"/>
              <a:ext cx="720" cy="0"/>
            </a:xfrm>
            <a:prstGeom prst="line">
              <a:avLst/>
            </a:prstGeom>
            <a:noFill/>
            <a:ln w="9525">
              <a:solidFill>
                <a:srgbClr val="008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2106" name="Freeform 10"/>
            <p:cNvSpPr>
              <a:spLocks/>
            </p:cNvSpPr>
            <p:nvPr/>
          </p:nvSpPr>
          <p:spPr bwMode="auto">
            <a:xfrm>
              <a:off x="5040" y="5808"/>
              <a:ext cx="1260" cy="1092"/>
            </a:xfrm>
            <a:custGeom>
              <a:avLst/>
              <a:gdLst/>
              <a:ahLst/>
              <a:cxnLst>
                <a:cxn ang="0">
                  <a:pos x="1260" y="0"/>
                </a:cxn>
                <a:cxn ang="0">
                  <a:pos x="540" y="312"/>
                </a:cxn>
                <a:cxn ang="0">
                  <a:pos x="0" y="1092"/>
                </a:cxn>
              </a:cxnLst>
              <a:rect l="0" t="0" r="r" b="b"/>
              <a:pathLst>
                <a:path w="1260" h="1092">
                  <a:moveTo>
                    <a:pt x="1260" y="0"/>
                  </a:moveTo>
                  <a:cubicBezTo>
                    <a:pt x="1005" y="65"/>
                    <a:pt x="750" y="130"/>
                    <a:pt x="540" y="312"/>
                  </a:cubicBezTo>
                  <a:cubicBezTo>
                    <a:pt x="330" y="494"/>
                    <a:pt x="165" y="793"/>
                    <a:pt x="0" y="1092"/>
                  </a:cubicBezTo>
                </a:path>
              </a:pathLst>
            </a:custGeom>
            <a:noFill/>
            <a:ln w="9525">
              <a:solidFill>
                <a:srgbClr val="008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132105" name="Freeform 9"/>
            <p:cNvSpPr>
              <a:spLocks/>
            </p:cNvSpPr>
            <p:nvPr/>
          </p:nvSpPr>
          <p:spPr bwMode="auto">
            <a:xfrm>
              <a:off x="4920" y="5853"/>
              <a:ext cx="1080" cy="1092"/>
            </a:xfrm>
            <a:custGeom>
              <a:avLst/>
              <a:gdLst/>
              <a:ahLst/>
              <a:cxnLst>
                <a:cxn ang="0">
                  <a:pos x="1080" y="1092"/>
                </a:cxn>
                <a:cxn ang="0">
                  <a:pos x="720" y="624"/>
                </a:cxn>
                <a:cxn ang="0">
                  <a:pos x="0" y="0"/>
                </a:cxn>
              </a:cxnLst>
              <a:rect l="0" t="0" r="r" b="b"/>
              <a:pathLst>
                <a:path w="1080" h="1092">
                  <a:moveTo>
                    <a:pt x="1080" y="1092"/>
                  </a:moveTo>
                  <a:cubicBezTo>
                    <a:pt x="990" y="949"/>
                    <a:pt x="900" y="806"/>
                    <a:pt x="720" y="624"/>
                  </a:cubicBezTo>
                  <a:cubicBezTo>
                    <a:pt x="540" y="442"/>
                    <a:pt x="270" y="221"/>
                    <a:pt x="0" y="0"/>
                  </a:cubicBezTo>
                </a:path>
              </a:pathLst>
            </a:custGeom>
            <a:noFill/>
            <a:ln w="9525">
              <a:solidFill>
                <a:srgbClr val="FF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132104" name="Freeform 8"/>
            <p:cNvSpPr>
              <a:spLocks/>
            </p:cNvSpPr>
            <p:nvPr/>
          </p:nvSpPr>
          <p:spPr bwMode="auto">
            <a:xfrm>
              <a:off x="4500" y="5763"/>
              <a:ext cx="390" cy="1092"/>
            </a:xfrm>
            <a:custGeom>
              <a:avLst/>
              <a:gdLst/>
              <a:ahLst/>
              <a:cxnLst>
                <a:cxn ang="0">
                  <a:pos x="210" y="0"/>
                </a:cxn>
                <a:cxn ang="0">
                  <a:pos x="30" y="468"/>
                </a:cxn>
                <a:cxn ang="0">
                  <a:pos x="390" y="1092"/>
                </a:cxn>
              </a:cxnLst>
              <a:rect l="0" t="0" r="r" b="b"/>
              <a:pathLst>
                <a:path w="390" h="1092">
                  <a:moveTo>
                    <a:pt x="210" y="0"/>
                  </a:moveTo>
                  <a:cubicBezTo>
                    <a:pt x="105" y="143"/>
                    <a:pt x="0" y="286"/>
                    <a:pt x="30" y="468"/>
                  </a:cubicBezTo>
                  <a:cubicBezTo>
                    <a:pt x="60" y="650"/>
                    <a:pt x="225" y="871"/>
                    <a:pt x="390" y="1092"/>
                  </a:cubicBezTo>
                </a:path>
              </a:pathLst>
            </a:custGeom>
            <a:noFill/>
            <a:ln w="9525">
              <a:solidFill>
                <a:srgbClr val="00008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132103" name="Rectangle 7"/>
            <p:cNvSpPr>
              <a:spLocks noChangeArrowheads="1"/>
            </p:cNvSpPr>
            <p:nvPr/>
          </p:nvSpPr>
          <p:spPr bwMode="auto">
            <a:xfrm>
              <a:off x="5370" y="6306"/>
              <a:ext cx="54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2</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32102" name="Rectangle 6"/>
            <p:cNvSpPr>
              <a:spLocks noChangeArrowheads="1"/>
            </p:cNvSpPr>
            <p:nvPr/>
          </p:nvSpPr>
          <p:spPr bwMode="auto">
            <a:xfrm>
              <a:off x="6300" y="6276"/>
              <a:ext cx="54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80"/>
                  </a:solidFill>
                  <a:effectLst/>
                  <a:latin typeface="Times New Roman" pitchFamily="18" charset="0"/>
                  <a:ea typeface="宋体" pitchFamily="2" charset="-122"/>
                  <a:cs typeface="Times New Roman" pitchFamily="18" charset="0"/>
                </a:rPr>
                <a:t>3</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32101" name="Rectangle 5"/>
            <p:cNvSpPr>
              <a:spLocks noChangeArrowheads="1"/>
            </p:cNvSpPr>
            <p:nvPr/>
          </p:nvSpPr>
          <p:spPr bwMode="auto">
            <a:xfrm>
              <a:off x="7230" y="6618"/>
              <a:ext cx="54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8000"/>
                  </a:solidFill>
                  <a:effectLst/>
                  <a:latin typeface="Times New Roman" pitchFamily="18" charset="0"/>
                  <a:ea typeface="宋体" pitchFamily="2" charset="-122"/>
                  <a:cs typeface="Times New Roman" pitchFamily="18" charset="0"/>
                </a:rPr>
                <a:t>3</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32100" name="Line 4"/>
            <p:cNvSpPr>
              <a:spLocks noChangeShapeType="1"/>
            </p:cNvSpPr>
            <p:nvPr/>
          </p:nvSpPr>
          <p:spPr bwMode="auto">
            <a:xfrm>
              <a:off x="5220" y="7191"/>
              <a:ext cx="720" cy="0"/>
            </a:xfrm>
            <a:prstGeom prst="line">
              <a:avLst/>
            </a:prstGeom>
            <a:noFill/>
            <a:ln w="9525">
              <a:solidFill>
                <a:srgbClr val="FF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2099" name="Line 3"/>
            <p:cNvSpPr>
              <a:spLocks noChangeShapeType="1"/>
            </p:cNvSpPr>
            <p:nvPr/>
          </p:nvSpPr>
          <p:spPr bwMode="auto">
            <a:xfrm>
              <a:off x="5220" y="7236"/>
              <a:ext cx="720" cy="0"/>
            </a:xfrm>
            <a:prstGeom prst="line">
              <a:avLst/>
            </a:prstGeom>
            <a:noFill/>
            <a:ln w="9525">
              <a:solidFill>
                <a:srgbClr val="00008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475656" y="3433934"/>
            <a:ext cx="6552728" cy="2787403"/>
            <a:chOff x="3240" y="4947"/>
            <a:chExt cx="4945" cy="2499"/>
          </a:xfrm>
        </p:grpSpPr>
        <p:sp>
          <p:nvSpPr>
            <p:cNvPr id="3" name="Oval 29"/>
            <p:cNvSpPr>
              <a:spLocks noChangeArrowheads="1"/>
            </p:cNvSpPr>
            <p:nvPr/>
          </p:nvSpPr>
          <p:spPr bwMode="auto">
            <a:xfrm>
              <a:off x="4680" y="5291"/>
              <a:ext cx="540" cy="546"/>
            </a:xfrm>
            <a:prstGeom prst="ellipse">
              <a:avLst/>
            </a:prstGeom>
            <a:solidFill>
              <a:srgbClr val="003366"/>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1</a:t>
              </a:r>
              <a:endParaRPr kumimoji="0" lang="en-US" altLang="zh-CN" sz="2000" b="0" i="0" u="none" strike="noStrike" cap="none" normalizeH="0" baseline="0" dirty="0" smtClean="0">
                <a:ln>
                  <a:noFill/>
                </a:ln>
                <a:solidFill>
                  <a:schemeClr val="bg1"/>
                </a:solidFill>
                <a:effectLst/>
                <a:latin typeface="Arial" pitchFamily="34" charset="0"/>
                <a:ea typeface="宋体" pitchFamily="2" charset="-122"/>
              </a:endParaRPr>
            </a:p>
          </p:txBody>
        </p:sp>
        <p:sp>
          <p:nvSpPr>
            <p:cNvPr id="4" name="Oval 28"/>
            <p:cNvSpPr>
              <a:spLocks noChangeArrowheads="1"/>
            </p:cNvSpPr>
            <p:nvPr/>
          </p:nvSpPr>
          <p:spPr bwMode="auto">
            <a:xfrm>
              <a:off x="6210" y="5261"/>
              <a:ext cx="540" cy="546"/>
            </a:xfrm>
            <a:prstGeom prst="ellipse">
              <a:avLst/>
            </a:prstGeom>
            <a:solidFill>
              <a:srgbClr val="003366"/>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2</a:t>
              </a:r>
              <a:endParaRPr kumimoji="0" lang="en-US" altLang="zh-CN" sz="2000" b="0" i="0" u="none" strike="noStrike" cap="none" normalizeH="0" baseline="0" dirty="0" smtClean="0">
                <a:ln>
                  <a:noFill/>
                </a:ln>
                <a:solidFill>
                  <a:schemeClr val="bg1"/>
                </a:solidFill>
                <a:effectLst/>
                <a:latin typeface="Arial" pitchFamily="34" charset="0"/>
                <a:ea typeface="宋体" pitchFamily="2" charset="-122"/>
              </a:endParaRPr>
            </a:p>
          </p:txBody>
        </p:sp>
        <p:sp>
          <p:nvSpPr>
            <p:cNvPr id="5" name="Oval 27"/>
            <p:cNvSpPr>
              <a:spLocks noChangeArrowheads="1"/>
            </p:cNvSpPr>
            <p:nvPr/>
          </p:nvSpPr>
          <p:spPr bwMode="auto">
            <a:xfrm>
              <a:off x="3240" y="5336"/>
              <a:ext cx="540" cy="546"/>
            </a:xfrm>
            <a:prstGeom prst="ellipse">
              <a:avLst/>
            </a:prstGeom>
            <a:solidFill>
              <a:srgbClr val="003366"/>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s</a:t>
              </a:r>
              <a:endParaRPr kumimoji="0" lang="en-US" altLang="zh-CN" sz="2000" b="0" i="0" u="none" strike="noStrike" cap="none" normalizeH="0" baseline="0" dirty="0" smtClean="0">
                <a:ln>
                  <a:noFill/>
                </a:ln>
                <a:solidFill>
                  <a:schemeClr val="bg1"/>
                </a:solidFill>
                <a:effectLst/>
                <a:latin typeface="Arial" pitchFamily="34" charset="0"/>
                <a:ea typeface="宋体" pitchFamily="2" charset="-122"/>
              </a:endParaRPr>
            </a:p>
          </p:txBody>
        </p:sp>
        <p:sp>
          <p:nvSpPr>
            <p:cNvPr id="6" name="Arc 26"/>
            <p:cNvSpPr>
              <a:spLocks/>
            </p:cNvSpPr>
            <p:nvPr/>
          </p:nvSpPr>
          <p:spPr bwMode="auto">
            <a:xfrm rot="-80033525" flipH="1" flipV="1">
              <a:off x="3806" y="5310"/>
              <a:ext cx="758" cy="810"/>
            </a:xfrm>
            <a:custGeom>
              <a:avLst/>
              <a:gdLst>
                <a:gd name="G0" fmla="+- 0 0 0"/>
                <a:gd name="G1" fmla="+- 18045 0 0"/>
                <a:gd name="G2" fmla="+- 21600 0 0"/>
                <a:gd name="T0" fmla="*/ 11872 w 21600"/>
                <a:gd name="T1" fmla="*/ 0 h 27041"/>
                <a:gd name="T2" fmla="*/ 19637 w 21600"/>
                <a:gd name="T3" fmla="*/ 27041 h 27041"/>
                <a:gd name="T4" fmla="*/ 0 w 21600"/>
                <a:gd name="T5" fmla="*/ 18045 h 27041"/>
              </a:gdLst>
              <a:ahLst/>
              <a:cxnLst>
                <a:cxn ang="0">
                  <a:pos x="T0" y="T1"/>
                </a:cxn>
                <a:cxn ang="0">
                  <a:pos x="T2" y="T3"/>
                </a:cxn>
                <a:cxn ang="0">
                  <a:pos x="T4" y="T5"/>
                </a:cxn>
              </a:cxnLst>
              <a:rect l="0" t="0" r="r" b="b"/>
              <a:pathLst>
                <a:path w="21600" h="27041" fill="none" extrusionOk="0">
                  <a:moveTo>
                    <a:pt x="11871" y="0"/>
                  </a:moveTo>
                  <a:cubicBezTo>
                    <a:pt x="17944" y="3995"/>
                    <a:pt x="21600" y="10776"/>
                    <a:pt x="21600" y="18045"/>
                  </a:cubicBezTo>
                  <a:cubicBezTo>
                    <a:pt x="21600" y="21149"/>
                    <a:pt x="20930" y="24218"/>
                    <a:pt x="19637" y="27041"/>
                  </a:cubicBezTo>
                </a:path>
                <a:path w="21600" h="27041" stroke="0" extrusionOk="0">
                  <a:moveTo>
                    <a:pt x="11871" y="0"/>
                  </a:moveTo>
                  <a:cubicBezTo>
                    <a:pt x="17944" y="3995"/>
                    <a:pt x="21600" y="10776"/>
                    <a:pt x="21600" y="18045"/>
                  </a:cubicBezTo>
                  <a:cubicBezTo>
                    <a:pt x="21600" y="21149"/>
                    <a:pt x="20930" y="24218"/>
                    <a:pt x="19637" y="27041"/>
                  </a:cubicBezTo>
                  <a:lnTo>
                    <a:pt x="0" y="18045"/>
                  </a:lnTo>
                  <a:close/>
                </a:path>
              </a:pathLst>
            </a:custGeom>
            <a:noFill/>
            <a:ln w="127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7" name="Oval 25"/>
            <p:cNvSpPr>
              <a:spLocks noChangeArrowheads="1"/>
            </p:cNvSpPr>
            <p:nvPr/>
          </p:nvSpPr>
          <p:spPr bwMode="auto">
            <a:xfrm rot="-94990">
              <a:off x="7645" y="5342"/>
              <a:ext cx="540" cy="546"/>
            </a:xfrm>
            <a:prstGeom prst="ellipse">
              <a:avLst/>
            </a:prstGeom>
            <a:solidFill>
              <a:srgbClr val="003366"/>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t</a:t>
              </a:r>
              <a:endParaRPr kumimoji="0" lang="en-US" altLang="zh-CN" sz="2000" b="0" i="0" u="none" strike="noStrike" cap="none" normalizeH="0" baseline="0" dirty="0" smtClean="0">
                <a:ln>
                  <a:noFill/>
                </a:ln>
                <a:solidFill>
                  <a:schemeClr val="bg1"/>
                </a:solidFill>
                <a:effectLst/>
                <a:latin typeface="Arial" pitchFamily="34" charset="0"/>
                <a:ea typeface="宋体" pitchFamily="2" charset="-122"/>
              </a:endParaRPr>
            </a:p>
          </p:txBody>
        </p:sp>
        <p:sp>
          <p:nvSpPr>
            <p:cNvPr id="8" name="Arc 24"/>
            <p:cNvSpPr>
              <a:spLocks/>
            </p:cNvSpPr>
            <p:nvPr/>
          </p:nvSpPr>
          <p:spPr bwMode="auto">
            <a:xfrm rot="15138530" flipV="1">
              <a:off x="6864" y="5335"/>
              <a:ext cx="758" cy="810"/>
            </a:xfrm>
            <a:custGeom>
              <a:avLst/>
              <a:gdLst>
                <a:gd name="G0" fmla="+- 0 0 0"/>
                <a:gd name="G1" fmla="+- 18045 0 0"/>
                <a:gd name="G2" fmla="+- 21600 0 0"/>
                <a:gd name="T0" fmla="*/ 11872 w 21600"/>
                <a:gd name="T1" fmla="*/ 0 h 27041"/>
                <a:gd name="T2" fmla="*/ 19637 w 21600"/>
                <a:gd name="T3" fmla="*/ 27041 h 27041"/>
                <a:gd name="T4" fmla="*/ 0 w 21600"/>
                <a:gd name="T5" fmla="*/ 18045 h 27041"/>
              </a:gdLst>
              <a:ahLst/>
              <a:cxnLst>
                <a:cxn ang="0">
                  <a:pos x="T0" y="T1"/>
                </a:cxn>
                <a:cxn ang="0">
                  <a:pos x="T2" y="T3"/>
                </a:cxn>
                <a:cxn ang="0">
                  <a:pos x="T4" y="T5"/>
                </a:cxn>
              </a:cxnLst>
              <a:rect l="0" t="0" r="r" b="b"/>
              <a:pathLst>
                <a:path w="21600" h="27041" fill="none" extrusionOk="0">
                  <a:moveTo>
                    <a:pt x="11871" y="0"/>
                  </a:moveTo>
                  <a:cubicBezTo>
                    <a:pt x="17944" y="3995"/>
                    <a:pt x="21600" y="10776"/>
                    <a:pt x="21600" y="18045"/>
                  </a:cubicBezTo>
                  <a:cubicBezTo>
                    <a:pt x="21600" y="21149"/>
                    <a:pt x="20930" y="24218"/>
                    <a:pt x="19637" y="27041"/>
                  </a:cubicBezTo>
                </a:path>
                <a:path w="21600" h="27041" stroke="0" extrusionOk="0">
                  <a:moveTo>
                    <a:pt x="11871" y="0"/>
                  </a:moveTo>
                  <a:cubicBezTo>
                    <a:pt x="17944" y="3995"/>
                    <a:pt x="21600" y="10776"/>
                    <a:pt x="21600" y="18045"/>
                  </a:cubicBezTo>
                  <a:cubicBezTo>
                    <a:pt x="21600" y="21149"/>
                    <a:pt x="20930" y="24218"/>
                    <a:pt x="19637" y="27041"/>
                  </a:cubicBezTo>
                  <a:lnTo>
                    <a:pt x="0" y="18045"/>
                  </a:lnTo>
                  <a:close/>
                </a:path>
              </a:pathLst>
            </a:custGeom>
            <a:noFill/>
            <a:ln w="12700">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Rectangle 23"/>
            <p:cNvSpPr>
              <a:spLocks noChangeArrowheads="1"/>
            </p:cNvSpPr>
            <p:nvPr/>
          </p:nvSpPr>
          <p:spPr bwMode="auto">
            <a:xfrm>
              <a:off x="4055" y="5072"/>
              <a:ext cx="72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0" name="Rectangle 22"/>
            <p:cNvSpPr>
              <a:spLocks noChangeArrowheads="1"/>
            </p:cNvSpPr>
            <p:nvPr/>
          </p:nvSpPr>
          <p:spPr bwMode="auto">
            <a:xfrm>
              <a:off x="6945" y="4947"/>
              <a:ext cx="70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1" name="Rectangle 21"/>
            <p:cNvSpPr>
              <a:spLocks noChangeArrowheads="1"/>
            </p:cNvSpPr>
            <p:nvPr/>
          </p:nvSpPr>
          <p:spPr bwMode="auto">
            <a:xfrm>
              <a:off x="5468" y="5007"/>
              <a:ext cx="72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2" name="Arc 20"/>
            <p:cNvSpPr>
              <a:spLocks/>
            </p:cNvSpPr>
            <p:nvPr/>
          </p:nvSpPr>
          <p:spPr bwMode="auto">
            <a:xfrm rot="15138530" flipV="1">
              <a:off x="5396" y="5314"/>
              <a:ext cx="758" cy="810"/>
            </a:xfrm>
            <a:custGeom>
              <a:avLst/>
              <a:gdLst>
                <a:gd name="G0" fmla="+- 0 0 0"/>
                <a:gd name="G1" fmla="+- 18045 0 0"/>
                <a:gd name="G2" fmla="+- 21600 0 0"/>
                <a:gd name="T0" fmla="*/ 11872 w 21600"/>
                <a:gd name="T1" fmla="*/ 0 h 27041"/>
                <a:gd name="T2" fmla="*/ 19637 w 21600"/>
                <a:gd name="T3" fmla="*/ 27041 h 27041"/>
                <a:gd name="T4" fmla="*/ 0 w 21600"/>
                <a:gd name="T5" fmla="*/ 18045 h 27041"/>
              </a:gdLst>
              <a:ahLst/>
              <a:cxnLst>
                <a:cxn ang="0">
                  <a:pos x="T0" y="T1"/>
                </a:cxn>
                <a:cxn ang="0">
                  <a:pos x="T2" y="T3"/>
                </a:cxn>
                <a:cxn ang="0">
                  <a:pos x="T4" y="T5"/>
                </a:cxn>
              </a:cxnLst>
              <a:rect l="0" t="0" r="r" b="b"/>
              <a:pathLst>
                <a:path w="21600" h="27041" fill="none" extrusionOk="0">
                  <a:moveTo>
                    <a:pt x="11871" y="0"/>
                  </a:moveTo>
                  <a:cubicBezTo>
                    <a:pt x="17944" y="3995"/>
                    <a:pt x="21600" y="10776"/>
                    <a:pt x="21600" y="18045"/>
                  </a:cubicBezTo>
                  <a:cubicBezTo>
                    <a:pt x="21600" y="21149"/>
                    <a:pt x="20930" y="24218"/>
                    <a:pt x="19637" y="27041"/>
                  </a:cubicBezTo>
                </a:path>
                <a:path w="21600" h="27041" stroke="0" extrusionOk="0">
                  <a:moveTo>
                    <a:pt x="11871" y="0"/>
                  </a:moveTo>
                  <a:cubicBezTo>
                    <a:pt x="17944" y="3995"/>
                    <a:pt x="21600" y="10776"/>
                    <a:pt x="21600" y="18045"/>
                  </a:cubicBezTo>
                  <a:cubicBezTo>
                    <a:pt x="21600" y="21149"/>
                    <a:pt x="20930" y="24218"/>
                    <a:pt x="19637" y="27041"/>
                  </a:cubicBezTo>
                  <a:lnTo>
                    <a:pt x="0" y="18045"/>
                  </a:lnTo>
                  <a:close/>
                </a:path>
              </a:pathLst>
            </a:custGeom>
            <a:noFill/>
            <a:ln w="12700">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Rectangle 19"/>
            <p:cNvSpPr>
              <a:spLocks noChangeArrowheads="1"/>
            </p:cNvSpPr>
            <p:nvPr/>
          </p:nvSpPr>
          <p:spPr bwMode="auto">
            <a:xfrm>
              <a:off x="3600" y="6432"/>
              <a:ext cx="54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2</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4" name="Rectangle 18"/>
            <p:cNvSpPr>
              <a:spLocks noChangeArrowheads="1"/>
            </p:cNvSpPr>
            <p:nvPr/>
          </p:nvSpPr>
          <p:spPr bwMode="auto">
            <a:xfrm>
              <a:off x="4275" y="6120"/>
              <a:ext cx="54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80"/>
                  </a:solidFill>
                  <a:effectLst/>
                  <a:latin typeface="Times New Roman" pitchFamily="18" charset="0"/>
                  <a:ea typeface="宋体" pitchFamily="2" charset="-122"/>
                  <a:cs typeface="Times New Roman" pitchFamily="18" charset="0"/>
                </a:rPr>
                <a:t>3</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5" name="Rectangle 17"/>
            <p:cNvSpPr>
              <a:spLocks noChangeArrowheads="1"/>
            </p:cNvSpPr>
            <p:nvPr/>
          </p:nvSpPr>
          <p:spPr bwMode="auto">
            <a:xfrm>
              <a:off x="5385" y="5748"/>
              <a:ext cx="54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8000"/>
                  </a:solidFill>
                  <a:effectLst/>
                  <a:latin typeface="Times New Roman" pitchFamily="18" charset="0"/>
                  <a:ea typeface="宋体" pitchFamily="2" charset="-122"/>
                  <a:cs typeface="Times New Roman" pitchFamily="18" charset="0"/>
                </a:rPr>
                <a:t>3</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6" name="Oval 16"/>
            <p:cNvSpPr>
              <a:spLocks noChangeArrowheads="1"/>
            </p:cNvSpPr>
            <p:nvPr/>
          </p:nvSpPr>
          <p:spPr bwMode="auto">
            <a:xfrm>
              <a:off x="4680" y="6900"/>
              <a:ext cx="540" cy="546"/>
            </a:xfrm>
            <a:prstGeom prst="ellipse">
              <a:avLst/>
            </a:prstGeom>
            <a:solidFill>
              <a:srgbClr val="80808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2000" b="1" dirty="0" smtClean="0">
                  <a:solidFill>
                    <a:schemeClr val="bg1"/>
                  </a:solidFill>
                  <a:latin typeface="Times New Roman" pitchFamily="18" charset="0"/>
                  <a:cs typeface="Times New Roman" pitchFamily="18" charset="0"/>
                </a:rPr>
                <a:t>x</a:t>
              </a:r>
              <a:endParaRPr kumimoji="0" lang="en-US" altLang="zh-CN" sz="2000" b="0" i="0" u="none" strike="noStrike" cap="none" normalizeH="0" baseline="0" dirty="0" smtClean="0">
                <a:ln>
                  <a:noFill/>
                </a:ln>
                <a:solidFill>
                  <a:schemeClr val="bg1"/>
                </a:solidFill>
                <a:effectLst/>
                <a:latin typeface="Arial" pitchFamily="34" charset="0"/>
                <a:ea typeface="宋体" pitchFamily="2" charset="-122"/>
              </a:endParaRPr>
            </a:p>
          </p:txBody>
        </p:sp>
        <p:sp>
          <p:nvSpPr>
            <p:cNvPr id="17" name="Oval 15"/>
            <p:cNvSpPr>
              <a:spLocks noChangeArrowheads="1"/>
            </p:cNvSpPr>
            <p:nvPr/>
          </p:nvSpPr>
          <p:spPr bwMode="auto">
            <a:xfrm>
              <a:off x="5940" y="6900"/>
              <a:ext cx="540" cy="546"/>
            </a:xfrm>
            <a:prstGeom prst="ellipse">
              <a:avLst/>
            </a:prstGeom>
            <a:solidFill>
              <a:srgbClr val="80808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2000" b="1" dirty="0" smtClean="0">
                  <a:solidFill>
                    <a:schemeClr val="bg1"/>
                  </a:solidFill>
                  <a:latin typeface="Times New Roman" pitchFamily="18" charset="0"/>
                  <a:cs typeface="Times New Roman" pitchFamily="18" charset="0"/>
                </a:rPr>
                <a:t>Y</a:t>
              </a:r>
              <a:endParaRPr kumimoji="0" lang="en-US" altLang="zh-CN" sz="2000" b="0" i="0" u="none" strike="noStrike" cap="none" normalizeH="0" baseline="0" dirty="0" smtClean="0">
                <a:ln>
                  <a:noFill/>
                </a:ln>
                <a:solidFill>
                  <a:schemeClr val="bg1"/>
                </a:solidFill>
                <a:effectLst/>
                <a:latin typeface="Arial" pitchFamily="34" charset="0"/>
                <a:ea typeface="宋体" pitchFamily="2" charset="-122"/>
              </a:endParaRPr>
            </a:p>
          </p:txBody>
        </p:sp>
        <p:sp>
          <p:nvSpPr>
            <p:cNvPr id="18" name="Freeform 14"/>
            <p:cNvSpPr>
              <a:spLocks/>
            </p:cNvSpPr>
            <p:nvPr/>
          </p:nvSpPr>
          <p:spPr bwMode="auto">
            <a:xfrm>
              <a:off x="3600" y="5886"/>
              <a:ext cx="1080" cy="1248"/>
            </a:xfrm>
            <a:custGeom>
              <a:avLst/>
              <a:gdLst/>
              <a:ahLst/>
              <a:cxnLst>
                <a:cxn ang="0">
                  <a:pos x="0" y="0"/>
                </a:cxn>
                <a:cxn ang="0">
                  <a:pos x="360" y="780"/>
                </a:cxn>
                <a:cxn ang="0">
                  <a:pos x="1080" y="1248"/>
                </a:cxn>
              </a:cxnLst>
              <a:rect l="0" t="0" r="r" b="b"/>
              <a:pathLst>
                <a:path w="1080" h="1248">
                  <a:moveTo>
                    <a:pt x="0" y="0"/>
                  </a:moveTo>
                  <a:cubicBezTo>
                    <a:pt x="90" y="286"/>
                    <a:pt x="180" y="572"/>
                    <a:pt x="360" y="780"/>
                  </a:cubicBezTo>
                  <a:cubicBezTo>
                    <a:pt x="540" y="988"/>
                    <a:pt x="960" y="1170"/>
                    <a:pt x="1080" y="1248"/>
                  </a:cubicBezTo>
                </a:path>
              </a:pathLst>
            </a:custGeom>
            <a:noFill/>
            <a:ln w="9525">
              <a:solidFill>
                <a:srgbClr val="FF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13"/>
            <p:cNvSpPr>
              <a:spLocks/>
            </p:cNvSpPr>
            <p:nvPr/>
          </p:nvSpPr>
          <p:spPr bwMode="auto">
            <a:xfrm>
              <a:off x="6300" y="5808"/>
              <a:ext cx="210" cy="1092"/>
            </a:xfrm>
            <a:custGeom>
              <a:avLst/>
              <a:gdLst/>
              <a:ahLst/>
              <a:cxnLst>
                <a:cxn ang="0">
                  <a:pos x="0" y="1092"/>
                </a:cxn>
                <a:cxn ang="0">
                  <a:pos x="180" y="468"/>
                </a:cxn>
                <a:cxn ang="0">
                  <a:pos x="180" y="0"/>
                </a:cxn>
              </a:cxnLst>
              <a:rect l="0" t="0" r="r" b="b"/>
              <a:pathLst>
                <a:path w="210" h="1092">
                  <a:moveTo>
                    <a:pt x="0" y="1092"/>
                  </a:moveTo>
                  <a:cubicBezTo>
                    <a:pt x="75" y="871"/>
                    <a:pt x="150" y="650"/>
                    <a:pt x="180" y="468"/>
                  </a:cubicBezTo>
                  <a:cubicBezTo>
                    <a:pt x="210" y="286"/>
                    <a:pt x="195" y="143"/>
                    <a:pt x="180" y="0"/>
                  </a:cubicBezTo>
                </a:path>
              </a:pathLst>
            </a:custGeom>
            <a:noFill/>
            <a:ln w="9525">
              <a:solidFill>
                <a:srgbClr val="00008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12"/>
            <p:cNvSpPr>
              <a:spLocks/>
            </p:cNvSpPr>
            <p:nvPr/>
          </p:nvSpPr>
          <p:spPr bwMode="auto">
            <a:xfrm>
              <a:off x="6480" y="5964"/>
              <a:ext cx="1530" cy="1248"/>
            </a:xfrm>
            <a:custGeom>
              <a:avLst/>
              <a:gdLst/>
              <a:ahLst/>
              <a:cxnLst>
                <a:cxn ang="0">
                  <a:pos x="0" y="1248"/>
                </a:cxn>
                <a:cxn ang="0">
                  <a:pos x="900" y="1092"/>
                </a:cxn>
                <a:cxn ang="0">
                  <a:pos x="1440" y="624"/>
                </a:cxn>
                <a:cxn ang="0">
                  <a:pos x="1440" y="0"/>
                </a:cxn>
              </a:cxnLst>
              <a:rect l="0" t="0" r="r" b="b"/>
              <a:pathLst>
                <a:path w="1530" h="1248">
                  <a:moveTo>
                    <a:pt x="0" y="1248"/>
                  </a:moveTo>
                  <a:cubicBezTo>
                    <a:pt x="330" y="1222"/>
                    <a:pt x="660" y="1196"/>
                    <a:pt x="900" y="1092"/>
                  </a:cubicBezTo>
                  <a:cubicBezTo>
                    <a:pt x="1140" y="988"/>
                    <a:pt x="1350" y="806"/>
                    <a:pt x="1440" y="624"/>
                  </a:cubicBezTo>
                  <a:cubicBezTo>
                    <a:pt x="1530" y="442"/>
                    <a:pt x="1485" y="221"/>
                    <a:pt x="1440" y="0"/>
                  </a:cubicBezTo>
                </a:path>
              </a:pathLst>
            </a:custGeom>
            <a:noFill/>
            <a:ln w="9525">
              <a:solidFill>
                <a:srgbClr val="008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10"/>
            <p:cNvSpPr>
              <a:spLocks/>
            </p:cNvSpPr>
            <p:nvPr/>
          </p:nvSpPr>
          <p:spPr bwMode="auto">
            <a:xfrm>
              <a:off x="5040" y="5808"/>
              <a:ext cx="1260" cy="1092"/>
            </a:xfrm>
            <a:custGeom>
              <a:avLst/>
              <a:gdLst/>
              <a:ahLst/>
              <a:cxnLst>
                <a:cxn ang="0">
                  <a:pos x="1260" y="0"/>
                </a:cxn>
                <a:cxn ang="0">
                  <a:pos x="540" y="312"/>
                </a:cxn>
                <a:cxn ang="0">
                  <a:pos x="0" y="1092"/>
                </a:cxn>
              </a:cxnLst>
              <a:rect l="0" t="0" r="r" b="b"/>
              <a:pathLst>
                <a:path w="1260" h="1092">
                  <a:moveTo>
                    <a:pt x="1260" y="0"/>
                  </a:moveTo>
                  <a:cubicBezTo>
                    <a:pt x="1005" y="65"/>
                    <a:pt x="750" y="130"/>
                    <a:pt x="540" y="312"/>
                  </a:cubicBezTo>
                  <a:cubicBezTo>
                    <a:pt x="330" y="494"/>
                    <a:pt x="165" y="793"/>
                    <a:pt x="0" y="1092"/>
                  </a:cubicBezTo>
                </a:path>
              </a:pathLst>
            </a:custGeom>
            <a:noFill/>
            <a:ln w="9525">
              <a:solidFill>
                <a:srgbClr val="008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9"/>
            <p:cNvSpPr>
              <a:spLocks/>
            </p:cNvSpPr>
            <p:nvPr/>
          </p:nvSpPr>
          <p:spPr bwMode="auto">
            <a:xfrm>
              <a:off x="4920" y="5853"/>
              <a:ext cx="1080" cy="1092"/>
            </a:xfrm>
            <a:custGeom>
              <a:avLst/>
              <a:gdLst/>
              <a:ahLst/>
              <a:cxnLst>
                <a:cxn ang="0">
                  <a:pos x="1080" y="1092"/>
                </a:cxn>
                <a:cxn ang="0">
                  <a:pos x="720" y="624"/>
                </a:cxn>
                <a:cxn ang="0">
                  <a:pos x="0" y="0"/>
                </a:cxn>
              </a:cxnLst>
              <a:rect l="0" t="0" r="r" b="b"/>
              <a:pathLst>
                <a:path w="1080" h="1092">
                  <a:moveTo>
                    <a:pt x="1080" y="1092"/>
                  </a:moveTo>
                  <a:cubicBezTo>
                    <a:pt x="990" y="949"/>
                    <a:pt x="900" y="806"/>
                    <a:pt x="720" y="624"/>
                  </a:cubicBezTo>
                  <a:cubicBezTo>
                    <a:pt x="540" y="442"/>
                    <a:pt x="270" y="221"/>
                    <a:pt x="0" y="0"/>
                  </a:cubicBezTo>
                </a:path>
              </a:pathLst>
            </a:custGeom>
            <a:noFill/>
            <a:ln w="9525">
              <a:solidFill>
                <a:srgbClr val="FF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8"/>
            <p:cNvSpPr>
              <a:spLocks/>
            </p:cNvSpPr>
            <p:nvPr/>
          </p:nvSpPr>
          <p:spPr bwMode="auto">
            <a:xfrm>
              <a:off x="4500" y="5763"/>
              <a:ext cx="390" cy="1092"/>
            </a:xfrm>
            <a:custGeom>
              <a:avLst/>
              <a:gdLst/>
              <a:ahLst/>
              <a:cxnLst>
                <a:cxn ang="0">
                  <a:pos x="210" y="0"/>
                </a:cxn>
                <a:cxn ang="0">
                  <a:pos x="30" y="468"/>
                </a:cxn>
                <a:cxn ang="0">
                  <a:pos x="390" y="1092"/>
                </a:cxn>
              </a:cxnLst>
              <a:rect l="0" t="0" r="r" b="b"/>
              <a:pathLst>
                <a:path w="390" h="1092">
                  <a:moveTo>
                    <a:pt x="210" y="0"/>
                  </a:moveTo>
                  <a:cubicBezTo>
                    <a:pt x="105" y="143"/>
                    <a:pt x="0" y="286"/>
                    <a:pt x="30" y="468"/>
                  </a:cubicBezTo>
                  <a:cubicBezTo>
                    <a:pt x="60" y="650"/>
                    <a:pt x="225" y="871"/>
                    <a:pt x="390" y="1092"/>
                  </a:cubicBezTo>
                </a:path>
              </a:pathLst>
            </a:custGeom>
            <a:noFill/>
            <a:ln w="9525">
              <a:solidFill>
                <a:srgbClr val="00008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25" name="Rectangle 7"/>
            <p:cNvSpPr>
              <a:spLocks noChangeArrowheads="1"/>
            </p:cNvSpPr>
            <p:nvPr/>
          </p:nvSpPr>
          <p:spPr bwMode="auto">
            <a:xfrm>
              <a:off x="5370" y="6306"/>
              <a:ext cx="54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2</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p:txBody>
        </p:sp>
        <p:sp>
          <p:nvSpPr>
            <p:cNvPr id="26" name="Rectangle 6"/>
            <p:cNvSpPr>
              <a:spLocks noChangeArrowheads="1"/>
            </p:cNvSpPr>
            <p:nvPr/>
          </p:nvSpPr>
          <p:spPr bwMode="auto">
            <a:xfrm>
              <a:off x="6300" y="6276"/>
              <a:ext cx="54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80"/>
                  </a:solidFill>
                  <a:effectLst/>
                  <a:latin typeface="Times New Roman" pitchFamily="18" charset="0"/>
                  <a:ea typeface="宋体" pitchFamily="2" charset="-122"/>
                  <a:cs typeface="Times New Roman" pitchFamily="18" charset="0"/>
                </a:rPr>
                <a:t>3</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p:txBody>
        </p:sp>
        <p:sp>
          <p:nvSpPr>
            <p:cNvPr id="27" name="Rectangle 5"/>
            <p:cNvSpPr>
              <a:spLocks noChangeArrowheads="1"/>
            </p:cNvSpPr>
            <p:nvPr/>
          </p:nvSpPr>
          <p:spPr bwMode="auto">
            <a:xfrm>
              <a:off x="7230" y="6618"/>
              <a:ext cx="54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8000"/>
                  </a:solidFill>
                  <a:effectLst/>
                  <a:latin typeface="Times New Roman" pitchFamily="18" charset="0"/>
                  <a:ea typeface="宋体" pitchFamily="2" charset="-122"/>
                  <a:cs typeface="Times New Roman" pitchFamily="18" charset="0"/>
                </a:rPr>
                <a:t>3</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p:txBody>
        </p:sp>
      </p:grpSp>
      <p:sp>
        <p:nvSpPr>
          <p:cNvPr id="30" name="Freeform 31"/>
          <p:cNvSpPr>
            <a:spLocks/>
          </p:cNvSpPr>
          <p:nvPr/>
        </p:nvSpPr>
        <p:spPr bwMode="auto">
          <a:xfrm>
            <a:off x="1907704" y="2924944"/>
            <a:ext cx="5409992" cy="911973"/>
          </a:xfrm>
          <a:custGeom>
            <a:avLst/>
            <a:gdLst/>
            <a:ahLst/>
            <a:cxnLst>
              <a:cxn ang="0">
                <a:pos x="4320" y="728"/>
              </a:cxn>
              <a:cxn ang="0">
                <a:pos x="3960" y="416"/>
              </a:cxn>
              <a:cxn ang="0">
                <a:pos x="2520" y="104"/>
              </a:cxn>
              <a:cxn ang="0">
                <a:pos x="1260" y="104"/>
              </a:cxn>
              <a:cxn ang="0">
                <a:pos x="0" y="728"/>
              </a:cxn>
            </a:cxnLst>
            <a:rect l="0" t="0" r="r" b="b"/>
            <a:pathLst>
              <a:path w="4320" h="728">
                <a:moveTo>
                  <a:pt x="4320" y="728"/>
                </a:moveTo>
                <a:cubicBezTo>
                  <a:pt x="4290" y="624"/>
                  <a:pt x="4260" y="520"/>
                  <a:pt x="3960" y="416"/>
                </a:cubicBezTo>
                <a:cubicBezTo>
                  <a:pt x="3660" y="312"/>
                  <a:pt x="2970" y="156"/>
                  <a:pt x="2520" y="104"/>
                </a:cubicBezTo>
                <a:cubicBezTo>
                  <a:pt x="2070" y="52"/>
                  <a:pt x="1680" y="0"/>
                  <a:pt x="1260" y="104"/>
                </a:cubicBezTo>
                <a:cubicBezTo>
                  <a:pt x="840" y="208"/>
                  <a:pt x="210" y="624"/>
                  <a:pt x="0" y="728"/>
                </a:cubicBezTo>
              </a:path>
            </a:pathLst>
          </a:custGeom>
          <a:noFill/>
          <a:ln w="19050">
            <a:solidFill>
              <a:srgbClr val="808080"/>
            </a:solidFill>
            <a:prstDash val="sysDot"/>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31" name="Rectangle 32"/>
          <p:cNvSpPr>
            <a:spLocks noChangeArrowheads="1"/>
          </p:cNvSpPr>
          <p:nvPr/>
        </p:nvSpPr>
        <p:spPr bwMode="auto">
          <a:xfrm>
            <a:off x="3779912" y="2564904"/>
            <a:ext cx="1127082" cy="5862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p:txBody>
      </p:sp>
      <p:sp>
        <p:nvSpPr>
          <p:cNvPr id="32" name="矩形 31"/>
          <p:cNvSpPr/>
          <p:nvPr/>
        </p:nvSpPr>
        <p:spPr>
          <a:xfrm>
            <a:off x="395536" y="764704"/>
            <a:ext cx="8424936" cy="892552"/>
          </a:xfrm>
          <a:prstGeom prst="rect">
            <a:avLst/>
          </a:prstGeom>
        </p:spPr>
        <p:txBody>
          <a:bodyPr wrap="square">
            <a:spAutoFit/>
          </a:bodyPr>
          <a:lstStyle/>
          <a:p>
            <a:r>
              <a:rPr lang="zh-CN" altLang="en-US" sz="2600" dirty="0" smtClean="0"/>
              <a:t>去掉边（</a:t>
            </a:r>
            <a:r>
              <a:rPr lang="en-US" altLang="zh-CN" sz="2600" dirty="0" err="1" smtClean="0"/>
              <a:t>x,y</a:t>
            </a:r>
            <a:r>
              <a:rPr lang="en-US" altLang="zh-CN" sz="2600" dirty="0" smtClean="0"/>
              <a:t>)</a:t>
            </a:r>
            <a:r>
              <a:rPr lang="zh-CN" altLang="en-US" sz="2600" dirty="0" smtClean="0"/>
              <a:t>，添加由</a:t>
            </a:r>
            <a:r>
              <a:rPr lang="en-US" altLang="zh-CN" sz="2600" dirty="0" smtClean="0"/>
              <a:t>t</a:t>
            </a:r>
            <a:r>
              <a:rPr lang="zh-CN" altLang="en-US" sz="2600" dirty="0" smtClean="0"/>
              <a:t>到</a:t>
            </a:r>
            <a:r>
              <a:rPr lang="en-US" altLang="zh-CN" sz="2600" dirty="0" smtClean="0"/>
              <a:t>s</a:t>
            </a:r>
            <a:r>
              <a:rPr lang="zh-CN" altLang="en-US" sz="2600" dirty="0" smtClean="0"/>
              <a:t>的容量为正无穷大的边，使</a:t>
            </a:r>
            <a:r>
              <a:rPr lang="en-US" altLang="zh-CN" sz="2600" dirty="0" smtClean="0"/>
              <a:t>y</a:t>
            </a:r>
            <a:r>
              <a:rPr lang="zh-CN" altLang="en-US" sz="2600" dirty="0" smtClean="0"/>
              <a:t>和</a:t>
            </a:r>
            <a:r>
              <a:rPr lang="en-US" altLang="zh-CN" sz="2600" dirty="0" smtClean="0"/>
              <a:t>x</a:t>
            </a:r>
            <a:r>
              <a:rPr lang="zh-CN" altLang="en-US" sz="2600" dirty="0" smtClean="0"/>
              <a:t>分别成为新的源和新的汇。</a:t>
            </a:r>
            <a:endParaRPr lang="zh-CN" altLang="en-US" sz="2600"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467544" y="1052736"/>
            <a:ext cx="8186737" cy="4714875"/>
          </a:xfrm>
          <a:prstGeom prst="rect">
            <a:avLst/>
          </a:prstGeom>
        </p:spPr>
        <p:txBody>
          <a:bodyPr>
            <a:norm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itchFamily="18" charset="2"/>
              <a:buChar char=""/>
              <a:tabLst/>
              <a:defRPr/>
            </a:pPr>
            <a:r>
              <a:rPr kumimoji="0" lang="zh-CN" altLang="en-US" sz="26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Gill Sans MT" pitchFamily="34" charset="0"/>
                <a:ea typeface="宋体" pitchFamily="2" charset="-122"/>
                <a:cs typeface="+mn-cs"/>
              </a:rPr>
              <a:t>问题出在过早地认为边</a:t>
            </a:r>
            <a:r>
              <a:rPr kumimoji="0" lang="en-US" altLang="zh-CN" sz="26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Gill Sans MT" pitchFamily="34" charset="0"/>
                <a:ea typeface="宋体" pitchFamily="2" charset="-122"/>
                <a:cs typeface="+mn-cs"/>
              </a:rPr>
              <a:t>a → b</a:t>
            </a:r>
            <a:r>
              <a:rPr kumimoji="0" lang="zh-CN" altLang="en-US" sz="26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Gill Sans MT" pitchFamily="34" charset="0"/>
                <a:ea typeface="宋体" pitchFamily="2" charset="-122"/>
                <a:cs typeface="+mn-cs"/>
              </a:rPr>
              <a:t>上流量不为</a:t>
            </a:r>
            <a:r>
              <a:rPr kumimoji="0" lang="en-US" altLang="zh-CN" sz="26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Gill Sans MT" pitchFamily="34" charset="0"/>
                <a:ea typeface="宋体" pitchFamily="2" charset="-122"/>
                <a:cs typeface="+mn-cs"/>
              </a:rPr>
              <a:t>0</a:t>
            </a:r>
            <a:r>
              <a:rPr kumimoji="0" lang="zh-CN" altLang="en-US" sz="26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Gill Sans MT" pitchFamily="34" charset="0"/>
                <a:ea typeface="宋体" pitchFamily="2" charset="-122"/>
                <a:cs typeface="+mn-cs"/>
              </a:rPr>
              <a:t>，因而“封锁”了流量继续增大的可能。</a:t>
            </a:r>
            <a:endParaRPr kumimoji="0" lang="en-US" altLang="zh-CN" sz="26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Gill Sans MT" pitchFamily="34" charset="0"/>
              <a:ea typeface="宋体" pitchFamily="2"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itchFamily="18" charset="2"/>
              <a:buChar char=""/>
              <a:tabLst/>
              <a:defRPr/>
            </a:pPr>
            <a:endParaRPr kumimoji="0" lang="en-US" altLang="zh-CN" sz="26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Gill Sans MT" pitchFamily="34" charset="0"/>
              <a:ea typeface="宋体" pitchFamily="2"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itchFamily="18" charset="2"/>
              <a:buChar char=""/>
              <a:tabLst/>
              <a:defRPr/>
            </a:pPr>
            <a:r>
              <a:rPr kumimoji="0" lang="zh-CN" altLang="en-US" sz="26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Gill Sans MT" pitchFamily="34" charset="0"/>
                <a:ea typeface="宋体" pitchFamily="2" charset="-122"/>
                <a:cs typeface="+mn-cs"/>
              </a:rPr>
              <a:t>一个改进的思路：应能够修改已建立的流网络，使得 “不合理”的流量被删掉。</a:t>
            </a:r>
            <a:endParaRPr kumimoji="0" lang="en-US" altLang="zh-CN" sz="26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Gill Sans MT" pitchFamily="34" charset="0"/>
              <a:ea typeface="宋体" pitchFamily="2"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itchFamily="18" charset="2"/>
              <a:buChar char=""/>
              <a:tabLst/>
              <a:defRPr/>
            </a:pPr>
            <a:endParaRPr kumimoji="0" lang="en-US" altLang="zh-CN" sz="26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Gill Sans MT" pitchFamily="34" charset="0"/>
              <a:ea typeface="宋体" pitchFamily="2"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itchFamily="18" charset="2"/>
              <a:buChar char=""/>
              <a:tabLst/>
              <a:defRPr/>
            </a:pPr>
            <a:r>
              <a:rPr kumimoji="0" lang="zh-CN" altLang="en-US" sz="26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Gill Sans MT" pitchFamily="34" charset="0"/>
                <a:ea typeface="宋体" pitchFamily="2" charset="-122"/>
                <a:cs typeface="+mn-cs"/>
              </a:rPr>
              <a:t>一种实现：对上次</a:t>
            </a:r>
            <a:r>
              <a:rPr kumimoji="0" lang="en-US" altLang="zh-CN" sz="2600" b="1" i="0" u="none" strike="noStrike" kern="1200" cap="none" spc="0" normalizeH="0" baseline="0" noProof="0" dirty="0" err="1" smtClean="0">
                <a:ln>
                  <a:noFill/>
                </a:ln>
                <a:solidFill>
                  <a:schemeClr val="tx1"/>
                </a:solidFill>
                <a:effectLst>
                  <a:outerShdw blurRad="38100" dist="38100" dir="2700000" algn="tl">
                    <a:srgbClr val="FFFFFF"/>
                  </a:outerShdw>
                </a:effectLst>
                <a:uLnTx/>
                <a:uFillTx/>
                <a:latin typeface="Gill Sans MT" pitchFamily="34" charset="0"/>
                <a:ea typeface="宋体" pitchFamily="2" charset="-122"/>
                <a:cs typeface="+mn-cs"/>
              </a:rPr>
              <a:t>dfs</a:t>
            </a:r>
            <a:r>
              <a:rPr kumimoji="0" lang="zh-CN" altLang="en-US" sz="26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Gill Sans MT" pitchFamily="34" charset="0"/>
                <a:ea typeface="宋体" pitchFamily="2" charset="-122"/>
                <a:cs typeface="+mn-cs"/>
              </a:rPr>
              <a:t>时找到的流量路径上的边，添加一条“反向”边，反向边上的容量等于上次</a:t>
            </a:r>
            <a:r>
              <a:rPr kumimoji="0" lang="en-US" altLang="zh-CN" sz="2600" b="1" i="0" u="none" strike="noStrike" kern="1200" cap="none" spc="0" normalizeH="0" baseline="0" noProof="0" dirty="0" err="1" smtClean="0">
                <a:ln>
                  <a:noFill/>
                </a:ln>
                <a:solidFill>
                  <a:schemeClr val="tx1"/>
                </a:solidFill>
                <a:effectLst>
                  <a:outerShdw blurRad="38100" dist="38100" dir="2700000" algn="tl">
                    <a:srgbClr val="FFFFFF"/>
                  </a:outerShdw>
                </a:effectLst>
                <a:uLnTx/>
                <a:uFillTx/>
                <a:latin typeface="Gill Sans MT" pitchFamily="34" charset="0"/>
                <a:ea typeface="宋体" pitchFamily="2" charset="-122"/>
                <a:cs typeface="+mn-cs"/>
              </a:rPr>
              <a:t>dfs</a:t>
            </a:r>
            <a:r>
              <a:rPr kumimoji="0" lang="zh-CN" altLang="en-US" sz="26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Gill Sans MT" pitchFamily="34" charset="0"/>
                <a:ea typeface="宋体" pitchFamily="2" charset="-122"/>
                <a:cs typeface="+mn-cs"/>
              </a:rPr>
              <a:t>时找到的该边上的流量，然后再利用“反向”的容量和其他边上剩余的容量寻找路径。</a:t>
            </a:r>
            <a:endParaRPr kumimoji="0" lang="en-US" altLang="zh-CN" sz="26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Gill Sans MT" pitchFamily="34" charset="0"/>
              <a:ea typeface="宋体"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475656" y="3433934"/>
            <a:ext cx="6552728" cy="2787403"/>
            <a:chOff x="3240" y="4947"/>
            <a:chExt cx="4945" cy="2499"/>
          </a:xfrm>
        </p:grpSpPr>
        <p:sp>
          <p:nvSpPr>
            <p:cNvPr id="3" name="Oval 29"/>
            <p:cNvSpPr>
              <a:spLocks noChangeArrowheads="1"/>
            </p:cNvSpPr>
            <p:nvPr/>
          </p:nvSpPr>
          <p:spPr bwMode="auto">
            <a:xfrm>
              <a:off x="4680" y="5291"/>
              <a:ext cx="540" cy="546"/>
            </a:xfrm>
            <a:prstGeom prst="ellipse">
              <a:avLst/>
            </a:prstGeom>
            <a:solidFill>
              <a:srgbClr val="003366"/>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1</a:t>
              </a:r>
              <a:endParaRPr kumimoji="0" lang="en-US" altLang="zh-CN" sz="2000" b="0" i="0" u="none" strike="noStrike" cap="none" normalizeH="0" baseline="0" dirty="0" smtClean="0">
                <a:ln>
                  <a:noFill/>
                </a:ln>
                <a:solidFill>
                  <a:schemeClr val="bg1"/>
                </a:solidFill>
                <a:effectLst/>
                <a:latin typeface="Arial" pitchFamily="34" charset="0"/>
                <a:ea typeface="宋体" pitchFamily="2" charset="-122"/>
              </a:endParaRPr>
            </a:p>
          </p:txBody>
        </p:sp>
        <p:sp>
          <p:nvSpPr>
            <p:cNvPr id="4" name="Oval 28"/>
            <p:cNvSpPr>
              <a:spLocks noChangeArrowheads="1"/>
            </p:cNvSpPr>
            <p:nvPr/>
          </p:nvSpPr>
          <p:spPr bwMode="auto">
            <a:xfrm>
              <a:off x="6210" y="5261"/>
              <a:ext cx="540" cy="546"/>
            </a:xfrm>
            <a:prstGeom prst="ellipse">
              <a:avLst/>
            </a:prstGeom>
            <a:solidFill>
              <a:srgbClr val="003366"/>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2</a:t>
              </a:r>
              <a:endParaRPr kumimoji="0" lang="en-US" altLang="zh-CN" sz="2000" b="0" i="0" u="none" strike="noStrike" cap="none" normalizeH="0" baseline="0" dirty="0" smtClean="0">
                <a:ln>
                  <a:noFill/>
                </a:ln>
                <a:solidFill>
                  <a:schemeClr val="bg1"/>
                </a:solidFill>
                <a:effectLst/>
                <a:latin typeface="Arial" pitchFamily="34" charset="0"/>
                <a:ea typeface="宋体" pitchFamily="2" charset="-122"/>
              </a:endParaRPr>
            </a:p>
          </p:txBody>
        </p:sp>
        <p:sp>
          <p:nvSpPr>
            <p:cNvPr id="5" name="Oval 27"/>
            <p:cNvSpPr>
              <a:spLocks noChangeArrowheads="1"/>
            </p:cNvSpPr>
            <p:nvPr/>
          </p:nvSpPr>
          <p:spPr bwMode="auto">
            <a:xfrm>
              <a:off x="3240" y="5336"/>
              <a:ext cx="540" cy="546"/>
            </a:xfrm>
            <a:prstGeom prst="ellipse">
              <a:avLst/>
            </a:prstGeom>
            <a:solidFill>
              <a:srgbClr val="003366"/>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s</a:t>
              </a:r>
              <a:endParaRPr kumimoji="0" lang="en-US" altLang="zh-CN" sz="2000" b="0" i="0" u="none" strike="noStrike" cap="none" normalizeH="0" baseline="0" dirty="0" smtClean="0">
                <a:ln>
                  <a:noFill/>
                </a:ln>
                <a:solidFill>
                  <a:schemeClr val="bg1"/>
                </a:solidFill>
                <a:effectLst/>
                <a:latin typeface="Arial" pitchFamily="34" charset="0"/>
                <a:ea typeface="宋体" pitchFamily="2" charset="-122"/>
              </a:endParaRPr>
            </a:p>
          </p:txBody>
        </p:sp>
        <p:sp>
          <p:nvSpPr>
            <p:cNvPr id="6" name="Arc 26"/>
            <p:cNvSpPr>
              <a:spLocks/>
            </p:cNvSpPr>
            <p:nvPr/>
          </p:nvSpPr>
          <p:spPr bwMode="auto">
            <a:xfrm rot="-80033525" flipH="1" flipV="1">
              <a:off x="3806" y="5310"/>
              <a:ext cx="758" cy="810"/>
            </a:xfrm>
            <a:custGeom>
              <a:avLst/>
              <a:gdLst>
                <a:gd name="G0" fmla="+- 0 0 0"/>
                <a:gd name="G1" fmla="+- 18045 0 0"/>
                <a:gd name="G2" fmla="+- 21600 0 0"/>
                <a:gd name="T0" fmla="*/ 11872 w 21600"/>
                <a:gd name="T1" fmla="*/ 0 h 27041"/>
                <a:gd name="T2" fmla="*/ 19637 w 21600"/>
                <a:gd name="T3" fmla="*/ 27041 h 27041"/>
                <a:gd name="T4" fmla="*/ 0 w 21600"/>
                <a:gd name="T5" fmla="*/ 18045 h 27041"/>
              </a:gdLst>
              <a:ahLst/>
              <a:cxnLst>
                <a:cxn ang="0">
                  <a:pos x="T0" y="T1"/>
                </a:cxn>
                <a:cxn ang="0">
                  <a:pos x="T2" y="T3"/>
                </a:cxn>
                <a:cxn ang="0">
                  <a:pos x="T4" y="T5"/>
                </a:cxn>
              </a:cxnLst>
              <a:rect l="0" t="0" r="r" b="b"/>
              <a:pathLst>
                <a:path w="21600" h="27041" fill="none" extrusionOk="0">
                  <a:moveTo>
                    <a:pt x="11871" y="0"/>
                  </a:moveTo>
                  <a:cubicBezTo>
                    <a:pt x="17944" y="3995"/>
                    <a:pt x="21600" y="10776"/>
                    <a:pt x="21600" y="18045"/>
                  </a:cubicBezTo>
                  <a:cubicBezTo>
                    <a:pt x="21600" y="21149"/>
                    <a:pt x="20930" y="24218"/>
                    <a:pt x="19637" y="27041"/>
                  </a:cubicBezTo>
                </a:path>
                <a:path w="21600" h="27041" stroke="0" extrusionOk="0">
                  <a:moveTo>
                    <a:pt x="11871" y="0"/>
                  </a:moveTo>
                  <a:cubicBezTo>
                    <a:pt x="17944" y="3995"/>
                    <a:pt x="21600" y="10776"/>
                    <a:pt x="21600" y="18045"/>
                  </a:cubicBezTo>
                  <a:cubicBezTo>
                    <a:pt x="21600" y="21149"/>
                    <a:pt x="20930" y="24218"/>
                    <a:pt x="19637" y="27041"/>
                  </a:cubicBezTo>
                  <a:lnTo>
                    <a:pt x="0" y="18045"/>
                  </a:lnTo>
                  <a:close/>
                </a:path>
              </a:pathLst>
            </a:custGeom>
            <a:noFill/>
            <a:ln w="127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7" name="Oval 25"/>
            <p:cNvSpPr>
              <a:spLocks noChangeArrowheads="1"/>
            </p:cNvSpPr>
            <p:nvPr/>
          </p:nvSpPr>
          <p:spPr bwMode="auto">
            <a:xfrm rot="-94990">
              <a:off x="7645" y="5342"/>
              <a:ext cx="540" cy="546"/>
            </a:xfrm>
            <a:prstGeom prst="ellipse">
              <a:avLst/>
            </a:prstGeom>
            <a:solidFill>
              <a:srgbClr val="003366"/>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t</a:t>
              </a:r>
              <a:endParaRPr kumimoji="0" lang="en-US" altLang="zh-CN" sz="2000" b="0" i="0" u="none" strike="noStrike" cap="none" normalizeH="0" baseline="0" dirty="0" smtClean="0">
                <a:ln>
                  <a:noFill/>
                </a:ln>
                <a:solidFill>
                  <a:schemeClr val="bg1"/>
                </a:solidFill>
                <a:effectLst/>
                <a:latin typeface="Arial" pitchFamily="34" charset="0"/>
                <a:ea typeface="宋体" pitchFamily="2" charset="-122"/>
              </a:endParaRPr>
            </a:p>
          </p:txBody>
        </p:sp>
        <p:sp>
          <p:nvSpPr>
            <p:cNvPr id="8" name="Arc 24"/>
            <p:cNvSpPr>
              <a:spLocks/>
            </p:cNvSpPr>
            <p:nvPr/>
          </p:nvSpPr>
          <p:spPr bwMode="auto">
            <a:xfrm rot="15138530" flipV="1">
              <a:off x="6864" y="5335"/>
              <a:ext cx="758" cy="810"/>
            </a:xfrm>
            <a:custGeom>
              <a:avLst/>
              <a:gdLst>
                <a:gd name="G0" fmla="+- 0 0 0"/>
                <a:gd name="G1" fmla="+- 18045 0 0"/>
                <a:gd name="G2" fmla="+- 21600 0 0"/>
                <a:gd name="T0" fmla="*/ 11872 w 21600"/>
                <a:gd name="T1" fmla="*/ 0 h 27041"/>
                <a:gd name="T2" fmla="*/ 19637 w 21600"/>
                <a:gd name="T3" fmla="*/ 27041 h 27041"/>
                <a:gd name="T4" fmla="*/ 0 w 21600"/>
                <a:gd name="T5" fmla="*/ 18045 h 27041"/>
              </a:gdLst>
              <a:ahLst/>
              <a:cxnLst>
                <a:cxn ang="0">
                  <a:pos x="T0" y="T1"/>
                </a:cxn>
                <a:cxn ang="0">
                  <a:pos x="T2" y="T3"/>
                </a:cxn>
                <a:cxn ang="0">
                  <a:pos x="T4" y="T5"/>
                </a:cxn>
              </a:cxnLst>
              <a:rect l="0" t="0" r="r" b="b"/>
              <a:pathLst>
                <a:path w="21600" h="27041" fill="none" extrusionOk="0">
                  <a:moveTo>
                    <a:pt x="11871" y="0"/>
                  </a:moveTo>
                  <a:cubicBezTo>
                    <a:pt x="17944" y="3995"/>
                    <a:pt x="21600" y="10776"/>
                    <a:pt x="21600" y="18045"/>
                  </a:cubicBezTo>
                  <a:cubicBezTo>
                    <a:pt x="21600" y="21149"/>
                    <a:pt x="20930" y="24218"/>
                    <a:pt x="19637" y="27041"/>
                  </a:cubicBezTo>
                </a:path>
                <a:path w="21600" h="27041" stroke="0" extrusionOk="0">
                  <a:moveTo>
                    <a:pt x="11871" y="0"/>
                  </a:moveTo>
                  <a:cubicBezTo>
                    <a:pt x="17944" y="3995"/>
                    <a:pt x="21600" y="10776"/>
                    <a:pt x="21600" y="18045"/>
                  </a:cubicBezTo>
                  <a:cubicBezTo>
                    <a:pt x="21600" y="21149"/>
                    <a:pt x="20930" y="24218"/>
                    <a:pt x="19637" y="27041"/>
                  </a:cubicBezTo>
                  <a:lnTo>
                    <a:pt x="0" y="18045"/>
                  </a:lnTo>
                  <a:close/>
                </a:path>
              </a:pathLst>
            </a:custGeom>
            <a:noFill/>
            <a:ln w="12700">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Rectangle 23"/>
            <p:cNvSpPr>
              <a:spLocks noChangeArrowheads="1"/>
            </p:cNvSpPr>
            <p:nvPr/>
          </p:nvSpPr>
          <p:spPr bwMode="auto">
            <a:xfrm>
              <a:off x="4055" y="5072"/>
              <a:ext cx="72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0" name="Rectangle 22"/>
            <p:cNvSpPr>
              <a:spLocks noChangeArrowheads="1"/>
            </p:cNvSpPr>
            <p:nvPr/>
          </p:nvSpPr>
          <p:spPr bwMode="auto">
            <a:xfrm>
              <a:off x="6945" y="4947"/>
              <a:ext cx="70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1" name="Rectangle 21"/>
            <p:cNvSpPr>
              <a:spLocks noChangeArrowheads="1"/>
            </p:cNvSpPr>
            <p:nvPr/>
          </p:nvSpPr>
          <p:spPr bwMode="auto">
            <a:xfrm>
              <a:off x="5468" y="5007"/>
              <a:ext cx="72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2" name="Arc 20"/>
            <p:cNvSpPr>
              <a:spLocks/>
            </p:cNvSpPr>
            <p:nvPr/>
          </p:nvSpPr>
          <p:spPr bwMode="auto">
            <a:xfrm rot="15138530" flipV="1">
              <a:off x="5396" y="5314"/>
              <a:ext cx="758" cy="810"/>
            </a:xfrm>
            <a:custGeom>
              <a:avLst/>
              <a:gdLst>
                <a:gd name="G0" fmla="+- 0 0 0"/>
                <a:gd name="G1" fmla="+- 18045 0 0"/>
                <a:gd name="G2" fmla="+- 21600 0 0"/>
                <a:gd name="T0" fmla="*/ 11872 w 21600"/>
                <a:gd name="T1" fmla="*/ 0 h 27041"/>
                <a:gd name="T2" fmla="*/ 19637 w 21600"/>
                <a:gd name="T3" fmla="*/ 27041 h 27041"/>
                <a:gd name="T4" fmla="*/ 0 w 21600"/>
                <a:gd name="T5" fmla="*/ 18045 h 27041"/>
              </a:gdLst>
              <a:ahLst/>
              <a:cxnLst>
                <a:cxn ang="0">
                  <a:pos x="T0" y="T1"/>
                </a:cxn>
                <a:cxn ang="0">
                  <a:pos x="T2" y="T3"/>
                </a:cxn>
                <a:cxn ang="0">
                  <a:pos x="T4" y="T5"/>
                </a:cxn>
              </a:cxnLst>
              <a:rect l="0" t="0" r="r" b="b"/>
              <a:pathLst>
                <a:path w="21600" h="27041" fill="none" extrusionOk="0">
                  <a:moveTo>
                    <a:pt x="11871" y="0"/>
                  </a:moveTo>
                  <a:cubicBezTo>
                    <a:pt x="17944" y="3995"/>
                    <a:pt x="21600" y="10776"/>
                    <a:pt x="21600" y="18045"/>
                  </a:cubicBezTo>
                  <a:cubicBezTo>
                    <a:pt x="21600" y="21149"/>
                    <a:pt x="20930" y="24218"/>
                    <a:pt x="19637" y="27041"/>
                  </a:cubicBezTo>
                </a:path>
                <a:path w="21600" h="27041" stroke="0" extrusionOk="0">
                  <a:moveTo>
                    <a:pt x="11871" y="0"/>
                  </a:moveTo>
                  <a:cubicBezTo>
                    <a:pt x="17944" y="3995"/>
                    <a:pt x="21600" y="10776"/>
                    <a:pt x="21600" y="18045"/>
                  </a:cubicBezTo>
                  <a:cubicBezTo>
                    <a:pt x="21600" y="21149"/>
                    <a:pt x="20930" y="24218"/>
                    <a:pt x="19637" y="27041"/>
                  </a:cubicBezTo>
                  <a:lnTo>
                    <a:pt x="0" y="18045"/>
                  </a:lnTo>
                  <a:close/>
                </a:path>
              </a:pathLst>
            </a:custGeom>
            <a:noFill/>
            <a:ln w="12700">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Rectangle 19"/>
            <p:cNvSpPr>
              <a:spLocks noChangeArrowheads="1"/>
            </p:cNvSpPr>
            <p:nvPr/>
          </p:nvSpPr>
          <p:spPr bwMode="auto">
            <a:xfrm>
              <a:off x="3600" y="6432"/>
              <a:ext cx="54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2</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4" name="Rectangle 18"/>
            <p:cNvSpPr>
              <a:spLocks noChangeArrowheads="1"/>
            </p:cNvSpPr>
            <p:nvPr/>
          </p:nvSpPr>
          <p:spPr bwMode="auto">
            <a:xfrm>
              <a:off x="4275" y="6120"/>
              <a:ext cx="54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80"/>
                  </a:solidFill>
                  <a:effectLst/>
                  <a:latin typeface="Times New Roman" pitchFamily="18" charset="0"/>
                  <a:ea typeface="宋体" pitchFamily="2" charset="-122"/>
                  <a:cs typeface="Times New Roman" pitchFamily="18" charset="0"/>
                </a:rPr>
                <a:t>3</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5" name="Rectangle 17"/>
            <p:cNvSpPr>
              <a:spLocks noChangeArrowheads="1"/>
            </p:cNvSpPr>
            <p:nvPr/>
          </p:nvSpPr>
          <p:spPr bwMode="auto">
            <a:xfrm>
              <a:off x="5385" y="5748"/>
              <a:ext cx="54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8000"/>
                  </a:solidFill>
                  <a:effectLst/>
                  <a:latin typeface="Times New Roman" pitchFamily="18" charset="0"/>
                  <a:ea typeface="宋体" pitchFamily="2" charset="-122"/>
                  <a:cs typeface="Times New Roman" pitchFamily="18" charset="0"/>
                </a:rPr>
                <a:t>3</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6" name="Oval 16"/>
            <p:cNvSpPr>
              <a:spLocks noChangeArrowheads="1"/>
            </p:cNvSpPr>
            <p:nvPr/>
          </p:nvSpPr>
          <p:spPr bwMode="auto">
            <a:xfrm>
              <a:off x="4680" y="6900"/>
              <a:ext cx="540" cy="546"/>
            </a:xfrm>
            <a:prstGeom prst="ellipse">
              <a:avLst/>
            </a:prstGeom>
            <a:solidFill>
              <a:srgbClr val="80808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2000" b="1" dirty="0" smtClean="0">
                  <a:solidFill>
                    <a:schemeClr val="bg1"/>
                  </a:solidFill>
                  <a:latin typeface="Times New Roman" pitchFamily="18" charset="0"/>
                  <a:cs typeface="Times New Roman" pitchFamily="18" charset="0"/>
                </a:rPr>
                <a:t>x</a:t>
              </a:r>
              <a:endParaRPr kumimoji="0" lang="en-US" altLang="zh-CN" sz="2000" b="0" i="0" u="none" strike="noStrike" cap="none" normalizeH="0" baseline="0" dirty="0" smtClean="0">
                <a:ln>
                  <a:noFill/>
                </a:ln>
                <a:solidFill>
                  <a:schemeClr val="bg1"/>
                </a:solidFill>
                <a:effectLst/>
                <a:latin typeface="Arial" pitchFamily="34" charset="0"/>
                <a:ea typeface="宋体" pitchFamily="2" charset="-122"/>
              </a:endParaRPr>
            </a:p>
          </p:txBody>
        </p:sp>
        <p:sp>
          <p:nvSpPr>
            <p:cNvPr id="17" name="Oval 15"/>
            <p:cNvSpPr>
              <a:spLocks noChangeArrowheads="1"/>
            </p:cNvSpPr>
            <p:nvPr/>
          </p:nvSpPr>
          <p:spPr bwMode="auto">
            <a:xfrm>
              <a:off x="5940" y="6900"/>
              <a:ext cx="540" cy="546"/>
            </a:xfrm>
            <a:prstGeom prst="ellipse">
              <a:avLst/>
            </a:prstGeom>
            <a:solidFill>
              <a:srgbClr val="80808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2000" b="1" dirty="0" smtClean="0">
                  <a:solidFill>
                    <a:schemeClr val="bg1"/>
                  </a:solidFill>
                  <a:latin typeface="Times New Roman" pitchFamily="18" charset="0"/>
                  <a:cs typeface="Times New Roman" pitchFamily="18" charset="0"/>
                </a:rPr>
                <a:t>Y</a:t>
              </a:r>
              <a:endParaRPr kumimoji="0" lang="en-US" altLang="zh-CN" sz="2000" b="0" i="0" u="none" strike="noStrike" cap="none" normalizeH="0" baseline="0" dirty="0" smtClean="0">
                <a:ln>
                  <a:noFill/>
                </a:ln>
                <a:solidFill>
                  <a:schemeClr val="bg1"/>
                </a:solidFill>
                <a:effectLst/>
                <a:latin typeface="Arial" pitchFamily="34" charset="0"/>
                <a:ea typeface="宋体" pitchFamily="2" charset="-122"/>
              </a:endParaRPr>
            </a:p>
          </p:txBody>
        </p:sp>
        <p:sp>
          <p:nvSpPr>
            <p:cNvPr id="18" name="Freeform 14"/>
            <p:cNvSpPr>
              <a:spLocks/>
            </p:cNvSpPr>
            <p:nvPr/>
          </p:nvSpPr>
          <p:spPr bwMode="auto">
            <a:xfrm>
              <a:off x="3600" y="5886"/>
              <a:ext cx="1080" cy="1248"/>
            </a:xfrm>
            <a:custGeom>
              <a:avLst/>
              <a:gdLst/>
              <a:ahLst/>
              <a:cxnLst>
                <a:cxn ang="0">
                  <a:pos x="0" y="0"/>
                </a:cxn>
                <a:cxn ang="0">
                  <a:pos x="360" y="780"/>
                </a:cxn>
                <a:cxn ang="0">
                  <a:pos x="1080" y="1248"/>
                </a:cxn>
              </a:cxnLst>
              <a:rect l="0" t="0" r="r" b="b"/>
              <a:pathLst>
                <a:path w="1080" h="1248">
                  <a:moveTo>
                    <a:pt x="0" y="0"/>
                  </a:moveTo>
                  <a:cubicBezTo>
                    <a:pt x="90" y="286"/>
                    <a:pt x="180" y="572"/>
                    <a:pt x="360" y="780"/>
                  </a:cubicBezTo>
                  <a:cubicBezTo>
                    <a:pt x="540" y="988"/>
                    <a:pt x="960" y="1170"/>
                    <a:pt x="1080" y="1248"/>
                  </a:cubicBezTo>
                </a:path>
              </a:pathLst>
            </a:custGeom>
            <a:noFill/>
            <a:ln w="9525">
              <a:solidFill>
                <a:srgbClr val="FF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13"/>
            <p:cNvSpPr>
              <a:spLocks/>
            </p:cNvSpPr>
            <p:nvPr/>
          </p:nvSpPr>
          <p:spPr bwMode="auto">
            <a:xfrm>
              <a:off x="6300" y="5808"/>
              <a:ext cx="210" cy="1092"/>
            </a:xfrm>
            <a:custGeom>
              <a:avLst/>
              <a:gdLst/>
              <a:ahLst/>
              <a:cxnLst>
                <a:cxn ang="0">
                  <a:pos x="0" y="1092"/>
                </a:cxn>
                <a:cxn ang="0">
                  <a:pos x="180" y="468"/>
                </a:cxn>
                <a:cxn ang="0">
                  <a:pos x="180" y="0"/>
                </a:cxn>
              </a:cxnLst>
              <a:rect l="0" t="0" r="r" b="b"/>
              <a:pathLst>
                <a:path w="210" h="1092">
                  <a:moveTo>
                    <a:pt x="0" y="1092"/>
                  </a:moveTo>
                  <a:cubicBezTo>
                    <a:pt x="75" y="871"/>
                    <a:pt x="150" y="650"/>
                    <a:pt x="180" y="468"/>
                  </a:cubicBezTo>
                  <a:cubicBezTo>
                    <a:pt x="210" y="286"/>
                    <a:pt x="195" y="143"/>
                    <a:pt x="180" y="0"/>
                  </a:cubicBezTo>
                </a:path>
              </a:pathLst>
            </a:custGeom>
            <a:noFill/>
            <a:ln w="9525">
              <a:solidFill>
                <a:srgbClr val="00008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12"/>
            <p:cNvSpPr>
              <a:spLocks/>
            </p:cNvSpPr>
            <p:nvPr/>
          </p:nvSpPr>
          <p:spPr bwMode="auto">
            <a:xfrm>
              <a:off x="6480" y="5964"/>
              <a:ext cx="1530" cy="1248"/>
            </a:xfrm>
            <a:custGeom>
              <a:avLst/>
              <a:gdLst/>
              <a:ahLst/>
              <a:cxnLst>
                <a:cxn ang="0">
                  <a:pos x="0" y="1248"/>
                </a:cxn>
                <a:cxn ang="0">
                  <a:pos x="900" y="1092"/>
                </a:cxn>
                <a:cxn ang="0">
                  <a:pos x="1440" y="624"/>
                </a:cxn>
                <a:cxn ang="0">
                  <a:pos x="1440" y="0"/>
                </a:cxn>
              </a:cxnLst>
              <a:rect l="0" t="0" r="r" b="b"/>
              <a:pathLst>
                <a:path w="1530" h="1248">
                  <a:moveTo>
                    <a:pt x="0" y="1248"/>
                  </a:moveTo>
                  <a:cubicBezTo>
                    <a:pt x="330" y="1222"/>
                    <a:pt x="660" y="1196"/>
                    <a:pt x="900" y="1092"/>
                  </a:cubicBezTo>
                  <a:cubicBezTo>
                    <a:pt x="1140" y="988"/>
                    <a:pt x="1350" y="806"/>
                    <a:pt x="1440" y="624"/>
                  </a:cubicBezTo>
                  <a:cubicBezTo>
                    <a:pt x="1530" y="442"/>
                    <a:pt x="1485" y="221"/>
                    <a:pt x="1440" y="0"/>
                  </a:cubicBezTo>
                </a:path>
              </a:pathLst>
            </a:custGeom>
            <a:noFill/>
            <a:ln w="9525">
              <a:solidFill>
                <a:srgbClr val="008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10"/>
            <p:cNvSpPr>
              <a:spLocks/>
            </p:cNvSpPr>
            <p:nvPr/>
          </p:nvSpPr>
          <p:spPr bwMode="auto">
            <a:xfrm>
              <a:off x="5040" y="5808"/>
              <a:ext cx="1260" cy="1092"/>
            </a:xfrm>
            <a:custGeom>
              <a:avLst/>
              <a:gdLst/>
              <a:ahLst/>
              <a:cxnLst>
                <a:cxn ang="0">
                  <a:pos x="1260" y="0"/>
                </a:cxn>
                <a:cxn ang="0">
                  <a:pos x="540" y="312"/>
                </a:cxn>
                <a:cxn ang="0">
                  <a:pos x="0" y="1092"/>
                </a:cxn>
              </a:cxnLst>
              <a:rect l="0" t="0" r="r" b="b"/>
              <a:pathLst>
                <a:path w="1260" h="1092">
                  <a:moveTo>
                    <a:pt x="1260" y="0"/>
                  </a:moveTo>
                  <a:cubicBezTo>
                    <a:pt x="1005" y="65"/>
                    <a:pt x="750" y="130"/>
                    <a:pt x="540" y="312"/>
                  </a:cubicBezTo>
                  <a:cubicBezTo>
                    <a:pt x="330" y="494"/>
                    <a:pt x="165" y="793"/>
                    <a:pt x="0" y="1092"/>
                  </a:cubicBezTo>
                </a:path>
              </a:pathLst>
            </a:custGeom>
            <a:noFill/>
            <a:ln w="9525">
              <a:solidFill>
                <a:srgbClr val="008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9"/>
            <p:cNvSpPr>
              <a:spLocks/>
            </p:cNvSpPr>
            <p:nvPr/>
          </p:nvSpPr>
          <p:spPr bwMode="auto">
            <a:xfrm>
              <a:off x="4920" y="5853"/>
              <a:ext cx="1080" cy="1092"/>
            </a:xfrm>
            <a:custGeom>
              <a:avLst/>
              <a:gdLst/>
              <a:ahLst/>
              <a:cxnLst>
                <a:cxn ang="0">
                  <a:pos x="1080" y="1092"/>
                </a:cxn>
                <a:cxn ang="0">
                  <a:pos x="720" y="624"/>
                </a:cxn>
                <a:cxn ang="0">
                  <a:pos x="0" y="0"/>
                </a:cxn>
              </a:cxnLst>
              <a:rect l="0" t="0" r="r" b="b"/>
              <a:pathLst>
                <a:path w="1080" h="1092">
                  <a:moveTo>
                    <a:pt x="1080" y="1092"/>
                  </a:moveTo>
                  <a:cubicBezTo>
                    <a:pt x="990" y="949"/>
                    <a:pt x="900" y="806"/>
                    <a:pt x="720" y="624"/>
                  </a:cubicBezTo>
                  <a:cubicBezTo>
                    <a:pt x="540" y="442"/>
                    <a:pt x="270" y="221"/>
                    <a:pt x="0" y="0"/>
                  </a:cubicBezTo>
                </a:path>
              </a:pathLst>
            </a:custGeom>
            <a:noFill/>
            <a:ln w="9525">
              <a:solidFill>
                <a:srgbClr val="FF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8"/>
            <p:cNvSpPr>
              <a:spLocks/>
            </p:cNvSpPr>
            <p:nvPr/>
          </p:nvSpPr>
          <p:spPr bwMode="auto">
            <a:xfrm>
              <a:off x="4500" y="5763"/>
              <a:ext cx="390" cy="1092"/>
            </a:xfrm>
            <a:custGeom>
              <a:avLst/>
              <a:gdLst/>
              <a:ahLst/>
              <a:cxnLst>
                <a:cxn ang="0">
                  <a:pos x="210" y="0"/>
                </a:cxn>
                <a:cxn ang="0">
                  <a:pos x="30" y="468"/>
                </a:cxn>
                <a:cxn ang="0">
                  <a:pos x="390" y="1092"/>
                </a:cxn>
              </a:cxnLst>
              <a:rect l="0" t="0" r="r" b="b"/>
              <a:pathLst>
                <a:path w="390" h="1092">
                  <a:moveTo>
                    <a:pt x="210" y="0"/>
                  </a:moveTo>
                  <a:cubicBezTo>
                    <a:pt x="105" y="143"/>
                    <a:pt x="0" y="286"/>
                    <a:pt x="30" y="468"/>
                  </a:cubicBezTo>
                  <a:cubicBezTo>
                    <a:pt x="60" y="650"/>
                    <a:pt x="225" y="871"/>
                    <a:pt x="390" y="1092"/>
                  </a:cubicBezTo>
                </a:path>
              </a:pathLst>
            </a:custGeom>
            <a:noFill/>
            <a:ln w="9525">
              <a:solidFill>
                <a:srgbClr val="00008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24" name="Rectangle 7"/>
            <p:cNvSpPr>
              <a:spLocks noChangeArrowheads="1"/>
            </p:cNvSpPr>
            <p:nvPr/>
          </p:nvSpPr>
          <p:spPr bwMode="auto">
            <a:xfrm>
              <a:off x="5370" y="6306"/>
              <a:ext cx="54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2</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p:txBody>
        </p:sp>
        <p:sp>
          <p:nvSpPr>
            <p:cNvPr id="25" name="Rectangle 6"/>
            <p:cNvSpPr>
              <a:spLocks noChangeArrowheads="1"/>
            </p:cNvSpPr>
            <p:nvPr/>
          </p:nvSpPr>
          <p:spPr bwMode="auto">
            <a:xfrm>
              <a:off x="6300" y="6276"/>
              <a:ext cx="54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80"/>
                  </a:solidFill>
                  <a:effectLst/>
                  <a:latin typeface="Times New Roman" pitchFamily="18" charset="0"/>
                  <a:ea typeface="宋体" pitchFamily="2" charset="-122"/>
                  <a:cs typeface="Times New Roman" pitchFamily="18" charset="0"/>
                </a:rPr>
                <a:t>3</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p:txBody>
        </p:sp>
        <p:sp>
          <p:nvSpPr>
            <p:cNvPr id="26" name="Rectangle 5"/>
            <p:cNvSpPr>
              <a:spLocks noChangeArrowheads="1"/>
            </p:cNvSpPr>
            <p:nvPr/>
          </p:nvSpPr>
          <p:spPr bwMode="auto">
            <a:xfrm>
              <a:off x="7230" y="6618"/>
              <a:ext cx="54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8000"/>
                  </a:solidFill>
                  <a:effectLst/>
                  <a:latin typeface="Times New Roman" pitchFamily="18" charset="0"/>
                  <a:ea typeface="宋体" pitchFamily="2" charset="-122"/>
                  <a:cs typeface="Times New Roman" pitchFamily="18" charset="0"/>
                </a:rPr>
                <a:t>3</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p:txBody>
        </p:sp>
      </p:grpSp>
      <p:sp>
        <p:nvSpPr>
          <p:cNvPr id="27" name="Freeform 31"/>
          <p:cNvSpPr>
            <a:spLocks/>
          </p:cNvSpPr>
          <p:nvPr/>
        </p:nvSpPr>
        <p:spPr bwMode="auto">
          <a:xfrm>
            <a:off x="1907704" y="2924944"/>
            <a:ext cx="5409992" cy="911973"/>
          </a:xfrm>
          <a:custGeom>
            <a:avLst/>
            <a:gdLst/>
            <a:ahLst/>
            <a:cxnLst>
              <a:cxn ang="0">
                <a:pos x="4320" y="728"/>
              </a:cxn>
              <a:cxn ang="0">
                <a:pos x="3960" y="416"/>
              </a:cxn>
              <a:cxn ang="0">
                <a:pos x="2520" y="104"/>
              </a:cxn>
              <a:cxn ang="0">
                <a:pos x="1260" y="104"/>
              </a:cxn>
              <a:cxn ang="0">
                <a:pos x="0" y="728"/>
              </a:cxn>
            </a:cxnLst>
            <a:rect l="0" t="0" r="r" b="b"/>
            <a:pathLst>
              <a:path w="4320" h="728">
                <a:moveTo>
                  <a:pt x="4320" y="728"/>
                </a:moveTo>
                <a:cubicBezTo>
                  <a:pt x="4290" y="624"/>
                  <a:pt x="4260" y="520"/>
                  <a:pt x="3960" y="416"/>
                </a:cubicBezTo>
                <a:cubicBezTo>
                  <a:pt x="3660" y="312"/>
                  <a:pt x="2970" y="156"/>
                  <a:pt x="2520" y="104"/>
                </a:cubicBezTo>
                <a:cubicBezTo>
                  <a:pt x="2070" y="52"/>
                  <a:pt x="1680" y="0"/>
                  <a:pt x="1260" y="104"/>
                </a:cubicBezTo>
                <a:cubicBezTo>
                  <a:pt x="840" y="208"/>
                  <a:pt x="210" y="624"/>
                  <a:pt x="0" y="728"/>
                </a:cubicBezTo>
              </a:path>
            </a:pathLst>
          </a:custGeom>
          <a:noFill/>
          <a:ln w="19050">
            <a:solidFill>
              <a:srgbClr val="808080"/>
            </a:solidFill>
            <a:prstDash val="sysDot"/>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28" name="Rectangle 32"/>
          <p:cNvSpPr>
            <a:spLocks noChangeArrowheads="1"/>
          </p:cNvSpPr>
          <p:nvPr/>
        </p:nvSpPr>
        <p:spPr bwMode="auto">
          <a:xfrm>
            <a:off x="3779912" y="2564904"/>
            <a:ext cx="1127082" cy="5862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p:txBody>
      </p:sp>
      <p:sp>
        <p:nvSpPr>
          <p:cNvPr id="29" name="矩形 28"/>
          <p:cNvSpPr/>
          <p:nvPr/>
        </p:nvSpPr>
        <p:spPr>
          <a:xfrm>
            <a:off x="395536" y="764704"/>
            <a:ext cx="8424936" cy="1292662"/>
          </a:xfrm>
          <a:prstGeom prst="rect">
            <a:avLst/>
          </a:prstGeom>
        </p:spPr>
        <p:txBody>
          <a:bodyPr wrap="square">
            <a:spAutoFit/>
          </a:bodyPr>
          <a:lstStyle/>
          <a:p>
            <a:r>
              <a:rPr lang="zh-CN" altLang="en-US" sz="2600" dirty="0" smtClean="0"/>
              <a:t>若此图上的最大流能够占满与</a:t>
            </a:r>
            <a:r>
              <a:rPr lang="en-US" altLang="zh-CN" sz="2600" dirty="0" smtClean="0"/>
              <a:t>Y</a:t>
            </a:r>
            <a:r>
              <a:rPr lang="zh-CN" altLang="en-US" sz="2600" dirty="0" smtClean="0"/>
              <a:t>相连的所有边的容量（自然也就会占满所有连到</a:t>
            </a:r>
            <a:r>
              <a:rPr lang="en-US" altLang="zh-CN" sz="2600" dirty="0" smtClean="0"/>
              <a:t>x</a:t>
            </a:r>
            <a:r>
              <a:rPr lang="zh-CN" altLang="en-US" sz="2600" dirty="0" smtClean="0"/>
              <a:t>的边的容量），那么原图上就存在满足上下界条件的可行流</a:t>
            </a:r>
            <a:endParaRPr lang="zh-CN" altLang="en-US" sz="2600"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395536" y="764704"/>
            <a:ext cx="8424936" cy="1292662"/>
          </a:xfrm>
          <a:prstGeom prst="rect">
            <a:avLst/>
          </a:prstGeom>
        </p:spPr>
        <p:txBody>
          <a:bodyPr wrap="square">
            <a:spAutoFit/>
          </a:bodyPr>
          <a:lstStyle/>
          <a:p>
            <a:r>
              <a:rPr lang="zh-CN" altLang="en-US" sz="2600" dirty="0" smtClean="0"/>
              <a:t>对原图上的满足上下界条件的可行流进行增广，直到找到最大流。增广的过程中，对于必要弧不能退流（添加反向边）。</a:t>
            </a:r>
            <a:endParaRPr lang="zh-CN" altLang="en-US" sz="2600"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F4E675BF-992E-4496-90EB-6886B574516D}" type="datetime1">
              <a:rPr lang="zh-CN" altLang="en-US"/>
              <a:pPr/>
              <a:t>2010-8-5</a:t>
            </a:fld>
            <a:endParaRPr lang="zh-CN" altLang="en-US">
              <a:solidFill>
                <a:schemeClr val="tx1"/>
              </a:solidFill>
              <a:latin typeface="Arial" pitchFamily="34" charset="0"/>
            </a:endParaRPr>
          </a:p>
        </p:txBody>
      </p:sp>
      <p:sp>
        <p:nvSpPr>
          <p:cNvPr id="55298" name="Rectangle 2"/>
          <p:cNvSpPr>
            <a:spLocks noGrp="1" noChangeArrowheads="1"/>
          </p:cNvSpPr>
          <p:nvPr>
            <p:ph type="body" idx="1"/>
          </p:nvPr>
        </p:nvSpPr>
        <p:spPr>
          <a:xfrm>
            <a:off x="457200" y="836613"/>
            <a:ext cx="8229600" cy="5487987"/>
          </a:xfrm>
        </p:spPr>
        <p:txBody>
          <a:bodyPr/>
          <a:lstStyle/>
          <a:p>
            <a:pPr>
              <a:lnSpc>
                <a:spcPct val="80000"/>
              </a:lnSpc>
            </a:pPr>
            <a:r>
              <a:rPr lang="zh-CN" b="1" dirty="0"/>
              <a:t>解决此问题的步骤如下：</a:t>
            </a:r>
          </a:p>
          <a:p>
            <a:pPr>
              <a:lnSpc>
                <a:spcPct val="80000"/>
              </a:lnSpc>
            </a:pPr>
            <a:r>
              <a:rPr lang="zh-CN" altLang="zh-CN" b="1" dirty="0"/>
              <a:t>1: </a:t>
            </a:r>
            <a:r>
              <a:rPr lang="zh-CN" b="1" dirty="0"/>
              <a:t>定义数据结构</a:t>
            </a:r>
          </a:p>
          <a:p>
            <a:pPr>
              <a:lnSpc>
                <a:spcPct val="80000"/>
              </a:lnSpc>
            </a:pPr>
            <a:r>
              <a:rPr lang="zh-CN" b="1" dirty="0"/>
              <a:t>   设</a:t>
            </a:r>
            <a:r>
              <a:rPr lang="zh-CN" altLang="zh-CN" b="1" dirty="0"/>
              <a:t>cap(u,v) </a:t>
            </a:r>
            <a:r>
              <a:rPr lang="zh-CN" b="1" dirty="0"/>
              <a:t>代表从</a:t>
            </a:r>
            <a:r>
              <a:rPr lang="zh-CN" altLang="zh-CN" b="1" dirty="0"/>
              <a:t>u</a:t>
            </a:r>
            <a:r>
              <a:rPr lang="zh-CN" b="1" dirty="0"/>
              <a:t>到</a:t>
            </a:r>
            <a:r>
              <a:rPr lang="zh-CN" altLang="zh-CN" b="1" dirty="0"/>
              <a:t>v</a:t>
            </a:r>
            <a:r>
              <a:rPr lang="zh-CN" b="1" dirty="0"/>
              <a:t>的边的容量。</a:t>
            </a:r>
          </a:p>
          <a:p>
            <a:pPr>
              <a:lnSpc>
                <a:spcPct val="80000"/>
              </a:lnSpc>
            </a:pPr>
            <a:r>
              <a:rPr lang="zh-CN" b="1" dirty="0"/>
              <a:t>     </a:t>
            </a:r>
            <a:r>
              <a:rPr lang="zh-CN" altLang="zh-CN" b="1" dirty="0"/>
              <a:t>up(u,v)  u</a:t>
            </a:r>
            <a:r>
              <a:rPr lang="zh-CN" b="1" dirty="0"/>
              <a:t>到</a:t>
            </a:r>
            <a:r>
              <a:rPr lang="zh-CN" altLang="zh-CN" b="1" dirty="0"/>
              <a:t>v</a:t>
            </a:r>
            <a:r>
              <a:rPr lang="zh-CN" b="1" dirty="0"/>
              <a:t>的边的流量上界。</a:t>
            </a:r>
          </a:p>
          <a:p>
            <a:pPr>
              <a:lnSpc>
                <a:spcPct val="80000"/>
              </a:lnSpc>
            </a:pPr>
            <a:r>
              <a:rPr lang="zh-CN" b="1" dirty="0"/>
              <a:t>     </a:t>
            </a:r>
            <a:r>
              <a:rPr lang="zh-CN" altLang="zh-CN" b="1" dirty="0"/>
              <a:t>low(u,v) u</a:t>
            </a:r>
            <a:r>
              <a:rPr lang="zh-CN" b="1" dirty="0"/>
              <a:t>到</a:t>
            </a:r>
            <a:r>
              <a:rPr lang="zh-CN" altLang="zh-CN" b="1" dirty="0"/>
              <a:t>v</a:t>
            </a:r>
            <a:r>
              <a:rPr lang="zh-CN" b="1" dirty="0"/>
              <a:t>的边流量下界。</a:t>
            </a:r>
          </a:p>
          <a:p>
            <a:pPr>
              <a:lnSpc>
                <a:spcPct val="80000"/>
              </a:lnSpc>
            </a:pPr>
            <a:r>
              <a:rPr lang="zh-CN" b="1" dirty="0"/>
              <a:t>     </a:t>
            </a:r>
            <a:r>
              <a:rPr lang="zh-CN" altLang="zh-CN" b="1" dirty="0"/>
              <a:t>st(u)    </a:t>
            </a:r>
            <a:r>
              <a:rPr lang="zh-CN" b="1" dirty="0"/>
              <a:t>点</a:t>
            </a:r>
            <a:r>
              <a:rPr lang="zh-CN" altLang="zh-CN" b="1" dirty="0"/>
              <a:t>u</a:t>
            </a:r>
            <a:r>
              <a:rPr lang="zh-CN" b="1" dirty="0"/>
              <a:t>的所有出边的下界之和。</a:t>
            </a:r>
          </a:p>
          <a:p>
            <a:pPr>
              <a:lnSpc>
                <a:spcPct val="80000"/>
              </a:lnSpc>
            </a:pPr>
            <a:r>
              <a:rPr lang="zh-CN" b="1" dirty="0"/>
              <a:t>     </a:t>
            </a:r>
            <a:r>
              <a:rPr lang="zh-CN" altLang="zh-CN" b="1" dirty="0"/>
              <a:t>ed(u)    </a:t>
            </a:r>
            <a:r>
              <a:rPr lang="zh-CN" b="1" dirty="0"/>
              <a:t>点</a:t>
            </a:r>
            <a:r>
              <a:rPr lang="zh-CN" altLang="zh-CN" b="1" dirty="0"/>
              <a:t>u</a:t>
            </a:r>
            <a:r>
              <a:rPr lang="zh-CN" b="1" dirty="0"/>
              <a:t>的所有入边的下界之和。</a:t>
            </a:r>
          </a:p>
          <a:p>
            <a:pPr>
              <a:lnSpc>
                <a:spcPct val="80000"/>
              </a:lnSpc>
            </a:pPr>
            <a:r>
              <a:rPr lang="zh-CN" b="1" dirty="0"/>
              <a:t>     </a:t>
            </a:r>
            <a:r>
              <a:rPr lang="zh-CN" altLang="zh-CN" b="1" dirty="0"/>
              <a:t>s </a:t>
            </a:r>
            <a:r>
              <a:rPr lang="zh-CN" b="1" dirty="0"/>
              <a:t>为源点，</a:t>
            </a:r>
            <a:r>
              <a:rPr lang="zh-CN" altLang="zh-CN" b="1" dirty="0"/>
              <a:t>t </a:t>
            </a:r>
            <a:r>
              <a:rPr lang="zh-CN" b="1" dirty="0"/>
              <a:t>为汇点。</a:t>
            </a:r>
          </a:p>
          <a:p>
            <a:pPr>
              <a:lnSpc>
                <a:spcPct val="80000"/>
              </a:lnSpc>
            </a:pPr>
            <a:r>
              <a:rPr lang="zh-CN" altLang="zh-CN" b="1" dirty="0"/>
              <a:t>2</a:t>
            </a:r>
            <a:r>
              <a:rPr lang="zh-CN" b="1" dirty="0"/>
              <a:t>：解决这个问题要引入一个附加网络，设原网络为</a:t>
            </a:r>
            <a:r>
              <a:rPr lang="zh-CN" altLang="zh-CN" b="1" dirty="0"/>
              <a:t>G</a:t>
            </a:r>
            <a:r>
              <a:rPr lang="zh-CN" b="1" dirty="0"/>
              <a:t>，附加网络为</a:t>
            </a:r>
            <a:r>
              <a:rPr lang="zh-CN" altLang="zh-CN" b="1" dirty="0"/>
              <a:t>D</a:t>
            </a:r>
            <a:r>
              <a:rPr lang="zh-CN" b="1" dirty="0"/>
              <a:t>，</a:t>
            </a:r>
            <a:r>
              <a:rPr lang="zh-CN" altLang="zh-CN" b="1" dirty="0"/>
              <a:t>D</a:t>
            </a:r>
            <a:r>
              <a:rPr lang="zh-CN" b="1" dirty="0"/>
              <a:t>包含</a:t>
            </a:r>
            <a:r>
              <a:rPr lang="zh-CN" altLang="zh-CN" b="1" dirty="0"/>
              <a:t>G</a:t>
            </a:r>
            <a:r>
              <a:rPr lang="zh-CN" b="1" dirty="0"/>
              <a:t>中的所有点</a:t>
            </a:r>
          </a:p>
          <a:p>
            <a:pPr>
              <a:lnSpc>
                <a:spcPct val="80000"/>
              </a:lnSpc>
            </a:pPr>
            <a:r>
              <a:rPr lang="zh-CN" b="1" dirty="0"/>
              <a:t>   构造新网络的方法如下：</a:t>
            </a:r>
          </a:p>
          <a:p>
            <a:pPr>
              <a:lnSpc>
                <a:spcPct val="80000"/>
              </a:lnSpc>
            </a:pPr>
            <a:r>
              <a:rPr lang="zh-CN" b="1" dirty="0"/>
              <a:t>   </a:t>
            </a:r>
            <a:r>
              <a:rPr lang="zh-CN" altLang="zh-CN" b="1" dirty="0"/>
              <a:t>(1) </a:t>
            </a:r>
            <a:r>
              <a:rPr lang="zh-CN" b="1" dirty="0"/>
              <a:t>加入虚拟源点</a:t>
            </a:r>
            <a:r>
              <a:rPr lang="zh-CN" altLang="zh-CN" b="1" dirty="0"/>
              <a:t>vs</a:t>
            </a:r>
            <a:r>
              <a:rPr lang="zh-CN" b="1" dirty="0"/>
              <a:t>和虚拟汇点</a:t>
            </a:r>
            <a:r>
              <a:rPr lang="zh-CN" altLang="zh-CN" b="1" dirty="0"/>
              <a:t>vt</a:t>
            </a:r>
          </a:p>
          <a:p>
            <a:pPr>
              <a:lnSpc>
                <a:spcPct val="80000"/>
              </a:lnSpc>
            </a:pPr>
            <a:r>
              <a:rPr lang="zh-CN" altLang="zh-CN" b="1" dirty="0"/>
              <a:t>   (2) </a:t>
            </a:r>
            <a:r>
              <a:rPr lang="zh-CN" b="1" dirty="0"/>
              <a:t>若边</a:t>
            </a:r>
            <a:r>
              <a:rPr lang="zh-CN" altLang="zh-CN" b="1" dirty="0"/>
              <a:t>(u,v) </a:t>
            </a:r>
            <a:r>
              <a:rPr lang="zh-CN" b="1" dirty="0"/>
              <a:t>属于 </a:t>
            </a:r>
            <a:r>
              <a:rPr lang="zh-CN" altLang="zh-CN" b="1" dirty="0"/>
              <a:t>G </a:t>
            </a:r>
            <a:r>
              <a:rPr lang="zh-CN" b="1" dirty="0"/>
              <a:t>那么这条边也属于 </a:t>
            </a:r>
            <a:r>
              <a:rPr lang="zh-CN" altLang="zh-CN" b="1" dirty="0"/>
              <a:t>D</a:t>
            </a:r>
            <a:r>
              <a:rPr lang="zh-CN" b="1" dirty="0"/>
              <a:t>， </a:t>
            </a:r>
            <a:r>
              <a:rPr lang="zh-CN" altLang="zh-CN" b="1" dirty="0"/>
              <a:t>cap(u,v) = up(u,v) - low(u,v)</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F4E675BF-992E-4496-90EB-6886B574516D}" type="datetime1">
              <a:rPr lang="zh-CN" altLang="en-US"/>
              <a:pPr/>
              <a:t>2010-8-5</a:t>
            </a:fld>
            <a:endParaRPr lang="zh-CN" altLang="en-US">
              <a:solidFill>
                <a:schemeClr val="tx1"/>
              </a:solidFill>
              <a:latin typeface="Arial" pitchFamily="34" charset="0"/>
            </a:endParaRPr>
          </a:p>
        </p:txBody>
      </p:sp>
      <p:sp>
        <p:nvSpPr>
          <p:cNvPr id="56322" name="Rectangle 2"/>
          <p:cNvSpPr>
            <a:spLocks noGrp="1" noChangeArrowheads="1"/>
          </p:cNvSpPr>
          <p:nvPr>
            <p:ph type="body" idx="1"/>
          </p:nvPr>
        </p:nvSpPr>
        <p:spPr>
          <a:xfrm>
            <a:off x="394085" y="331581"/>
            <a:ext cx="8571927" cy="5487987"/>
          </a:xfrm>
        </p:spPr>
        <p:txBody>
          <a:bodyPr/>
          <a:lstStyle/>
          <a:p>
            <a:r>
              <a:rPr lang="zh-CN" altLang="zh-CN" sz="2200" dirty="0"/>
              <a:t>   </a:t>
            </a:r>
            <a:r>
              <a:rPr lang="zh-CN" altLang="zh-CN" sz="2200" b="1" dirty="0"/>
              <a:t>(3) </a:t>
            </a:r>
            <a:r>
              <a:rPr lang="zh-CN" sz="2200" b="1" dirty="0"/>
              <a:t>对于</a:t>
            </a:r>
            <a:r>
              <a:rPr lang="zh-CN" altLang="zh-CN" sz="2200" b="1" dirty="0"/>
              <a:t>G</a:t>
            </a:r>
            <a:r>
              <a:rPr lang="zh-CN" sz="2200" b="1" dirty="0"/>
              <a:t>中的每一个点</a:t>
            </a:r>
            <a:r>
              <a:rPr lang="zh-CN" altLang="zh-CN" sz="2200" b="1" dirty="0"/>
              <a:t>v</a:t>
            </a:r>
            <a:r>
              <a:rPr lang="zh-CN" sz="2200" b="1" dirty="0"/>
              <a:t>， </a:t>
            </a:r>
            <a:r>
              <a:rPr lang="zh-CN" altLang="zh-CN" sz="2200" b="1" dirty="0"/>
              <a:t>D </a:t>
            </a:r>
            <a:r>
              <a:rPr lang="zh-CN" sz="2200" b="1" dirty="0"/>
              <a:t>中加入边 </a:t>
            </a:r>
            <a:r>
              <a:rPr lang="zh-CN" altLang="zh-CN" sz="2200" b="1" dirty="0"/>
              <a:t>(vs,v) ,cap(vs,v) = ed(v)</a:t>
            </a:r>
          </a:p>
          <a:p>
            <a:r>
              <a:rPr lang="zh-CN" altLang="zh-CN" sz="2200" b="1" dirty="0"/>
              <a:t>   (4) </a:t>
            </a:r>
            <a:r>
              <a:rPr lang="zh-CN" sz="2200" b="1" dirty="0"/>
              <a:t>对于</a:t>
            </a:r>
            <a:r>
              <a:rPr lang="zh-CN" altLang="zh-CN" sz="2200" b="1" dirty="0"/>
              <a:t>G</a:t>
            </a:r>
            <a:r>
              <a:rPr lang="zh-CN" sz="2200" b="1" dirty="0"/>
              <a:t>中的每一个点</a:t>
            </a:r>
            <a:r>
              <a:rPr lang="zh-CN" altLang="zh-CN" sz="2200" b="1" dirty="0"/>
              <a:t>v</a:t>
            </a:r>
            <a:r>
              <a:rPr lang="zh-CN" sz="2200" b="1" dirty="0"/>
              <a:t>， </a:t>
            </a:r>
            <a:r>
              <a:rPr lang="zh-CN" altLang="zh-CN" sz="2200" b="1" dirty="0"/>
              <a:t>D </a:t>
            </a:r>
            <a:r>
              <a:rPr lang="zh-CN" sz="2200" b="1" dirty="0"/>
              <a:t>中加入边 </a:t>
            </a:r>
            <a:r>
              <a:rPr lang="zh-CN" altLang="zh-CN" sz="2200" b="1" dirty="0"/>
              <a:t>(v,vt), cap(v,vt) = st(v)</a:t>
            </a:r>
          </a:p>
          <a:p>
            <a:r>
              <a:rPr lang="zh-CN" altLang="zh-CN" sz="2200" b="1" dirty="0"/>
              <a:t>   (5) </a:t>
            </a:r>
            <a:r>
              <a:rPr lang="zh-CN" sz="2200" b="1" dirty="0"/>
              <a:t>加入边</a:t>
            </a:r>
            <a:r>
              <a:rPr lang="zh-CN" altLang="zh-CN" sz="2200" b="1" dirty="0"/>
              <a:t>(t,s), cap(t,s) = INF</a:t>
            </a:r>
          </a:p>
          <a:p>
            <a:r>
              <a:rPr lang="zh-CN" altLang="zh-CN" sz="2200" b="1" dirty="0"/>
              <a:t>   (6) tflow </a:t>
            </a:r>
            <a:r>
              <a:rPr lang="zh-CN" sz="2200" b="1" dirty="0"/>
              <a:t>为所有边的下界的和</a:t>
            </a:r>
          </a:p>
          <a:p>
            <a:r>
              <a:rPr lang="zh-CN" altLang="zh-CN" sz="2200" b="1" dirty="0"/>
              <a:t>3</a:t>
            </a:r>
            <a:r>
              <a:rPr lang="zh-CN" sz="2200" b="1" dirty="0"/>
              <a:t>：求</a:t>
            </a:r>
            <a:r>
              <a:rPr lang="zh-CN" altLang="zh-CN" sz="2200" b="1" dirty="0"/>
              <a:t>vs</a:t>
            </a:r>
            <a:r>
              <a:rPr lang="zh-CN" sz="2200" b="1" dirty="0"/>
              <a:t>到</a:t>
            </a:r>
            <a:r>
              <a:rPr lang="zh-CN" altLang="zh-CN" sz="2200" b="1" dirty="0"/>
              <a:t>vt</a:t>
            </a:r>
            <a:r>
              <a:rPr lang="zh-CN" sz="2200" b="1" dirty="0"/>
              <a:t>的最大流，若最大流不等于</a:t>
            </a:r>
            <a:r>
              <a:rPr lang="zh-CN" altLang="zh-CN" sz="2200" b="1" dirty="0"/>
              <a:t>tflow</a:t>
            </a:r>
            <a:r>
              <a:rPr lang="zh-CN" sz="2200" b="1" dirty="0"/>
              <a:t>， 则不存在可行流，此问题无解。若相等，转入步骤</a:t>
            </a:r>
            <a:r>
              <a:rPr lang="zh-CN" altLang="zh-CN" sz="2200" b="1" dirty="0"/>
              <a:t>4.</a:t>
            </a:r>
          </a:p>
          <a:p>
            <a:r>
              <a:rPr lang="zh-CN" altLang="zh-CN" sz="2200" b="1" dirty="0"/>
              <a:t>4: </a:t>
            </a:r>
            <a:r>
              <a:rPr lang="zh-CN" sz="2200" b="1" dirty="0"/>
              <a:t>在</a:t>
            </a:r>
            <a:r>
              <a:rPr lang="zh-CN" altLang="zh-CN" sz="2200" b="1" dirty="0"/>
              <a:t>D</a:t>
            </a:r>
            <a:r>
              <a:rPr lang="zh-CN" sz="2200" b="1" dirty="0"/>
              <a:t>中去掉所有和</a:t>
            </a:r>
            <a:r>
              <a:rPr lang="zh-CN" altLang="zh-CN" sz="2200" b="1" dirty="0"/>
              <a:t>vs</a:t>
            </a:r>
            <a:r>
              <a:rPr lang="zh-CN" sz="2200" b="1" dirty="0"/>
              <a:t>，</a:t>
            </a:r>
            <a:r>
              <a:rPr lang="zh-CN" altLang="zh-CN" sz="2200" b="1" dirty="0"/>
              <a:t>vt</a:t>
            </a:r>
            <a:r>
              <a:rPr lang="zh-CN" sz="2200" b="1" dirty="0"/>
              <a:t>相连的边，注意，这里面去掉边应是双向的都去掉，因为我们在更新网络时</a:t>
            </a:r>
          </a:p>
          <a:p>
            <a:r>
              <a:rPr lang="zh-CN" sz="2200" b="1" dirty="0"/>
              <a:t>   反向边的</a:t>
            </a:r>
            <a:r>
              <a:rPr lang="zh-CN" altLang="zh-CN" sz="2200" b="1" dirty="0"/>
              <a:t>cap</a:t>
            </a:r>
            <a:r>
              <a:rPr lang="zh-CN" sz="2200" b="1" dirty="0"/>
              <a:t>也会变化。去掉</a:t>
            </a:r>
            <a:r>
              <a:rPr lang="zh-CN" altLang="zh-CN" sz="2200" b="1" dirty="0"/>
              <a:t>t</a:t>
            </a:r>
            <a:r>
              <a:rPr lang="zh-CN" sz="2200" b="1" dirty="0"/>
              <a:t>到</a:t>
            </a:r>
            <a:r>
              <a:rPr lang="zh-CN" altLang="zh-CN" sz="2200" b="1" dirty="0"/>
              <a:t>s</a:t>
            </a:r>
            <a:r>
              <a:rPr lang="zh-CN" sz="2200" b="1" dirty="0"/>
              <a:t>的附加边，注意这也应该是双向的。其他的边不要改变，包括增广之后</a:t>
            </a:r>
          </a:p>
          <a:p>
            <a:r>
              <a:rPr lang="zh-CN" sz="2200" b="1" dirty="0"/>
              <a:t>   引起变化的</a:t>
            </a:r>
            <a:r>
              <a:rPr lang="zh-CN" altLang="zh-CN" sz="2200" b="1" dirty="0"/>
              <a:t>cap</a:t>
            </a:r>
            <a:r>
              <a:rPr lang="zh-CN" sz="2200" b="1" dirty="0"/>
              <a:t>。</a:t>
            </a:r>
          </a:p>
          <a:p>
            <a:r>
              <a:rPr lang="zh-CN" altLang="zh-CN" sz="2200" b="1" dirty="0"/>
              <a:t>5</a:t>
            </a:r>
            <a:r>
              <a:rPr lang="zh-CN" sz="2200" b="1" dirty="0"/>
              <a:t>：在这个去掉边之后的图中接着运行求</a:t>
            </a:r>
            <a:r>
              <a:rPr lang="zh-CN" altLang="zh-CN" sz="2200" b="1" dirty="0"/>
              <a:t>s</a:t>
            </a:r>
            <a:r>
              <a:rPr lang="zh-CN" sz="2200" b="1" dirty="0"/>
              <a:t>到</a:t>
            </a:r>
            <a:r>
              <a:rPr lang="zh-CN" altLang="zh-CN" sz="2200" b="1" dirty="0"/>
              <a:t>t</a:t>
            </a:r>
            <a:r>
              <a:rPr lang="zh-CN" sz="2200" b="1" dirty="0"/>
              <a:t>的最大流算法。这样我们就知道了每条边上的流值。</a:t>
            </a:r>
          </a:p>
          <a:p>
            <a:r>
              <a:rPr lang="zh-CN" sz="2200" b="1" dirty="0"/>
              <a:t>   即我们知道现在图中每条边的流值，设为</a:t>
            </a:r>
            <a:r>
              <a:rPr lang="zh-CN" altLang="zh-CN" sz="2200" b="1" dirty="0"/>
              <a:t>f(u,v), </a:t>
            </a:r>
            <a:r>
              <a:rPr lang="zh-CN" sz="2200" b="1" dirty="0"/>
              <a:t>那么我们要求的流值为</a:t>
            </a:r>
            <a:r>
              <a:rPr lang="zh-CN" altLang="zh-CN" sz="2200" b="1" dirty="0"/>
              <a:t>flow(u,v)+low(u,v),</a:t>
            </a:r>
            <a:r>
              <a:rPr lang="zh-CN" sz="2200" b="1" dirty="0"/>
              <a:t>接着流入到</a:t>
            </a:r>
            <a:r>
              <a:rPr lang="zh-CN" altLang="zh-CN" sz="2200" b="1" dirty="0"/>
              <a:t>t</a:t>
            </a:r>
            <a:r>
              <a:rPr lang="zh-CN" sz="2200" b="1" dirty="0"/>
              <a:t>的流的值也可以计算出来了。</a:t>
            </a:r>
          </a:p>
          <a:p>
            <a:endParaRPr lang="zh-CN" altLang="zh-CN" sz="1800" b="1"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fld id="{F4E675BF-992E-4496-90EB-6886B574516D}" type="datetime1">
              <a:rPr lang="zh-CN" altLang="en-US"/>
              <a:pPr/>
              <a:t>2010-8-5</a:t>
            </a:fld>
            <a:endParaRPr lang="zh-CN" altLang="en-US">
              <a:solidFill>
                <a:schemeClr val="tx1"/>
              </a:solidFill>
              <a:latin typeface="Arial" pitchFamily="34" charset="0"/>
            </a:endParaRPr>
          </a:p>
        </p:txBody>
      </p:sp>
      <p:sp>
        <p:nvSpPr>
          <p:cNvPr id="57346" name="标题 1"/>
          <p:cNvSpPr txBox="1">
            <a:spLocks noChangeArrowheads="1"/>
          </p:cNvSpPr>
          <p:nvPr/>
        </p:nvSpPr>
        <p:spPr bwMode="auto">
          <a:xfrm>
            <a:off x="466725" y="620713"/>
            <a:ext cx="8229600" cy="719137"/>
          </a:xfrm>
          <a:prstGeom prst="rect">
            <a:avLst/>
          </a:prstGeom>
          <a:noFill/>
          <a:ln w="9525">
            <a:noFill/>
            <a:miter lim="800000"/>
            <a:headEnd/>
            <a:tailEnd/>
          </a:ln>
        </p:spPr>
        <p:txBody>
          <a:bodyPr/>
          <a:lstStyle/>
          <a:p>
            <a:pPr eaLnBrk="1" hangingPunct="1"/>
            <a:r>
              <a:rPr lang="zh-CN" altLang="en-US" sz="3700">
                <a:solidFill>
                  <a:srgbClr val="7030A0"/>
                </a:solidFill>
                <a:latin typeface="Calibri" pitchFamily="34" charset="0"/>
                <a:ea typeface="隶书" pitchFamily="49" charset="-122"/>
                <a:sym typeface="隶书" pitchFamily="49" charset="-122"/>
              </a:rPr>
              <a:t>最小费用最大流</a:t>
            </a:r>
          </a:p>
          <a:p>
            <a:r>
              <a:rPr lang="zh-CN" altLang="en-US" b="1" i="1">
                <a:latin typeface="Calibri" pitchFamily="34" charset="0"/>
                <a:ea typeface="隶书" pitchFamily="49" charset="-122"/>
                <a:sym typeface="隶书" pitchFamily="49" charset="-122"/>
              </a:rPr>
              <a:t>以下内容引自</a:t>
            </a:r>
            <a:r>
              <a:rPr lang="en-US">
                <a:latin typeface="Calibri" pitchFamily="34" charset="0"/>
                <a:ea typeface="MS PGothic" pitchFamily="34" charset="-128"/>
                <a:sym typeface="MS PGothic" pitchFamily="34" charset="-128"/>
              </a:rPr>
              <a:t>http://web.nuist.edu.cn/courses/dlxxxt/ch5/5.7.3.htm</a:t>
            </a:r>
            <a:endParaRPr lang="zh-CN" altLang="en-US"/>
          </a:p>
        </p:txBody>
      </p:sp>
      <p:sp>
        <p:nvSpPr>
          <p:cNvPr id="57347" name="Rectangle 40"/>
          <p:cNvSpPr>
            <a:spLocks noChangeArrowheads="1"/>
          </p:cNvSpPr>
          <p:nvPr/>
        </p:nvSpPr>
        <p:spPr bwMode="auto">
          <a:xfrm>
            <a:off x="0" y="0"/>
            <a:ext cx="9144000" cy="0"/>
          </a:xfrm>
          <a:prstGeom prst="rect">
            <a:avLst/>
          </a:prstGeom>
          <a:noFill/>
          <a:ln w="9525">
            <a:noFill/>
            <a:miter lim="800000"/>
            <a:headEnd/>
            <a:tailEnd/>
          </a:ln>
        </p:spPr>
        <p:txBody>
          <a:bodyPr wrap="none" anchor="ctr"/>
          <a:lstStyle/>
          <a:p>
            <a:endParaRPr lang="zh-CN" altLang="zh-CN">
              <a:latin typeface="隶书" pitchFamily="49" charset="-122"/>
              <a:ea typeface="隶书" pitchFamily="49" charset="-122"/>
              <a:sym typeface="隶书" pitchFamily="49" charset="-122"/>
            </a:endParaRPr>
          </a:p>
        </p:txBody>
      </p:sp>
      <p:sp>
        <p:nvSpPr>
          <p:cNvPr id="57348" name="Rectangle 71"/>
          <p:cNvSpPr>
            <a:spLocks noChangeArrowheads="1"/>
          </p:cNvSpPr>
          <p:nvPr/>
        </p:nvSpPr>
        <p:spPr bwMode="auto">
          <a:xfrm>
            <a:off x="0" y="0"/>
            <a:ext cx="9144000" cy="0"/>
          </a:xfrm>
          <a:prstGeom prst="rect">
            <a:avLst/>
          </a:prstGeom>
          <a:noFill/>
          <a:ln w="9525">
            <a:noFill/>
            <a:miter lim="800000"/>
            <a:headEnd/>
            <a:tailEnd/>
          </a:ln>
        </p:spPr>
        <p:txBody>
          <a:bodyPr wrap="none" anchor="ctr"/>
          <a:lstStyle/>
          <a:p>
            <a:endParaRPr lang="zh-CN" altLang="zh-CN">
              <a:latin typeface="隶书" pitchFamily="49" charset="-122"/>
              <a:ea typeface="隶书" pitchFamily="49" charset="-122"/>
              <a:sym typeface="隶书" pitchFamily="49" charset="-122"/>
            </a:endParaRPr>
          </a:p>
        </p:txBody>
      </p:sp>
      <p:sp>
        <p:nvSpPr>
          <p:cNvPr id="57349" name="Rectangle 4"/>
          <p:cNvSpPr>
            <a:spLocks noChangeArrowheads="1"/>
          </p:cNvSpPr>
          <p:nvPr/>
        </p:nvSpPr>
        <p:spPr bwMode="auto">
          <a:xfrm>
            <a:off x="395288" y="1844675"/>
            <a:ext cx="8353425" cy="4092575"/>
          </a:xfrm>
          <a:prstGeom prst="rect">
            <a:avLst/>
          </a:prstGeom>
          <a:noFill/>
          <a:ln w="9525">
            <a:noFill/>
            <a:miter lim="800000"/>
            <a:headEnd/>
            <a:tailEnd/>
          </a:ln>
        </p:spPr>
        <p:txBody>
          <a:bodyPr anchor="ctr"/>
          <a:lstStyle/>
          <a:p>
            <a:pPr eaLnBrk="1" hangingPunct="1"/>
            <a:r>
              <a:rPr lang="zh-CN" altLang="en-US" sz="2600" b="1" i="1"/>
              <a:t>设有一个网络图G(V，E)，，V={s,a,b,c,…,s’}，E中的每条边(i,j)对应一个容量c(i,j)与输送单位流量所需费用a(i,j)。如有一个运输方案（可行流），流量为f(i,j)，则最小费用最大流问题就是这样一个求极值问题：</a:t>
            </a:r>
          </a:p>
          <a:p>
            <a:pPr eaLnBrk="1" hangingPunct="1"/>
            <a:endParaRPr lang="en-US" sz="2600"/>
          </a:p>
          <a:p>
            <a:pPr eaLnBrk="1" hangingPunct="1"/>
            <a:endParaRPr lang="zh-CN" altLang="en-US" sz="2600" b="1" i="1"/>
          </a:p>
          <a:p>
            <a:pPr eaLnBrk="1" hangingPunct="1"/>
            <a:endParaRPr lang="zh-CN" altLang="en-US" sz="2600" b="1" i="1"/>
          </a:p>
          <a:p>
            <a:r>
              <a:rPr lang="zh-CN" altLang="en-US" sz="2600" b="1" i="1"/>
              <a:t>                   </a:t>
            </a:r>
          </a:p>
          <a:p>
            <a:r>
              <a:rPr lang="zh-CN" altLang="en-US" sz="2600" b="1" i="1"/>
              <a:t>其中F为G的最大流的集合，即在最大流中寻找一个费用最小的最大流。</a:t>
            </a:r>
            <a:endParaRPr lang="zh-CN" altLang="en-US"/>
          </a:p>
        </p:txBody>
      </p:sp>
      <p:pic>
        <p:nvPicPr>
          <p:cNvPr id="57350" name="Picture 5"/>
          <p:cNvPicPr>
            <a:picLocks noChangeAspect="1" noChangeArrowheads="1"/>
          </p:cNvPicPr>
          <p:nvPr/>
        </p:nvPicPr>
        <p:blipFill>
          <a:blip r:embed="rId2"/>
          <a:srcRect/>
          <a:stretch>
            <a:fillRect/>
          </a:stretch>
        </p:blipFill>
        <p:spPr bwMode="auto">
          <a:xfrm>
            <a:off x="1547813" y="3573463"/>
            <a:ext cx="6365875" cy="11160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F4E675BF-992E-4496-90EB-6886B574516D}" type="datetime1">
              <a:rPr lang="zh-CN" altLang="en-US"/>
              <a:pPr/>
              <a:t>2010-8-5</a:t>
            </a:fld>
            <a:endParaRPr lang="zh-CN" altLang="en-US">
              <a:solidFill>
                <a:schemeClr val="tx1"/>
              </a:solidFill>
              <a:latin typeface="Arial" pitchFamily="34" charset="0"/>
            </a:endParaRPr>
          </a:p>
        </p:txBody>
      </p:sp>
      <p:sp>
        <p:nvSpPr>
          <p:cNvPr id="58370" name="矩形 6"/>
          <p:cNvSpPr>
            <a:spLocks noChangeArrowheads="1"/>
          </p:cNvSpPr>
          <p:nvPr/>
        </p:nvSpPr>
        <p:spPr bwMode="auto">
          <a:xfrm>
            <a:off x="250825" y="1123950"/>
            <a:ext cx="8642350" cy="3540125"/>
          </a:xfrm>
          <a:prstGeom prst="rect">
            <a:avLst/>
          </a:prstGeom>
          <a:noFill/>
          <a:ln w="9525">
            <a:noFill/>
            <a:miter lim="800000"/>
            <a:headEnd/>
            <a:tailEnd/>
          </a:ln>
        </p:spPr>
        <p:txBody>
          <a:bodyPr/>
          <a:lstStyle/>
          <a:p>
            <a:r>
              <a:rPr lang="zh-CN" altLang="en-US" sz="2800">
                <a:latin typeface="Arial"/>
                <a:ea typeface="隶书" pitchFamily="49" charset="-122"/>
                <a:sym typeface="隶书" pitchFamily="49" charset="-122"/>
              </a:rPr>
              <a:t> </a:t>
            </a:r>
            <a:r>
              <a:rPr lang="zh-CN" altLang="en-US" sz="2800">
                <a:latin typeface="隶书" pitchFamily="49" charset="-122"/>
                <a:ea typeface="隶书" pitchFamily="49" charset="-122"/>
                <a:sym typeface="隶书" pitchFamily="49" charset="-122"/>
              </a:rPr>
              <a:t>确定最小费最大流的过程实际上是一个多次迭代的过程。</a:t>
            </a:r>
            <a:r>
              <a:rPr lang="zh-CN" altLang="en-US" sz="2800" b="1">
                <a:latin typeface="隶书" pitchFamily="49" charset="-122"/>
                <a:ea typeface="隶书" pitchFamily="49" charset="-122"/>
                <a:sym typeface="隶书" pitchFamily="49" charset="-122"/>
              </a:rPr>
              <a:t>基本思想</a:t>
            </a:r>
            <a:r>
              <a:rPr lang="zh-CN" altLang="en-US" sz="2800">
                <a:latin typeface="隶书" pitchFamily="49" charset="-122"/>
                <a:ea typeface="隶书" pitchFamily="49" charset="-122"/>
                <a:sym typeface="隶书" pitchFamily="49" charset="-122"/>
              </a:rPr>
              <a:t>是：从零流为初始可行流开始，在每次迭代过程中对每条边赋予与</a:t>
            </a:r>
            <a:r>
              <a:rPr lang="en-US" sz="2800">
                <a:latin typeface="Calibri" pitchFamily="34" charset="0"/>
                <a:sym typeface="Calibri" pitchFamily="34" charset="0"/>
              </a:rPr>
              <a:t>c(i,j)</a:t>
            </a:r>
            <a:r>
              <a:rPr lang="zh-CN" altLang="en-US" sz="2800">
                <a:latin typeface="隶书" pitchFamily="49" charset="-122"/>
                <a:ea typeface="隶书" pitchFamily="49" charset="-122"/>
                <a:sym typeface="隶书" pitchFamily="49" charset="-122"/>
              </a:rPr>
              <a:t>（容量）、</a:t>
            </a:r>
            <a:r>
              <a:rPr lang="en-US" sz="2800">
                <a:latin typeface="Calibri" pitchFamily="34" charset="0"/>
                <a:sym typeface="Calibri" pitchFamily="34" charset="0"/>
              </a:rPr>
              <a:t>a(i,j)</a:t>
            </a:r>
            <a:r>
              <a:rPr lang="zh-CN" altLang="en-US" sz="2800">
                <a:latin typeface="隶书" pitchFamily="49" charset="-122"/>
                <a:ea typeface="隶书" pitchFamily="49" charset="-122"/>
                <a:sym typeface="隶书" pitchFamily="49" charset="-122"/>
              </a:rPr>
              <a:t>（单位流量运输费用）、</a:t>
            </a:r>
            <a:r>
              <a:rPr lang="en-US" sz="2800">
                <a:latin typeface="Calibri" pitchFamily="34" charset="0"/>
                <a:sym typeface="Calibri" pitchFamily="34" charset="0"/>
              </a:rPr>
              <a:t>f(i,j)</a:t>
            </a:r>
            <a:r>
              <a:rPr lang="zh-CN" altLang="en-US" sz="2800">
                <a:latin typeface="隶书" pitchFamily="49" charset="-122"/>
                <a:ea typeface="隶书" pitchFamily="49" charset="-122"/>
                <a:sym typeface="隶书" pitchFamily="49" charset="-122"/>
              </a:rPr>
              <a:t>（现有流的流量）有关的权数</a:t>
            </a:r>
            <a:r>
              <a:rPr lang="en-US" sz="2800">
                <a:latin typeface="Calibri" pitchFamily="34" charset="0"/>
                <a:sym typeface="Calibri" pitchFamily="34" charset="0"/>
              </a:rPr>
              <a:t>ω(i,j)</a:t>
            </a:r>
            <a:r>
              <a:rPr lang="zh-CN" altLang="en-US" sz="2800">
                <a:latin typeface="隶书" pitchFamily="49" charset="-122"/>
                <a:ea typeface="隶书" pitchFamily="49" charset="-122"/>
                <a:sym typeface="隶书" pitchFamily="49" charset="-122"/>
              </a:rPr>
              <a:t>，形成一个有向赋权图。再用求最短距离路径的方法确定由发点</a:t>
            </a:r>
            <a:r>
              <a:rPr lang="en-US" sz="2800">
                <a:latin typeface="Calibri" pitchFamily="34" charset="0"/>
                <a:sym typeface="Calibri" pitchFamily="34" charset="0"/>
              </a:rPr>
              <a:t>s</a:t>
            </a:r>
            <a:r>
              <a:rPr lang="zh-CN" altLang="en-US" sz="2800">
                <a:latin typeface="隶书" pitchFamily="49" charset="-122"/>
                <a:ea typeface="隶书" pitchFamily="49" charset="-122"/>
                <a:sym typeface="隶书" pitchFamily="49" charset="-122"/>
              </a:rPr>
              <a:t>至收点</a:t>
            </a:r>
            <a:r>
              <a:rPr lang="en-US" sz="2800">
                <a:latin typeface="Calibri" pitchFamily="34" charset="0"/>
                <a:sym typeface="Calibri" pitchFamily="34" charset="0"/>
              </a:rPr>
              <a:t>s’</a:t>
            </a:r>
            <a:r>
              <a:rPr lang="zh-CN" altLang="en-US" sz="2800">
                <a:latin typeface="隶书" pitchFamily="49" charset="-122"/>
                <a:ea typeface="隶书" pitchFamily="49" charset="-122"/>
                <a:sym typeface="隶书" pitchFamily="49" charset="-122"/>
              </a:rPr>
              <a:t>的费用最小的非饱和路，沿着该路增加流量，得到相应的新流。经过多次迭代，直至达到最大流为止。</a:t>
            </a:r>
            <a:endParaRPr lang="zh-CN" altLang="en-US"/>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fld id="{F4E675BF-992E-4496-90EB-6886B574516D}" type="datetime1">
              <a:rPr lang="zh-CN" altLang="en-US"/>
              <a:pPr/>
              <a:t>2010-8-5</a:t>
            </a:fld>
            <a:endParaRPr lang="zh-CN" altLang="en-US">
              <a:solidFill>
                <a:schemeClr val="tx1"/>
              </a:solidFill>
              <a:latin typeface="Arial" pitchFamily="34" charset="0"/>
            </a:endParaRPr>
          </a:p>
        </p:txBody>
      </p:sp>
      <p:sp>
        <p:nvSpPr>
          <p:cNvPr id="59394" name="矩形 1"/>
          <p:cNvSpPr>
            <a:spLocks noChangeArrowheads="1"/>
          </p:cNvSpPr>
          <p:nvPr/>
        </p:nvSpPr>
        <p:spPr bwMode="auto">
          <a:xfrm>
            <a:off x="250825" y="1123950"/>
            <a:ext cx="8642350" cy="1816100"/>
          </a:xfrm>
          <a:prstGeom prst="rect">
            <a:avLst/>
          </a:prstGeom>
          <a:noFill/>
          <a:ln w="9525">
            <a:noFill/>
            <a:miter lim="800000"/>
            <a:headEnd/>
            <a:tailEnd/>
          </a:ln>
        </p:spPr>
        <p:txBody>
          <a:bodyPr/>
          <a:lstStyle/>
          <a:p>
            <a:r>
              <a:rPr lang="zh-CN" altLang="en-US" sz="2800">
                <a:latin typeface="Arial"/>
                <a:ea typeface="隶书" pitchFamily="49" charset="-122"/>
                <a:sym typeface="隶书" pitchFamily="49" charset="-122"/>
              </a:rPr>
              <a:t>    </a:t>
            </a:r>
            <a:r>
              <a:rPr lang="zh-CN" altLang="en-US" sz="2800" b="1">
                <a:latin typeface="隶书" pitchFamily="49" charset="-122"/>
                <a:ea typeface="隶书" pitchFamily="49" charset="-122"/>
                <a:sym typeface="隶书" pitchFamily="49" charset="-122"/>
              </a:rPr>
              <a:t>构造权数的方法</a:t>
            </a:r>
            <a:r>
              <a:rPr lang="zh-CN" altLang="en-US" sz="2800">
                <a:latin typeface="隶书" pitchFamily="49" charset="-122"/>
                <a:ea typeface="隶书" pitchFamily="49" charset="-122"/>
                <a:sym typeface="隶书" pitchFamily="49" charset="-122"/>
              </a:rPr>
              <a:t>如下：</a:t>
            </a:r>
          </a:p>
          <a:p>
            <a:r>
              <a:rPr lang="zh-CN" altLang="en-US" sz="2800">
                <a:latin typeface="Arial"/>
                <a:ea typeface="隶书" pitchFamily="49" charset="-122"/>
                <a:sym typeface="隶书" pitchFamily="49" charset="-122"/>
              </a:rPr>
              <a:t>    </a:t>
            </a:r>
            <a:r>
              <a:rPr lang="zh-CN" altLang="en-US" sz="2800">
                <a:latin typeface="隶书" pitchFamily="49" charset="-122"/>
                <a:ea typeface="隶书" pitchFamily="49" charset="-122"/>
                <a:sym typeface="隶书" pitchFamily="49" charset="-122"/>
              </a:rPr>
              <a:t>对任意边（</a:t>
            </a:r>
            <a:r>
              <a:rPr lang="en-US" sz="2800">
                <a:latin typeface="Calibri" pitchFamily="34" charset="0"/>
                <a:sym typeface="Calibri" pitchFamily="34" charset="0"/>
              </a:rPr>
              <a:t>i</a:t>
            </a:r>
            <a:r>
              <a:rPr lang="zh-CN" altLang="en-US" sz="2800">
                <a:latin typeface="隶书" pitchFamily="49" charset="-122"/>
                <a:ea typeface="隶书" pitchFamily="49" charset="-122"/>
                <a:sym typeface="隶书" pitchFamily="49" charset="-122"/>
              </a:rPr>
              <a:t>，</a:t>
            </a:r>
            <a:r>
              <a:rPr lang="en-US" sz="2800">
                <a:latin typeface="Calibri" pitchFamily="34" charset="0"/>
                <a:sym typeface="Calibri" pitchFamily="34" charset="0"/>
              </a:rPr>
              <a:t>j</a:t>
            </a:r>
            <a:r>
              <a:rPr lang="zh-CN" altLang="en-US" sz="2800">
                <a:latin typeface="隶书" pitchFamily="49" charset="-122"/>
                <a:ea typeface="隶书" pitchFamily="49" charset="-122"/>
                <a:sym typeface="隶书" pitchFamily="49" charset="-122"/>
              </a:rPr>
              <a:t>），根据现有的流</a:t>
            </a:r>
            <a:r>
              <a:rPr lang="en-US" sz="2800">
                <a:latin typeface="Calibri" pitchFamily="34" charset="0"/>
                <a:sym typeface="Calibri" pitchFamily="34" charset="0"/>
              </a:rPr>
              <a:t>f</a:t>
            </a:r>
            <a:r>
              <a:rPr lang="zh-CN" altLang="en-US" sz="2800">
                <a:latin typeface="隶书" pitchFamily="49" charset="-122"/>
                <a:ea typeface="隶书" pitchFamily="49" charset="-122"/>
                <a:sym typeface="隶书" pitchFamily="49" charset="-122"/>
              </a:rPr>
              <a:t>，该边上的流量可能增加，也可能减少。因此，每条边赋予向前费用权</a:t>
            </a:r>
            <a:r>
              <a:rPr lang="en-US" sz="2800">
                <a:latin typeface="Calibri" pitchFamily="34" charset="0"/>
                <a:sym typeface="Calibri" pitchFamily="34" charset="0"/>
              </a:rPr>
              <a:t>ω+</a:t>
            </a:r>
            <a:r>
              <a:rPr lang="zh-CN" altLang="en-US" sz="2800">
                <a:latin typeface="隶书" pitchFamily="49" charset="-122"/>
                <a:ea typeface="隶书" pitchFamily="49" charset="-122"/>
                <a:sym typeface="隶书" pitchFamily="49" charset="-122"/>
              </a:rPr>
              <a:t>（</a:t>
            </a:r>
            <a:r>
              <a:rPr lang="en-US" sz="2800">
                <a:latin typeface="Calibri" pitchFamily="34" charset="0"/>
                <a:sym typeface="Calibri" pitchFamily="34" charset="0"/>
              </a:rPr>
              <a:t>i</a:t>
            </a:r>
            <a:r>
              <a:rPr lang="zh-CN" altLang="en-US" sz="2800">
                <a:latin typeface="隶书" pitchFamily="49" charset="-122"/>
                <a:ea typeface="隶书" pitchFamily="49" charset="-122"/>
                <a:sym typeface="隶书" pitchFamily="49" charset="-122"/>
              </a:rPr>
              <a:t>，</a:t>
            </a:r>
            <a:r>
              <a:rPr lang="en-US" sz="2800">
                <a:latin typeface="Calibri" pitchFamily="34" charset="0"/>
                <a:sym typeface="Calibri" pitchFamily="34" charset="0"/>
              </a:rPr>
              <a:t>j</a:t>
            </a:r>
            <a:r>
              <a:rPr lang="zh-CN" altLang="en-US" sz="2800">
                <a:latin typeface="隶书" pitchFamily="49" charset="-122"/>
                <a:ea typeface="隶书" pitchFamily="49" charset="-122"/>
                <a:sym typeface="隶书" pitchFamily="49" charset="-122"/>
              </a:rPr>
              <a:t>）与向后费用权</a:t>
            </a:r>
            <a:r>
              <a:rPr lang="en-US" sz="2800">
                <a:latin typeface="Calibri" pitchFamily="34" charset="0"/>
                <a:sym typeface="Calibri" pitchFamily="34" charset="0"/>
              </a:rPr>
              <a:t>ω-</a:t>
            </a:r>
            <a:r>
              <a:rPr lang="zh-CN" altLang="en-US" sz="2800">
                <a:latin typeface="隶书" pitchFamily="49" charset="-122"/>
                <a:ea typeface="隶书" pitchFamily="49" charset="-122"/>
                <a:sym typeface="隶书" pitchFamily="49" charset="-122"/>
              </a:rPr>
              <a:t>（</a:t>
            </a:r>
            <a:r>
              <a:rPr lang="en-US" sz="2800">
                <a:latin typeface="Calibri" pitchFamily="34" charset="0"/>
                <a:sym typeface="Calibri" pitchFamily="34" charset="0"/>
              </a:rPr>
              <a:t>i</a:t>
            </a:r>
            <a:r>
              <a:rPr lang="zh-CN" altLang="en-US" sz="2800">
                <a:latin typeface="隶书" pitchFamily="49" charset="-122"/>
                <a:ea typeface="隶书" pitchFamily="49" charset="-122"/>
                <a:sym typeface="隶书" pitchFamily="49" charset="-122"/>
              </a:rPr>
              <a:t>，</a:t>
            </a:r>
            <a:r>
              <a:rPr lang="en-US" sz="2800">
                <a:latin typeface="Calibri" pitchFamily="34" charset="0"/>
                <a:sym typeface="Calibri" pitchFamily="34" charset="0"/>
              </a:rPr>
              <a:t>j</a:t>
            </a:r>
            <a:r>
              <a:rPr lang="zh-CN" altLang="en-US" sz="2800">
                <a:latin typeface="隶书" pitchFamily="49" charset="-122"/>
                <a:ea typeface="隶书" pitchFamily="49" charset="-122"/>
                <a:sym typeface="隶书" pitchFamily="49" charset="-122"/>
              </a:rPr>
              <a:t>）：</a:t>
            </a:r>
            <a:endParaRPr lang="zh-CN" altLang="en-US"/>
          </a:p>
        </p:txBody>
      </p:sp>
      <p:pic>
        <p:nvPicPr>
          <p:cNvPr id="59395" name="Picture 3"/>
          <p:cNvPicPr>
            <a:picLocks noChangeAspect="1" noChangeArrowheads="1"/>
          </p:cNvPicPr>
          <p:nvPr/>
        </p:nvPicPr>
        <p:blipFill>
          <a:blip r:embed="rId2"/>
          <a:srcRect/>
          <a:stretch>
            <a:fillRect/>
          </a:stretch>
        </p:blipFill>
        <p:spPr bwMode="auto">
          <a:xfrm>
            <a:off x="4427538" y="3286125"/>
            <a:ext cx="2747962" cy="1176338"/>
          </a:xfrm>
          <a:prstGeom prst="rect">
            <a:avLst/>
          </a:prstGeom>
          <a:noFill/>
          <a:ln w="9525">
            <a:noFill/>
            <a:miter lim="800000"/>
            <a:headEnd/>
            <a:tailEnd/>
          </a:ln>
        </p:spPr>
      </p:pic>
      <p:pic>
        <p:nvPicPr>
          <p:cNvPr id="59396" name="Picture 4"/>
          <p:cNvPicPr>
            <a:picLocks noChangeAspect="1" noChangeArrowheads="1"/>
          </p:cNvPicPr>
          <p:nvPr/>
        </p:nvPicPr>
        <p:blipFill>
          <a:blip r:embed="rId3"/>
          <a:srcRect/>
          <a:stretch>
            <a:fillRect/>
          </a:stretch>
        </p:blipFill>
        <p:spPr bwMode="auto">
          <a:xfrm>
            <a:off x="1042988" y="5229225"/>
            <a:ext cx="3192462" cy="1152525"/>
          </a:xfrm>
          <a:prstGeom prst="rect">
            <a:avLst/>
          </a:prstGeom>
          <a:noFill/>
          <a:ln w="9525">
            <a:noFill/>
            <a:miter lim="800000"/>
            <a:headEnd/>
            <a:tailEnd/>
          </a:ln>
        </p:spPr>
      </p:pic>
      <p:pic>
        <p:nvPicPr>
          <p:cNvPr id="59397" name="Picture 5"/>
          <p:cNvPicPr>
            <a:picLocks noChangeAspect="1" noChangeArrowheads="1"/>
          </p:cNvPicPr>
          <p:nvPr/>
        </p:nvPicPr>
        <p:blipFill>
          <a:blip r:embed="rId4"/>
          <a:srcRect/>
          <a:stretch>
            <a:fillRect/>
          </a:stretch>
        </p:blipFill>
        <p:spPr bwMode="auto">
          <a:xfrm>
            <a:off x="4429125" y="5230813"/>
            <a:ext cx="2016125" cy="1165225"/>
          </a:xfrm>
          <a:prstGeom prst="rect">
            <a:avLst/>
          </a:prstGeom>
          <a:noFill/>
          <a:ln w="9525">
            <a:noFill/>
            <a:miter lim="800000"/>
            <a:headEnd/>
            <a:tailEnd/>
          </a:ln>
        </p:spPr>
      </p:pic>
      <p:pic>
        <p:nvPicPr>
          <p:cNvPr id="59398" name="Picture 2"/>
          <p:cNvPicPr>
            <a:picLocks noChangeAspect="1" noChangeArrowheads="1"/>
          </p:cNvPicPr>
          <p:nvPr/>
        </p:nvPicPr>
        <p:blipFill>
          <a:blip r:embed="rId5"/>
          <a:srcRect/>
          <a:stretch>
            <a:fillRect/>
          </a:stretch>
        </p:blipFill>
        <p:spPr bwMode="auto">
          <a:xfrm>
            <a:off x="900113" y="3213100"/>
            <a:ext cx="3330575" cy="1320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fld id="{F4E675BF-992E-4496-90EB-6886B574516D}" type="datetime1">
              <a:rPr lang="zh-CN" altLang="en-US"/>
              <a:pPr/>
              <a:t>2010-8-5</a:t>
            </a:fld>
            <a:endParaRPr lang="zh-CN" altLang="en-US">
              <a:solidFill>
                <a:schemeClr val="tx1"/>
              </a:solidFill>
              <a:latin typeface="Arial" pitchFamily="34" charset="0"/>
            </a:endParaRPr>
          </a:p>
        </p:txBody>
      </p:sp>
      <p:sp>
        <p:nvSpPr>
          <p:cNvPr id="60418" name="矩形 1"/>
          <p:cNvSpPr>
            <a:spLocks noChangeArrowheads="1"/>
          </p:cNvSpPr>
          <p:nvPr/>
        </p:nvSpPr>
        <p:spPr bwMode="auto">
          <a:xfrm>
            <a:off x="827088" y="981075"/>
            <a:ext cx="7993062" cy="2092325"/>
          </a:xfrm>
          <a:prstGeom prst="rect">
            <a:avLst/>
          </a:prstGeom>
          <a:noFill/>
          <a:ln w="9525">
            <a:noFill/>
            <a:miter lim="800000"/>
            <a:headEnd/>
            <a:tailEnd/>
          </a:ln>
        </p:spPr>
        <p:txBody>
          <a:bodyPr/>
          <a:lstStyle/>
          <a:p>
            <a:r>
              <a:rPr lang="zh-CN" altLang="en-US" sz="2600">
                <a:latin typeface="隶书" pitchFamily="49" charset="-122"/>
                <a:ea typeface="隶书" pitchFamily="49" charset="-122"/>
                <a:sym typeface="隶书" pitchFamily="49" charset="-122"/>
              </a:rPr>
              <a:t>对于赋权后的有向图，如把权</a:t>
            </a:r>
            <a:r>
              <a:rPr lang="en-US" sz="2600">
                <a:latin typeface="Calibri" pitchFamily="34" charset="0"/>
                <a:sym typeface="Calibri" pitchFamily="34" charset="0"/>
              </a:rPr>
              <a:t>ω</a:t>
            </a:r>
            <a:r>
              <a:rPr lang="zh-CN" altLang="en-US" sz="2600">
                <a:latin typeface="隶书" pitchFamily="49" charset="-122"/>
                <a:ea typeface="隶书" pitchFamily="49" charset="-122"/>
                <a:sym typeface="隶书" pitchFamily="49" charset="-122"/>
              </a:rPr>
              <a:t>（</a:t>
            </a:r>
            <a:r>
              <a:rPr lang="en-US" sz="2600">
                <a:latin typeface="Calibri" pitchFamily="34" charset="0"/>
                <a:sym typeface="Calibri" pitchFamily="34" charset="0"/>
              </a:rPr>
              <a:t>i</a:t>
            </a:r>
            <a:r>
              <a:rPr lang="zh-CN" altLang="en-US" sz="2600">
                <a:latin typeface="隶书" pitchFamily="49" charset="-122"/>
                <a:ea typeface="隶书" pitchFamily="49" charset="-122"/>
                <a:sym typeface="隶书" pitchFamily="49" charset="-122"/>
              </a:rPr>
              <a:t>，</a:t>
            </a:r>
            <a:r>
              <a:rPr lang="en-US" sz="2600">
                <a:latin typeface="Calibri" pitchFamily="34" charset="0"/>
                <a:sym typeface="Calibri" pitchFamily="34" charset="0"/>
              </a:rPr>
              <a:t>j</a:t>
            </a:r>
            <a:r>
              <a:rPr lang="zh-CN" altLang="en-US" sz="2600">
                <a:latin typeface="隶书" pitchFamily="49" charset="-122"/>
                <a:ea typeface="隶书" pitchFamily="49" charset="-122"/>
                <a:sym typeface="隶书" pitchFamily="49" charset="-122"/>
              </a:rPr>
              <a:t>）看作长度，即可确定</a:t>
            </a:r>
            <a:r>
              <a:rPr lang="en-US" sz="2600">
                <a:latin typeface="Calibri" pitchFamily="34" charset="0"/>
                <a:sym typeface="Calibri" pitchFamily="34" charset="0"/>
              </a:rPr>
              <a:t>s</a:t>
            </a:r>
            <a:r>
              <a:rPr lang="zh-CN" altLang="en-US" sz="2600">
                <a:latin typeface="隶书" pitchFamily="49" charset="-122"/>
                <a:ea typeface="隶书" pitchFamily="49" charset="-122"/>
                <a:sym typeface="隶书" pitchFamily="49" charset="-122"/>
              </a:rPr>
              <a:t>到</a:t>
            </a:r>
            <a:r>
              <a:rPr lang="en-US" sz="2600">
                <a:latin typeface="Calibri" pitchFamily="34" charset="0"/>
                <a:sym typeface="Calibri" pitchFamily="34" charset="0"/>
              </a:rPr>
              <a:t>s’ </a:t>
            </a:r>
            <a:r>
              <a:rPr lang="zh-CN" altLang="en-US" sz="2600">
                <a:latin typeface="隶书" pitchFamily="49" charset="-122"/>
                <a:ea typeface="隶书" pitchFamily="49" charset="-122"/>
                <a:sym typeface="隶书" pitchFamily="49" charset="-122"/>
              </a:rPr>
              <a:t>的费用最小的非饱和路，等价于从</a:t>
            </a:r>
            <a:r>
              <a:rPr lang="en-US" sz="2600">
                <a:latin typeface="Calibri" pitchFamily="34" charset="0"/>
                <a:sym typeface="Calibri" pitchFamily="34" charset="0"/>
              </a:rPr>
              <a:t>s</a:t>
            </a:r>
            <a:r>
              <a:rPr lang="zh-CN" altLang="en-US" sz="2600">
                <a:latin typeface="隶书" pitchFamily="49" charset="-122"/>
                <a:ea typeface="隶书" pitchFamily="49" charset="-122"/>
                <a:sym typeface="隶书" pitchFamily="49" charset="-122"/>
              </a:rPr>
              <a:t>到</a:t>
            </a:r>
            <a:r>
              <a:rPr lang="en-US" sz="2600">
                <a:latin typeface="Calibri" pitchFamily="34" charset="0"/>
                <a:sym typeface="Calibri" pitchFamily="34" charset="0"/>
              </a:rPr>
              <a:t>s’ </a:t>
            </a:r>
            <a:r>
              <a:rPr lang="zh-CN" altLang="en-US" sz="2600">
                <a:latin typeface="隶书" pitchFamily="49" charset="-122"/>
                <a:ea typeface="隶书" pitchFamily="49" charset="-122"/>
                <a:sym typeface="隶书" pitchFamily="49" charset="-122"/>
              </a:rPr>
              <a:t>的最短路。确定了非饱和路后，就可确定该路的最大可增流量。因此需对每一条边确定一个向前可增流量△</a:t>
            </a:r>
            <a:r>
              <a:rPr lang="en-US" sz="2600">
                <a:latin typeface="Calibri" pitchFamily="34" charset="0"/>
                <a:sym typeface="Calibri" pitchFamily="34" charset="0"/>
              </a:rPr>
              <a:t>+</a:t>
            </a:r>
            <a:r>
              <a:rPr lang="zh-CN" altLang="en-US" sz="2600">
                <a:latin typeface="隶书" pitchFamily="49" charset="-122"/>
                <a:ea typeface="隶书" pitchFamily="49" charset="-122"/>
                <a:sym typeface="隶书" pitchFamily="49" charset="-122"/>
              </a:rPr>
              <a:t>（</a:t>
            </a:r>
            <a:r>
              <a:rPr lang="en-US" sz="2600">
                <a:latin typeface="Calibri" pitchFamily="34" charset="0"/>
                <a:sym typeface="Calibri" pitchFamily="34" charset="0"/>
              </a:rPr>
              <a:t>i</a:t>
            </a:r>
            <a:r>
              <a:rPr lang="zh-CN" altLang="en-US" sz="2600">
                <a:latin typeface="隶书" pitchFamily="49" charset="-122"/>
                <a:ea typeface="隶书" pitchFamily="49" charset="-122"/>
                <a:sym typeface="隶书" pitchFamily="49" charset="-122"/>
              </a:rPr>
              <a:t>，</a:t>
            </a:r>
            <a:r>
              <a:rPr lang="en-US" sz="2600">
                <a:latin typeface="Calibri" pitchFamily="34" charset="0"/>
                <a:sym typeface="Calibri" pitchFamily="34" charset="0"/>
              </a:rPr>
              <a:t>j</a:t>
            </a:r>
            <a:r>
              <a:rPr lang="zh-CN" altLang="en-US" sz="2600">
                <a:latin typeface="隶书" pitchFamily="49" charset="-122"/>
                <a:ea typeface="隶书" pitchFamily="49" charset="-122"/>
                <a:sym typeface="隶书" pitchFamily="49" charset="-122"/>
              </a:rPr>
              <a:t>）与向后可增流量△</a:t>
            </a:r>
            <a:r>
              <a:rPr lang="en-US" sz="2600">
                <a:latin typeface="Calibri" pitchFamily="34" charset="0"/>
                <a:sym typeface="Calibri" pitchFamily="34" charset="0"/>
              </a:rPr>
              <a:t>-</a:t>
            </a:r>
            <a:r>
              <a:rPr lang="zh-CN" altLang="en-US" sz="2600">
                <a:latin typeface="隶书" pitchFamily="49" charset="-122"/>
                <a:ea typeface="隶书" pitchFamily="49" charset="-122"/>
                <a:sym typeface="隶书" pitchFamily="49" charset="-122"/>
              </a:rPr>
              <a:t>（</a:t>
            </a:r>
            <a:r>
              <a:rPr lang="en-US" sz="2600">
                <a:latin typeface="Calibri" pitchFamily="34" charset="0"/>
                <a:sym typeface="Calibri" pitchFamily="34" charset="0"/>
              </a:rPr>
              <a:t>i</a:t>
            </a:r>
            <a:r>
              <a:rPr lang="zh-CN" altLang="en-US" sz="2600">
                <a:latin typeface="隶书" pitchFamily="49" charset="-122"/>
                <a:ea typeface="隶书" pitchFamily="49" charset="-122"/>
                <a:sym typeface="隶书" pitchFamily="49" charset="-122"/>
              </a:rPr>
              <a:t>，</a:t>
            </a:r>
            <a:r>
              <a:rPr lang="en-US" sz="2600">
                <a:latin typeface="Calibri" pitchFamily="34" charset="0"/>
                <a:sym typeface="Calibri" pitchFamily="34" charset="0"/>
              </a:rPr>
              <a:t>j</a:t>
            </a:r>
            <a:r>
              <a:rPr lang="zh-CN" altLang="en-US" sz="2600">
                <a:latin typeface="隶书" pitchFamily="49" charset="-122"/>
                <a:ea typeface="隶书" pitchFamily="49" charset="-122"/>
                <a:sym typeface="隶书" pitchFamily="49" charset="-122"/>
              </a:rPr>
              <a:t>）：</a:t>
            </a:r>
            <a:endParaRPr lang="zh-CN" altLang="en-US"/>
          </a:p>
        </p:txBody>
      </p:sp>
      <p:pic>
        <p:nvPicPr>
          <p:cNvPr id="60419" name="Picture 3" descr="无标题"/>
          <p:cNvPicPr>
            <a:picLocks noChangeAspect="1" noChangeArrowheads="1"/>
          </p:cNvPicPr>
          <p:nvPr/>
        </p:nvPicPr>
        <p:blipFill>
          <a:blip r:embed="rId2"/>
          <a:srcRect/>
          <a:stretch>
            <a:fillRect/>
          </a:stretch>
        </p:blipFill>
        <p:spPr bwMode="auto">
          <a:xfrm>
            <a:off x="5580063" y="3502025"/>
            <a:ext cx="2519362" cy="1008063"/>
          </a:xfrm>
          <a:prstGeom prst="rect">
            <a:avLst/>
          </a:prstGeom>
          <a:noFill/>
          <a:ln w="9525">
            <a:noFill/>
            <a:miter lim="800000"/>
            <a:headEnd/>
            <a:tailEnd/>
          </a:ln>
        </p:spPr>
      </p:pic>
      <p:pic>
        <p:nvPicPr>
          <p:cNvPr id="60420" name="Picture 4" descr="无标题1"/>
          <p:cNvPicPr>
            <a:picLocks noChangeAspect="1" noChangeArrowheads="1"/>
          </p:cNvPicPr>
          <p:nvPr/>
        </p:nvPicPr>
        <p:blipFill>
          <a:blip r:embed="rId3"/>
          <a:srcRect/>
          <a:stretch>
            <a:fillRect/>
          </a:stretch>
        </p:blipFill>
        <p:spPr bwMode="auto">
          <a:xfrm>
            <a:off x="969963" y="3429000"/>
            <a:ext cx="4003675" cy="1031875"/>
          </a:xfrm>
          <a:prstGeom prst="rect">
            <a:avLst/>
          </a:prstGeom>
          <a:noFill/>
          <a:ln w="9525">
            <a:noFill/>
            <a:miter lim="800000"/>
            <a:headEnd/>
            <a:tailEnd/>
          </a:ln>
        </p:spPr>
      </p:pic>
      <p:pic>
        <p:nvPicPr>
          <p:cNvPr id="60421" name="Picture 5" descr="无标题3"/>
          <p:cNvPicPr>
            <a:picLocks noChangeAspect="1" noChangeArrowheads="1"/>
          </p:cNvPicPr>
          <p:nvPr/>
        </p:nvPicPr>
        <p:blipFill>
          <a:blip r:embed="rId4"/>
          <a:srcRect/>
          <a:stretch>
            <a:fillRect/>
          </a:stretch>
        </p:blipFill>
        <p:spPr bwMode="auto">
          <a:xfrm>
            <a:off x="1042988" y="4725988"/>
            <a:ext cx="2757487" cy="1031875"/>
          </a:xfrm>
          <a:prstGeom prst="rect">
            <a:avLst/>
          </a:prstGeom>
          <a:noFill/>
          <a:ln w="9525">
            <a:noFill/>
            <a:miter lim="800000"/>
            <a:headEnd/>
            <a:tailEnd/>
          </a:ln>
        </p:spPr>
      </p:pic>
      <p:pic>
        <p:nvPicPr>
          <p:cNvPr id="60422" name="Picture 6" descr="无标题5"/>
          <p:cNvPicPr>
            <a:picLocks noChangeAspect="1" noChangeArrowheads="1"/>
          </p:cNvPicPr>
          <p:nvPr/>
        </p:nvPicPr>
        <p:blipFill>
          <a:blip r:embed="rId5"/>
          <a:srcRect/>
          <a:stretch>
            <a:fillRect/>
          </a:stretch>
        </p:blipFill>
        <p:spPr bwMode="auto">
          <a:xfrm>
            <a:off x="5580063" y="4797425"/>
            <a:ext cx="1871662" cy="10096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3"/>
          <p:cNvSpPr>
            <a:spLocks noGrp="1"/>
          </p:cNvSpPr>
          <p:nvPr>
            <p:ph type="dt" sz="half" idx="10"/>
          </p:nvPr>
        </p:nvSpPr>
        <p:spPr/>
        <p:txBody>
          <a:bodyPr/>
          <a:lstStyle/>
          <a:p>
            <a:fld id="{F4E675BF-992E-4496-90EB-6886B574516D}" type="datetime1">
              <a:rPr lang="zh-CN" altLang="en-US"/>
              <a:pPr/>
              <a:t>2010-8-5</a:t>
            </a:fld>
            <a:endParaRPr lang="zh-CN" altLang="en-US">
              <a:solidFill>
                <a:schemeClr val="tx1"/>
              </a:solidFill>
              <a:latin typeface="Arial" pitchFamily="34" charset="0"/>
            </a:endParaRPr>
          </a:p>
        </p:txBody>
      </p:sp>
      <p:sp>
        <p:nvSpPr>
          <p:cNvPr id="61442" name="Rectangle 2"/>
          <p:cNvSpPr>
            <a:spLocks noGrp="1" noChangeArrowheads="1"/>
          </p:cNvSpPr>
          <p:nvPr>
            <p:ph type="body" idx="1"/>
          </p:nvPr>
        </p:nvSpPr>
        <p:spPr>
          <a:xfrm>
            <a:off x="466725" y="981075"/>
            <a:ext cx="8229600" cy="4387850"/>
          </a:xfrm>
        </p:spPr>
        <p:txBody>
          <a:bodyPr/>
          <a:lstStyle/>
          <a:p>
            <a:pPr>
              <a:lnSpc>
                <a:spcPct val="80000"/>
              </a:lnSpc>
            </a:pPr>
            <a:r>
              <a:rPr lang="zh-CN" sz="2800"/>
              <a:t>因此，确定最小费用最大流的具体算法如下：</a:t>
            </a:r>
          </a:p>
          <a:p>
            <a:pPr>
              <a:lnSpc>
                <a:spcPct val="80000"/>
              </a:lnSpc>
            </a:pPr>
            <a:endParaRPr lang="zh-CN" sz="2800"/>
          </a:p>
          <a:p>
            <a:pPr>
              <a:lnSpc>
                <a:spcPct val="80000"/>
              </a:lnSpc>
            </a:pPr>
            <a:r>
              <a:rPr lang="zh-CN" altLang="zh-CN" sz="2800"/>
              <a:t>(1)</a:t>
            </a:r>
            <a:r>
              <a:rPr lang="zh-CN" sz="2800"/>
              <a:t>从零流开始，令</a:t>
            </a:r>
            <a:r>
              <a:rPr lang="zh-CN" altLang="zh-CN" sz="2800"/>
              <a:t>f≡0</a:t>
            </a:r>
            <a:r>
              <a:rPr lang="zh-CN" sz="2800"/>
              <a:t>。</a:t>
            </a:r>
          </a:p>
          <a:p>
            <a:pPr>
              <a:lnSpc>
                <a:spcPct val="80000"/>
              </a:lnSpc>
            </a:pPr>
            <a:endParaRPr lang="zh-CN" sz="2800"/>
          </a:p>
          <a:p>
            <a:pPr>
              <a:lnSpc>
                <a:spcPct val="80000"/>
              </a:lnSpc>
            </a:pPr>
            <a:r>
              <a:rPr lang="zh-CN" altLang="zh-CN" sz="2800"/>
              <a:t>(2)</a:t>
            </a:r>
            <a:r>
              <a:rPr lang="zh-CN" sz="2800"/>
              <a:t>赋权</a:t>
            </a:r>
          </a:p>
        </p:txBody>
      </p:sp>
      <p:pic>
        <p:nvPicPr>
          <p:cNvPr id="61443" name="Picture 3"/>
          <p:cNvPicPr>
            <a:picLocks noChangeArrowheads="1"/>
          </p:cNvPicPr>
          <p:nvPr/>
        </p:nvPicPr>
        <p:blipFill>
          <a:blip r:embed="rId2"/>
          <a:srcRect/>
          <a:stretch>
            <a:fillRect/>
          </a:stretch>
        </p:blipFill>
        <p:spPr bwMode="auto">
          <a:xfrm>
            <a:off x="395288" y="3717925"/>
            <a:ext cx="1951037" cy="415925"/>
          </a:xfrm>
          <a:prstGeom prst="rect">
            <a:avLst/>
          </a:prstGeom>
          <a:noFill/>
          <a:ln w="9525">
            <a:noFill/>
            <a:miter lim="800000"/>
            <a:headEnd/>
            <a:tailEnd/>
          </a:ln>
        </p:spPr>
      </p:pic>
      <p:pic>
        <p:nvPicPr>
          <p:cNvPr id="61444" name="Picture 4"/>
          <p:cNvPicPr>
            <a:picLocks noChangeArrowheads="1"/>
          </p:cNvPicPr>
          <p:nvPr/>
        </p:nvPicPr>
        <p:blipFill>
          <a:blip r:embed="rId3"/>
          <a:srcRect/>
          <a:stretch>
            <a:fillRect/>
          </a:stretch>
        </p:blipFill>
        <p:spPr bwMode="auto">
          <a:xfrm>
            <a:off x="2411413" y="3429000"/>
            <a:ext cx="2908300" cy="936625"/>
          </a:xfrm>
          <a:prstGeom prst="rect">
            <a:avLst/>
          </a:prstGeom>
          <a:noFill/>
          <a:ln w="9525">
            <a:noFill/>
            <a:miter lim="800000"/>
            <a:headEnd/>
            <a:tailEnd/>
          </a:ln>
        </p:spPr>
      </p:pic>
      <p:pic>
        <p:nvPicPr>
          <p:cNvPr id="61445" name="Picture 5"/>
          <p:cNvPicPr>
            <a:picLocks noChangeArrowheads="1"/>
          </p:cNvPicPr>
          <p:nvPr/>
        </p:nvPicPr>
        <p:blipFill>
          <a:blip r:embed="rId4"/>
          <a:srcRect/>
          <a:stretch>
            <a:fillRect/>
          </a:stretch>
        </p:blipFill>
        <p:spPr bwMode="auto">
          <a:xfrm>
            <a:off x="393700" y="4797425"/>
            <a:ext cx="1984375" cy="415925"/>
          </a:xfrm>
          <a:prstGeom prst="rect">
            <a:avLst/>
          </a:prstGeom>
          <a:noFill/>
          <a:ln w="9525">
            <a:noFill/>
            <a:miter lim="800000"/>
            <a:headEnd/>
            <a:tailEnd/>
          </a:ln>
        </p:spPr>
      </p:pic>
      <p:pic>
        <p:nvPicPr>
          <p:cNvPr id="61446" name="Picture 6"/>
          <p:cNvPicPr>
            <a:picLocks noChangeArrowheads="1"/>
          </p:cNvPicPr>
          <p:nvPr/>
        </p:nvPicPr>
        <p:blipFill>
          <a:blip r:embed="rId5"/>
          <a:srcRect/>
          <a:stretch>
            <a:fillRect/>
          </a:stretch>
        </p:blipFill>
        <p:spPr bwMode="auto">
          <a:xfrm>
            <a:off x="2411413" y="4510088"/>
            <a:ext cx="1727200" cy="935037"/>
          </a:xfrm>
          <a:prstGeom prst="rect">
            <a:avLst/>
          </a:prstGeom>
          <a:noFill/>
          <a:ln w="9525">
            <a:noFill/>
            <a:miter lim="800000"/>
            <a:headEnd/>
            <a:tailEnd/>
          </a:ln>
        </p:spPr>
      </p:pic>
      <p:pic>
        <p:nvPicPr>
          <p:cNvPr id="61447" name="Picture 7"/>
          <p:cNvPicPr>
            <a:picLocks noChangeArrowheads="1"/>
          </p:cNvPicPr>
          <p:nvPr/>
        </p:nvPicPr>
        <p:blipFill>
          <a:blip r:embed="rId6"/>
          <a:srcRect/>
          <a:stretch>
            <a:fillRect/>
          </a:stretch>
        </p:blipFill>
        <p:spPr bwMode="auto">
          <a:xfrm>
            <a:off x="5365750" y="3790950"/>
            <a:ext cx="1471613" cy="415925"/>
          </a:xfrm>
          <a:prstGeom prst="rect">
            <a:avLst/>
          </a:prstGeom>
          <a:noFill/>
          <a:ln w="9525">
            <a:noFill/>
            <a:miter lim="800000"/>
            <a:headEnd/>
            <a:tailEnd/>
          </a:ln>
        </p:spPr>
      </p:pic>
      <p:pic>
        <p:nvPicPr>
          <p:cNvPr id="61448" name="Picture 8"/>
          <p:cNvPicPr>
            <a:picLocks noChangeArrowheads="1"/>
          </p:cNvPicPr>
          <p:nvPr/>
        </p:nvPicPr>
        <p:blipFill>
          <a:blip r:embed="rId7"/>
          <a:srcRect/>
          <a:stretch>
            <a:fillRect/>
          </a:stretch>
        </p:blipFill>
        <p:spPr bwMode="auto">
          <a:xfrm>
            <a:off x="6805613" y="3502025"/>
            <a:ext cx="2189162" cy="935038"/>
          </a:xfrm>
          <a:prstGeom prst="rect">
            <a:avLst/>
          </a:prstGeom>
          <a:noFill/>
          <a:ln w="9525">
            <a:noFill/>
            <a:miter lim="800000"/>
            <a:headEnd/>
            <a:tailEnd/>
          </a:ln>
        </p:spPr>
      </p:pic>
      <p:pic>
        <p:nvPicPr>
          <p:cNvPr id="61449" name="Picture 9"/>
          <p:cNvPicPr>
            <a:picLocks noChangeArrowheads="1"/>
          </p:cNvPicPr>
          <p:nvPr/>
        </p:nvPicPr>
        <p:blipFill>
          <a:blip r:embed="rId8"/>
          <a:srcRect/>
          <a:stretch>
            <a:fillRect/>
          </a:stretch>
        </p:blipFill>
        <p:spPr bwMode="auto">
          <a:xfrm>
            <a:off x="5365750" y="4799013"/>
            <a:ext cx="1471613" cy="415925"/>
          </a:xfrm>
          <a:prstGeom prst="rect">
            <a:avLst/>
          </a:prstGeom>
          <a:noFill/>
          <a:ln w="9525">
            <a:noFill/>
            <a:miter lim="800000"/>
            <a:headEnd/>
            <a:tailEnd/>
          </a:ln>
        </p:spPr>
      </p:pic>
      <p:pic>
        <p:nvPicPr>
          <p:cNvPr id="61450" name="Picture 10"/>
          <p:cNvPicPr>
            <a:picLocks noChangeArrowheads="1"/>
          </p:cNvPicPr>
          <p:nvPr/>
        </p:nvPicPr>
        <p:blipFill>
          <a:blip r:embed="rId9"/>
          <a:srcRect/>
          <a:stretch>
            <a:fillRect/>
          </a:stretch>
        </p:blipFill>
        <p:spPr bwMode="auto">
          <a:xfrm>
            <a:off x="6805613" y="4581525"/>
            <a:ext cx="1727200" cy="935038"/>
          </a:xfrm>
          <a:prstGeom prst="rect">
            <a:avLst/>
          </a:prstGeom>
          <a:noFill/>
          <a:ln w="9525">
            <a:noFill/>
            <a:miter lim="800000"/>
            <a:headEnd/>
            <a:tailEnd/>
          </a:ln>
        </p:spPr>
      </p:pic>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F4E675BF-992E-4496-90EB-6886B574516D}" type="datetime1">
              <a:rPr lang="zh-CN" altLang="en-US"/>
              <a:pPr/>
              <a:t>2010-8-5</a:t>
            </a:fld>
            <a:endParaRPr lang="zh-CN" altLang="en-US">
              <a:solidFill>
                <a:schemeClr val="tx1"/>
              </a:solidFill>
              <a:latin typeface="Arial" pitchFamily="34" charset="0"/>
            </a:endParaRPr>
          </a:p>
        </p:txBody>
      </p:sp>
      <p:sp>
        <p:nvSpPr>
          <p:cNvPr id="62466" name="Rectangle 2"/>
          <p:cNvSpPr>
            <a:spLocks noGrp="1" noChangeArrowheads="1"/>
          </p:cNvSpPr>
          <p:nvPr>
            <p:ph type="body" idx="1"/>
          </p:nvPr>
        </p:nvSpPr>
        <p:spPr>
          <a:xfrm>
            <a:off x="-107950" y="479425"/>
            <a:ext cx="9290050" cy="5762625"/>
          </a:xfrm>
        </p:spPr>
        <p:txBody>
          <a:bodyPr/>
          <a:lstStyle/>
          <a:p>
            <a:pPr>
              <a:lnSpc>
                <a:spcPct val="80000"/>
              </a:lnSpc>
            </a:pPr>
            <a:r>
              <a:rPr lang="zh-CN" altLang="en-US" sz="2800"/>
              <a:t>(3)确定一条从s到s’的最短路</a:t>
            </a:r>
          </a:p>
          <a:p>
            <a:pPr>
              <a:lnSpc>
                <a:spcPct val="80000"/>
              </a:lnSpc>
            </a:pPr>
            <a:endParaRPr lang="zh-CN" altLang="en-US" sz="2800"/>
          </a:p>
          <a:p>
            <a:pPr>
              <a:lnSpc>
                <a:spcPct val="80000"/>
              </a:lnSpc>
            </a:pPr>
            <a:r>
              <a:rPr lang="zh-CN" altLang="en-US" sz="2800"/>
              <a:t>R(s，s’)＝｛(s,i1)，(i1,i2)，…，(ik,s’)｝</a:t>
            </a:r>
          </a:p>
          <a:p>
            <a:pPr>
              <a:lnSpc>
                <a:spcPct val="80000"/>
              </a:lnSpc>
            </a:pPr>
            <a:endParaRPr lang="zh-CN" altLang="en-US" sz="2800"/>
          </a:p>
          <a:p>
            <a:pPr>
              <a:lnSpc>
                <a:spcPct val="80000"/>
              </a:lnSpc>
            </a:pPr>
            <a:r>
              <a:rPr lang="zh-CN" altLang="en-US" sz="2800"/>
              <a:t>若R(s，s’)的长度为＋∞，表明已得到最小费用最大流，则停止；否则转向(4)。</a:t>
            </a:r>
          </a:p>
          <a:p>
            <a:pPr>
              <a:lnSpc>
                <a:spcPct val="80000"/>
              </a:lnSpc>
            </a:pPr>
            <a:endParaRPr lang="zh-CN" altLang="en-US" sz="2800"/>
          </a:p>
          <a:p>
            <a:pPr>
              <a:lnSpc>
                <a:spcPct val="80000"/>
              </a:lnSpc>
            </a:pPr>
            <a:r>
              <a:rPr lang="zh-CN" altLang="en-US" sz="2800"/>
              <a:t>(4)确定沿着该路R(s，s’)的最大可增流量</a:t>
            </a:r>
          </a:p>
          <a:p>
            <a:pPr>
              <a:lnSpc>
                <a:spcPct val="80000"/>
              </a:lnSpc>
            </a:pPr>
            <a:endParaRPr lang="zh-CN" altLang="en-US" sz="2800"/>
          </a:p>
          <a:p>
            <a:pPr>
              <a:lnSpc>
                <a:spcPct val="80000"/>
              </a:lnSpc>
            </a:pPr>
            <a:r>
              <a:rPr lang="zh-CN" altLang="en-US" sz="2800"/>
              <a:t>α＝min｛△(s,i1),△(i1,i2),…，△(ik,s’)｝</a:t>
            </a:r>
          </a:p>
          <a:p>
            <a:pPr>
              <a:lnSpc>
                <a:spcPct val="80000"/>
              </a:lnSpc>
            </a:pPr>
            <a:endParaRPr lang="zh-CN" altLang="en-US" sz="2800"/>
          </a:p>
          <a:p>
            <a:pPr>
              <a:lnSpc>
                <a:spcPct val="80000"/>
              </a:lnSpc>
            </a:pPr>
            <a:r>
              <a:rPr lang="zh-CN" altLang="en-US" sz="2800"/>
              <a:t>其中根据边的取向决定取△＋或△－。</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p:cNvSpPr txBox="1">
            <a:spLocks noChangeArrowheads="1"/>
          </p:cNvSpPr>
          <p:nvPr/>
        </p:nvSpPr>
        <p:spPr bwMode="auto">
          <a:xfrm>
            <a:off x="611560" y="2708920"/>
            <a:ext cx="6929437" cy="1077218"/>
          </a:xfrm>
          <a:prstGeom prst="rect">
            <a:avLst/>
          </a:prstGeom>
          <a:noFill/>
          <a:ln w="9525">
            <a:noFill/>
            <a:miter lim="800000"/>
            <a:headEnd/>
            <a:tailEnd/>
          </a:ln>
        </p:spPr>
        <p:txBody>
          <a:bodyPr wrap="square">
            <a:spAutoFit/>
          </a:bodyPr>
          <a:lstStyle/>
          <a:p>
            <a:endParaRPr lang="en-US" altLang="zh-CN" sz="3200" dirty="0">
              <a:latin typeface="Constantia" pitchFamily="18" charset="0"/>
            </a:endParaRPr>
          </a:p>
          <a:p>
            <a:r>
              <a:rPr lang="zh-CN" altLang="en-US" sz="3200" dirty="0" smtClean="0">
                <a:latin typeface="Constantia" pitchFamily="18" charset="0"/>
              </a:rPr>
              <a:t>第一次</a:t>
            </a:r>
            <a:r>
              <a:rPr lang="en-US" altLang="zh-CN" sz="3200" dirty="0" err="1" smtClean="0">
                <a:latin typeface="Constantia" pitchFamily="18" charset="0"/>
              </a:rPr>
              <a:t>dfs</a:t>
            </a:r>
            <a:r>
              <a:rPr lang="zh-CN" altLang="en-US" sz="3200" dirty="0" smtClean="0">
                <a:latin typeface="Constantia" pitchFamily="18" charset="0"/>
              </a:rPr>
              <a:t>后，添加反向边得到的新图：</a:t>
            </a:r>
            <a:endParaRPr lang="zh-CN" altLang="en-US" sz="3200" dirty="0">
              <a:latin typeface="Constantia" pitchFamily="18" charset="0"/>
            </a:endParaRPr>
          </a:p>
        </p:txBody>
      </p:sp>
      <p:sp>
        <p:nvSpPr>
          <p:cNvPr id="3" name="椭圆 2"/>
          <p:cNvSpPr/>
          <p:nvPr/>
        </p:nvSpPr>
        <p:spPr>
          <a:xfrm>
            <a:off x="3707904" y="4005064"/>
            <a:ext cx="642938" cy="6429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a</a:t>
            </a:r>
            <a:endParaRPr lang="zh-CN" altLang="en-US" dirty="0"/>
          </a:p>
        </p:txBody>
      </p:sp>
      <p:sp>
        <p:nvSpPr>
          <p:cNvPr id="4" name="椭圆 3"/>
          <p:cNvSpPr/>
          <p:nvPr/>
        </p:nvSpPr>
        <p:spPr>
          <a:xfrm>
            <a:off x="1350467" y="4790876"/>
            <a:ext cx="642937" cy="6429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s</a:t>
            </a:r>
            <a:endParaRPr lang="zh-CN" altLang="en-US" dirty="0"/>
          </a:p>
        </p:txBody>
      </p:sp>
      <p:sp>
        <p:nvSpPr>
          <p:cNvPr id="5" name="椭圆 4"/>
          <p:cNvSpPr/>
          <p:nvPr/>
        </p:nvSpPr>
        <p:spPr>
          <a:xfrm>
            <a:off x="3779342" y="6076751"/>
            <a:ext cx="642937" cy="6429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b</a:t>
            </a:r>
            <a:endParaRPr lang="zh-CN" altLang="en-US" dirty="0"/>
          </a:p>
        </p:txBody>
      </p:sp>
      <p:sp>
        <p:nvSpPr>
          <p:cNvPr id="6" name="椭圆 5"/>
          <p:cNvSpPr/>
          <p:nvPr/>
        </p:nvSpPr>
        <p:spPr>
          <a:xfrm>
            <a:off x="5851029" y="5148064"/>
            <a:ext cx="642938" cy="6429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t</a:t>
            </a:r>
            <a:endParaRPr lang="zh-CN" altLang="en-US" dirty="0"/>
          </a:p>
        </p:txBody>
      </p:sp>
      <p:sp>
        <p:nvSpPr>
          <p:cNvPr id="10247" name="TextBox 10"/>
          <p:cNvSpPr txBox="1">
            <a:spLocks noChangeArrowheads="1"/>
          </p:cNvSpPr>
          <p:nvPr/>
        </p:nvSpPr>
        <p:spPr bwMode="auto">
          <a:xfrm>
            <a:off x="2850654" y="4648001"/>
            <a:ext cx="506413" cy="369888"/>
          </a:xfrm>
          <a:prstGeom prst="rect">
            <a:avLst/>
          </a:prstGeom>
          <a:noFill/>
          <a:ln w="9525">
            <a:noFill/>
            <a:miter lim="800000"/>
            <a:headEnd/>
            <a:tailEnd/>
          </a:ln>
        </p:spPr>
        <p:txBody>
          <a:bodyPr wrap="none">
            <a:spAutoFit/>
          </a:bodyPr>
          <a:lstStyle/>
          <a:p>
            <a:r>
              <a:rPr lang="en-US" altLang="zh-CN">
                <a:latin typeface="Constantia" pitchFamily="18" charset="0"/>
              </a:rPr>
              <a:t>100</a:t>
            </a:r>
            <a:endParaRPr lang="zh-CN" altLang="en-US">
              <a:latin typeface="Constantia" pitchFamily="18" charset="0"/>
            </a:endParaRPr>
          </a:p>
        </p:txBody>
      </p:sp>
      <p:sp>
        <p:nvSpPr>
          <p:cNvPr id="10248" name="TextBox 11"/>
          <p:cNvSpPr txBox="1">
            <a:spLocks noChangeArrowheads="1"/>
          </p:cNvSpPr>
          <p:nvPr/>
        </p:nvSpPr>
        <p:spPr bwMode="auto">
          <a:xfrm>
            <a:off x="2422029" y="5719564"/>
            <a:ext cx="642938" cy="369887"/>
          </a:xfrm>
          <a:prstGeom prst="rect">
            <a:avLst/>
          </a:prstGeom>
          <a:noFill/>
          <a:ln w="9525">
            <a:noFill/>
            <a:miter lim="800000"/>
            <a:headEnd/>
            <a:tailEnd/>
          </a:ln>
        </p:spPr>
        <p:txBody>
          <a:bodyPr>
            <a:spAutoFit/>
          </a:bodyPr>
          <a:lstStyle/>
          <a:p>
            <a:r>
              <a:rPr lang="en-US" altLang="zh-CN">
                <a:latin typeface="Constantia" pitchFamily="18" charset="0"/>
              </a:rPr>
              <a:t>100</a:t>
            </a:r>
            <a:endParaRPr lang="zh-CN" altLang="en-US">
              <a:latin typeface="Constantia" pitchFamily="18" charset="0"/>
            </a:endParaRPr>
          </a:p>
        </p:txBody>
      </p:sp>
      <p:sp>
        <p:nvSpPr>
          <p:cNvPr id="10249" name="TextBox 13"/>
          <p:cNvSpPr txBox="1">
            <a:spLocks noChangeArrowheads="1"/>
          </p:cNvSpPr>
          <p:nvPr/>
        </p:nvSpPr>
        <p:spPr bwMode="auto">
          <a:xfrm>
            <a:off x="3850779" y="5148064"/>
            <a:ext cx="642938" cy="369887"/>
          </a:xfrm>
          <a:prstGeom prst="rect">
            <a:avLst/>
          </a:prstGeom>
          <a:noFill/>
          <a:ln w="9525">
            <a:noFill/>
            <a:miter lim="800000"/>
            <a:headEnd/>
            <a:tailEnd/>
          </a:ln>
        </p:spPr>
        <p:txBody>
          <a:bodyPr>
            <a:spAutoFit/>
          </a:bodyPr>
          <a:lstStyle/>
          <a:p>
            <a:r>
              <a:rPr lang="en-US" altLang="zh-CN">
                <a:latin typeface="Constantia" pitchFamily="18" charset="0"/>
              </a:rPr>
              <a:t>100</a:t>
            </a:r>
            <a:endParaRPr lang="zh-CN" altLang="en-US">
              <a:latin typeface="Constantia" pitchFamily="18" charset="0"/>
            </a:endParaRPr>
          </a:p>
        </p:txBody>
      </p:sp>
      <p:sp>
        <p:nvSpPr>
          <p:cNvPr id="10250" name="TextBox 14"/>
          <p:cNvSpPr txBox="1">
            <a:spLocks noChangeArrowheads="1"/>
          </p:cNvSpPr>
          <p:nvPr/>
        </p:nvSpPr>
        <p:spPr bwMode="auto">
          <a:xfrm>
            <a:off x="4993779" y="5933876"/>
            <a:ext cx="857250" cy="369888"/>
          </a:xfrm>
          <a:prstGeom prst="rect">
            <a:avLst/>
          </a:prstGeom>
          <a:noFill/>
          <a:ln w="9525">
            <a:noFill/>
            <a:miter lim="800000"/>
            <a:headEnd/>
            <a:tailEnd/>
          </a:ln>
        </p:spPr>
        <p:txBody>
          <a:bodyPr>
            <a:spAutoFit/>
          </a:bodyPr>
          <a:lstStyle/>
          <a:p>
            <a:r>
              <a:rPr lang="en-US" altLang="zh-CN">
                <a:latin typeface="Constantia" pitchFamily="18" charset="0"/>
              </a:rPr>
              <a:t>100</a:t>
            </a:r>
            <a:endParaRPr lang="zh-CN" altLang="en-US">
              <a:latin typeface="Constantia" pitchFamily="18" charset="0"/>
            </a:endParaRPr>
          </a:p>
        </p:txBody>
      </p:sp>
      <p:sp>
        <p:nvSpPr>
          <p:cNvPr id="10251" name="TextBox 15"/>
          <p:cNvSpPr txBox="1">
            <a:spLocks noChangeArrowheads="1"/>
          </p:cNvSpPr>
          <p:nvPr/>
        </p:nvSpPr>
        <p:spPr bwMode="auto">
          <a:xfrm>
            <a:off x="4708029" y="4648001"/>
            <a:ext cx="928688" cy="369888"/>
          </a:xfrm>
          <a:prstGeom prst="rect">
            <a:avLst/>
          </a:prstGeom>
          <a:noFill/>
          <a:ln w="9525">
            <a:noFill/>
            <a:miter lim="800000"/>
            <a:headEnd/>
            <a:tailEnd/>
          </a:ln>
        </p:spPr>
        <p:txBody>
          <a:bodyPr>
            <a:spAutoFit/>
          </a:bodyPr>
          <a:lstStyle/>
          <a:p>
            <a:r>
              <a:rPr lang="en-US" altLang="zh-CN" dirty="0">
                <a:latin typeface="Constantia" pitchFamily="18" charset="0"/>
              </a:rPr>
              <a:t>100</a:t>
            </a:r>
            <a:endParaRPr lang="zh-CN" altLang="en-US" dirty="0">
              <a:latin typeface="Constantia" pitchFamily="18" charset="0"/>
            </a:endParaRPr>
          </a:p>
        </p:txBody>
      </p:sp>
      <p:cxnSp>
        <p:nvCxnSpPr>
          <p:cNvPr id="20" name="直接箭头连接符 19"/>
          <p:cNvCxnSpPr>
            <a:stCxn id="3" idx="2"/>
          </p:cNvCxnSpPr>
          <p:nvPr/>
        </p:nvCxnSpPr>
        <p:spPr>
          <a:xfrm rot="10800000" flipV="1">
            <a:off x="2207717" y="4325739"/>
            <a:ext cx="1500187" cy="53657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2" name="直接箭头连接符 21"/>
          <p:cNvCxnSpPr>
            <a:stCxn id="5" idx="0"/>
          </p:cNvCxnSpPr>
          <p:nvPr/>
        </p:nvCxnSpPr>
        <p:spPr>
          <a:xfrm rot="16200000" flipV="1">
            <a:off x="3475336" y="5452070"/>
            <a:ext cx="1214437" cy="3492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4" name="直接箭头连接符 23"/>
          <p:cNvCxnSpPr/>
          <p:nvPr/>
        </p:nvCxnSpPr>
        <p:spPr>
          <a:xfrm rot="10800000" flipV="1">
            <a:off x="4422279" y="5719564"/>
            <a:ext cx="1285875" cy="35718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8" name="直接箭头连接符 17"/>
          <p:cNvCxnSpPr>
            <a:stCxn id="4" idx="5"/>
          </p:cNvCxnSpPr>
          <p:nvPr/>
        </p:nvCxnSpPr>
        <p:spPr>
          <a:xfrm rot="16200000" flipH="1">
            <a:off x="2256929" y="4982964"/>
            <a:ext cx="879475" cy="15938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3" idx="6"/>
          </p:cNvCxnSpPr>
          <p:nvPr/>
        </p:nvCxnSpPr>
        <p:spPr>
          <a:xfrm>
            <a:off x="4350842" y="4327326"/>
            <a:ext cx="1428750" cy="892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a:off x="5436096" y="260648"/>
            <a:ext cx="642937" cy="6429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a</a:t>
            </a:r>
            <a:endParaRPr lang="zh-CN" altLang="en-US" dirty="0"/>
          </a:p>
        </p:txBody>
      </p:sp>
      <p:sp>
        <p:nvSpPr>
          <p:cNvPr id="38" name="椭圆 37"/>
          <p:cNvSpPr/>
          <p:nvPr/>
        </p:nvSpPr>
        <p:spPr>
          <a:xfrm>
            <a:off x="3078658" y="1046461"/>
            <a:ext cx="642938" cy="6429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s</a:t>
            </a:r>
            <a:endParaRPr lang="zh-CN" altLang="en-US" dirty="0"/>
          </a:p>
        </p:txBody>
      </p:sp>
      <p:sp>
        <p:nvSpPr>
          <p:cNvPr id="39" name="椭圆 38"/>
          <p:cNvSpPr/>
          <p:nvPr/>
        </p:nvSpPr>
        <p:spPr>
          <a:xfrm>
            <a:off x="5507533" y="2332336"/>
            <a:ext cx="642938" cy="6429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b</a:t>
            </a:r>
            <a:endParaRPr lang="zh-CN" altLang="en-US" dirty="0"/>
          </a:p>
        </p:txBody>
      </p:sp>
      <p:sp>
        <p:nvSpPr>
          <p:cNvPr id="40" name="椭圆 39"/>
          <p:cNvSpPr/>
          <p:nvPr/>
        </p:nvSpPr>
        <p:spPr>
          <a:xfrm>
            <a:off x="7579221" y="1403648"/>
            <a:ext cx="642937" cy="6429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t</a:t>
            </a:r>
            <a:endParaRPr lang="zh-CN" altLang="en-US" dirty="0"/>
          </a:p>
        </p:txBody>
      </p:sp>
      <p:sp>
        <p:nvSpPr>
          <p:cNvPr id="41" name="TextBox 17"/>
          <p:cNvSpPr txBox="1">
            <a:spLocks noChangeArrowheads="1"/>
          </p:cNvSpPr>
          <p:nvPr/>
        </p:nvSpPr>
        <p:spPr bwMode="auto">
          <a:xfrm>
            <a:off x="4578846" y="903586"/>
            <a:ext cx="309700" cy="369332"/>
          </a:xfrm>
          <a:prstGeom prst="rect">
            <a:avLst/>
          </a:prstGeom>
          <a:noFill/>
          <a:ln w="9525">
            <a:noFill/>
            <a:miter lim="800000"/>
            <a:headEnd/>
            <a:tailEnd/>
          </a:ln>
        </p:spPr>
        <p:txBody>
          <a:bodyPr wrap="none">
            <a:spAutoFit/>
          </a:bodyPr>
          <a:lstStyle/>
          <a:p>
            <a:r>
              <a:rPr lang="en-US" altLang="zh-CN" dirty="0">
                <a:latin typeface="Constantia" pitchFamily="18" charset="0"/>
              </a:rPr>
              <a:t>0</a:t>
            </a:r>
            <a:endParaRPr lang="zh-CN" altLang="en-US" dirty="0">
              <a:latin typeface="Constantia" pitchFamily="18" charset="0"/>
            </a:endParaRPr>
          </a:p>
        </p:txBody>
      </p:sp>
      <p:sp>
        <p:nvSpPr>
          <p:cNvPr id="42" name="TextBox 18"/>
          <p:cNvSpPr txBox="1">
            <a:spLocks noChangeArrowheads="1"/>
          </p:cNvSpPr>
          <p:nvPr/>
        </p:nvSpPr>
        <p:spPr bwMode="auto">
          <a:xfrm>
            <a:off x="4150221" y="1975148"/>
            <a:ext cx="642937" cy="369888"/>
          </a:xfrm>
          <a:prstGeom prst="rect">
            <a:avLst/>
          </a:prstGeom>
          <a:noFill/>
          <a:ln w="9525">
            <a:noFill/>
            <a:miter lim="800000"/>
            <a:headEnd/>
            <a:tailEnd/>
          </a:ln>
        </p:spPr>
        <p:txBody>
          <a:bodyPr>
            <a:spAutoFit/>
          </a:bodyPr>
          <a:lstStyle/>
          <a:p>
            <a:r>
              <a:rPr lang="en-US" altLang="zh-CN">
                <a:latin typeface="Constantia" pitchFamily="18" charset="0"/>
              </a:rPr>
              <a:t>100</a:t>
            </a:r>
            <a:endParaRPr lang="zh-CN" altLang="en-US">
              <a:latin typeface="Constantia" pitchFamily="18" charset="0"/>
            </a:endParaRPr>
          </a:p>
        </p:txBody>
      </p:sp>
      <p:sp>
        <p:nvSpPr>
          <p:cNvPr id="43" name="TextBox 22"/>
          <p:cNvSpPr txBox="1">
            <a:spLocks noChangeArrowheads="1"/>
          </p:cNvSpPr>
          <p:nvPr/>
        </p:nvSpPr>
        <p:spPr bwMode="auto">
          <a:xfrm>
            <a:off x="5578971" y="1403648"/>
            <a:ext cx="642937" cy="369888"/>
          </a:xfrm>
          <a:prstGeom prst="rect">
            <a:avLst/>
          </a:prstGeom>
          <a:noFill/>
          <a:ln w="9525">
            <a:noFill/>
            <a:miter lim="800000"/>
            <a:headEnd/>
            <a:tailEnd/>
          </a:ln>
        </p:spPr>
        <p:txBody>
          <a:bodyPr>
            <a:spAutoFit/>
          </a:bodyPr>
          <a:lstStyle/>
          <a:p>
            <a:r>
              <a:rPr lang="en-US" altLang="zh-CN" dirty="0" smtClean="0">
                <a:latin typeface="Constantia" pitchFamily="18" charset="0"/>
              </a:rPr>
              <a:t>0</a:t>
            </a:r>
            <a:endParaRPr lang="zh-CN" altLang="en-US" dirty="0">
              <a:latin typeface="Constantia" pitchFamily="18" charset="0"/>
            </a:endParaRPr>
          </a:p>
        </p:txBody>
      </p:sp>
      <p:sp>
        <p:nvSpPr>
          <p:cNvPr id="44" name="TextBox 23"/>
          <p:cNvSpPr txBox="1">
            <a:spLocks noChangeArrowheads="1"/>
          </p:cNvSpPr>
          <p:nvPr/>
        </p:nvSpPr>
        <p:spPr bwMode="auto">
          <a:xfrm>
            <a:off x="6721971" y="2189461"/>
            <a:ext cx="857250" cy="369887"/>
          </a:xfrm>
          <a:prstGeom prst="rect">
            <a:avLst/>
          </a:prstGeom>
          <a:noFill/>
          <a:ln w="9525">
            <a:noFill/>
            <a:miter lim="800000"/>
            <a:headEnd/>
            <a:tailEnd/>
          </a:ln>
        </p:spPr>
        <p:txBody>
          <a:bodyPr>
            <a:spAutoFit/>
          </a:bodyPr>
          <a:lstStyle/>
          <a:p>
            <a:r>
              <a:rPr lang="en-US" altLang="zh-CN" dirty="0" smtClean="0">
                <a:latin typeface="Constantia" pitchFamily="18" charset="0"/>
              </a:rPr>
              <a:t>0</a:t>
            </a:r>
            <a:endParaRPr lang="zh-CN" altLang="en-US" dirty="0">
              <a:latin typeface="Constantia" pitchFamily="18" charset="0"/>
            </a:endParaRPr>
          </a:p>
        </p:txBody>
      </p:sp>
      <p:sp>
        <p:nvSpPr>
          <p:cNvPr id="45" name="TextBox 24"/>
          <p:cNvSpPr txBox="1">
            <a:spLocks noChangeArrowheads="1"/>
          </p:cNvSpPr>
          <p:nvPr/>
        </p:nvSpPr>
        <p:spPr bwMode="auto">
          <a:xfrm>
            <a:off x="6436221" y="903586"/>
            <a:ext cx="928687" cy="369887"/>
          </a:xfrm>
          <a:prstGeom prst="rect">
            <a:avLst/>
          </a:prstGeom>
          <a:noFill/>
          <a:ln w="9525">
            <a:noFill/>
            <a:miter lim="800000"/>
            <a:headEnd/>
            <a:tailEnd/>
          </a:ln>
        </p:spPr>
        <p:txBody>
          <a:bodyPr>
            <a:spAutoFit/>
          </a:bodyPr>
          <a:lstStyle/>
          <a:p>
            <a:r>
              <a:rPr lang="en-US" altLang="zh-CN">
                <a:latin typeface="Constantia" pitchFamily="18" charset="0"/>
              </a:rPr>
              <a:t>100</a:t>
            </a:r>
            <a:endParaRPr lang="zh-CN" altLang="en-US">
              <a:latin typeface="Constantia" pitchFamily="18" charset="0"/>
            </a:endParaRPr>
          </a:p>
        </p:txBody>
      </p:sp>
      <p:cxnSp>
        <p:nvCxnSpPr>
          <p:cNvPr id="46" name="直接箭头连接符 45"/>
          <p:cNvCxnSpPr>
            <a:stCxn id="38" idx="7"/>
          </p:cNvCxnSpPr>
          <p:nvPr/>
        </p:nvCxnSpPr>
        <p:spPr>
          <a:xfrm rot="5400000" flipH="1" flipV="1">
            <a:off x="4199433" y="117773"/>
            <a:ext cx="450850" cy="1593850"/>
          </a:xfrm>
          <a:prstGeom prst="straightConnector1">
            <a:avLst/>
          </a:prstGeom>
          <a:ln w="38100" cmpd="sng">
            <a:prstDash val="solid"/>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6007596" y="689273"/>
            <a:ext cx="1428750" cy="7858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38" idx="5"/>
          </p:cNvCxnSpPr>
          <p:nvPr/>
        </p:nvCxnSpPr>
        <p:spPr>
          <a:xfrm rot="16200000" flipH="1">
            <a:off x="4020839" y="1202830"/>
            <a:ext cx="879475" cy="16652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39" idx="6"/>
          </p:cNvCxnSpPr>
          <p:nvPr/>
        </p:nvCxnSpPr>
        <p:spPr>
          <a:xfrm flipV="1">
            <a:off x="6150471" y="2046586"/>
            <a:ext cx="1357312" cy="606425"/>
          </a:xfrm>
          <a:prstGeom prst="straightConnector1">
            <a:avLst/>
          </a:prstGeom>
          <a:ln w="38100">
            <a:prstDash val="solid"/>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37" idx="4"/>
          </p:cNvCxnSpPr>
          <p:nvPr/>
        </p:nvCxnSpPr>
        <p:spPr>
          <a:xfrm rot="16200000" flipH="1">
            <a:off x="5167808" y="1492549"/>
            <a:ext cx="1214437" cy="36512"/>
          </a:xfrm>
          <a:prstGeom prst="straightConnector1">
            <a:avLst/>
          </a:prstGeom>
          <a:ln w="38100">
            <a:prstDash val="solid"/>
            <a:tailEnd type="arrow"/>
          </a:ln>
        </p:spPr>
        <p:style>
          <a:lnRef idx="1">
            <a:schemeClr val="accent1"/>
          </a:lnRef>
          <a:fillRef idx="0">
            <a:schemeClr val="accent1"/>
          </a:fillRef>
          <a:effectRef idx="0">
            <a:schemeClr val="accent1"/>
          </a:effectRef>
          <a:fontRef idx="minor">
            <a:schemeClr val="tx1"/>
          </a:fontRef>
        </p:style>
      </p:cxnSp>
      <p:sp>
        <p:nvSpPr>
          <p:cNvPr id="51" name="TextBox 1"/>
          <p:cNvSpPr txBox="1">
            <a:spLocks noChangeArrowheads="1"/>
          </p:cNvSpPr>
          <p:nvPr/>
        </p:nvSpPr>
        <p:spPr bwMode="auto">
          <a:xfrm>
            <a:off x="467544" y="908720"/>
            <a:ext cx="6929437" cy="1077218"/>
          </a:xfrm>
          <a:prstGeom prst="rect">
            <a:avLst/>
          </a:prstGeom>
          <a:noFill/>
          <a:ln w="9525">
            <a:noFill/>
            <a:miter lim="800000"/>
            <a:headEnd/>
            <a:tailEnd/>
          </a:ln>
        </p:spPr>
        <p:txBody>
          <a:bodyPr wrap="square">
            <a:spAutoFit/>
          </a:bodyPr>
          <a:lstStyle/>
          <a:p>
            <a:endParaRPr lang="en-US" altLang="zh-CN" sz="3200" dirty="0">
              <a:latin typeface="Constantia" pitchFamily="18" charset="0"/>
            </a:endParaRPr>
          </a:p>
          <a:p>
            <a:r>
              <a:rPr lang="zh-CN" altLang="en-US" sz="3200" dirty="0" smtClean="0">
                <a:latin typeface="Constantia" pitchFamily="18" charset="0"/>
              </a:rPr>
              <a:t>第一次</a:t>
            </a:r>
            <a:r>
              <a:rPr lang="en-US" altLang="zh-CN" sz="3200" dirty="0" err="1" smtClean="0">
                <a:latin typeface="Constantia" pitchFamily="18" charset="0"/>
              </a:rPr>
              <a:t>dfs</a:t>
            </a:r>
            <a:r>
              <a:rPr lang="zh-CN" altLang="en-US" sz="3200" dirty="0" smtClean="0">
                <a:latin typeface="Constantia" pitchFamily="18" charset="0"/>
              </a:rPr>
              <a:t>后</a:t>
            </a:r>
            <a:r>
              <a:rPr lang="en-US" altLang="zh-CN" sz="3200" dirty="0" smtClean="0">
                <a:latin typeface="Constantia" pitchFamily="18" charset="0"/>
              </a:rPr>
              <a:t>:</a:t>
            </a:r>
            <a:endParaRPr lang="zh-CN" altLang="en-US" sz="3200" dirty="0">
              <a:latin typeface="Constantia" pitchFamily="18" charset="0"/>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fld id="{F4E675BF-992E-4496-90EB-6886B574516D}" type="datetime1">
              <a:rPr lang="zh-CN" altLang="en-US"/>
              <a:pPr/>
              <a:t>2010-8-5</a:t>
            </a:fld>
            <a:endParaRPr lang="zh-CN" altLang="en-US">
              <a:solidFill>
                <a:schemeClr val="tx1"/>
              </a:solidFill>
              <a:latin typeface="Arial" pitchFamily="34" charset="0"/>
            </a:endParaRPr>
          </a:p>
        </p:txBody>
      </p:sp>
      <p:sp>
        <p:nvSpPr>
          <p:cNvPr id="63490" name="Rectangle 2"/>
          <p:cNvSpPr>
            <a:spLocks noGrp="1" noChangeArrowheads="1"/>
          </p:cNvSpPr>
          <p:nvPr>
            <p:ph type="body" idx="1"/>
          </p:nvPr>
        </p:nvSpPr>
        <p:spPr>
          <a:xfrm>
            <a:off x="457200" y="765175"/>
            <a:ext cx="8229600" cy="5559425"/>
          </a:xfrm>
        </p:spPr>
        <p:txBody>
          <a:bodyPr/>
          <a:lstStyle/>
          <a:p>
            <a:r>
              <a:rPr lang="zh-CN" altLang="zh-CN"/>
              <a:t>(5)</a:t>
            </a:r>
            <a:r>
              <a:rPr lang="zh-CN"/>
              <a:t>生成新的流</a:t>
            </a:r>
          </a:p>
          <a:p>
            <a:endParaRPr lang="zh-CN"/>
          </a:p>
          <a:p>
            <a:endParaRPr lang="zh-CN"/>
          </a:p>
          <a:p>
            <a:endParaRPr lang="zh-CN"/>
          </a:p>
          <a:p>
            <a:endParaRPr lang="zh-CN"/>
          </a:p>
          <a:p>
            <a:r>
              <a:rPr lang="zh-CN"/>
              <a:t>若</a:t>
            </a:r>
            <a:r>
              <a:rPr lang="zh-CN" altLang="zh-CN"/>
              <a:t>f(i,j)</a:t>
            </a:r>
            <a:r>
              <a:rPr lang="zh-CN"/>
              <a:t>已为最小费用最大流，则停止；否则转向</a:t>
            </a:r>
            <a:r>
              <a:rPr lang="zh-CN" altLang="zh-CN"/>
              <a:t>(2)</a:t>
            </a:r>
            <a:r>
              <a:rPr lang="zh-CN"/>
              <a:t>。</a:t>
            </a:r>
          </a:p>
        </p:txBody>
      </p:sp>
      <p:pic>
        <p:nvPicPr>
          <p:cNvPr id="63491" name="Picture 3"/>
          <p:cNvPicPr>
            <a:picLocks noChangeArrowheads="1"/>
          </p:cNvPicPr>
          <p:nvPr/>
        </p:nvPicPr>
        <p:blipFill>
          <a:blip r:embed="rId2"/>
          <a:srcRect/>
          <a:stretch>
            <a:fillRect/>
          </a:stretch>
        </p:blipFill>
        <p:spPr bwMode="auto">
          <a:xfrm>
            <a:off x="1546225" y="1484313"/>
            <a:ext cx="3190875" cy="1152525"/>
          </a:xfrm>
          <a:prstGeom prst="rect">
            <a:avLst/>
          </a:prstGeom>
          <a:noFill/>
          <a:ln w="9525">
            <a:noFill/>
            <a:miter lim="800000"/>
            <a:headEnd/>
            <a:tailEnd/>
          </a:ln>
        </p:spPr>
      </p:pic>
      <p:sp>
        <p:nvSpPr>
          <p:cNvPr id="63492" name="Text Box 4"/>
          <p:cNvSpPr txBox="1">
            <a:spLocks noChangeArrowheads="1"/>
          </p:cNvSpPr>
          <p:nvPr/>
        </p:nvSpPr>
        <p:spPr bwMode="auto">
          <a:xfrm>
            <a:off x="3905250" y="3178175"/>
            <a:ext cx="5080000" cy="250825"/>
          </a:xfrm>
          <a:prstGeom prst="rect">
            <a:avLst/>
          </a:prstGeom>
          <a:noFill/>
          <a:ln w="9525">
            <a:noFill/>
            <a:miter lim="800000"/>
            <a:headEnd/>
            <a:tailEnd/>
          </a:ln>
        </p:spPr>
        <p:txBody>
          <a:bodyPr>
            <a:spAutoFit/>
          </a:bodyPr>
          <a:lstStyle/>
          <a:p>
            <a:r>
              <a:rPr lang="zh-CN" altLang="zh-CN" sz="1000" b="1">
                <a:latin typeface="Calibri" pitchFamily="34" charset="0"/>
                <a:sym typeface="Calibri" pitchFamily="34" charset="0"/>
              </a:rPr>
              <a:t>    </a:t>
            </a:r>
            <a:endParaRPr lang="zh-CN" altLang="zh-CN"/>
          </a:p>
        </p:txBody>
      </p:sp>
      <p:pic>
        <p:nvPicPr>
          <p:cNvPr id="63493" name="Picture 5"/>
          <p:cNvPicPr>
            <a:picLocks noChangeArrowheads="1"/>
          </p:cNvPicPr>
          <p:nvPr/>
        </p:nvPicPr>
        <p:blipFill>
          <a:blip r:embed="rId3"/>
          <a:srcRect/>
          <a:stretch>
            <a:fillRect/>
          </a:stretch>
        </p:blipFill>
        <p:spPr bwMode="auto">
          <a:xfrm>
            <a:off x="5003800" y="1484313"/>
            <a:ext cx="2233613" cy="1152525"/>
          </a:xfrm>
          <a:prstGeom prst="rect">
            <a:avLst/>
          </a:prstGeom>
          <a:noFill/>
          <a:ln w="9525">
            <a:noFill/>
            <a:miter lim="800000"/>
            <a:headEnd/>
            <a:tailEnd/>
          </a:ln>
        </p:spPr>
      </p:pic>
      <p:sp>
        <p:nvSpPr>
          <p:cNvPr id="63494" name="Text Box 6"/>
          <p:cNvSpPr txBox="1">
            <a:spLocks noChangeArrowheads="1"/>
          </p:cNvSpPr>
          <p:nvPr/>
        </p:nvSpPr>
        <p:spPr bwMode="auto">
          <a:xfrm>
            <a:off x="3905250" y="3895725"/>
            <a:ext cx="5080000" cy="250825"/>
          </a:xfrm>
          <a:prstGeom prst="rect">
            <a:avLst/>
          </a:prstGeom>
          <a:noFill/>
          <a:ln w="9525">
            <a:noFill/>
            <a:miter lim="800000"/>
            <a:headEnd/>
            <a:tailEnd/>
          </a:ln>
        </p:spPr>
        <p:txBody>
          <a:bodyPr>
            <a:spAutoFit/>
          </a:bodyPr>
          <a:lstStyle/>
          <a:p>
            <a:r>
              <a:rPr lang="zh-CN" altLang="zh-CN" sz="1000" b="1">
                <a:latin typeface="Calibri" pitchFamily="34" charset="0"/>
                <a:sym typeface="Calibri" pitchFamily="34" charset="0"/>
              </a:rPr>
              <a:t>   </a:t>
            </a:r>
            <a:endParaRPr lang="zh-CN" altLang="zh-CN"/>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F4E675BF-992E-4496-90EB-6886B574516D}" type="datetime1">
              <a:rPr lang="zh-CN" altLang="en-US"/>
              <a:pPr/>
              <a:t>2010-8-5</a:t>
            </a:fld>
            <a:endParaRPr lang="zh-CN" altLang="en-US">
              <a:solidFill>
                <a:schemeClr val="tx1"/>
              </a:solidFill>
              <a:latin typeface="Arial" pitchFamily="34" charset="0"/>
            </a:endParaRPr>
          </a:p>
        </p:txBody>
      </p:sp>
      <p:sp>
        <p:nvSpPr>
          <p:cNvPr id="64514" name="矩形 34"/>
          <p:cNvSpPr>
            <a:spLocks noChangeArrowheads="1"/>
          </p:cNvSpPr>
          <p:nvPr/>
        </p:nvSpPr>
        <p:spPr bwMode="auto">
          <a:xfrm>
            <a:off x="395288" y="1052513"/>
            <a:ext cx="7200900" cy="2308225"/>
          </a:xfrm>
          <a:prstGeom prst="rect">
            <a:avLst/>
          </a:prstGeom>
          <a:noFill/>
          <a:ln w="9525">
            <a:noFill/>
            <a:miter lim="800000"/>
            <a:headEnd/>
            <a:tailEnd/>
          </a:ln>
        </p:spPr>
        <p:txBody>
          <a:bodyPr/>
          <a:lstStyle/>
          <a:p>
            <a:r>
              <a:rPr lang="en-US" sz="3600">
                <a:latin typeface="Calibri" pitchFamily="34" charset="0"/>
                <a:sym typeface="Calibri" pitchFamily="34" charset="0"/>
              </a:rPr>
              <a:t>POj 2396 </a:t>
            </a:r>
            <a:r>
              <a:rPr lang="zh-CN" altLang="en-US" sz="3600">
                <a:latin typeface="Calibri" pitchFamily="34" charset="0"/>
                <a:sym typeface="Calibri" pitchFamily="34" charset="0"/>
              </a:rPr>
              <a:t>Budget</a:t>
            </a:r>
            <a:endParaRPr lang="zh-CN" altLang="en-US" sz="3600">
              <a:latin typeface="隶书" pitchFamily="49" charset="-122"/>
              <a:ea typeface="隶书" pitchFamily="49" charset="-122"/>
              <a:sym typeface="隶书" pitchFamily="49" charset="-122"/>
            </a:endParaRPr>
          </a:p>
          <a:p>
            <a:r>
              <a:rPr lang="en-US" sz="3600">
                <a:latin typeface="Calibri" pitchFamily="34" charset="0"/>
                <a:sym typeface="Calibri" pitchFamily="34" charset="0"/>
              </a:rPr>
              <a:t>题目大意：</a:t>
            </a:r>
          </a:p>
          <a:p>
            <a:r>
              <a:rPr lang="en-US" sz="3600">
                <a:latin typeface="Calibri" pitchFamily="34" charset="0"/>
                <a:sym typeface="Calibri" pitchFamily="34" charset="0"/>
              </a:rPr>
              <a:t>给出一些矩阵的限制条件，包括各行各列的值的和，以及一些元素必须大于、小于或等于某个值，要求判断这样的矩阵是否存在，存在则输出任意满足条件的矩阵，否则输出IMPOSSIBLE。</a:t>
            </a:r>
            <a:endParaRPr lang="zh-CN" altLang="en-US" sz="3600">
              <a:latin typeface="隶书" pitchFamily="49" charset="-122"/>
              <a:ea typeface="隶书" pitchFamily="49" charset="-122"/>
              <a:sym typeface="隶书" pitchFamily="49" charset="-122"/>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F4E675BF-992E-4496-90EB-6886B574516D}" type="datetime1">
              <a:rPr lang="zh-CN" altLang="en-US"/>
              <a:pPr/>
              <a:t>2010-8-5</a:t>
            </a:fld>
            <a:endParaRPr lang="zh-CN" altLang="en-US">
              <a:solidFill>
                <a:schemeClr val="tx1"/>
              </a:solidFill>
              <a:latin typeface="Arial" pitchFamily="34" charset="0"/>
            </a:endParaRPr>
          </a:p>
        </p:txBody>
      </p:sp>
      <p:sp>
        <p:nvSpPr>
          <p:cNvPr id="65538" name="Rectangle 2"/>
          <p:cNvSpPr>
            <a:spLocks noGrp="1" noChangeArrowheads="1"/>
          </p:cNvSpPr>
          <p:nvPr>
            <p:ph type="body" idx="1"/>
          </p:nvPr>
        </p:nvSpPr>
        <p:spPr>
          <a:xfrm>
            <a:off x="457200" y="620713"/>
            <a:ext cx="8229600" cy="5703887"/>
          </a:xfrm>
        </p:spPr>
        <p:txBody>
          <a:bodyPr/>
          <a:lstStyle/>
          <a:p>
            <a:r>
              <a:rPr lang="zh-CN" sz="3200"/>
              <a:t>解题思路：</a:t>
            </a:r>
          </a:p>
          <a:p>
            <a:r>
              <a:rPr lang="zh-CN" sz="3200"/>
              <a:t>设行数为</a:t>
            </a:r>
            <a:r>
              <a:rPr lang="zh-CN" altLang="zh-CN" sz="3200"/>
              <a:t>r</a:t>
            </a:r>
            <a:r>
              <a:rPr lang="zh-CN" sz="3200"/>
              <a:t>，列数为</a:t>
            </a:r>
            <a:r>
              <a:rPr lang="zh-CN" altLang="zh-CN" sz="3200"/>
              <a:t>c</a:t>
            </a:r>
            <a:r>
              <a:rPr lang="zh-CN" sz="3200"/>
              <a:t>，把矩阵中每个元素的大小看做是一个流，给每行，每列各建立一个节点。令源点</a:t>
            </a:r>
            <a:r>
              <a:rPr lang="zh-CN" altLang="zh-CN" sz="3200"/>
              <a:t>s</a:t>
            </a:r>
            <a:r>
              <a:rPr lang="zh-CN" sz="3200"/>
              <a:t>与每个行节点连接（容量的上下界均限制为该行的元素和），每个列节点与汇点</a:t>
            </a:r>
            <a:r>
              <a:rPr lang="zh-CN" altLang="zh-CN" sz="3200"/>
              <a:t>t</a:t>
            </a:r>
            <a:r>
              <a:rPr lang="zh-CN" sz="3200"/>
              <a:t>连接（容量的上下界均限制为该列的元素和），而每条从行节点流出到列节点的边的容量上下界则从输入条件中获得。那么，通过解一个上下界可行流，可得到本题的解。</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F4E675BF-992E-4496-90EB-6886B574516D}" type="datetime1">
              <a:rPr lang="zh-CN" altLang="en-US"/>
              <a:pPr/>
              <a:t>2010-8-5</a:t>
            </a:fld>
            <a:endParaRPr lang="zh-CN" altLang="en-US">
              <a:solidFill>
                <a:schemeClr val="tx1"/>
              </a:solidFill>
              <a:latin typeface="Arial" pitchFamily="34" charset="0"/>
            </a:endParaRPr>
          </a:p>
        </p:txBody>
      </p:sp>
      <p:sp>
        <p:nvSpPr>
          <p:cNvPr id="66562" name="Rectangle 2"/>
          <p:cNvSpPr>
            <a:spLocks noGrp="1" noChangeArrowheads="1"/>
          </p:cNvSpPr>
          <p:nvPr>
            <p:ph type="body" idx="1"/>
          </p:nvPr>
        </p:nvSpPr>
        <p:spPr>
          <a:xfrm>
            <a:off x="457200" y="838200"/>
            <a:ext cx="8437563" cy="5487988"/>
          </a:xfrm>
        </p:spPr>
        <p:txBody>
          <a:bodyPr/>
          <a:lstStyle/>
          <a:p>
            <a:r>
              <a:rPr lang="en-US" sz="2800" b="1" dirty="0">
                <a:latin typeface="Calibri" pitchFamily="34" charset="0"/>
                <a:sym typeface="Calibri" pitchFamily="34" charset="0"/>
              </a:rPr>
              <a:t>POJ 2135</a:t>
            </a:r>
          </a:p>
          <a:p>
            <a:r>
              <a:rPr lang="zh-CN" altLang="en-US" sz="2800" b="1" dirty="0"/>
              <a:t>题目描述：</a:t>
            </a:r>
          </a:p>
          <a:p>
            <a:r>
              <a:rPr lang="zh-CN" altLang="en-US" sz="2800" b="1" dirty="0"/>
              <a:t>有n个景点，一个人要从1号景点走到n号景点，再从n号景点走到1号（回来的路不能重复，不一定走完所有景点，只要求从1到n即可），给你一些景点之间的路的长度（双向），问你最短需要走多少路才能回来？</a:t>
            </a:r>
          </a:p>
          <a:p>
            <a:r>
              <a:rPr lang="zh-CN" altLang="en-US" sz="2800" b="1" dirty="0"/>
              <a:t>解题报告：</a:t>
            </a:r>
          </a:p>
          <a:p>
            <a:r>
              <a:rPr lang="zh-CN" altLang="en-US" sz="2800" b="1" dirty="0"/>
              <a:t>最小费用就是路径长度的总和，最大流就是来回的两条路。</a:t>
            </a:r>
          </a:p>
          <a:p>
            <a:r>
              <a:rPr lang="zh-CN" altLang="en-US" sz="2800" b="1" dirty="0"/>
              <a:t>由于去和回来可以看成：2条从1到n的不同的路。所以转化成求从1到n的两条不同的路。</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F4E675BF-992E-4496-90EB-6886B574516D}" type="datetime1">
              <a:rPr lang="zh-CN" altLang="en-US"/>
              <a:pPr/>
              <a:t>2010-8-5</a:t>
            </a:fld>
            <a:endParaRPr lang="zh-CN" altLang="en-US">
              <a:solidFill>
                <a:schemeClr val="tx1"/>
              </a:solidFill>
              <a:latin typeface="Arial" pitchFamily="34" charset="0"/>
            </a:endParaRPr>
          </a:p>
        </p:txBody>
      </p:sp>
      <p:sp>
        <p:nvSpPr>
          <p:cNvPr id="67586" name="Rectangle 2"/>
          <p:cNvSpPr>
            <a:spLocks noGrp="1" noChangeArrowheads="1"/>
          </p:cNvSpPr>
          <p:nvPr>
            <p:ph type="body" idx="1"/>
          </p:nvPr>
        </p:nvSpPr>
        <p:spPr>
          <a:xfrm>
            <a:off x="457200" y="836613"/>
            <a:ext cx="8229600" cy="5487987"/>
          </a:xfrm>
        </p:spPr>
        <p:txBody>
          <a:bodyPr/>
          <a:lstStyle/>
          <a:p>
            <a:pPr>
              <a:lnSpc>
                <a:spcPct val="80000"/>
              </a:lnSpc>
            </a:pPr>
            <a:r>
              <a:rPr lang="zh-CN" altLang="en-US" sz="2800" b="1" dirty="0"/>
              <a:t>假设a b之间有长度为c的路。按照最小费用流建图：</a:t>
            </a:r>
          </a:p>
          <a:p>
            <a:pPr>
              <a:lnSpc>
                <a:spcPct val="80000"/>
              </a:lnSpc>
            </a:pPr>
            <a:r>
              <a:rPr lang="zh-CN" altLang="en-US" sz="2800" b="1" dirty="0"/>
              <a:t>ab之间费用为c，容量是1。</a:t>
            </a:r>
          </a:p>
          <a:p>
            <a:pPr>
              <a:lnSpc>
                <a:spcPct val="80000"/>
              </a:lnSpc>
            </a:pPr>
            <a:r>
              <a:rPr lang="zh-CN" altLang="en-US" sz="2800" b="1" dirty="0"/>
              <a:t>ba之间费用为-c，容量是0.</a:t>
            </a:r>
          </a:p>
          <a:p>
            <a:pPr>
              <a:lnSpc>
                <a:spcPct val="80000"/>
              </a:lnSpc>
            </a:pPr>
            <a:r>
              <a:rPr lang="zh-CN" altLang="en-US" sz="2800" b="1" dirty="0"/>
              <a:t>建立一个超级源点，连接1号景点，无费用，容量为2（表示可以有两条路）</a:t>
            </a:r>
          </a:p>
          <a:p>
            <a:pPr>
              <a:lnSpc>
                <a:spcPct val="80000"/>
              </a:lnSpc>
            </a:pPr>
            <a:r>
              <a:rPr lang="zh-CN" altLang="en-US" sz="2800" b="1" dirty="0"/>
              <a:t>同理，建立一个超级汇点，连接n号景点，无费用，容量为2.</a:t>
            </a:r>
          </a:p>
          <a:p>
            <a:pPr>
              <a:lnSpc>
                <a:spcPct val="80000"/>
              </a:lnSpc>
            </a:pPr>
            <a:r>
              <a:rPr lang="zh-CN" altLang="en-US" sz="2800" b="1" dirty="0"/>
              <a:t>这样，如果求的的最大流是2，就表示了有两条从1到n的不同的路。（因为中间的点边容量只是1，只能用一次）</a:t>
            </a:r>
          </a:p>
          <a:p>
            <a:pPr>
              <a:lnSpc>
                <a:spcPct val="80000"/>
              </a:lnSpc>
            </a:pPr>
            <a:r>
              <a:rPr lang="zh-CN" altLang="en-US" sz="2800" b="1" dirty="0"/>
              <a:t>这样求的的最小费用就是最短路径长度。</a:t>
            </a:r>
            <a:endParaRPr lang="zh-CN" altLang="en-US" sz="3800" b="1"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929633" y="3934768"/>
            <a:ext cx="642938" cy="6429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a</a:t>
            </a:r>
            <a:endParaRPr lang="zh-CN" altLang="en-US" dirty="0"/>
          </a:p>
        </p:txBody>
      </p:sp>
      <p:sp>
        <p:nvSpPr>
          <p:cNvPr id="3" name="椭圆 2"/>
          <p:cNvSpPr/>
          <p:nvPr/>
        </p:nvSpPr>
        <p:spPr>
          <a:xfrm>
            <a:off x="1572196" y="4720580"/>
            <a:ext cx="642937" cy="6429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s</a:t>
            </a:r>
            <a:endParaRPr lang="zh-CN" altLang="en-US" dirty="0"/>
          </a:p>
        </p:txBody>
      </p:sp>
      <p:sp>
        <p:nvSpPr>
          <p:cNvPr id="4" name="椭圆 3"/>
          <p:cNvSpPr/>
          <p:nvPr/>
        </p:nvSpPr>
        <p:spPr>
          <a:xfrm>
            <a:off x="4001071" y="6006455"/>
            <a:ext cx="642937" cy="6429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b</a:t>
            </a:r>
            <a:endParaRPr lang="zh-CN" altLang="en-US" dirty="0"/>
          </a:p>
        </p:txBody>
      </p:sp>
      <p:sp>
        <p:nvSpPr>
          <p:cNvPr id="5" name="椭圆 4"/>
          <p:cNvSpPr/>
          <p:nvPr/>
        </p:nvSpPr>
        <p:spPr>
          <a:xfrm>
            <a:off x="6072758" y="5077768"/>
            <a:ext cx="642938" cy="6429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t</a:t>
            </a:r>
            <a:endParaRPr lang="zh-CN" altLang="en-US" dirty="0"/>
          </a:p>
        </p:txBody>
      </p:sp>
      <p:sp>
        <p:nvSpPr>
          <p:cNvPr id="11270" name="TextBox 7"/>
          <p:cNvSpPr txBox="1">
            <a:spLocks noChangeArrowheads="1"/>
          </p:cNvSpPr>
          <p:nvPr/>
        </p:nvSpPr>
        <p:spPr bwMode="auto">
          <a:xfrm>
            <a:off x="3072383" y="4577705"/>
            <a:ext cx="506413" cy="369888"/>
          </a:xfrm>
          <a:prstGeom prst="rect">
            <a:avLst/>
          </a:prstGeom>
          <a:noFill/>
          <a:ln w="9525">
            <a:noFill/>
            <a:miter lim="800000"/>
            <a:headEnd/>
            <a:tailEnd/>
          </a:ln>
        </p:spPr>
        <p:txBody>
          <a:bodyPr wrap="none">
            <a:spAutoFit/>
          </a:bodyPr>
          <a:lstStyle/>
          <a:p>
            <a:r>
              <a:rPr lang="en-US" altLang="zh-CN" dirty="0">
                <a:latin typeface="Constantia" pitchFamily="18" charset="0"/>
              </a:rPr>
              <a:t>100</a:t>
            </a:r>
            <a:endParaRPr lang="zh-CN" altLang="en-US" dirty="0">
              <a:latin typeface="Constantia" pitchFamily="18" charset="0"/>
            </a:endParaRPr>
          </a:p>
        </p:txBody>
      </p:sp>
      <p:sp>
        <p:nvSpPr>
          <p:cNvPr id="11271" name="TextBox 8"/>
          <p:cNvSpPr txBox="1">
            <a:spLocks noChangeArrowheads="1"/>
          </p:cNvSpPr>
          <p:nvPr/>
        </p:nvSpPr>
        <p:spPr bwMode="auto">
          <a:xfrm>
            <a:off x="2643758" y="5649268"/>
            <a:ext cx="642938" cy="369887"/>
          </a:xfrm>
          <a:prstGeom prst="rect">
            <a:avLst/>
          </a:prstGeom>
          <a:noFill/>
          <a:ln w="9525">
            <a:noFill/>
            <a:miter lim="800000"/>
            <a:headEnd/>
            <a:tailEnd/>
          </a:ln>
        </p:spPr>
        <p:txBody>
          <a:bodyPr>
            <a:spAutoFit/>
          </a:bodyPr>
          <a:lstStyle/>
          <a:p>
            <a:r>
              <a:rPr lang="en-US" altLang="zh-CN">
                <a:latin typeface="Constantia" pitchFamily="18" charset="0"/>
              </a:rPr>
              <a:t>100</a:t>
            </a:r>
            <a:endParaRPr lang="zh-CN" altLang="en-US">
              <a:latin typeface="Constantia" pitchFamily="18" charset="0"/>
            </a:endParaRPr>
          </a:p>
        </p:txBody>
      </p:sp>
      <p:sp>
        <p:nvSpPr>
          <p:cNvPr id="11272" name="TextBox 9"/>
          <p:cNvSpPr txBox="1">
            <a:spLocks noChangeArrowheads="1"/>
          </p:cNvSpPr>
          <p:nvPr/>
        </p:nvSpPr>
        <p:spPr bwMode="auto">
          <a:xfrm>
            <a:off x="4072508" y="5077768"/>
            <a:ext cx="642938" cy="369887"/>
          </a:xfrm>
          <a:prstGeom prst="rect">
            <a:avLst/>
          </a:prstGeom>
          <a:noFill/>
          <a:ln w="9525">
            <a:noFill/>
            <a:miter lim="800000"/>
            <a:headEnd/>
            <a:tailEnd/>
          </a:ln>
        </p:spPr>
        <p:txBody>
          <a:bodyPr>
            <a:spAutoFit/>
          </a:bodyPr>
          <a:lstStyle/>
          <a:p>
            <a:r>
              <a:rPr lang="en-US" altLang="zh-CN">
                <a:latin typeface="Constantia" pitchFamily="18" charset="0"/>
              </a:rPr>
              <a:t>100</a:t>
            </a:r>
            <a:endParaRPr lang="zh-CN" altLang="en-US">
              <a:latin typeface="Constantia" pitchFamily="18" charset="0"/>
            </a:endParaRPr>
          </a:p>
        </p:txBody>
      </p:sp>
      <p:sp>
        <p:nvSpPr>
          <p:cNvPr id="11273" name="TextBox 10"/>
          <p:cNvSpPr txBox="1">
            <a:spLocks noChangeArrowheads="1"/>
          </p:cNvSpPr>
          <p:nvPr/>
        </p:nvSpPr>
        <p:spPr bwMode="auto">
          <a:xfrm>
            <a:off x="5215508" y="5863580"/>
            <a:ext cx="857250" cy="369888"/>
          </a:xfrm>
          <a:prstGeom prst="rect">
            <a:avLst/>
          </a:prstGeom>
          <a:noFill/>
          <a:ln w="9525">
            <a:noFill/>
            <a:miter lim="800000"/>
            <a:headEnd/>
            <a:tailEnd/>
          </a:ln>
        </p:spPr>
        <p:txBody>
          <a:bodyPr>
            <a:spAutoFit/>
          </a:bodyPr>
          <a:lstStyle/>
          <a:p>
            <a:r>
              <a:rPr lang="en-US" altLang="zh-CN">
                <a:latin typeface="Constantia" pitchFamily="18" charset="0"/>
              </a:rPr>
              <a:t>100</a:t>
            </a:r>
            <a:endParaRPr lang="zh-CN" altLang="en-US">
              <a:latin typeface="Constantia" pitchFamily="18" charset="0"/>
            </a:endParaRPr>
          </a:p>
        </p:txBody>
      </p:sp>
      <p:sp>
        <p:nvSpPr>
          <p:cNvPr id="11274" name="TextBox 11"/>
          <p:cNvSpPr txBox="1">
            <a:spLocks noChangeArrowheads="1"/>
          </p:cNvSpPr>
          <p:nvPr/>
        </p:nvSpPr>
        <p:spPr bwMode="auto">
          <a:xfrm>
            <a:off x="4929758" y="4577705"/>
            <a:ext cx="928688" cy="369888"/>
          </a:xfrm>
          <a:prstGeom prst="rect">
            <a:avLst/>
          </a:prstGeom>
          <a:noFill/>
          <a:ln w="9525">
            <a:noFill/>
            <a:miter lim="800000"/>
            <a:headEnd/>
            <a:tailEnd/>
          </a:ln>
        </p:spPr>
        <p:txBody>
          <a:bodyPr>
            <a:spAutoFit/>
          </a:bodyPr>
          <a:lstStyle/>
          <a:p>
            <a:r>
              <a:rPr lang="en-US" altLang="zh-CN" dirty="0">
                <a:latin typeface="Constantia" pitchFamily="18" charset="0"/>
              </a:rPr>
              <a:t>100</a:t>
            </a:r>
            <a:endParaRPr lang="zh-CN" altLang="en-US" dirty="0">
              <a:latin typeface="Constantia" pitchFamily="18" charset="0"/>
            </a:endParaRPr>
          </a:p>
        </p:txBody>
      </p:sp>
      <p:cxnSp>
        <p:nvCxnSpPr>
          <p:cNvPr id="13" name="直接箭头连接符 12"/>
          <p:cNvCxnSpPr>
            <a:stCxn id="2" idx="2"/>
          </p:cNvCxnSpPr>
          <p:nvPr/>
        </p:nvCxnSpPr>
        <p:spPr>
          <a:xfrm rot="10800000" flipV="1">
            <a:off x="2429446" y="4255443"/>
            <a:ext cx="1500187" cy="53657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4" name="直接箭头连接符 13"/>
          <p:cNvCxnSpPr>
            <a:stCxn id="4" idx="0"/>
          </p:cNvCxnSpPr>
          <p:nvPr/>
        </p:nvCxnSpPr>
        <p:spPr>
          <a:xfrm rot="16200000" flipV="1">
            <a:off x="3697065" y="5381774"/>
            <a:ext cx="1214437" cy="34925"/>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5" name="直接箭头连接符 14"/>
          <p:cNvCxnSpPr/>
          <p:nvPr/>
        </p:nvCxnSpPr>
        <p:spPr>
          <a:xfrm rot="10800000" flipV="1">
            <a:off x="4644008" y="5649268"/>
            <a:ext cx="1285875" cy="35718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1278" name="TextBox 15"/>
          <p:cNvSpPr txBox="1">
            <a:spLocks noChangeArrowheads="1"/>
          </p:cNvSpPr>
          <p:nvPr/>
        </p:nvSpPr>
        <p:spPr bwMode="auto">
          <a:xfrm>
            <a:off x="971600" y="1700808"/>
            <a:ext cx="7056784" cy="2092881"/>
          </a:xfrm>
          <a:prstGeom prst="rect">
            <a:avLst/>
          </a:prstGeom>
          <a:noFill/>
          <a:ln w="9525">
            <a:noFill/>
            <a:miter lim="800000"/>
            <a:headEnd/>
            <a:tailEnd/>
          </a:ln>
        </p:spPr>
        <p:txBody>
          <a:bodyPr wrap="square">
            <a:spAutoFit/>
          </a:bodyPr>
          <a:lstStyle/>
          <a:p>
            <a:r>
              <a:rPr lang="zh-CN" altLang="en-US" sz="2600" dirty="0">
                <a:latin typeface="Constantia" pitchFamily="18" charset="0"/>
              </a:rPr>
              <a:t>这样我们第二</a:t>
            </a:r>
            <a:r>
              <a:rPr lang="zh-CN" altLang="en-US" sz="2600" dirty="0" smtClean="0">
                <a:latin typeface="Constantia" pitchFamily="18" charset="0"/>
              </a:rPr>
              <a:t>次</a:t>
            </a:r>
            <a:r>
              <a:rPr lang="en-US" altLang="zh-CN" sz="2600" dirty="0" err="1" smtClean="0">
                <a:latin typeface="Constantia" pitchFamily="18" charset="0"/>
              </a:rPr>
              <a:t>dfs</a:t>
            </a:r>
            <a:r>
              <a:rPr lang="zh-CN" altLang="en-US" sz="2600" dirty="0" smtClean="0">
                <a:latin typeface="Constantia" pitchFamily="18" charset="0"/>
              </a:rPr>
              <a:t>搜索</a:t>
            </a:r>
            <a:r>
              <a:rPr lang="zh-CN" altLang="en-US" sz="2600" dirty="0">
                <a:latin typeface="Constantia" pitchFamily="18" charset="0"/>
              </a:rPr>
              <a:t>的</a:t>
            </a:r>
            <a:r>
              <a:rPr lang="zh-CN" altLang="en-US" sz="2600" dirty="0" smtClean="0">
                <a:latin typeface="Constantia" pitchFamily="18" charset="0"/>
              </a:rPr>
              <a:t>时候就可以在新的网络里找到</a:t>
            </a:r>
            <a:r>
              <a:rPr lang="zh-CN" altLang="en-US" sz="2600" dirty="0">
                <a:latin typeface="Constantia" pitchFamily="18" charset="0"/>
              </a:rPr>
              <a:t>新的路径</a:t>
            </a:r>
            <a:endParaRPr lang="en-US" altLang="zh-CN" sz="2600" dirty="0">
              <a:latin typeface="Constantia" pitchFamily="18" charset="0"/>
            </a:endParaRPr>
          </a:p>
          <a:p>
            <a:endParaRPr lang="en-US" altLang="zh-CN" sz="2600" dirty="0" smtClean="0">
              <a:latin typeface="Constantia" pitchFamily="18" charset="0"/>
            </a:endParaRPr>
          </a:p>
          <a:p>
            <a:r>
              <a:rPr lang="zh-CN" altLang="en-US" sz="2600" dirty="0" smtClean="0">
                <a:latin typeface="Constantia" pitchFamily="18" charset="0"/>
              </a:rPr>
              <a:t>这</a:t>
            </a:r>
            <a:r>
              <a:rPr lang="zh-CN" altLang="en-US" sz="2600" dirty="0">
                <a:latin typeface="Constantia" pitchFamily="18" charset="0"/>
              </a:rPr>
              <a:t>是一个取消流的操作  也可以看作是两条路径的合并</a:t>
            </a:r>
          </a:p>
        </p:txBody>
      </p:sp>
      <p:cxnSp>
        <p:nvCxnSpPr>
          <p:cNvPr id="18" name="直接箭头连接符 17"/>
          <p:cNvCxnSpPr>
            <a:stCxn id="3" idx="5"/>
            <a:endCxn id="4" idx="2"/>
          </p:cNvCxnSpPr>
          <p:nvPr/>
        </p:nvCxnSpPr>
        <p:spPr>
          <a:xfrm rot="16200000" flipH="1">
            <a:off x="2531839" y="4859487"/>
            <a:ext cx="1058863" cy="18796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0" name="直接箭头连接符 19"/>
          <p:cNvCxnSpPr>
            <a:stCxn id="2" idx="6"/>
            <a:endCxn id="5" idx="1"/>
          </p:cNvCxnSpPr>
          <p:nvPr/>
        </p:nvCxnSpPr>
        <p:spPr>
          <a:xfrm>
            <a:off x="4572571" y="4257030"/>
            <a:ext cx="1593850" cy="9144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995936" y="2996952"/>
            <a:ext cx="642938" cy="6429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a</a:t>
            </a:r>
            <a:endParaRPr lang="zh-CN" altLang="en-US" dirty="0"/>
          </a:p>
        </p:txBody>
      </p:sp>
      <p:sp>
        <p:nvSpPr>
          <p:cNvPr id="3" name="椭圆 2"/>
          <p:cNvSpPr/>
          <p:nvPr/>
        </p:nvSpPr>
        <p:spPr>
          <a:xfrm>
            <a:off x="1638499" y="3782764"/>
            <a:ext cx="642937" cy="6429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s</a:t>
            </a:r>
            <a:endParaRPr lang="zh-CN" altLang="en-US" dirty="0"/>
          </a:p>
        </p:txBody>
      </p:sp>
      <p:sp>
        <p:nvSpPr>
          <p:cNvPr id="4" name="椭圆 3"/>
          <p:cNvSpPr/>
          <p:nvPr/>
        </p:nvSpPr>
        <p:spPr>
          <a:xfrm>
            <a:off x="4067374" y="5068639"/>
            <a:ext cx="642937" cy="6429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b</a:t>
            </a:r>
            <a:endParaRPr lang="zh-CN" altLang="en-US" dirty="0"/>
          </a:p>
        </p:txBody>
      </p:sp>
      <p:sp>
        <p:nvSpPr>
          <p:cNvPr id="5" name="椭圆 4"/>
          <p:cNvSpPr/>
          <p:nvPr/>
        </p:nvSpPr>
        <p:spPr>
          <a:xfrm>
            <a:off x="6139061" y="4139952"/>
            <a:ext cx="642938" cy="6429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t</a:t>
            </a:r>
            <a:endParaRPr lang="zh-CN" altLang="en-US" dirty="0"/>
          </a:p>
        </p:txBody>
      </p:sp>
      <p:sp>
        <p:nvSpPr>
          <p:cNvPr id="7" name="TextBox 8"/>
          <p:cNvSpPr txBox="1">
            <a:spLocks noChangeArrowheads="1"/>
          </p:cNvSpPr>
          <p:nvPr/>
        </p:nvSpPr>
        <p:spPr bwMode="auto">
          <a:xfrm>
            <a:off x="2710061" y="4711452"/>
            <a:ext cx="642938" cy="369887"/>
          </a:xfrm>
          <a:prstGeom prst="rect">
            <a:avLst/>
          </a:prstGeom>
          <a:noFill/>
          <a:ln w="9525">
            <a:noFill/>
            <a:miter lim="800000"/>
            <a:headEnd/>
            <a:tailEnd/>
          </a:ln>
        </p:spPr>
        <p:txBody>
          <a:bodyPr>
            <a:spAutoFit/>
          </a:bodyPr>
          <a:lstStyle/>
          <a:p>
            <a:r>
              <a:rPr lang="en-US" altLang="zh-CN">
                <a:latin typeface="Constantia" pitchFamily="18" charset="0"/>
              </a:rPr>
              <a:t>100</a:t>
            </a:r>
            <a:endParaRPr lang="zh-CN" altLang="en-US">
              <a:latin typeface="Constantia" pitchFamily="18" charset="0"/>
            </a:endParaRPr>
          </a:p>
        </p:txBody>
      </p:sp>
      <p:sp>
        <p:nvSpPr>
          <p:cNvPr id="8" name="TextBox 9"/>
          <p:cNvSpPr txBox="1">
            <a:spLocks noChangeArrowheads="1"/>
          </p:cNvSpPr>
          <p:nvPr/>
        </p:nvSpPr>
        <p:spPr bwMode="auto">
          <a:xfrm>
            <a:off x="4138811" y="4139952"/>
            <a:ext cx="642938" cy="369887"/>
          </a:xfrm>
          <a:prstGeom prst="rect">
            <a:avLst/>
          </a:prstGeom>
          <a:noFill/>
          <a:ln w="9525">
            <a:noFill/>
            <a:miter lim="800000"/>
            <a:headEnd/>
            <a:tailEnd/>
          </a:ln>
        </p:spPr>
        <p:txBody>
          <a:bodyPr>
            <a:spAutoFit/>
          </a:bodyPr>
          <a:lstStyle/>
          <a:p>
            <a:r>
              <a:rPr lang="en-US" altLang="zh-CN">
                <a:latin typeface="Constantia" pitchFamily="18" charset="0"/>
              </a:rPr>
              <a:t>100</a:t>
            </a:r>
            <a:endParaRPr lang="zh-CN" altLang="en-US">
              <a:latin typeface="Constantia" pitchFamily="18" charset="0"/>
            </a:endParaRPr>
          </a:p>
        </p:txBody>
      </p:sp>
      <p:sp>
        <p:nvSpPr>
          <p:cNvPr id="10" name="TextBox 11"/>
          <p:cNvSpPr txBox="1">
            <a:spLocks noChangeArrowheads="1"/>
          </p:cNvSpPr>
          <p:nvPr/>
        </p:nvSpPr>
        <p:spPr bwMode="auto">
          <a:xfrm>
            <a:off x="4996061" y="3639889"/>
            <a:ext cx="928688" cy="369888"/>
          </a:xfrm>
          <a:prstGeom prst="rect">
            <a:avLst/>
          </a:prstGeom>
          <a:noFill/>
          <a:ln w="9525">
            <a:noFill/>
            <a:miter lim="800000"/>
            <a:headEnd/>
            <a:tailEnd/>
          </a:ln>
        </p:spPr>
        <p:txBody>
          <a:bodyPr>
            <a:spAutoFit/>
          </a:bodyPr>
          <a:lstStyle/>
          <a:p>
            <a:r>
              <a:rPr lang="en-US" altLang="zh-CN">
                <a:latin typeface="Constantia" pitchFamily="18" charset="0"/>
              </a:rPr>
              <a:t>100</a:t>
            </a:r>
            <a:endParaRPr lang="zh-CN" altLang="en-US">
              <a:latin typeface="Constantia" pitchFamily="18" charset="0"/>
            </a:endParaRPr>
          </a:p>
        </p:txBody>
      </p:sp>
      <p:cxnSp>
        <p:nvCxnSpPr>
          <p:cNvPr id="12" name="直接箭头连接符 11"/>
          <p:cNvCxnSpPr>
            <a:stCxn id="4" idx="0"/>
          </p:cNvCxnSpPr>
          <p:nvPr/>
        </p:nvCxnSpPr>
        <p:spPr>
          <a:xfrm rot="16200000" flipV="1">
            <a:off x="3763368" y="4443958"/>
            <a:ext cx="1214437" cy="34925"/>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4" name="TextBox 15"/>
          <p:cNvSpPr txBox="1">
            <a:spLocks noChangeArrowheads="1"/>
          </p:cNvSpPr>
          <p:nvPr/>
        </p:nvSpPr>
        <p:spPr bwMode="auto">
          <a:xfrm>
            <a:off x="971600" y="1124744"/>
            <a:ext cx="7056784" cy="1292662"/>
          </a:xfrm>
          <a:prstGeom prst="rect">
            <a:avLst/>
          </a:prstGeom>
          <a:noFill/>
          <a:ln w="9525">
            <a:noFill/>
            <a:miter lim="800000"/>
            <a:headEnd/>
            <a:tailEnd/>
          </a:ln>
        </p:spPr>
        <p:txBody>
          <a:bodyPr wrap="square">
            <a:spAutoFit/>
          </a:bodyPr>
          <a:lstStyle/>
          <a:p>
            <a:r>
              <a:rPr lang="zh-CN" altLang="en-US" sz="2600" dirty="0" smtClean="0">
                <a:latin typeface="Constantia" pitchFamily="18" charset="0"/>
              </a:rPr>
              <a:t>第二次</a:t>
            </a:r>
            <a:r>
              <a:rPr lang="en-US" altLang="zh-CN" sz="2600" dirty="0" err="1" smtClean="0">
                <a:latin typeface="Constantia" pitchFamily="18" charset="0"/>
              </a:rPr>
              <a:t>dfs</a:t>
            </a:r>
            <a:r>
              <a:rPr lang="zh-CN" altLang="en-US" sz="2600" dirty="0" smtClean="0">
                <a:latin typeface="Constantia" pitchFamily="18" charset="0"/>
              </a:rPr>
              <a:t>搜索又找到了一个流量为</a:t>
            </a:r>
            <a:r>
              <a:rPr lang="en-US" altLang="zh-CN" sz="2600" dirty="0" smtClean="0">
                <a:latin typeface="Constantia" pitchFamily="18" charset="0"/>
              </a:rPr>
              <a:t>100</a:t>
            </a:r>
            <a:r>
              <a:rPr lang="zh-CN" altLang="en-US" sz="2600" dirty="0" smtClean="0">
                <a:latin typeface="Constantia" pitchFamily="18" charset="0"/>
              </a:rPr>
              <a:t>的流，加上第一次搜索得到的流量为</a:t>
            </a:r>
            <a:r>
              <a:rPr lang="en-US" altLang="zh-CN" sz="2600" dirty="0" smtClean="0">
                <a:latin typeface="Constantia" pitchFamily="18" charset="0"/>
              </a:rPr>
              <a:t>100</a:t>
            </a:r>
            <a:r>
              <a:rPr lang="zh-CN" altLang="en-US" sz="2600" dirty="0" smtClean="0">
                <a:latin typeface="Constantia" pitchFamily="18" charset="0"/>
              </a:rPr>
              <a:t>的流，总流量上升到</a:t>
            </a:r>
            <a:r>
              <a:rPr lang="en-US" altLang="zh-CN" sz="2600" dirty="0" smtClean="0">
                <a:latin typeface="Constantia" pitchFamily="18" charset="0"/>
              </a:rPr>
              <a:t>200</a:t>
            </a:r>
          </a:p>
        </p:txBody>
      </p:sp>
      <p:cxnSp>
        <p:nvCxnSpPr>
          <p:cNvPr id="15" name="直接箭头连接符 14"/>
          <p:cNvCxnSpPr>
            <a:stCxn id="3" idx="5"/>
            <a:endCxn id="4" idx="2"/>
          </p:cNvCxnSpPr>
          <p:nvPr/>
        </p:nvCxnSpPr>
        <p:spPr>
          <a:xfrm rot="16200000" flipH="1">
            <a:off x="2598142" y="3921671"/>
            <a:ext cx="1058863" cy="18796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6" name="直接箭头连接符 15"/>
          <p:cNvCxnSpPr>
            <a:stCxn id="2" idx="6"/>
            <a:endCxn id="5" idx="1"/>
          </p:cNvCxnSpPr>
          <p:nvPr/>
        </p:nvCxnSpPr>
        <p:spPr>
          <a:xfrm>
            <a:off x="4638874" y="3319214"/>
            <a:ext cx="1593850" cy="9144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707904" y="1772816"/>
            <a:ext cx="642938" cy="6429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a</a:t>
            </a:r>
            <a:endParaRPr lang="zh-CN" altLang="en-US" dirty="0"/>
          </a:p>
        </p:txBody>
      </p:sp>
      <p:sp>
        <p:nvSpPr>
          <p:cNvPr id="3" name="椭圆 2"/>
          <p:cNvSpPr/>
          <p:nvPr/>
        </p:nvSpPr>
        <p:spPr>
          <a:xfrm>
            <a:off x="1350467" y="2558628"/>
            <a:ext cx="642937" cy="6429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s</a:t>
            </a:r>
            <a:endParaRPr lang="zh-CN" altLang="en-US" dirty="0"/>
          </a:p>
        </p:txBody>
      </p:sp>
      <p:sp>
        <p:nvSpPr>
          <p:cNvPr id="4" name="椭圆 3"/>
          <p:cNvSpPr/>
          <p:nvPr/>
        </p:nvSpPr>
        <p:spPr>
          <a:xfrm>
            <a:off x="3779342" y="3844503"/>
            <a:ext cx="642937" cy="6429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b</a:t>
            </a:r>
            <a:endParaRPr lang="zh-CN" altLang="en-US" dirty="0"/>
          </a:p>
        </p:txBody>
      </p:sp>
      <p:sp>
        <p:nvSpPr>
          <p:cNvPr id="5" name="椭圆 4"/>
          <p:cNvSpPr/>
          <p:nvPr/>
        </p:nvSpPr>
        <p:spPr>
          <a:xfrm>
            <a:off x="5851029" y="2915816"/>
            <a:ext cx="642938" cy="6429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t</a:t>
            </a:r>
            <a:endParaRPr lang="zh-CN" altLang="en-US" dirty="0"/>
          </a:p>
        </p:txBody>
      </p:sp>
      <p:sp>
        <p:nvSpPr>
          <p:cNvPr id="6" name="TextBox 7"/>
          <p:cNvSpPr txBox="1">
            <a:spLocks noChangeArrowheads="1"/>
          </p:cNvSpPr>
          <p:nvPr/>
        </p:nvSpPr>
        <p:spPr bwMode="auto">
          <a:xfrm>
            <a:off x="2850654" y="2415753"/>
            <a:ext cx="506413" cy="369888"/>
          </a:xfrm>
          <a:prstGeom prst="rect">
            <a:avLst/>
          </a:prstGeom>
          <a:noFill/>
          <a:ln w="9525">
            <a:noFill/>
            <a:miter lim="800000"/>
            <a:headEnd/>
            <a:tailEnd/>
          </a:ln>
        </p:spPr>
        <p:txBody>
          <a:bodyPr wrap="none">
            <a:spAutoFit/>
          </a:bodyPr>
          <a:lstStyle/>
          <a:p>
            <a:r>
              <a:rPr lang="en-US" altLang="zh-CN">
                <a:latin typeface="Constantia" pitchFamily="18" charset="0"/>
              </a:rPr>
              <a:t>100</a:t>
            </a:r>
            <a:endParaRPr lang="zh-CN" altLang="en-US">
              <a:latin typeface="Constantia" pitchFamily="18" charset="0"/>
            </a:endParaRPr>
          </a:p>
        </p:txBody>
      </p:sp>
      <p:sp>
        <p:nvSpPr>
          <p:cNvPr id="7" name="TextBox 8"/>
          <p:cNvSpPr txBox="1">
            <a:spLocks noChangeArrowheads="1"/>
          </p:cNvSpPr>
          <p:nvPr/>
        </p:nvSpPr>
        <p:spPr bwMode="auto">
          <a:xfrm>
            <a:off x="2422029" y="3487316"/>
            <a:ext cx="642938" cy="369887"/>
          </a:xfrm>
          <a:prstGeom prst="rect">
            <a:avLst/>
          </a:prstGeom>
          <a:noFill/>
          <a:ln w="9525">
            <a:noFill/>
            <a:miter lim="800000"/>
            <a:headEnd/>
            <a:tailEnd/>
          </a:ln>
        </p:spPr>
        <p:txBody>
          <a:bodyPr>
            <a:spAutoFit/>
          </a:bodyPr>
          <a:lstStyle/>
          <a:p>
            <a:r>
              <a:rPr lang="en-US" altLang="zh-CN">
                <a:latin typeface="Constantia" pitchFamily="18" charset="0"/>
              </a:rPr>
              <a:t>100</a:t>
            </a:r>
            <a:endParaRPr lang="zh-CN" altLang="en-US">
              <a:latin typeface="Constantia" pitchFamily="18" charset="0"/>
            </a:endParaRPr>
          </a:p>
        </p:txBody>
      </p:sp>
      <p:sp>
        <p:nvSpPr>
          <p:cNvPr id="8" name="TextBox 9"/>
          <p:cNvSpPr txBox="1">
            <a:spLocks noChangeArrowheads="1"/>
          </p:cNvSpPr>
          <p:nvPr/>
        </p:nvSpPr>
        <p:spPr bwMode="auto">
          <a:xfrm>
            <a:off x="3850779" y="2915816"/>
            <a:ext cx="642938" cy="369887"/>
          </a:xfrm>
          <a:prstGeom prst="rect">
            <a:avLst/>
          </a:prstGeom>
          <a:noFill/>
          <a:ln w="9525">
            <a:noFill/>
            <a:miter lim="800000"/>
            <a:headEnd/>
            <a:tailEnd/>
          </a:ln>
        </p:spPr>
        <p:txBody>
          <a:bodyPr>
            <a:spAutoFit/>
          </a:bodyPr>
          <a:lstStyle/>
          <a:p>
            <a:r>
              <a:rPr lang="en-US" altLang="zh-CN">
                <a:latin typeface="Constantia" pitchFamily="18" charset="0"/>
              </a:rPr>
              <a:t>100</a:t>
            </a:r>
            <a:endParaRPr lang="zh-CN" altLang="en-US">
              <a:latin typeface="Constantia" pitchFamily="18" charset="0"/>
            </a:endParaRPr>
          </a:p>
        </p:txBody>
      </p:sp>
      <p:sp>
        <p:nvSpPr>
          <p:cNvPr id="9" name="TextBox 10"/>
          <p:cNvSpPr txBox="1">
            <a:spLocks noChangeArrowheads="1"/>
          </p:cNvSpPr>
          <p:nvPr/>
        </p:nvSpPr>
        <p:spPr bwMode="auto">
          <a:xfrm>
            <a:off x="4993779" y="3701628"/>
            <a:ext cx="857250" cy="369888"/>
          </a:xfrm>
          <a:prstGeom prst="rect">
            <a:avLst/>
          </a:prstGeom>
          <a:noFill/>
          <a:ln w="9525">
            <a:noFill/>
            <a:miter lim="800000"/>
            <a:headEnd/>
            <a:tailEnd/>
          </a:ln>
        </p:spPr>
        <p:txBody>
          <a:bodyPr>
            <a:spAutoFit/>
          </a:bodyPr>
          <a:lstStyle/>
          <a:p>
            <a:r>
              <a:rPr lang="en-US" altLang="zh-CN">
                <a:latin typeface="Constantia" pitchFamily="18" charset="0"/>
              </a:rPr>
              <a:t>100</a:t>
            </a:r>
            <a:endParaRPr lang="zh-CN" altLang="en-US">
              <a:latin typeface="Constantia" pitchFamily="18" charset="0"/>
            </a:endParaRPr>
          </a:p>
        </p:txBody>
      </p:sp>
      <p:sp>
        <p:nvSpPr>
          <p:cNvPr id="10" name="TextBox 11"/>
          <p:cNvSpPr txBox="1">
            <a:spLocks noChangeArrowheads="1"/>
          </p:cNvSpPr>
          <p:nvPr/>
        </p:nvSpPr>
        <p:spPr bwMode="auto">
          <a:xfrm>
            <a:off x="4708029" y="2415753"/>
            <a:ext cx="928688" cy="369888"/>
          </a:xfrm>
          <a:prstGeom prst="rect">
            <a:avLst/>
          </a:prstGeom>
          <a:noFill/>
          <a:ln w="9525">
            <a:noFill/>
            <a:miter lim="800000"/>
            <a:headEnd/>
            <a:tailEnd/>
          </a:ln>
        </p:spPr>
        <p:txBody>
          <a:bodyPr>
            <a:spAutoFit/>
          </a:bodyPr>
          <a:lstStyle/>
          <a:p>
            <a:r>
              <a:rPr lang="en-US" altLang="zh-CN">
                <a:latin typeface="Constantia" pitchFamily="18" charset="0"/>
              </a:rPr>
              <a:t>100</a:t>
            </a:r>
            <a:endParaRPr lang="zh-CN" altLang="en-US">
              <a:latin typeface="Constantia" pitchFamily="18" charset="0"/>
            </a:endParaRPr>
          </a:p>
        </p:txBody>
      </p:sp>
      <p:cxnSp>
        <p:nvCxnSpPr>
          <p:cNvPr id="11" name="直接箭头连接符 10"/>
          <p:cNvCxnSpPr>
            <a:stCxn id="2" idx="2"/>
          </p:cNvCxnSpPr>
          <p:nvPr/>
        </p:nvCxnSpPr>
        <p:spPr>
          <a:xfrm rot="10800000" flipV="1">
            <a:off x="2207717" y="2093491"/>
            <a:ext cx="1500187" cy="53657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2" name="直接箭头连接符 11"/>
          <p:cNvCxnSpPr>
            <a:endCxn id="4" idx="0"/>
          </p:cNvCxnSpPr>
          <p:nvPr/>
        </p:nvCxnSpPr>
        <p:spPr>
          <a:xfrm rot="16200000" flipH="1">
            <a:off x="3408576" y="3152267"/>
            <a:ext cx="1351605" cy="32865"/>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3" name="直接箭头连接符 12"/>
          <p:cNvCxnSpPr/>
          <p:nvPr/>
        </p:nvCxnSpPr>
        <p:spPr>
          <a:xfrm rot="10800000" flipV="1">
            <a:off x="4422279" y="3487316"/>
            <a:ext cx="1285875" cy="35718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4" name="TextBox 15"/>
          <p:cNvSpPr txBox="1">
            <a:spLocks noChangeArrowheads="1"/>
          </p:cNvSpPr>
          <p:nvPr/>
        </p:nvSpPr>
        <p:spPr bwMode="auto">
          <a:xfrm>
            <a:off x="971600" y="1124744"/>
            <a:ext cx="7056784" cy="492443"/>
          </a:xfrm>
          <a:prstGeom prst="rect">
            <a:avLst/>
          </a:prstGeom>
          <a:noFill/>
          <a:ln w="9525">
            <a:noFill/>
            <a:miter lim="800000"/>
            <a:headEnd/>
            <a:tailEnd/>
          </a:ln>
        </p:spPr>
        <p:txBody>
          <a:bodyPr wrap="square">
            <a:spAutoFit/>
          </a:bodyPr>
          <a:lstStyle/>
          <a:p>
            <a:r>
              <a:rPr lang="zh-CN" altLang="en-US" sz="2600" dirty="0" smtClean="0">
                <a:latin typeface="Constantia" pitchFamily="18" charset="0"/>
              </a:rPr>
              <a:t>再对第二次</a:t>
            </a:r>
            <a:r>
              <a:rPr lang="en-US" altLang="zh-CN" sz="2600" dirty="0" err="1" smtClean="0">
                <a:latin typeface="Constantia" pitchFamily="18" charset="0"/>
              </a:rPr>
              <a:t>dfs</a:t>
            </a:r>
            <a:r>
              <a:rPr lang="zh-CN" altLang="en-US" sz="2600" dirty="0" smtClean="0">
                <a:latin typeface="Constantia" pitchFamily="18" charset="0"/>
              </a:rPr>
              <a:t>后的图添加反向边，变成：</a:t>
            </a:r>
            <a:endParaRPr lang="en-US" altLang="zh-CN" sz="2600" dirty="0" smtClean="0">
              <a:latin typeface="Constantia" pitchFamily="18" charset="0"/>
            </a:endParaRPr>
          </a:p>
        </p:txBody>
      </p:sp>
      <p:cxnSp>
        <p:nvCxnSpPr>
          <p:cNvPr id="15" name="直接箭头连接符 14"/>
          <p:cNvCxnSpPr/>
          <p:nvPr/>
        </p:nvCxnSpPr>
        <p:spPr>
          <a:xfrm rot="10800000">
            <a:off x="1835698" y="3212978"/>
            <a:ext cx="1800198" cy="86409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6" name="直接箭头连接符 15"/>
          <p:cNvCxnSpPr>
            <a:stCxn id="5" idx="1"/>
          </p:cNvCxnSpPr>
          <p:nvPr/>
        </p:nvCxnSpPr>
        <p:spPr>
          <a:xfrm rot="16200000" flipV="1">
            <a:off x="4712024" y="1776810"/>
            <a:ext cx="805107" cy="1661217"/>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39" name="TextBox 15"/>
          <p:cNvSpPr txBox="1">
            <a:spLocks noChangeArrowheads="1"/>
          </p:cNvSpPr>
          <p:nvPr/>
        </p:nvSpPr>
        <p:spPr bwMode="auto">
          <a:xfrm>
            <a:off x="683568" y="5517232"/>
            <a:ext cx="7056784" cy="892552"/>
          </a:xfrm>
          <a:prstGeom prst="rect">
            <a:avLst/>
          </a:prstGeom>
          <a:noFill/>
          <a:ln w="9525">
            <a:noFill/>
            <a:miter lim="800000"/>
            <a:headEnd/>
            <a:tailEnd/>
          </a:ln>
        </p:spPr>
        <p:txBody>
          <a:bodyPr wrap="square">
            <a:spAutoFit/>
          </a:bodyPr>
          <a:lstStyle/>
          <a:p>
            <a:r>
              <a:rPr lang="zh-CN" altLang="en-US" sz="2600" dirty="0" smtClean="0">
                <a:latin typeface="Constantia" pitchFamily="18" charset="0"/>
              </a:rPr>
              <a:t>在此图上再次进行</a:t>
            </a:r>
            <a:r>
              <a:rPr lang="en-US" altLang="zh-CN" sz="2600" dirty="0" err="1" smtClean="0">
                <a:latin typeface="Constantia" pitchFamily="18" charset="0"/>
              </a:rPr>
              <a:t>dfs</a:t>
            </a:r>
            <a:r>
              <a:rPr lang="en-US" altLang="zh-CN" sz="2600" dirty="0" smtClean="0">
                <a:latin typeface="Constantia" pitchFamily="18" charset="0"/>
              </a:rPr>
              <a:t>,</a:t>
            </a:r>
            <a:r>
              <a:rPr lang="zh-CN" altLang="en-US" sz="2600" dirty="0" smtClean="0">
                <a:latin typeface="Constantia" pitchFamily="18" charset="0"/>
              </a:rPr>
              <a:t>已经找不到路径了，所以流量无法再增加，最大流就是</a:t>
            </a:r>
            <a:r>
              <a:rPr lang="en-US" altLang="zh-CN" sz="2600" dirty="0" smtClean="0">
                <a:latin typeface="Constantia" pitchFamily="18" charset="0"/>
              </a:rPr>
              <a:t>200</a:t>
            </a: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Opulent</Template>
  <TotalTime>2729</TotalTime>
  <Words>4753</Words>
  <Application>Microsoft Office PowerPoint</Application>
  <PresentationFormat>全屏显示(4:3)</PresentationFormat>
  <Paragraphs>488</Paragraphs>
  <Slides>64</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64</vt:i4>
      </vt:variant>
    </vt:vector>
  </HeadingPairs>
  <TitlesOfParts>
    <vt:vector size="66" baseType="lpstr">
      <vt:lpstr>流畅</vt:lpstr>
      <vt:lpstr>Visio</vt:lpstr>
      <vt:lpstr>网络流算法</vt:lpstr>
      <vt:lpstr>幻灯片 2</vt:lpstr>
      <vt:lpstr>解决最大流的Ford-Fulkerson算法 </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网络流算法</dc:title>
  <dc:creator>lccycc</dc:creator>
  <cp:lastModifiedBy>guowei</cp:lastModifiedBy>
  <cp:revision>211</cp:revision>
  <dcterms:created xsi:type="dcterms:W3CDTF">2009-04-26T05:33:05Z</dcterms:created>
  <dcterms:modified xsi:type="dcterms:W3CDTF">2010-08-05T14:15:37Z</dcterms:modified>
</cp:coreProperties>
</file>