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21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8E5A20-D5BD-4CA5-8743-ED70471816E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2DC6-E197-4ECF-BCD7-BE6A01FA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04FA-134F-2E43-50E5-616312FB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b="1" dirty="0"/>
            </a:br>
            <a:r>
              <a:rPr lang="en-US" sz="3100" b="1" dirty="0"/>
              <a:t>Neural Networks And Deep Learning.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10B9-3F20-63C4-E893-F4EF0A60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63" y="1929319"/>
            <a:ext cx="11373853" cy="4267199"/>
          </a:xfrm>
        </p:spPr>
        <p:txBody>
          <a:bodyPr>
            <a:normAutofit lnSpcReduction="10000"/>
          </a:bodyPr>
          <a:lstStyle/>
          <a:p>
            <a:pPr algn="ctr"/>
            <a:br>
              <a:rPr lang="en-US" sz="4800" dirty="0"/>
            </a:br>
            <a:r>
              <a:rPr lang="en-US" sz="4800" dirty="0"/>
              <a:t>Skin Lesion Diagnosis using Ensembles, Unscaled Multi-Crop Evaluation and Loss Weighting.</a:t>
            </a:r>
            <a:br>
              <a:rPr lang="en-US" sz="4800" dirty="0"/>
            </a:br>
            <a:br>
              <a:rPr lang="en-US" sz="2000" dirty="0"/>
            </a:br>
            <a:r>
              <a:rPr lang="en-US" sz="2000" dirty="0"/>
              <a:t>              </a:t>
            </a:r>
            <a:br>
              <a:rPr lang="en-US" sz="2000" dirty="0"/>
            </a:br>
            <a:r>
              <a:rPr lang="en-US" dirty="0"/>
              <a:t>                                                                                                                        Anvesh Gangishetti,</a:t>
            </a:r>
          </a:p>
          <a:p>
            <a:pPr algn="ctr"/>
            <a:r>
              <a:rPr lang="en-US" dirty="0"/>
              <a:t>                                                                                                                                           700757202.</a:t>
            </a:r>
            <a:br>
              <a:rPr lang="en-US" dirty="0"/>
            </a:br>
            <a:r>
              <a:rPr lang="en-US" dirty="0"/>
              <a:t>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52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044-91FF-257C-1EE0-0CE3FB7C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D130-94FB-7FF3-BECE-E2ECAF82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216"/>
            <a:ext cx="10515600" cy="3707027"/>
          </a:xfrm>
        </p:spPr>
        <p:txBody>
          <a:bodyPr>
            <a:normAutofit/>
          </a:bodyPr>
          <a:lstStyle/>
          <a:p>
            <a:r>
              <a:rPr lang="en-US" dirty="0"/>
              <a:t>The motivation  is to develop an effective automated algorithm for skin lesion diagnosis using the dataset.</a:t>
            </a:r>
          </a:p>
          <a:p>
            <a:r>
              <a:rPr lang="en-US" dirty="0"/>
              <a:t>The aim is to make a meaningful contribution to the field of dermatological image analysis and to improve the tools available for skin cancer diagnosis.</a:t>
            </a:r>
          </a:p>
          <a:p>
            <a:r>
              <a:rPr lang="en-US" dirty="0"/>
              <a:t>The goal is to contribute to the advancement of automated skin lesion diagnosis methods, ultimately aiming for better clinical outcomes and efficiency in dermatological assessments.</a:t>
            </a:r>
          </a:p>
        </p:txBody>
      </p:sp>
    </p:spTree>
    <p:extLst>
      <p:ext uri="{BB962C8B-B14F-4D97-AF65-F5344CB8AC3E}">
        <p14:creationId xmlns:p14="http://schemas.microsoft.com/office/powerpoint/2010/main" val="196630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DEF7-2B0B-11FE-9C67-524193AE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13D3-55ED-F17C-34FD-1CEE6EA1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is to develop an automated algorithm for skin lesion diagnosis using a dataset of 10,000 images, each belonging to one of seven image-level classes. </a:t>
            </a:r>
          </a:p>
          <a:p>
            <a:r>
              <a:rPr lang="en-US" dirty="0"/>
              <a:t>The challenge is to accurately classify these images while addressing significant issues such as class imbalance within the dataset.</a:t>
            </a:r>
          </a:p>
          <a:p>
            <a:r>
              <a:rPr lang="en-US" dirty="0"/>
              <a:t>The problem is to overcome these challenges by developing a deep learning-based solution that can effectively distinguish between the seven classes of skin lesions, ultimately improving the accuracy of automated skin lesion diagnosis </a:t>
            </a:r>
            <a:r>
              <a:rPr lang="en-US"/>
              <a:t>systems​.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35FA-86A8-3F40-41DB-80E4EE0B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2A47-AEA5-C2D6-801F-1FE3DC56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an Ensemble of Convolutional Neural Networks (CNNs)</a:t>
            </a:r>
          </a:p>
          <a:p>
            <a:r>
              <a:rPr lang="en-US" dirty="0"/>
              <a:t>Address Class Imbalance.</a:t>
            </a:r>
          </a:p>
          <a:p>
            <a:r>
              <a:rPr lang="en-US" dirty="0"/>
              <a:t>Implement Advanced Preprocessing Techniques.</a:t>
            </a:r>
          </a:p>
          <a:p>
            <a:r>
              <a:rPr lang="en-US" dirty="0"/>
              <a:t>Incorporate Meta-Learning Approaches</a:t>
            </a:r>
          </a:p>
          <a:p>
            <a:r>
              <a:rPr lang="en-US" dirty="0"/>
              <a:t>Benchmark Against the ISIC 2018 Challenge.</a:t>
            </a:r>
          </a:p>
          <a:p>
            <a:r>
              <a:rPr lang="en-US" dirty="0"/>
              <a:t>Optimize Hyperparameters and Architectures</a:t>
            </a:r>
          </a:p>
          <a:p>
            <a:r>
              <a:rPr lang="en-US" dirty="0"/>
              <a:t>Evaluate Different Model Architectures</a:t>
            </a:r>
          </a:p>
          <a:p>
            <a:r>
              <a:rPr lang="en-US" dirty="0"/>
              <a:t>Achieve High Accuracy, AUC, and WACC</a:t>
            </a:r>
          </a:p>
        </p:txBody>
      </p:sp>
    </p:spTree>
    <p:extLst>
      <p:ext uri="{BB962C8B-B14F-4D97-AF65-F5344CB8AC3E}">
        <p14:creationId xmlns:p14="http://schemas.microsoft.com/office/powerpoint/2010/main" val="24814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060E-E154-664A-FB54-1DD7D511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pPr algn="ctr"/>
            <a:r>
              <a:rPr lang="en-US" dirty="0"/>
              <a:t>Some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F7BB0E-FBD8-783B-0925-F9571A55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26" y="1544079"/>
            <a:ext cx="3409199" cy="108065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88A13-1C48-8F9D-05D8-388FD654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6" y="2990322"/>
            <a:ext cx="9065569" cy="26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8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45D5-79E0-43A0-93A5-C88DFA3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8D91-0CF2-DA23-2A0D-5D21AB5B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227"/>
            <a:ext cx="10515600" cy="2150076"/>
          </a:xfrm>
        </p:spPr>
        <p:txBody>
          <a:bodyPr/>
          <a:lstStyle/>
          <a:p>
            <a:r>
              <a:rPr lang="en-US" dirty="0"/>
              <a:t>The research was  partially funded by the </a:t>
            </a:r>
            <a:r>
              <a:rPr lang="en-US" dirty="0" err="1"/>
              <a:t>Forschungszentrum</a:t>
            </a:r>
            <a:r>
              <a:rPr lang="en-US" dirty="0"/>
              <a:t> </a:t>
            </a:r>
            <a:r>
              <a:rPr lang="en-US" dirty="0" err="1"/>
              <a:t>Medizintechnik</a:t>
            </a:r>
            <a:r>
              <a:rPr lang="en-US" dirty="0"/>
              <a:t> Hamburg (02fmthh2017). </a:t>
            </a:r>
          </a:p>
          <a:p>
            <a:r>
              <a:rPr lang="en-US" dirty="0"/>
              <a:t>Also, the support of this research by the NVIDIA Corporation under the GPU Grant Program is </a:t>
            </a:r>
            <a:r>
              <a:rPr lang="en-US" dirty="0" err="1"/>
              <a:t>apprecitable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98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27E8-E9EA-8FA2-6A07-8AD6F81B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47E1-9EBB-E982-1983-2A8AE3E6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results are derived from 5-Fold CV as the official validation set is not supposed to provide an indication of the performance on the test set. </a:t>
            </a:r>
          </a:p>
          <a:p>
            <a:r>
              <a:rPr lang="en-US" dirty="0"/>
              <a:t>The results summarize  mean accuracy, mean AUC and WACC to a dataset for important architecture variations and an ensemble</a:t>
            </a:r>
          </a:p>
          <a:p>
            <a:r>
              <a:rPr lang="en-US" dirty="0"/>
              <a:t>In terms of models, we found that </a:t>
            </a:r>
            <a:r>
              <a:rPr lang="en-US" dirty="0" err="1"/>
              <a:t>SENet</a:t>
            </a:r>
            <a:r>
              <a:rPr lang="en-US" dirty="0"/>
              <a:t> performed best as a single model. Moreover, a large ensemble performs better than any single model approach.</a:t>
            </a:r>
          </a:p>
          <a:p>
            <a:r>
              <a:rPr lang="en-US" dirty="0"/>
              <a:t> The final ensemble contains models with the following architectures: SENet154, ResNeXt101 32x4d, Densenet201, Densenet161, Densenet169, SE-Resnet101, </a:t>
            </a:r>
            <a:r>
              <a:rPr lang="en-US" dirty="0" err="1"/>
              <a:t>PolyNet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4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C24-3EAD-C04A-9830-ECCD47AA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Critical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8FBB-6DE8-4BC2-BE63-C95BE73B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7"/>
            <a:ext cx="10515600" cy="3245225"/>
          </a:xfrm>
        </p:spPr>
        <p:txBody>
          <a:bodyPr>
            <a:normAutofit/>
          </a:bodyPr>
          <a:lstStyle/>
          <a:p>
            <a:r>
              <a:rPr lang="en-US" dirty="0"/>
              <a:t>Overall, it presents a robust and innovative approach to automated skin lesion diagnosis. </a:t>
            </a:r>
          </a:p>
          <a:p>
            <a:r>
              <a:rPr lang="en-US" dirty="0"/>
              <a:t>While the method shows significant promise, particularly in addressing class imbalance and leveraging advanced CNN architectures, there are areas for improvement, particularly concerning meta-learning strategies and hyperparameter optimization. </a:t>
            </a:r>
          </a:p>
          <a:p>
            <a:r>
              <a:rPr lang="en-US" dirty="0"/>
              <a:t>Future research should focus on refining these aspects and exploring new techniques to further enhance the model's effectiveness and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291013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BC70-2C3A-EDD2-FEBE-1F8A23D0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F13C-E2B6-BC7A-22BF-152D19FC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] G. </a:t>
            </a:r>
            <a:r>
              <a:rPr lang="en-US" dirty="0" err="1"/>
              <a:t>Litjens</a:t>
            </a:r>
            <a:r>
              <a:rPr lang="en-US" dirty="0"/>
              <a:t>, T. </a:t>
            </a:r>
            <a:r>
              <a:rPr lang="en-US" dirty="0" err="1"/>
              <a:t>Kooi</a:t>
            </a:r>
            <a:r>
              <a:rPr lang="en-US" dirty="0"/>
              <a:t>, B. E. </a:t>
            </a:r>
            <a:r>
              <a:rPr lang="en-US" dirty="0" err="1"/>
              <a:t>Bejnordi</a:t>
            </a:r>
            <a:r>
              <a:rPr lang="en-US" dirty="0"/>
              <a:t>, A. A. A. </a:t>
            </a:r>
            <a:r>
              <a:rPr lang="en-US" dirty="0" err="1"/>
              <a:t>Setio</a:t>
            </a:r>
            <a:r>
              <a:rPr lang="en-US" dirty="0"/>
              <a:t>, F. </a:t>
            </a:r>
            <a:r>
              <a:rPr lang="en-US" dirty="0" err="1"/>
              <a:t>Ciompi</a:t>
            </a:r>
            <a:r>
              <a:rPr lang="en-US" dirty="0"/>
              <a:t>, M. </a:t>
            </a:r>
            <a:r>
              <a:rPr lang="en-US" dirty="0" err="1"/>
              <a:t>Ghafoorian</a:t>
            </a:r>
            <a:r>
              <a:rPr lang="en-US" dirty="0"/>
              <a:t>, J. A. van der </a:t>
            </a:r>
            <a:r>
              <a:rPr lang="en-US" dirty="0" err="1"/>
              <a:t>Laak</a:t>
            </a:r>
            <a:r>
              <a:rPr lang="en-US" dirty="0"/>
              <a:t>, B. van </a:t>
            </a:r>
            <a:r>
              <a:rPr lang="en-US" dirty="0" err="1"/>
              <a:t>Ginneken</a:t>
            </a:r>
            <a:r>
              <a:rPr lang="en-US" dirty="0"/>
              <a:t>, and C. I. Sanchez, ´ “A survey on deep learning in medical image analysis,” Medical image analysis, vol. 42, pp. 60–88, 2017.</a:t>
            </a:r>
          </a:p>
          <a:p>
            <a:r>
              <a:rPr lang="en-US" dirty="0"/>
              <a:t> P. </a:t>
            </a:r>
            <a:r>
              <a:rPr lang="en-US" dirty="0" err="1"/>
              <a:t>Tschandl</a:t>
            </a:r>
            <a:r>
              <a:rPr lang="en-US" dirty="0"/>
              <a:t>, C. Rosendahl, and H. </a:t>
            </a:r>
            <a:r>
              <a:rPr lang="en-US" dirty="0" err="1"/>
              <a:t>Kittler</a:t>
            </a:r>
            <a:r>
              <a:rPr lang="en-US" dirty="0"/>
              <a:t>, “The HAM10000 dataset, a large collection of multi-source </a:t>
            </a:r>
            <a:r>
              <a:rPr lang="en-US" dirty="0" err="1"/>
              <a:t>dermatoscopic</a:t>
            </a:r>
            <a:r>
              <a:rPr lang="en-US" dirty="0"/>
              <a:t> images of common pigmented skin lesions,” Sci. Data, vol. 5, p. 180161, 2018.</a:t>
            </a:r>
          </a:p>
          <a:p>
            <a:r>
              <a:rPr lang="en-US" dirty="0"/>
              <a:t> N. C. </a:t>
            </a:r>
            <a:r>
              <a:rPr lang="en-US" dirty="0" err="1"/>
              <a:t>Codella</a:t>
            </a:r>
            <a:r>
              <a:rPr lang="en-US" dirty="0"/>
              <a:t>, D. Gutman, M. E. </a:t>
            </a:r>
            <a:r>
              <a:rPr lang="en-US" dirty="0" err="1"/>
              <a:t>Celebi</a:t>
            </a:r>
            <a:r>
              <a:rPr lang="en-US" dirty="0"/>
              <a:t>, B. </a:t>
            </a:r>
            <a:r>
              <a:rPr lang="en-US" dirty="0" err="1"/>
              <a:t>Helba</a:t>
            </a:r>
            <a:r>
              <a:rPr lang="en-US" dirty="0"/>
              <a:t>, M. A. Marchetti, S. W. </a:t>
            </a:r>
            <a:r>
              <a:rPr lang="en-US" dirty="0" err="1"/>
              <a:t>Dusza</a:t>
            </a:r>
            <a:r>
              <a:rPr lang="en-US" dirty="0"/>
              <a:t>, A. </a:t>
            </a:r>
            <a:r>
              <a:rPr lang="en-US" dirty="0" err="1"/>
              <a:t>Kalloo</a:t>
            </a:r>
            <a:r>
              <a:rPr lang="en-US" dirty="0"/>
              <a:t>, K. </a:t>
            </a:r>
            <a:r>
              <a:rPr lang="en-US" dirty="0" err="1"/>
              <a:t>Liopyris</a:t>
            </a:r>
            <a:r>
              <a:rPr lang="en-US" dirty="0"/>
              <a:t>, N. Mishra, H. </a:t>
            </a:r>
            <a:r>
              <a:rPr lang="en-US" dirty="0" err="1"/>
              <a:t>Kittler</a:t>
            </a:r>
            <a:r>
              <a:rPr lang="en-US" dirty="0"/>
              <a:t> et al., “Skin lesion analysis toward melanoma detection: A challenge at the 2017 international symposium on biomedical imaging (</a:t>
            </a:r>
            <a:r>
              <a:rPr lang="en-US" dirty="0" err="1"/>
              <a:t>isbi</a:t>
            </a:r>
            <a:r>
              <a:rPr lang="en-US" dirty="0"/>
              <a:t>), hosted by the international skin imaging collaboration (</a:t>
            </a:r>
            <a:r>
              <a:rPr lang="en-US" dirty="0" err="1"/>
              <a:t>isic</a:t>
            </a:r>
            <a:r>
              <a:rPr lang="en-US" dirty="0"/>
              <a:t>),” in Biomedical Imaging (ISBI 2018), 2018 IEEE 15th International Symposium on. IEEE, 2018.</a:t>
            </a:r>
          </a:p>
          <a:p>
            <a:r>
              <a:rPr lang="en-US" dirty="0"/>
              <a:t>C. </a:t>
            </a:r>
            <a:r>
              <a:rPr lang="en-US" dirty="0" err="1"/>
              <a:t>Szegedy</a:t>
            </a:r>
            <a:r>
              <a:rPr lang="en-US" dirty="0"/>
              <a:t>, V. </a:t>
            </a:r>
            <a:r>
              <a:rPr lang="en-US" dirty="0" err="1"/>
              <a:t>Vanhoucke</a:t>
            </a:r>
            <a:r>
              <a:rPr lang="en-US" dirty="0"/>
              <a:t>, S. </a:t>
            </a:r>
            <a:r>
              <a:rPr lang="en-US" dirty="0" err="1"/>
              <a:t>Ioffe</a:t>
            </a:r>
            <a:r>
              <a:rPr lang="en-US" dirty="0"/>
              <a:t>, J. </a:t>
            </a:r>
            <a:r>
              <a:rPr lang="en-US" dirty="0" err="1"/>
              <a:t>Shlens</a:t>
            </a:r>
            <a:r>
              <a:rPr lang="en-US" dirty="0"/>
              <a:t>, and Z. </a:t>
            </a:r>
            <a:r>
              <a:rPr lang="en-US" dirty="0" err="1"/>
              <a:t>Wojna</a:t>
            </a:r>
            <a:r>
              <a:rPr lang="en-US" dirty="0"/>
              <a:t>, “Rethinking the inception architecture for computer vision,” in Proceedings of the IEEE Conference on Computer Vision and Pattern Recognition, 2016, pp. 2818–2826.</a:t>
            </a:r>
          </a:p>
        </p:txBody>
      </p:sp>
    </p:spTree>
    <p:extLst>
      <p:ext uri="{BB962C8B-B14F-4D97-AF65-F5344CB8AC3E}">
        <p14:creationId xmlns:p14="http://schemas.microsoft.com/office/powerpoint/2010/main" val="223439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519</TotalTime>
  <Words>726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 Neural Networks And Deep Learning.</vt:lpstr>
      <vt:lpstr>Motivation.</vt:lpstr>
      <vt:lpstr>Problem Statement.</vt:lpstr>
      <vt:lpstr>Objectives.</vt:lpstr>
      <vt:lpstr>Some Methods</vt:lpstr>
      <vt:lpstr>Contributions.</vt:lpstr>
      <vt:lpstr>Results.</vt:lpstr>
      <vt:lpstr>Critical Analysis.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Anvesh Gangishetti</dc:creator>
  <cp:lastModifiedBy>Anvesh Gangishetti</cp:lastModifiedBy>
  <cp:revision>10</cp:revision>
  <dcterms:created xsi:type="dcterms:W3CDTF">2024-07-23T19:29:46Z</dcterms:created>
  <dcterms:modified xsi:type="dcterms:W3CDTF">2024-07-24T04:16:29Z</dcterms:modified>
</cp:coreProperties>
</file>