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Archivo Black" panose="020B0604020202020204" charset="0"/>
      <p:regular r:id="rId8"/>
    </p:embeddedFont>
    <p:embeddedFont>
      <p:font typeface="Canva Sans Bold" panose="020B0604020202020204" charset="0"/>
      <p:regular r:id="rId9"/>
    </p:embeddedFont>
    <p:embeddedFont>
      <p:font typeface="Garet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379298" y="8311463"/>
            <a:ext cx="1880002" cy="946837"/>
          </a:xfrm>
          <a:custGeom>
            <a:avLst/>
            <a:gdLst/>
            <a:ahLst/>
            <a:cxnLst/>
            <a:rect l="l" t="t" r="r" b="b"/>
            <a:pathLst>
              <a:path w="1880002" h="946837">
                <a:moveTo>
                  <a:pt x="0" y="0"/>
                </a:moveTo>
                <a:lnTo>
                  <a:pt x="1880002" y="0"/>
                </a:lnTo>
                <a:lnTo>
                  <a:pt x="1880002" y="946837"/>
                </a:lnTo>
                <a:lnTo>
                  <a:pt x="0" y="9468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1028700"/>
            <a:ext cx="797433" cy="707541"/>
          </a:xfrm>
          <a:custGeom>
            <a:avLst/>
            <a:gdLst/>
            <a:ahLst/>
            <a:cxnLst/>
            <a:rect l="l" t="t" r="r" b="b"/>
            <a:pathLst>
              <a:path w="797433" h="707541">
                <a:moveTo>
                  <a:pt x="0" y="0"/>
                </a:moveTo>
                <a:lnTo>
                  <a:pt x="797433" y="0"/>
                </a:lnTo>
                <a:lnTo>
                  <a:pt x="797433" y="707541"/>
                </a:lnTo>
                <a:lnTo>
                  <a:pt x="0" y="7075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885470" y="6394076"/>
            <a:ext cx="9373830" cy="1068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48"/>
              </a:lnSpc>
            </a:pPr>
            <a:r>
              <a:rPr lang="en-US" sz="2748" spc="-217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Using for Loops</a:t>
            </a:r>
          </a:p>
          <a:p>
            <a:pPr algn="r">
              <a:lnSpc>
                <a:spcPts val="2748"/>
              </a:lnSpc>
            </a:pPr>
            <a:endParaRPr lang="en-US" sz="2748" spc="-217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algn="r">
              <a:lnSpc>
                <a:spcPts val="2748"/>
              </a:lnSpc>
              <a:spcBef>
                <a:spcPct val="0"/>
              </a:spcBef>
            </a:pPr>
            <a:r>
              <a:rPr lang="en-US" sz="2748" spc="-217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- BY Anvesh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485854" y="3950633"/>
            <a:ext cx="10773446" cy="2304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8490"/>
              </a:lnSpc>
              <a:spcBef>
                <a:spcPct val="0"/>
              </a:spcBef>
            </a:pPr>
            <a:r>
              <a:rPr lang="en-US" sz="10885" spc="-85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PATTERNS IN 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87063" y="2495807"/>
            <a:ext cx="7664150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Simple Triangle Pattern: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528768" y="981075"/>
            <a:ext cx="3711482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1/5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877800" y="2033724"/>
            <a:ext cx="5051397" cy="7210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009"/>
              </a:lnSpc>
            </a:pPr>
            <a:endParaRPr dirty="0"/>
          </a:p>
          <a:p>
            <a:pPr>
              <a:lnSpc>
                <a:spcPts val="8009"/>
              </a:lnSpc>
            </a:pPr>
            <a:r>
              <a:rPr lang="en-US" sz="8009" spc="-632" dirty="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*</a:t>
            </a:r>
          </a:p>
          <a:p>
            <a:pPr>
              <a:lnSpc>
                <a:spcPts val="8009"/>
              </a:lnSpc>
            </a:pPr>
            <a:r>
              <a:rPr lang="en-US" sz="8009" spc="-632" dirty="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**</a:t>
            </a:r>
          </a:p>
          <a:p>
            <a:pPr>
              <a:lnSpc>
                <a:spcPts val="8009"/>
              </a:lnSpc>
            </a:pPr>
            <a:r>
              <a:rPr lang="en-US" sz="8009" spc="-632" dirty="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***</a:t>
            </a:r>
          </a:p>
          <a:p>
            <a:pPr>
              <a:lnSpc>
                <a:spcPts val="8009"/>
              </a:lnSpc>
            </a:pPr>
            <a:r>
              <a:rPr lang="en-US" sz="8009" spc="-632" dirty="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****</a:t>
            </a:r>
          </a:p>
          <a:p>
            <a:pPr>
              <a:lnSpc>
                <a:spcPts val="8009"/>
              </a:lnSpc>
            </a:pPr>
            <a:r>
              <a:rPr lang="en-US" sz="8009" spc="-632" dirty="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*****</a:t>
            </a:r>
          </a:p>
          <a:p>
            <a:pPr>
              <a:lnSpc>
                <a:spcPts val="8009"/>
              </a:lnSpc>
              <a:spcBef>
                <a:spcPct val="0"/>
              </a:spcBef>
            </a:pPr>
            <a:endParaRPr lang="en-US" sz="8009" spc="-632" dirty="0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3394278"/>
            <a:ext cx="10393002" cy="1749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5598" lvl="1" indent="-357799" algn="just">
              <a:lnSpc>
                <a:spcPts val="4640"/>
              </a:lnSpc>
              <a:buFont typeface="Arial"/>
              <a:buChar char="•"/>
            </a:pPr>
            <a:r>
              <a:rPr lang="en-US" sz="331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Outer loop (i) controls the number of rows.</a:t>
            </a:r>
          </a:p>
          <a:p>
            <a:pPr marL="715598" lvl="1" indent="-357799" algn="just">
              <a:lnSpc>
                <a:spcPts val="4640"/>
              </a:lnSpc>
              <a:buFont typeface="Arial"/>
              <a:buChar char="•"/>
            </a:pPr>
            <a:r>
              <a:rPr lang="en-US" sz="331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Inner loop (j) prints * for the current row count.</a:t>
            </a:r>
          </a:p>
          <a:p>
            <a:pPr algn="just">
              <a:lnSpc>
                <a:spcPts val="4640"/>
              </a:lnSpc>
            </a:pPr>
            <a:endParaRPr lang="en-US" sz="3314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87063" y="2495807"/>
            <a:ext cx="7664150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Right-angled Triangle Pattern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528768" y="981075"/>
            <a:ext cx="3711482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2/5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777955" y="2806171"/>
            <a:ext cx="4606554" cy="5788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089"/>
              </a:lnSpc>
            </a:pPr>
            <a:r>
              <a:rPr lang="en-US" sz="9089" spc="-71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   *</a:t>
            </a:r>
          </a:p>
          <a:p>
            <a:pPr algn="r">
              <a:lnSpc>
                <a:spcPts val="9089"/>
              </a:lnSpc>
            </a:pPr>
            <a:r>
              <a:rPr lang="en-US" sz="9089" spc="-71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  **</a:t>
            </a:r>
          </a:p>
          <a:p>
            <a:pPr algn="r">
              <a:lnSpc>
                <a:spcPts val="9089"/>
              </a:lnSpc>
            </a:pPr>
            <a:r>
              <a:rPr lang="en-US" sz="9089" spc="-71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 ***</a:t>
            </a:r>
          </a:p>
          <a:p>
            <a:pPr algn="r">
              <a:lnSpc>
                <a:spcPts val="9089"/>
              </a:lnSpc>
            </a:pPr>
            <a:r>
              <a:rPr lang="en-US" sz="9089" spc="-71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****</a:t>
            </a:r>
          </a:p>
          <a:p>
            <a:pPr algn="r">
              <a:lnSpc>
                <a:spcPts val="9089"/>
              </a:lnSpc>
              <a:spcBef>
                <a:spcPct val="0"/>
              </a:spcBef>
            </a:pPr>
            <a:r>
              <a:rPr lang="en-US" sz="9089" spc="-71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*****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3394278"/>
            <a:ext cx="9498175" cy="2338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5598" lvl="1" indent="-357799" algn="just">
              <a:lnSpc>
                <a:spcPts val="4640"/>
              </a:lnSpc>
              <a:buFont typeface="Arial"/>
              <a:buChar char="•"/>
            </a:pPr>
            <a:r>
              <a:rPr lang="en-US" sz="331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Outer loop (i) controls the number of rows.</a:t>
            </a:r>
          </a:p>
          <a:p>
            <a:pPr marL="715598" lvl="1" indent="-357799" algn="just">
              <a:lnSpc>
                <a:spcPts val="4640"/>
              </a:lnSpc>
              <a:buFont typeface="Arial"/>
              <a:buChar char="•"/>
            </a:pPr>
            <a:r>
              <a:rPr lang="en-US" sz="331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First inner loop (j) prints leading spaces.</a:t>
            </a:r>
          </a:p>
          <a:p>
            <a:pPr marL="715598" lvl="1" indent="-357799" algn="just">
              <a:lnSpc>
                <a:spcPts val="4640"/>
              </a:lnSpc>
              <a:buFont typeface="Arial"/>
              <a:buChar char="•"/>
            </a:pPr>
            <a:r>
              <a:rPr lang="en-US" sz="331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Second inner loop (k) prints stars.</a:t>
            </a:r>
          </a:p>
          <a:p>
            <a:pPr algn="just">
              <a:lnSpc>
                <a:spcPts val="4640"/>
              </a:lnSpc>
            </a:pPr>
            <a:endParaRPr lang="en-US" sz="3314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87063" y="2495807"/>
            <a:ext cx="7664150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Pyramid Pattern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528768" y="981075"/>
            <a:ext cx="3711482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3/5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055113" y="2924432"/>
            <a:ext cx="5232887" cy="6974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89"/>
              </a:lnSpc>
            </a:pPr>
            <a:r>
              <a:rPr lang="en-US" sz="9089" spc="-71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   *</a:t>
            </a:r>
          </a:p>
          <a:p>
            <a:pPr algn="l">
              <a:lnSpc>
                <a:spcPts val="9089"/>
              </a:lnSpc>
            </a:pPr>
            <a:r>
              <a:rPr lang="en-US" sz="9089" spc="-71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  * *</a:t>
            </a:r>
          </a:p>
          <a:p>
            <a:pPr algn="l">
              <a:lnSpc>
                <a:spcPts val="9089"/>
              </a:lnSpc>
            </a:pPr>
            <a:r>
              <a:rPr lang="en-US" sz="9089" spc="-71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 * * *</a:t>
            </a:r>
          </a:p>
          <a:p>
            <a:pPr algn="l">
              <a:lnSpc>
                <a:spcPts val="9089"/>
              </a:lnSpc>
            </a:pPr>
            <a:r>
              <a:rPr lang="en-US" sz="9089" spc="-71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* * * *</a:t>
            </a:r>
          </a:p>
          <a:p>
            <a:pPr algn="l">
              <a:lnSpc>
                <a:spcPts val="9089"/>
              </a:lnSpc>
            </a:pPr>
            <a:r>
              <a:rPr lang="en-US" sz="9089" spc="-71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* * * * *</a:t>
            </a:r>
          </a:p>
          <a:p>
            <a:pPr algn="l">
              <a:lnSpc>
                <a:spcPts val="9089"/>
              </a:lnSpc>
              <a:spcBef>
                <a:spcPct val="0"/>
              </a:spcBef>
            </a:pPr>
            <a:endParaRPr lang="en-US" sz="9089" spc="-718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3823315"/>
            <a:ext cx="11442683" cy="3515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5598" lvl="1" indent="-357799" algn="just">
              <a:lnSpc>
                <a:spcPts val="4640"/>
              </a:lnSpc>
              <a:buFont typeface="Arial"/>
              <a:buChar char="•"/>
            </a:pPr>
            <a:r>
              <a:rPr lang="en-US" sz="331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Outer loop (i) controls the number of rows.</a:t>
            </a:r>
          </a:p>
          <a:p>
            <a:pPr marL="715598" lvl="1" indent="-357799" algn="just">
              <a:lnSpc>
                <a:spcPts val="4640"/>
              </a:lnSpc>
              <a:buFont typeface="Arial"/>
              <a:buChar char="•"/>
            </a:pPr>
            <a:r>
              <a:rPr lang="en-US" sz="331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First inner loop (j) creates spaces for alignment.</a:t>
            </a:r>
          </a:p>
          <a:p>
            <a:pPr marL="715598" lvl="1" indent="-357799" algn="just">
              <a:lnSpc>
                <a:spcPts val="4640"/>
              </a:lnSpc>
              <a:buFont typeface="Arial"/>
              <a:buChar char="•"/>
            </a:pPr>
            <a:r>
              <a:rPr lang="en-US" sz="331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Second inner loop (k) prints stars for each row in an increasing odd sequence.</a:t>
            </a:r>
          </a:p>
          <a:p>
            <a:pPr algn="just">
              <a:lnSpc>
                <a:spcPts val="4640"/>
              </a:lnSpc>
            </a:pPr>
            <a:endParaRPr lang="en-US" sz="3314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just">
              <a:lnSpc>
                <a:spcPts val="4640"/>
              </a:lnSpc>
            </a:pPr>
            <a:endParaRPr lang="en-US" sz="3314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87063" y="2495807"/>
            <a:ext cx="7664150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Number Pattern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528768" y="981075"/>
            <a:ext cx="3711482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4/5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055113" y="2924432"/>
            <a:ext cx="5232887" cy="6974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089"/>
              </a:lnSpc>
            </a:pPr>
            <a:r>
              <a:rPr lang="en-US" sz="9089" spc="-71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1</a:t>
            </a:r>
          </a:p>
          <a:p>
            <a:pPr algn="just">
              <a:lnSpc>
                <a:spcPts val="9089"/>
              </a:lnSpc>
            </a:pPr>
            <a:r>
              <a:rPr lang="en-US" sz="9089" spc="-71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1 2</a:t>
            </a:r>
          </a:p>
          <a:p>
            <a:pPr algn="just">
              <a:lnSpc>
                <a:spcPts val="9089"/>
              </a:lnSpc>
            </a:pPr>
            <a:r>
              <a:rPr lang="en-US" sz="9089" spc="-71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1 2 3</a:t>
            </a:r>
          </a:p>
          <a:p>
            <a:pPr algn="just">
              <a:lnSpc>
                <a:spcPts val="9089"/>
              </a:lnSpc>
            </a:pPr>
            <a:r>
              <a:rPr lang="en-US" sz="9089" spc="-71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1 2 3 4</a:t>
            </a:r>
          </a:p>
          <a:p>
            <a:pPr algn="just">
              <a:lnSpc>
                <a:spcPts val="9089"/>
              </a:lnSpc>
            </a:pPr>
            <a:r>
              <a:rPr lang="en-US" sz="9089" spc="-71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1 2 3 4 5</a:t>
            </a:r>
          </a:p>
          <a:p>
            <a:pPr algn="just">
              <a:lnSpc>
                <a:spcPts val="9089"/>
              </a:lnSpc>
              <a:spcBef>
                <a:spcPct val="0"/>
              </a:spcBef>
            </a:pPr>
            <a:endParaRPr lang="en-US" sz="9089" spc="-718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3823315"/>
            <a:ext cx="11442683" cy="1749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5598" lvl="1" indent="-357799" algn="just">
              <a:lnSpc>
                <a:spcPts val="4640"/>
              </a:lnSpc>
              <a:buFont typeface="Arial"/>
              <a:buChar char="•"/>
            </a:pPr>
            <a:r>
              <a:rPr lang="en-US" sz="331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Outer loop controls the rows.</a:t>
            </a:r>
          </a:p>
          <a:p>
            <a:pPr marL="715598" lvl="1" indent="-357799" algn="just">
              <a:lnSpc>
                <a:spcPts val="4640"/>
              </a:lnSpc>
              <a:buFont typeface="Arial"/>
              <a:buChar char="•"/>
            </a:pPr>
            <a:r>
              <a:rPr lang="en-US" sz="331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Inner loop prints numbers from 1 to i.</a:t>
            </a:r>
          </a:p>
          <a:p>
            <a:pPr algn="just">
              <a:lnSpc>
                <a:spcPts val="4640"/>
              </a:lnSpc>
            </a:pPr>
            <a:endParaRPr lang="en-US" sz="3314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87063" y="2495807"/>
            <a:ext cx="7664150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Alphabet Pattern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528768" y="981075"/>
            <a:ext cx="3711482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5/5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055113" y="2924432"/>
            <a:ext cx="5232887" cy="6974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089"/>
              </a:lnSpc>
            </a:pPr>
            <a:r>
              <a:rPr lang="en-US" sz="9089" spc="-71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</a:t>
            </a:r>
          </a:p>
          <a:p>
            <a:pPr algn="just">
              <a:lnSpc>
                <a:spcPts val="9089"/>
              </a:lnSpc>
            </a:pPr>
            <a:r>
              <a:rPr lang="en-US" sz="9089" spc="-71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BB</a:t>
            </a:r>
          </a:p>
          <a:p>
            <a:pPr algn="just">
              <a:lnSpc>
                <a:spcPts val="9089"/>
              </a:lnSpc>
            </a:pPr>
            <a:r>
              <a:rPr lang="en-US" sz="9089" spc="-71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CCC</a:t>
            </a:r>
          </a:p>
          <a:p>
            <a:pPr algn="just">
              <a:lnSpc>
                <a:spcPts val="9089"/>
              </a:lnSpc>
            </a:pPr>
            <a:r>
              <a:rPr lang="en-US" sz="9089" spc="-71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DDDD</a:t>
            </a:r>
          </a:p>
          <a:p>
            <a:pPr algn="just">
              <a:lnSpc>
                <a:spcPts val="9089"/>
              </a:lnSpc>
            </a:pPr>
            <a:r>
              <a:rPr lang="en-US" sz="9089" spc="-71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EEEEE</a:t>
            </a:r>
          </a:p>
          <a:p>
            <a:pPr algn="just">
              <a:lnSpc>
                <a:spcPts val="9089"/>
              </a:lnSpc>
              <a:spcBef>
                <a:spcPct val="0"/>
              </a:spcBef>
            </a:pPr>
            <a:endParaRPr lang="en-US" sz="9089" spc="-718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3823315"/>
            <a:ext cx="10133076" cy="2927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5598" lvl="1" indent="-357799" algn="just">
              <a:lnSpc>
                <a:spcPts val="4640"/>
              </a:lnSpc>
              <a:buFont typeface="Arial"/>
              <a:buChar char="•"/>
            </a:pPr>
            <a:r>
              <a:rPr lang="en-US" sz="331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chr(64 + i) converts row number i to its corresponding uppercase alphabet.</a:t>
            </a:r>
          </a:p>
          <a:p>
            <a:pPr marL="715598" lvl="1" indent="-357799" algn="just">
              <a:lnSpc>
                <a:spcPts val="4640"/>
              </a:lnSpc>
              <a:buFont typeface="Arial"/>
              <a:buChar char="•"/>
            </a:pPr>
            <a:r>
              <a:rPr lang="en-US" sz="331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Inner loop prints the character i times without string repetition.</a:t>
            </a:r>
          </a:p>
          <a:p>
            <a:pPr algn="just">
              <a:lnSpc>
                <a:spcPts val="4640"/>
              </a:lnSpc>
            </a:pPr>
            <a:endParaRPr lang="en-US" sz="3314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216</Words>
  <Application>Microsoft Office PowerPoint</Application>
  <PresentationFormat>Custom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Archivo Black</vt:lpstr>
      <vt:lpstr>Canva Sans Bold</vt:lpstr>
      <vt:lpstr>Garet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in Python</dc:title>
  <cp:lastModifiedBy>Anvesh M</cp:lastModifiedBy>
  <cp:revision>2</cp:revision>
  <dcterms:created xsi:type="dcterms:W3CDTF">2006-08-16T00:00:00Z</dcterms:created>
  <dcterms:modified xsi:type="dcterms:W3CDTF">2024-11-27T07:25:42Z</dcterms:modified>
  <dc:identifier>DAGXlty6TjU</dc:identifier>
</cp:coreProperties>
</file>