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handoutMasterIdLst>
    <p:handoutMasterId r:id="rId41"/>
  </p:handoutMasterIdLst>
  <p:sldIdLst>
    <p:sldId id="257" r:id="rId5"/>
    <p:sldId id="266" r:id="rId6"/>
    <p:sldId id="302" r:id="rId7"/>
    <p:sldId id="293" r:id="rId8"/>
    <p:sldId id="303" r:id="rId9"/>
    <p:sldId id="305" r:id="rId10"/>
    <p:sldId id="310" r:id="rId11"/>
    <p:sldId id="307" r:id="rId12"/>
    <p:sldId id="300" r:id="rId13"/>
    <p:sldId id="312" r:id="rId14"/>
    <p:sldId id="311" r:id="rId15"/>
    <p:sldId id="313" r:id="rId16"/>
    <p:sldId id="314" r:id="rId17"/>
    <p:sldId id="319" r:id="rId18"/>
    <p:sldId id="315" r:id="rId19"/>
    <p:sldId id="317" r:id="rId20"/>
    <p:sldId id="316" r:id="rId21"/>
    <p:sldId id="318" r:id="rId22"/>
    <p:sldId id="320" r:id="rId23"/>
    <p:sldId id="321" r:id="rId24"/>
    <p:sldId id="322" r:id="rId25"/>
    <p:sldId id="323" r:id="rId26"/>
    <p:sldId id="340" r:id="rId27"/>
    <p:sldId id="324" r:id="rId28"/>
    <p:sldId id="289" r:id="rId29"/>
    <p:sldId id="325" r:id="rId30"/>
    <p:sldId id="329" r:id="rId31"/>
    <p:sldId id="331" r:id="rId32"/>
    <p:sldId id="330" r:id="rId33"/>
    <p:sldId id="332" r:id="rId34"/>
    <p:sldId id="333" r:id="rId35"/>
    <p:sldId id="341" r:id="rId36"/>
    <p:sldId id="342" r:id="rId37"/>
    <p:sldId id="336" r:id="rId38"/>
    <p:sldId id="33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04F44-0F50-D042-0F01-EF1AE6F0417E}" v="58" dt="2023-12-05T22:04:35.520"/>
    <p1510:client id="{180C34F1-B3BD-805D-3918-2537DDA55E16}" v="28" dt="2023-12-05T02:57:56.851"/>
    <p1510:client id="{2945086F-8C64-46AA-BF49-582637C59F5D}" v="37" dt="2023-12-05T01:36:45.188"/>
    <p1510:client id="{43801BF8-1E36-4902-B1CC-374BD4829F2B}" v="51" dt="2023-12-04T22:22:01.745"/>
    <p1510:client id="{6EDBED2D-5AA9-6F05-A52C-DE61190F1B9C}" v="1" dt="2023-12-05T22:49:24.032"/>
    <p1510:client id="{7EEE36CB-1F7E-B968-A3AA-6CDD3D8F77C5}" v="701" dt="2023-12-05T02:17:11.784"/>
    <p1510:client id="{82733788-F22E-25FE-A4F9-A3D7BAD7AB11}" v="2" dt="2023-12-05T17:52:48.486"/>
    <p1510:client id="{9E264D50-5274-A4F5-9C63-276768221433}" v="91" dt="2023-12-05T06:23:51.595"/>
    <p1510:client id="{B27D3FA0-0FFF-6A06-7FF1-921EC6077467}" v="2252" dt="2023-12-05T14:34:03.438"/>
    <p1510:client id="{B5E13CDA-93CA-355A-D760-F9D380FD0C3B}" v="148" dt="2023-12-05T23:40:50.194"/>
    <p1510:client id="{CECA3EB9-13A0-4A4C-8DE2-83A1E4A4D5E9}" v="330" dt="2023-12-05T00:52:21.556"/>
    <p1510:client id="{DA113933-40A7-A51D-F317-DD61F1FDEA6C}" v="189" dt="2023-12-05T04:06:18.672"/>
    <p1510:client id="{EA8791DA-19BD-ED4F-DD2B-440C9902C058}" v="785" dt="2023-12-05T21:41:27.917"/>
    <p1510:client id="{F4A1FC47-37BD-6AEF-9F74-C97EF922571F}" v="1000" dt="2023-12-05T23:26:32.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1" Type="http://schemas.openxmlformats.org/officeDocument/2006/relationships/hyperlink" Target="https://data.cityofchicago.org/Environment-Sustainable-Development/Energy-Usage-2010/8yq3-m6wp/data"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1" Type="http://schemas.openxmlformats.org/officeDocument/2006/relationships/hyperlink" Target="https://data.cityofchicago.org/Environment-Sustainable-Development/Energy-Usage-2010/8yq3-m6wp/data"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E3BC6-3A60-45A3-8A98-FBB4DBC8BC8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D7BC233-9A4D-466B-AC9C-D2BBE2A3F0EB}">
      <dgm:prSet custT="1"/>
      <dgm:spPr/>
      <dgm:t>
        <a:bodyPr/>
        <a:lstStyle/>
        <a:p>
          <a:r>
            <a:rPr lang="en-US" sz="2200" b="1" i="0"/>
            <a:t>Identify influential Features Affecting Total Energy Consumption.</a:t>
          </a:r>
          <a:endParaRPr lang="en-US" sz="2200"/>
        </a:p>
      </dgm:t>
    </dgm:pt>
    <dgm:pt modelId="{B43EF6E1-8FF3-4362-8EAF-96991D47120A}" type="parTrans" cxnId="{0CDE03BE-274C-4882-9B2D-0F588C4B2D45}">
      <dgm:prSet/>
      <dgm:spPr/>
      <dgm:t>
        <a:bodyPr/>
        <a:lstStyle/>
        <a:p>
          <a:endParaRPr lang="en-US"/>
        </a:p>
      </dgm:t>
    </dgm:pt>
    <dgm:pt modelId="{A1D96718-260E-43B4-80EA-99D979CA652E}" type="sibTrans" cxnId="{0CDE03BE-274C-4882-9B2D-0F588C4B2D45}">
      <dgm:prSet/>
      <dgm:spPr/>
      <dgm:t>
        <a:bodyPr/>
        <a:lstStyle/>
        <a:p>
          <a:endParaRPr lang="en-US"/>
        </a:p>
      </dgm:t>
    </dgm:pt>
    <dgm:pt modelId="{926D5198-C131-4B2D-AE8A-420C31639876}">
      <dgm:prSet custT="1"/>
      <dgm:spPr/>
      <dgm:t>
        <a:bodyPr/>
        <a:lstStyle/>
        <a:p>
          <a:r>
            <a:rPr lang="en-US" sz="2200" b="1" i="0"/>
            <a:t>Develop a Comprehensive Predictive Model for Total Energy Usage.</a:t>
          </a:r>
          <a:endParaRPr lang="en-US" sz="2200"/>
        </a:p>
      </dgm:t>
    </dgm:pt>
    <dgm:pt modelId="{EBC85ABF-F00B-4318-8F7A-845ED508CE44}" type="parTrans" cxnId="{F9AB6AF9-83B5-4096-9F34-00515AEA504C}">
      <dgm:prSet/>
      <dgm:spPr/>
      <dgm:t>
        <a:bodyPr/>
        <a:lstStyle/>
        <a:p>
          <a:endParaRPr lang="en-US"/>
        </a:p>
      </dgm:t>
    </dgm:pt>
    <dgm:pt modelId="{EF8A65E9-E4E5-4837-99C2-CCA0FDF0868C}" type="sibTrans" cxnId="{F9AB6AF9-83B5-4096-9F34-00515AEA504C}">
      <dgm:prSet/>
      <dgm:spPr/>
      <dgm:t>
        <a:bodyPr/>
        <a:lstStyle/>
        <a:p>
          <a:endParaRPr lang="en-US"/>
        </a:p>
      </dgm:t>
    </dgm:pt>
    <dgm:pt modelId="{BF2D9A1F-6236-4667-84DC-74628D57496D}">
      <dgm:prSet custT="1"/>
      <dgm:spPr/>
      <dgm:t>
        <a:bodyPr/>
        <a:lstStyle/>
        <a:p>
          <a:r>
            <a:rPr lang="en-US" sz="2200" b="1" i="0"/>
            <a:t>Evaluate Model Accuracy and Robustness for Total Energy Prediction.</a:t>
          </a:r>
          <a:endParaRPr lang="en-US" sz="2200"/>
        </a:p>
      </dgm:t>
    </dgm:pt>
    <dgm:pt modelId="{AF9AC822-0C1B-4E80-B011-2B0C458B095D}" type="parTrans" cxnId="{08943D13-4524-420C-BDEB-BCF4C2C43BD3}">
      <dgm:prSet/>
      <dgm:spPr/>
      <dgm:t>
        <a:bodyPr/>
        <a:lstStyle/>
        <a:p>
          <a:endParaRPr lang="en-US"/>
        </a:p>
      </dgm:t>
    </dgm:pt>
    <dgm:pt modelId="{AF59F825-B600-4141-81C2-598C421B95B1}" type="sibTrans" cxnId="{08943D13-4524-420C-BDEB-BCF4C2C43BD3}">
      <dgm:prSet/>
      <dgm:spPr/>
      <dgm:t>
        <a:bodyPr/>
        <a:lstStyle/>
        <a:p>
          <a:endParaRPr lang="en-US"/>
        </a:p>
      </dgm:t>
    </dgm:pt>
    <dgm:pt modelId="{090D9219-142D-4E97-AD0D-940176AF3AC4}" type="pres">
      <dgm:prSet presAssocID="{F97E3BC6-3A60-45A3-8A98-FBB4DBC8BC81}" presName="root" presStyleCnt="0">
        <dgm:presLayoutVars>
          <dgm:dir/>
          <dgm:resizeHandles val="exact"/>
        </dgm:presLayoutVars>
      </dgm:prSet>
      <dgm:spPr/>
    </dgm:pt>
    <dgm:pt modelId="{40E62D91-E302-4945-8563-BA40118787B4}" type="pres">
      <dgm:prSet presAssocID="{9D7BC233-9A4D-466B-AC9C-D2BBE2A3F0EB}" presName="compNode" presStyleCnt="0"/>
      <dgm:spPr/>
    </dgm:pt>
    <dgm:pt modelId="{D6E21094-3F2B-4BAA-92AC-689743F45EEB}" type="pres">
      <dgm:prSet presAssocID="{9D7BC233-9A4D-466B-AC9C-D2BBE2A3F0EB}" presName="bgRect" presStyleLbl="bgShp" presStyleIdx="0" presStyleCnt="3"/>
      <dgm:spPr/>
    </dgm:pt>
    <dgm:pt modelId="{8B170442-5515-4FFA-A39C-AE93D61B9AB8}" type="pres">
      <dgm:prSet presAssocID="{9D7BC233-9A4D-466B-AC9C-D2BBE2A3F0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F4BD8923-46AC-466C-A8E9-6AC2CBFFCF88}" type="pres">
      <dgm:prSet presAssocID="{9D7BC233-9A4D-466B-AC9C-D2BBE2A3F0EB}" presName="spaceRect" presStyleCnt="0"/>
      <dgm:spPr/>
    </dgm:pt>
    <dgm:pt modelId="{D654F772-4CE4-443B-91E4-6DB5C7D2A6ED}" type="pres">
      <dgm:prSet presAssocID="{9D7BC233-9A4D-466B-AC9C-D2BBE2A3F0EB}" presName="parTx" presStyleLbl="revTx" presStyleIdx="0" presStyleCnt="3">
        <dgm:presLayoutVars>
          <dgm:chMax val="0"/>
          <dgm:chPref val="0"/>
        </dgm:presLayoutVars>
      </dgm:prSet>
      <dgm:spPr/>
    </dgm:pt>
    <dgm:pt modelId="{B1C5FDC2-2EAC-47BA-AAEC-8DD068F8FB96}" type="pres">
      <dgm:prSet presAssocID="{A1D96718-260E-43B4-80EA-99D979CA652E}" presName="sibTrans" presStyleCnt="0"/>
      <dgm:spPr/>
    </dgm:pt>
    <dgm:pt modelId="{B00DD675-5A4E-4379-9251-7D33B96C9528}" type="pres">
      <dgm:prSet presAssocID="{926D5198-C131-4B2D-AE8A-420C31639876}" presName="compNode" presStyleCnt="0"/>
      <dgm:spPr/>
    </dgm:pt>
    <dgm:pt modelId="{4F30D3DB-3751-4CD7-BAF9-2420A5148257}" type="pres">
      <dgm:prSet presAssocID="{926D5198-C131-4B2D-AE8A-420C31639876}" presName="bgRect" presStyleLbl="bgShp" presStyleIdx="1" presStyleCnt="3" custLinFactNeighborY="-4918"/>
      <dgm:spPr/>
    </dgm:pt>
    <dgm:pt modelId="{BF8F59C5-5DD6-4BEE-A9C5-0D80C1B0DAA4}" type="pres">
      <dgm:prSet presAssocID="{926D5198-C131-4B2D-AE8A-420C316398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BD18B59-2D22-4BFD-843A-E1766AD09035}" type="pres">
      <dgm:prSet presAssocID="{926D5198-C131-4B2D-AE8A-420C31639876}" presName="spaceRect" presStyleCnt="0"/>
      <dgm:spPr/>
    </dgm:pt>
    <dgm:pt modelId="{158E99A3-4064-4CF6-BC38-5EAB1C41D84E}" type="pres">
      <dgm:prSet presAssocID="{926D5198-C131-4B2D-AE8A-420C31639876}" presName="parTx" presStyleLbl="revTx" presStyleIdx="1" presStyleCnt="3">
        <dgm:presLayoutVars>
          <dgm:chMax val="0"/>
          <dgm:chPref val="0"/>
        </dgm:presLayoutVars>
      </dgm:prSet>
      <dgm:spPr/>
    </dgm:pt>
    <dgm:pt modelId="{AD1DCD86-7179-471C-BC7B-4EF12092D0C7}" type="pres">
      <dgm:prSet presAssocID="{EF8A65E9-E4E5-4837-99C2-CCA0FDF0868C}" presName="sibTrans" presStyleCnt="0"/>
      <dgm:spPr/>
    </dgm:pt>
    <dgm:pt modelId="{2DC1B339-A50B-4E14-A0E8-5F2F617D70FD}" type="pres">
      <dgm:prSet presAssocID="{BF2D9A1F-6236-4667-84DC-74628D57496D}" presName="compNode" presStyleCnt="0"/>
      <dgm:spPr/>
    </dgm:pt>
    <dgm:pt modelId="{0A44B10E-92FD-4EF6-A96F-2F5959D170AF}" type="pres">
      <dgm:prSet presAssocID="{BF2D9A1F-6236-4667-84DC-74628D57496D}" presName="bgRect" presStyleLbl="bgShp" presStyleIdx="2" presStyleCnt="3"/>
      <dgm:spPr/>
    </dgm:pt>
    <dgm:pt modelId="{B4CE55AD-8DE0-49B0-8B95-25A4E731B4C8}" type="pres">
      <dgm:prSet presAssocID="{BF2D9A1F-6236-4667-84DC-74628D5749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97205163-7368-4CB5-8F6C-A00CA914C0B8}" type="pres">
      <dgm:prSet presAssocID="{BF2D9A1F-6236-4667-84DC-74628D57496D}" presName="spaceRect" presStyleCnt="0"/>
      <dgm:spPr/>
    </dgm:pt>
    <dgm:pt modelId="{688691FC-5411-490F-8267-45F977A4749E}" type="pres">
      <dgm:prSet presAssocID="{BF2D9A1F-6236-4667-84DC-74628D57496D}" presName="parTx" presStyleLbl="revTx" presStyleIdx="2" presStyleCnt="3">
        <dgm:presLayoutVars>
          <dgm:chMax val="0"/>
          <dgm:chPref val="0"/>
        </dgm:presLayoutVars>
      </dgm:prSet>
      <dgm:spPr/>
    </dgm:pt>
  </dgm:ptLst>
  <dgm:cxnLst>
    <dgm:cxn modelId="{08943D13-4524-420C-BDEB-BCF4C2C43BD3}" srcId="{F97E3BC6-3A60-45A3-8A98-FBB4DBC8BC81}" destId="{BF2D9A1F-6236-4667-84DC-74628D57496D}" srcOrd="2" destOrd="0" parTransId="{AF9AC822-0C1B-4E80-B011-2B0C458B095D}" sibTransId="{AF59F825-B600-4141-81C2-598C421B95B1}"/>
    <dgm:cxn modelId="{62F8BA14-948C-4AE5-9787-C7F689F16459}" type="presOf" srcId="{926D5198-C131-4B2D-AE8A-420C31639876}" destId="{158E99A3-4064-4CF6-BC38-5EAB1C41D84E}" srcOrd="0" destOrd="0" presId="urn:microsoft.com/office/officeart/2018/2/layout/IconVerticalSolidList"/>
    <dgm:cxn modelId="{CFB1582A-C7C2-4A9A-AF9A-A4E3970588BD}" type="presOf" srcId="{BF2D9A1F-6236-4667-84DC-74628D57496D}" destId="{688691FC-5411-490F-8267-45F977A4749E}" srcOrd="0" destOrd="0" presId="urn:microsoft.com/office/officeart/2018/2/layout/IconVerticalSolidList"/>
    <dgm:cxn modelId="{52AF0862-C9D4-460C-87FF-0E53675B71DF}" type="presOf" srcId="{F97E3BC6-3A60-45A3-8A98-FBB4DBC8BC81}" destId="{090D9219-142D-4E97-AD0D-940176AF3AC4}" srcOrd="0" destOrd="0" presId="urn:microsoft.com/office/officeart/2018/2/layout/IconVerticalSolidList"/>
    <dgm:cxn modelId="{0CDE03BE-274C-4882-9B2D-0F588C4B2D45}" srcId="{F97E3BC6-3A60-45A3-8A98-FBB4DBC8BC81}" destId="{9D7BC233-9A4D-466B-AC9C-D2BBE2A3F0EB}" srcOrd="0" destOrd="0" parTransId="{B43EF6E1-8FF3-4362-8EAF-96991D47120A}" sibTransId="{A1D96718-260E-43B4-80EA-99D979CA652E}"/>
    <dgm:cxn modelId="{5E53E0F6-F80B-40AE-9AC1-16BC33C01411}" type="presOf" srcId="{9D7BC233-9A4D-466B-AC9C-D2BBE2A3F0EB}" destId="{D654F772-4CE4-443B-91E4-6DB5C7D2A6ED}" srcOrd="0" destOrd="0" presId="urn:microsoft.com/office/officeart/2018/2/layout/IconVerticalSolidList"/>
    <dgm:cxn modelId="{F9AB6AF9-83B5-4096-9F34-00515AEA504C}" srcId="{F97E3BC6-3A60-45A3-8A98-FBB4DBC8BC81}" destId="{926D5198-C131-4B2D-AE8A-420C31639876}" srcOrd="1" destOrd="0" parTransId="{EBC85ABF-F00B-4318-8F7A-845ED508CE44}" sibTransId="{EF8A65E9-E4E5-4837-99C2-CCA0FDF0868C}"/>
    <dgm:cxn modelId="{C3674CB3-9787-4DA3-B607-E4070F1F1C96}" type="presParOf" srcId="{090D9219-142D-4E97-AD0D-940176AF3AC4}" destId="{40E62D91-E302-4945-8563-BA40118787B4}" srcOrd="0" destOrd="0" presId="urn:microsoft.com/office/officeart/2018/2/layout/IconVerticalSolidList"/>
    <dgm:cxn modelId="{CEC69AAF-6861-4729-88FA-6A9A638C4D76}" type="presParOf" srcId="{40E62D91-E302-4945-8563-BA40118787B4}" destId="{D6E21094-3F2B-4BAA-92AC-689743F45EEB}" srcOrd="0" destOrd="0" presId="urn:microsoft.com/office/officeart/2018/2/layout/IconVerticalSolidList"/>
    <dgm:cxn modelId="{DB704CC9-D5CB-4F9B-AA69-DE110B069E32}" type="presParOf" srcId="{40E62D91-E302-4945-8563-BA40118787B4}" destId="{8B170442-5515-4FFA-A39C-AE93D61B9AB8}" srcOrd="1" destOrd="0" presId="urn:microsoft.com/office/officeart/2018/2/layout/IconVerticalSolidList"/>
    <dgm:cxn modelId="{3684EA3E-87DE-4227-A675-91467D3E9290}" type="presParOf" srcId="{40E62D91-E302-4945-8563-BA40118787B4}" destId="{F4BD8923-46AC-466C-A8E9-6AC2CBFFCF88}" srcOrd="2" destOrd="0" presId="urn:microsoft.com/office/officeart/2018/2/layout/IconVerticalSolidList"/>
    <dgm:cxn modelId="{33B9D70E-6D4D-4B1E-9552-7835D1CA1C9E}" type="presParOf" srcId="{40E62D91-E302-4945-8563-BA40118787B4}" destId="{D654F772-4CE4-443B-91E4-6DB5C7D2A6ED}" srcOrd="3" destOrd="0" presId="urn:microsoft.com/office/officeart/2018/2/layout/IconVerticalSolidList"/>
    <dgm:cxn modelId="{A4629C66-03AA-46DB-A146-1A6AB1767169}" type="presParOf" srcId="{090D9219-142D-4E97-AD0D-940176AF3AC4}" destId="{B1C5FDC2-2EAC-47BA-AAEC-8DD068F8FB96}" srcOrd="1" destOrd="0" presId="urn:microsoft.com/office/officeart/2018/2/layout/IconVerticalSolidList"/>
    <dgm:cxn modelId="{161B1B5C-157E-4A28-90DD-A31CF3A9E09F}" type="presParOf" srcId="{090D9219-142D-4E97-AD0D-940176AF3AC4}" destId="{B00DD675-5A4E-4379-9251-7D33B96C9528}" srcOrd="2" destOrd="0" presId="urn:microsoft.com/office/officeart/2018/2/layout/IconVerticalSolidList"/>
    <dgm:cxn modelId="{B14C707B-583F-4910-ADE5-348301ACDA23}" type="presParOf" srcId="{B00DD675-5A4E-4379-9251-7D33B96C9528}" destId="{4F30D3DB-3751-4CD7-BAF9-2420A5148257}" srcOrd="0" destOrd="0" presId="urn:microsoft.com/office/officeart/2018/2/layout/IconVerticalSolidList"/>
    <dgm:cxn modelId="{6C39906E-27DD-4B1D-9A95-57BC567E6EFD}" type="presParOf" srcId="{B00DD675-5A4E-4379-9251-7D33B96C9528}" destId="{BF8F59C5-5DD6-4BEE-A9C5-0D80C1B0DAA4}" srcOrd="1" destOrd="0" presId="urn:microsoft.com/office/officeart/2018/2/layout/IconVerticalSolidList"/>
    <dgm:cxn modelId="{2DA527F2-5B16-4D54-B828-452639C45ECC}" type="presParOf" srcId="{B00DD675-5A4E-4379-9251-7D33B96C9528}" destId="{0BD18B59-2D22-4BFD-843A-E1766AD09035}" srcOrd="2" destOrd="0" presId="urn:microsoft.com/office/officeart/2018/2/layout/IconVerticalSolidList"/>
    <dgm:cxn modelId="{3340E2A7-CE49-4E64-8F34-92DBD3DA93A0}" type="presParOf" srcId="{B00DD675-5A4E-4379-9251-7D33B96C9528}" destId="{158E99A3-4064-4CF6-BC38-5EAB1C41D84E}" srcOrd="3" destOrd="0" presId="urn:microsoft.com/office/officeart/2018/2/layout/IconVerticalSolidList"/>
    <dgm:cxn modelId="{EFE354B9-E184-46B6-AE2F-E4622A09A163}" type="presParOf" srcId="{090D9219-142D-4E97-AD0D-940176AF3AC4}" destId="{AD1DCD86-7179-471C-BC7B-4EF12092D0C7}" srcOrd="3" destOrd="0" presId="urn:microsoft.com/office/officeart/2018/2/layout/IconVerticalSolidList"/>
    <dgm:cxn modelId="{0155D082-37F9-457F-9A1C-9595756FAF7E}" type="presParOf" srcId="{090D9219-142D-4E97-AD0D-940176AF3AC4}" destId="{2DC1B339-A50B-4E14-A0E8-5F2F617D70FD}" srcOrd="4" destOrd="0" presId="urn:microsoft.com/office/officeart/2018/2/layout/IconVerticalSolidList"/>
    <dgm:cxn modelId="{A7D57F12-D955-4422-8A68-05B7CD362DA8}" type="presParOf" srcId="{2DC1B339-A50B-4E14-A0E8-5F2F617D70FD}" destId="{0A44B10E-92FD-4EF6-A96F-2F5959D170AF}" srcOrd="0" destOrd="0" presId="urn:microsoft.com/office/officeart/2018/2/layout/IconVerticalSolidList"/>
    <dgm:cxn modelId="{ACAA6585-7F2B-419A-8279-860B5BF6BFF1}" type="presParOf" srcId="{2DC1B339-A50B-4E14-A0E8-5F2F617D70FD}" destId="{B4CE55AD-8DE0-49B0-8B95-25A4E731B4C8}" srcOrd="1" destOrd="0" presId="urn:microsoft.com/office/officeart/2018/2/layout/IconVerticalSolidList"/>
    <dgm:cxn modelId="{21A5CB19-CCC3-4751-A472-419BC9EA2C1B}" type="presParOf" srcId="{2DC1B339-A50B-4E14-A0E8-5F2F617D70FD}" destId="{97205163-7368-4CB5-8F6C-A00CA914C0B8}" srcOrd="2" destOrd="0" presId="urn:microsoft.com/office/officeart/2018/2/layout/IconVerticalSolidList"/>
    <dgm:cxn modelId="{C540DAC5-6C4E-4F64-B399-DBD9523A3620}" type="presParOf" srcId="{2DC1B339-A50B-4E14-A0E8-5F2F617D70FD}" destId="{688691FC-5411-490F-8267-45F977A474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ACD9B4-E2A1-4F6B-84AA-340D3398D4E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9D8E1DC-4A02-486E-AE83-5AD46EA6C603}">
      <dgm:prSet custT="1"/>
      <dgm:spPr/>
      <dgm:t>
        <a:bodyPr/>
        <a:lstStyle/>
        <a:p>
          <a:r>
            <a:rPr lang="en-US" sz="2200"/>
            <a:t>The dataset encompasses a range of metrics including total electricity and gas usage, housing unit occupancy, demographics, building characteristics, and more for the year 2010 in Chicago. </a:t>
          </a:r>
        </a:p>
      </dgm:t>
    </dgm:pt>
    <dgm:pt modelId="{F6240093-8B21-4732-B5F8-99CC60997953}" type="parTrans" cxnId="{E10EDE7A-8373-4878-B10F-9D9C1971045C}">
      <dgm:prSet/>
      <dgm:spPr/>
      <dgm:t>
        <a:bodyPr/>
        <a:lstStyle/>
        <a:p>
          <a:endParaRPr lang="en-US"/>
        </a:p>
      </dgm:t>
    </dgm:pt>
    <dgm:pt modelId="{03912F5B-BEFB-41E4-ABD8-59A7D61EB41A}" type="sibTrans" cxnId="{E10EDE7A-8373-4878-B10F-9D9C1971045C}">
      <dgm:prSet/>
      <dgm:spPr/>
      <dgm:t>
        <a:bodyPr/>
        <a:lstStyle/>
        <a:p>
          <a:endParaRPr lang="en-US"/>
        </a:p>
      </dgm:t>
    </dgm:pt>
    <dgm:pt modelId="{8025813B-CA7F-4FC5-9E8C-6AF9166892FF}">
      <dgm:prSet/>
      <dgm:spPr/>
      <dgm:t>
        <a:bodyPr/>
        <a:lstStyle/>
        <a:p>
          <a:r>
            <a:rPr lang="en-US" b="0" i="0"/>
            <a:t>The dataset comprises 67,051 rows and encompasses 73 features.</a:t>
          </a:r>
          <a:endParaRPr lang="en-US"/>
        </a:p>
      </dgm:t>
    </dgm:pt>
    <dgm:pt modelId="{2E6F21C3-9F3C-4852-9455-F74A19352047}" type="parTrans" cxnId="{1F7B08CE-20E6-4AAF-B7E0-FC9082DAD713}">
      <dgm:prSet/>
      <dgm:spPr/>
      <dgm:t>
        <a:bodyPr/>
        <a:lstStyle/>
        <a:p>
          <a:endParaRPr lang="en-US"/>
        </a:p>
      </dgm:t>
    </dgm:pt>
    <dgm:pt modelId="{025F6E22-8204-41B1-8D45-9F427AFA4371}" type="sibTrans" cxnId="{1F7B08CE-20E6-4AAF-B7E0-FC9082DAD713}">
      <dgm:prSet/>
      <dgm:spPr/>
      <dgm:t>
        <a:bodyPr/>
        <a:lstStyle/>
        <a:p>
          <a:endParaRPr lang="en-US"/>
        </a:p>
      </dgm:t>
    </dgm:pt>
    <dgm:pt modelId="{5D8B928B-005D-4DB7-88CE-641368450BCF}">
      <dgm:prSet/>
      <dgm:spPr/>
      <dgm:t>
        <a:bodyPr/>
        <a:lstStyle/>
        <a:p>
          <a:r>
            <a:rPr lang="en-US" b="1"/>
            <a:t>Data Source: </a:t>
          </a:r>
          <a:r>
            <a:rPr lang="en-US" u="sng">
              <a:hlinkClick xmlns:r="http://schemas.openxmlformats.org/officeDocument/2006/relationships" r:id="rId1"/>
            </a:rPr>
            <a:t>https://data.cityofchicago.org/Environment-Sustainable-Development/Energy-Usage-2010/8yq3-m6wp/data</a:t>
          </a:r>
          <a:endParaRPr lang="en-US"/>
        </a:p>
      </dgm:t>
    </dgm:pt>
    <dgm:pt modelId="{FE28E4F4-572C-49A0-9030-847556B26483}" type="parTrans" cxnId="{A04680FB-5A1B-461B-852F-EDD3FAA65199}">
      <dgm:prSet/>
      <dgm:spPr/>
      <dgm:t>
        <a:bodyPr/>
        <a:lstStyle/>
        <a:p>
          <a:endParaRPr lang="en-US"/>
        </a:p>
      </dgm:t>
    </dgm:pt>
    <dgm:pt modelId="{601B5FAF-9134-4149-B1BC-A39F4139553A}" type="sibTrans" cxnId="{A04680FB-5A1B-461B-852F-EDD3FAA65199}">
      <dgm:prSet/>
      <dgm:spPr/>
      <dgm:t>
        <a:bodyPr/>
        <a:lstStyle/>
        <a:p>
          <a:endParaRPr lang="en-US"/>
        </a:p>
      </dgm:t>
    </dgm:pt>
    <dgm:pt modelId="{624E2996-D6F8-421E-A84C-53EAB236EE34}">
      <dgm:prSet/>
      <dgm:spPr/>
      <dgm:t>
        <a:bodyPr/>
        <a:lstStyle/>
        <a:p>
          <a:endParaRPr lang="en-US"/>
        </a:p>
        <a:p>
          <a:r>
            <a:rPr lang="en-US"/>
            <a:t>Total size of the dataset: 24.7MB</a:t>
          </a:r>
        </a:p>
      </dgm:t>
    </dgm:pt>
    <dgm:pt modelId="{8A8E129B-99AA-4354-A895-42EE4AB58A5C}" type="parTrans" cxnId="{38EA2ABC-7412-4F4B-A09F-63C57EB95B37}">
      <dgm:prSet/>
      <dgm:spPr/>
      <dgm:t>
        <a:bodyPr/>
        <a:lstStyle/>
        <a:p>
          <a:endParaRPr lang="en-US"/>
        </a:p>
      </dgm:t>
    </dgm:pt>
    <dgm:pt modelId="{1763F05E-6B30-4785-BACE-AD93241F1E68}" type="sibTrans" cxnId="{38EA2ABC-7412-4F4B-A09F-63C57EB95B37}">
      <dgm:prSet/>
      <dgm:spPr/>
      <dgm:t>
        <a:bodyPr/>
        <a:lstStyle/>
        <a:p>
          <a:endParaRPr lang="en-US"/>
        </a:p>
      </dgm:t>
    </dgm:pt>
    <dgm:pt modelId="{A4F81E53-4174-497C-80E8-2689E64C03AE}" type="pres">
      <dgm:prSet presAssocID="{3FACD9B4-E2A1-4F6B-84AA-340D3398D4EF}" presName="vert0" presStyleCnt="0">
        <dgm:presLayoutVars>
          <dgm:dir/>
          <dgm:animOne val="branch"/>
          <dgm:animLvl val="lvl"/>
        </dgm:presLayoutVars>
      </dgm:prSet>
      <dgm:spPr/>
    </dgm:pt>
    <dgm:pt modelId="{72A867CF-4A0F-4FA2-9693-90C5F90348C1}" type="pres">
      <dgm:prSet presAssocID="{19D8E1DC-4A02-486E-AE83-5AD46EA6C603}" presName="thickLine" presStyleLbl="alignNode1" presStyleIdx="0" presStyleCnt="4"/>
      <dgm:spPr/>
    </dgm:pt>
    <dgm:pt modelId="{CC59BE8C-90DB-462D-A1A6-2981B7F257FC}" type="pres">
      <dgm:prSet presAssocID="{19D8E1DC-4A02-486E-AE83-5AD46EA6C603}" presName="horz1" presStyleCnt="0"/>
      <dgm:spPr/>
    </dgm:pt>
    <dgm:pt modelId="{3E4295B8-A106-4EA1-AAA7-8F5479B26860}" type="pres">
      <dgm:prSet presAssocID="{19D8E1DC-4A02-486E-AE83-5AD46EA6C603}" presName="tx1" presStyleLbl="revTx" presStyleIdx="0" presStyleCnt="4" custScaleY="133824"/>
      <dgm:spPr/>
    </dgm:pt>
    <dgm:pt modelId="{8E40C2FB-2C1C-4547-94C5-4C7F43FDDF85}" type="pres">
      <dgm:prSet presAssocID="{19D8E1DC-4A02-486E-AE83-5AD46EA6C603}" presName="vert1" presStyleCnt="0"/>
      <dgm:spPr/>
    </dgm:pt>
    <dgm:pt modelId="{F4C14860-F32A-471C-B79F-64182570B862}" type="pres">
      <dgm:prSet presAssocID="{8025813B-CA7F-4FC5-9E8C-6AF9166892FF}" presName="thickLine" presStyleLbl="alignNode1" presStyleIdx="1" presStyleCnt="4"/>
      <dgm:spPr/>
    </dgm:pt>
    <dgm:pt modelId="{70536227-DFD2-49DA-ACA0-EB5546FCD0AD}" type="pres">
      <dgm:prSet presAssocID="{8025813B-CA7F-4FC5-9E8C-6AF9166892FF}" presName="horz1" presStyleCnt="0"/>
      <dgm:spPr/>
    </dgm:pt>
    <dgm:pt modelId="{13C0EA66-A30D-4D5F-A21D-E6D9D235F6B8}" type="pres">
      <dgm:prSet presAssocID="{8025813B-CA7F-4FC5-9E8C-6AF9166892FF}" presName="tx1" presStyleLbl="revTx" presStyleIdx="1" presStyleCnt="4"/>
      <dgm:spPr/>
    </dgm:pt>
    <dgm:pt modelId="{97BE500E-6E02-4FFF-BC2F-669A84182BA5}" type="pres">
      <dgm:prSet presAssocID="{8025813B-CA7F-4FC5-9E8C-6AF9166892FF}" presName="vert1" presStyleCnt="0"/>
      <dgm:spPr/>
    </dgm:pt>
    <dgm:pt modelId="{062B7785-A2CC-4827-BC50-8CB6F4097760}" type="pres">
      <dgm:prSet presAssocID="{5D8B928B-005D-4DB7-88CE-641368450BCF}" presName="thickLine" presStyleLbl="alignNode1" presStyleIdx="2" presStyleCnt="4"/>
      <dgm:spPr/>
    </dgm:pt>
    <dgm:pt modelId="{D68DB561-1091-4EC7-B1D9-8BE4E2F41368}" type="pres">
      <dgm:prSet presAssocID="{5D8B928B-005D-4DB7-88CE-641368450BCF}" presName="horz1" presStyleCnt="0"/>
      <dgm:spPr/>
    </dgm:pt>
    <dgm:pt modelId="{AE51FAAE-4291-4A94-8964-504AC6DEFF25}" type="pres">
      <dgm:prSet presAssocID="{5D8B928B-005D-4DB7-88CE-641368450BCF}" presName="tx1" presStyleLbl="revTx" presStyleIdx="2" presStyleCnt="4"/>
      <dgm:spPr/>
    </dgm:pt>
    <dgm:pt modelId="{D4085444-F28F-4BED-99F1-27039D3E54C0}" type="pres">
      <dgm:prSet presAssocID="{5D8B928B-005D-4DB7-88CE-641368450BCF}" presName="vert1" presStyleCnt="0"/>
      <dgm:spPr/>
    </dgm:pt>
    <dgm:pt modelId="{603F2D0B-D559-451D-8A11-37A894584234}" type="pres">
      <dgm:prSet presAssocID="{624E2996-D6F8-421E-A84C-53EAB236EE34}" presName="thickLine" presStyleLbl="alignNode1" presStyleIdx="3" presStyleCnt="4"/>
      <dgm:spPr/>
    </dgm:pt>
    <dgm:pt modelId="{9A0603E2-02D0-4DD2-82E7-D9E06308E072}" type="pres">
      <dgm:prSet presAssocID="{624E2996-D6F8-421E-A84C-53EAB236EE34}" presName="horz1" presStyleCnt="0"/>
      <dgm:spPr/>
    </dgm:pt>
    <dgm:pt modelId="{B807BE05-0502-4F92-8660-D474EFB6DE63}" type="pres">
      <dgm:prSet presAssocID="{624E2996-D6F8-421E-A84C-53EAB236EE34}" presName="tx1" presStyleLbl="revTx" presStyleIdx="3" presStyleCnt="4"/>
      <dgm:spPr/>
    </dgm:pt>
    <dgm:pt modelId="{206A592B-7D78-432C-BE37-D26C93E62E5E}" type="pres">
      <dgm:prSet presAssocID="{624E2996-D6F8-421E-A84C-53EAB236EE34}" presName="vert1" presStyleCnt="0"/>
      <dgm:spPr/>
    </dgm:pt>
  </dgm:ptLst>
  <dgm:cxnLst>
    <dgm:cxn modelId="{43B38B0F-AA62-45AE-B305-23D0150A61D0}" type="presOf" srcId="{3FACD9B4-E2A1-4F6B-84AA-340D3398D4EF}" destId="{A4F81E53-4174-497C-80E8-2689E64C03AE}" srcOrd="0" destOrd="0" presId="urn:microsoft.com/office/officeart/2008/layout/LinedList"/>
    <dgm:cxn modelId="{08BC675F-0021-41E6-9DB8-3DE1CBD31581}" type="presOf" srcId="{19D8E1DC-4A02-486E-AE83-5AD46EA6C603}" destId="{3E4295B8-A106-4EA1-AAA7-8F5479B26860}" srcOrd="0" destOrd="0" presId="urn:microsoft.com/office/officeart/2008/layout/LinedList"/>
    <dgm:cxn modelId="{E10EDE7A-8373-4878-B10F-9D9C1971045C}" srcId="{3FACD9B4-E2A1-4F6B-84AA-340D3398D4EF}" destId="{19D8E1DC-4A02-486E-AE83-5AD46EA6C603}" srcOrd="0" destOrd="0" parTransId="{F6240093-8B21-4732-B5F8-99CC60997953}" sibTransId="{03912F5B-BEFB-41E4-ABD8-59A7D61EB41A}"/>
    <dgm:cxn modelId="{2BC100A8-4C59-43A4-89CB-7F34DF149125}" type="presOf" srcId="{624E2996-D6F8-421E-A84C-53EAB236EE34}" destId="{B807BE05-0502-4F92-8660-D474EFB6DE63}" srcOrd="0" destOrd="0" presId="urn:microsoft.com/office/officeart/2008/layout/LinedList"/>
    <dgm:cxn modelId="{2C21C6AF-045B-4904-A7DC-3829A90C3AA1}" type="presOf" srcId="{5D8B928B-005D-4DB7-88CE-641368450BCF}" destId="{AE51FAAE-4291-4A94-8964-504AC6DEFF25}" srcOrd="0" destOrd="0" presId="urn:microsoft.com/office/officeart/2008/layout/LinedList"/>
    <dgm:cxn modelId="{38EA2ABC-7412-4F4B-A09F-63C57EB95B37}" srcId="{3FACD9B4-E2A1-4F6B-84AA-340D3398D4EF}" destId="{624E2996-D6F8-421E-A84C-53EAB236EE34}" srcOrd="3" destOrd="0" parTransId="{8A8E129B-99AA-4354-A895-42EE4AB58A5C}" sibTransId="{1763F05E-6B30-4785-BACE-AD93241F1E68}"/>
    <dgm:cxn modelId="{1F7B08CE-20E6-4AAF-B7E0-FC9082DAD713}" srcId="{3FACD9B4-E2A1-4F6B-84AA-340D3398D4EF}" destId="{8025813B-CA7F-4FC5-9E8C-6AF9166892FF}" srcOrd="1" destOrd="0" parTransId="{2E6F21C3-9F3C-4852-9455-F74A19352047}" sibTransId="{025F6E22-8204-41B1-8D45-9F427AFA4371}"/>
    <dgm:cxn modelId="{B8BD70DD-558C-4F94-8F50-030E8558F330}" type="presOf" srcId="{8025813B-CA7F-4FC5-9E8C-6AF9166892FF}" destId="{13C0EA66-A30D-4D5F-A21D-E6D9D235F6B8}" srcOrd="0" destOrd="0" presId="urn:microsoft.com/office/officeart/2008/layout/LinedList"/>
    <dgm:cxn modelId="{A04680FB-5A1B-461B-852F-EDD3FAA65199}" srcId="{3FACD9B4-E2A1-4F6B-84AA-340D3398D4EF}" destId="{5D8B928B-005D-4DB7-88CE-641368450BCF}" srcOrd="2" destOrd="0" parTransId="{FE28E4F4-572C-49A0-9030-847556B26483}" sibTransId="{601B5FAF-9134-4149-B1BC-A39F4139553A}"/>
    <dgm:cxn modelId="{505A6EF7-4342-48D9-AEDE-7F2C22931A18}" type="presParOf" srcId="{A4F81E53-4174-497C-80E8-2689E64C03AE}" destId="{72A867CF-4A0F-4FA2-9693-90C5F90348C1}" srcOrd="0" destOrd="0" presId="urn:microsoft.com/office/officeart/2008/layout/LinedList"/>
    <dgm:cxn modelId="{02637B42-245C-492C-BD26-E30786A5B9F9}" type="presParOf" srcId="{A4F81E53-4174-497C-80E8-2689E64C03AE}" destId="{CC59BE8C-90DB-462D-A1A6-2981B7F257FC}" srcOrd="1" destOrd="0" presId="urn:microsoft.com/office/officeart/2008/layout/LinedList"/>
    <dgm:cxn modelId="{6B8D8BBF-3931-4BB7-B23F-D5EB2A0AF984}" type="presParOf" srcId="{CC59BE8C-90DB-462D-A1A6-2981B7F257FC}" destId="{3E4295B8-A106-4EA1-AAA7-8F5479B26860}" srcOrd="0" destOrd="0" presId="urn:microsoft.com/office/officeart/2008/layout/LinedList"/>
    <dgm:cxn modelId="{68917E6A-4976-415F-AC84-C094EFA8230A}" type="presParOf" srcId="{CC59BE8C-90DB-462D-A1A6-2981B7F257FC}" destId="{8E40C2FB-2C1C-4547-94C5-4C7F43FDDF85}" srcOrd="1" destOrd="0" presId="urn:microsoft.com/office/officeart/2008/layout/LinedList"/>
    <dgm:cxn modelId="{ADC7700D-40A0-438A-8686-206E839C8ED8}" type="presParOf" srcId="{A4F81E53-4174-497C-80E8-2689E64C03AE}" destId="{F4C14860-F32A-471C-B79F-64182570B862}" srcOrd="2" destOrd="0" presId="urn:microsoft.com/office/officeart/2008/layout/LinedList"/>
    <dgm:cxn modelId="{B7504327-3191-4DEC-89C0-7900DEBA958F}" type="presParOf" srcId="{A4F81E53-4174-497C-80E8-2689E64C03AE}" destId="{70536227-DFD2-49DA-ACA0-EB5546FCD0AD}" srcOrd="3" destOrd="0" presId="urn:microsoft.com/office/officeart/2008/layout/LinedList"/>
    <dgm:cxn modelId="{AD2005EB-5055-4CBC-888A-21AA574CC93A}" type="presParOf" srcId="{70536227-DFD2-49DA-ACA0-EB5546FCD0AD}" destId="{13C0EA66-A30D-4D5F-A21D-E6D9D235F6B8}" srcOrd="0" destOrd="0" presId="urn:microsoft.com/office/officeart/2008/layout/LinedList"/>
    <dgm:cxn modelId="{D8B41C5C-2F04-45CF-A8EE-B0DC52543A7A}" type="presParOf" srcId="{70536227-DFD2-49DA-ACA0-EB5546FCD0AD}" destId="{97BE500E-6E02-4FFF-BC2F-669A84182BA5}" srcOrd="1" destOrd="0" presId="urn:microsoft.com/office/officeart/2008/layout/LinedList"/>
    <dgm:cxn modelId="{06181B0C-9FE0-47E1-8A83-8C5370B4F793}" type="presParOf" srcId="{A4F81E53-4174-497C-80E8-2689E64C03AE}" destId="{062B7785-A2CC-4827-BC50-8CB6F4097760}" srcOrd="4" destOrd="0" presId="urn:microsoft.com/office/officeart/2008/layout/LinedList"/>
    <dgm:cxn modelId="{6DD0A893-CD81-4643-9785-D173790E0CD4}" type="presParOf" srcId="{A4F81E53-4174-497C-80E8-2689E64C03AE}" destId="{D68DB561-1091-4EC7-B1D9-8BE4E2F41368}" srcOrd="5" destOrd="0" presId="urn:microsoft.com/office/officeart/2008/layout/LinedList"/>
    <dgm:cxn modelId="{C935FCAF-D17B-43CD-8B20-956F9952EE04}" type="presParOf" srcId="{D68DB561-1091-4EC7-B1D9-8BE4E2F41368}" destId="{AE51FAAE-4291-4A94-8964-504AC6DEFF25}" srcOrd="0" destOrd="0" presId="urn:microsoft.com/office/officeart/2008/layout/LinedList"/>
    <dgm:cxn modelId="{6C3085CC-6E99-413F-BF41-A35C48118554}" type="presParOf" srcId="{D68DB561-1091-4EC7-B1D9-8BE4E2F41368}" destId="{D4085444-F28F-4BED-99F1-27039D3E54C0}" srcOrd="1" destOrd="0" presId="urn:microsoft.com/office/officeart/2008/layout/LinedList"/>
    <dgm:cxn modelId="{E14E0635-FB0C-4BFA-B470-6A8D22A06F12}" type="presParOf" srcId="{A4F81E53-4174-497C-80E8-2689E64C03AE}" destId="{603F2D0B-D559-451D-8A11-37A894584234}" srcOrd="6" destOrd="0" presId="urn:microsoft.com/office/officeart/2008/layout/LinedList"/>
    <dgm:cxn modelId="{FB2FB923-7CC8-42D2-8067-2786685EB5C9}" type="presParOf" srcId="{A4F81E53-4174-497C-80E8-2689E64C03AE}" destId="{9A0603E2-02D0-4DD2-82E7-D9E06308E072}" srcOrd="7" destOrd="0" presId="urn:microsoft.com/office/officeart/2008/layout/LinedList"/>
    <dgm:cxn modelId="{1DC848FA-F818-49DB-9BD6-D5E6934E50A2}" type="presParOf" srcId="{9A0603E2-02D0-4DD2-82E7-D9E06308E072}" destId="{B807BE05-0502-4F92-8660-D474EFB6DE63}" srcOrd="0" destOrd="0" presId="urn:microsoft.com/office/officeart/2008/layout/LinedList"/>
    <dgm:cxn modelId="{364B93AC-6923-4CA0-8E88-5CB9DB99D78F}" type="presParOf" srcId="{9A0603E2-02D0-4DD2-82E7-D9E06308E072}" destId="{206A592B-7D78-432C-BE37-D26C93E62E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F5410-C736-4669-8840-1748F8F6F7A1}"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80D21E2D-C5C8-4537-893E-72B48BA45D74}">
      <dgm:prSet/>
      <dgm:spPr/>
      <dgm:t>
        <a:bodyPr/>
        <a:lstStyle/>
        <a:p>
          <a:pPr>
            <a:lnSpc>
              <a:spcPct val="100000"/>
            </a:lnSpc>
          </a:pPr>
          <a:r>
            <a:rPr lang="en-US" b="1"/>
            <a:t>Target Variable: </a:t>
          </a:r>
          <a:r>
            <a:rPr lang="en-US"/>
            <a:t>‘Total Energy’ - a combination of total kWh and total </a:t>
          </a:r>
          <a:r>
            <a:rPr lang="en-US" err="1"/>
            <a:t>therms</a:t>
          </a:r>
          <a:r>
            <a:rPr lang="en-US"/>
            <a:t>.</a:t>
          </a:r>
        </a:p>
      </dgm:t>
    </dgm:pt>
    <dgm:pt modelId="{358D2C63-65F4-4287-87F6-4E885E2402F7}" type="parTrans" cxnId="{B1A134AB-3394-4479-A4C1-971A7BE0C161}">
      <dgm:prSet/>
      <dgm:spPr/>
      <dgm:t>
        <a:bodyPr/>
        <a:lstStyle/>
        <a:p>
          <a:endParaRPr lang="en-US"/>
        </a:p>
      </dgm:t>
    </dgm:pt>
    <dgm:pt modelId="{4106DEDB-C3A0-4532-8652-DEA07B06FD2A}" type="sibTrans" cxnId="{B1A134AB-3394-4479-A4C1-971A7BE0C161}">
      <dgm:prSet/>
      <dgm:spPr/>
      <dgm:t>
        <a:bodyPr/>
        <a:lstStyle/>
        <a:p>
          <a:pPr>
            <a:lnSpc>
              <a:spcPct val="100000"/>
            </a:lnSpc>
          </a:pPr>
          <a:endParaRPr lang="en-US"/>
        </a:p>
      </dgm:t>
    </dgm:pt>
    <dgm:pt modelId="{12653E2E-AF34-419C-8BE3-5AB2C65DC6B9}">
      <dgm:prSet custT="1"/>
      <dgm:spPr/>
      <dgm:t>
        <a:bodyPr/>
        <a:lstStyle/>
        <a:p>
          <a:pPr>
            <a:lnSpc>
              <a:spcPct val="100000"/>
            </a:lnSpc>
          </a:pPr>
          <a:r>
            <a:rPr lang="en-US" sz="2000" b="1"/>
            <a:t>Feature Variables:</a:t>
          </a:r>
          <a:r>
            <a:rPr lang="en-US" sz="2000"/>
            <a:t> 'TOTAL POPULATION,' 'OCCUPIED UNITS,' 'RENTER-OCCUPIED HOUSING PERCENTAGE,' 'ZERO KWH ACCOUNTS,' 'TOTAL UNITS,' 'AVERAGE STORIES,' 'OCCUPIED UNITS PERCENTAGE,' 'OCCUPIED HOUSING UNITS,' 'TOTAL ACCOUNTS,' 'TOTAL SQFT.'</a:t>
          </a:r>
        </a:p>
      </dgm:t>
    </dgm:pt>
    <dgm:pt modelId="{168427ED-D193-4454-9FC9-E9B9661E85F4}" type="parTrans" cxnId="{B5897B5B-2BBE-470C-8512-6846CE1066D3}">
      <dgm:prSet/>
      <dgm:spPr/>
      <dgm:t>
        <a:bodyPr/>
        <a:lstStyle/>
        <a:p>
          <a:endParaRPr lang="en-US"/>
        </a:p>
      </dgm:t>
    </dgm:pt>
    <dgm:pt modelId="{AEF471FB-013B-457A-88C9-8D83D97BBD16}" type="sibTrans" cxnId="{B5897B5B-2BBE-470C-8512-6846CE1066D3}">
      <dgm:prSet/>
      <dgm:spPr/>
      <dgm:t>
        <a:bodyPr/>
        <a:lstStyle/>
        <a:p>
          <a:endParaRPr lang="en-US"/>
        </a:p>
      </dgm:t>
    </dgm:pt>
    <dgm:pt modelId="{D621AF89-580D-488A-B19A-16E76DE3C9D6}" type="pres">
      <dgm:prSet presAssocID="{232F5410-C736-4669-8840-1748F8F6F7A1}" presName="root" presStyleCnt="0">
        <dgm:presLayoutVars>
          <dgm:dir/>
          <dgm:resizeHandles val="exact"/>
        </dgm:presLayoutVars>
      </dgm:prSet>
      <dgm:spPr/>
    </dgm:pt>
    <dgm:pt modelId="{B9FFF694-FA72-46BB-99CB-F617658F12F5}" type="pres">
      <dgm:prSet presAssocID="{232F5410-C736-4669-8840-1748F8F6F7A1}" presName="container" presStyleCnt="0">
        <dgm:presLayoutVars>
          <dgm:dir/>
          <dgm:resizeHandles val="exact"/>
        </dgm:presLayoutVars>
      </dgm:prSet>
      <dgm:spPr/>
    </dgm:pt>
    <dgm:pt modelId="{1640BCBD-86B0-4CF4-8090-38BC697A30F8}" type="pres">
      <dgm:prSet presAssocID="{80D21E2D-C5C8-4537-893E-72B48BA45D74}" presName="compNode" presStyleCnt="0"/>
      <dgm:spPr/>
    </dgm:pt>
    <dgm:pt modelId="{BDF33C6A-6A57-46A6-B7E8-3F2C03DD2EAA}" type="pres">
      <dgm:prSet presAssocID="{80D21E2D-C5C8-4537-893E-72B48BA45D74}" presName="iconBgRect" presStyleLbl="bgShp" presStyleIdx="0" presStyleCnt="2"/>
      <dgm:spPr/>
    </dgm:pt>
    <dgm:pt modelId="{C1E0D56A-25FC-4241-9C91-1D6218F32142}" type="pres">
      <dgm:prSet presAssocID="{80D21E2D-C5C8-4537-893E-72B48BA45D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lectric Tower outline"/>
        </a:ext>
      </dgm:extLst>
    </dgm:pt>
    <dgm:pt modelId="{72E261E1-3908-4D52-A098-0416E0061EB6}" type="pres">
      <dgm:prSet presAssocID="{80D21E2D-C5C8-4537-893E-72B48BA45D74}" presName="spaceRect" presStyleCnt="0"/>
      <dgm:spPr/>
    </dgm:pt>
    <dgm:pt modelId="{CB295772-B91F-4838-8F90-E8A13D36B8D1}" type="pres">
      <dgm:prSet presAssocID="{80D21E2D-C5C8-4537-893E-72B48BA45D74}" presName="textRect" presStyleLbl="revTx" presStyleIdx="0" presStyleCnt="2">
        <dgm:presLayoutVars>
          <dgm:chMax val="1"/>
          <dgm:chPref val="1"/>
        </dgm:presLayoutVars>
      </dgm:prSet>
      <dgm:spPr/>
    </dgm:pt>
    <dgm:pt modelId="{7F4A3A69-DE91-48BD-A21D-81F908182AB3}" type="pres">
      <dgm:prSet presAssocID="{4106DEDB-C3A0-4532-8652-DEA07B06FD2A}" presName="sibTrans" presStyleLbl="sibTrans2D1" presStyleIdx="0" presStyleCnt="0"/>
      <dgm:spPr/>
    </dgm:pt>
    <dgm:pt modelId="{9ECB3D39-DD50-4B59-A3A0-AC75D44C735A}" type="pres">
      <dgm:prSet presAssocID="{12653E2E-AF34-419C-8BE3-5AB2C65DC6B9}" presName="compNode" presStyleCnt="0"/>
      <dgm:spPr/>
    </dgm:pt>
    <dgm:pt modelId="{3CDEF160-A229-4B0B-AE8E-267BD2547F95}" type="pres">
      <dgm:prSet presAssocID="{12653E2E-AF34-419C-8BE3-5AB2C65DC6B9}" presName="iconBgRect" presStyleLbl="bgShp" presStyleIdx="1" presStyleCnt="2"/>
      <dgm:spPr/>
    </dgm:pt>
    <dgm:pt modelId="{82D062AE-4AD3-4B8E-B5DA-D7008923B124}" type="pres">
      <dgm:prSet presAssocID="{12653E2E-AF34-419C-8BE3-5AB2C65DC6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33D7FF84-1560-4966-8A6B-3005F7355415}" type="pres">
      <dgm:prSet presAssocID="{12653E2E-AF34-419C-8BE3-5AB2C65DC6B9}" presName="spaceRect" presStyleCnt="0"/>
      <dgm:spPr/>
    </dgm:pt>
    <dgm:pt modelId="{CF535588-2CBE-48D0-8689-86E23E59607F}" type="pres">
      <dgm:prSet presAssocID="{12653E2E-AF34-419C-8BE3-5AB2C65DC6B9}" presName="textRect" presStyleLbl="revTx" presStyleIdx="1" presStyleCnt="2">
        <dgm:presLayoutVars>
          <dgm:chMax val="1"/>
          <dgm:chPref val="1"/>
        </dgm:presLayoutVars>
      </dgm:prSet>
      <dgm:spPr/>
    </dgm:pt>
  </dgm:ptLst>
  <dgm:cxnLst>
    <dgm:cxn modelId="{B5897B5B-2BBE-470C-8512-6846CE1066D3}" srcId="{232F5410-C736-4669-8840-1748F8F6F7A1}" destId="{12653E2E-AF34-419C-8BE3-5AB2C65DC6B9}" srcOrd="1" destOrd="0" parTransId="{168427ED-D193-4454-9FC9-E9B9661E85F4}" sibTransId="{AEF471FB-013B-457A-88C9-8D83D97BBD16}"/>
    <dgm:cxn modelId="{B8676E4B-552C-4BA0-BEF7-5E4B6A0F142C}" type="presOf" srcId="{12653E2E-AF34-419C-8BE3-5AB2C65DC6B9}" destId="{CF535588-2CBE-48D0-8689-86E23E59607F}" srcOrd="0" destOrd="0" presId="urn:microsoft.com/office/officeart/2018/2/layout/IconCircleList"/>
    <dgm:cxn modelId="{BAC9158B-A4AA-4414-BF33-686C0FE4DCDE}" type="presOf" srcId="{4106DEDB-C3A0-4532-8652-DEA07B06FD2A}" destId="{7F4A3A69-DE91-48BD-A21D-81F908182AB3}" srcOrd="0" destOrd="0" presId="urn:microsoft.com/office/officeart/2018/2/layout/IconCircleList"/>
    <dgm:cxn modelId="{B1A134AB-3394-4479-A4C1-971A7BE0C161}" srcId="{232F5410-C736-4669-8840-1748F8F6F7A1}" destId="{80D21E2D-C5C8-4537-893E-72B48BA45D74}" srcOrd="0" destOrd="0" parTransId="{358D2C63-65F4-4287-87F6-4E885E2402F7}" sibTransId="{4106DEDB-C3A0-4532-8652-DEA07B06FD2A}"/>
    <dgm:cxn modelId="{0EC765EF-7966-4423-A1BD-0200E6964C39}" type="presOf" srcId="{232F5410-C736-4669-8840-1748F8F6F7A1}" destId="{D621AF89-580D-488A-B19A-16E76DE3C9D6}" srcOrd="0" destOrd="0" presId="urn:microsoft.com/office/officeart/2018/2/layout/IconCircleList"/>
    <dgm:cxn modelId="{D90E00FA-BF63-45BF-9160-6ADEBDE0980B}" type="presOf" srcId="{80D21E2D-C5C8-4537-893E-72B48BA45D74}" destId="{CB295772-B91F-4838-8F90-E8A13D36B8D1}" srcOrd="0" destOrd="0" presId="urn:microsoft.com/office/officeart/2018/2/layout/IconCircleList"/>
    <dgm:cxn modelId="{6E2E9BB5-2178-4EC4-BBAB-DE0066555BAF}" type="presParOf" srcId="{D621AF89-580D-488A-B19A-16E76DE3C9D6}" destId="{B9FFF694-FA72-46BB-99CB-F617658F12F5}" srcOrd="0" destOrd="0" presId="urn:microsoft.com/office/officeart/2018/2/layout/IconCircleList"/>
    <dgm:cxn modelId="{FF478B13-0736-417D-9DA7-245757E7BC20}" type="presParOf" srcId="{B9FFF694-FA72-46BB-99CB-F617658F12F5}" destId="{1640BCBD-86B0-4CF4-8090-38BC697A30F8}" srcOrd="0" destOrd="0" presId="urn:microsoft.com/office/officeart/2018/2/layout/IconCircleList"/>
    <dgm:cxn modelId="{FCEE9C15-0A46-41FA-BE9D-8E8A7B351DDB}" type="presParOf" srcId="{1640BCBD-86B0-4CF4-8090-38BC697A30F8}" destId="{BDF33C6A-6A57-46A6-B7E8-3F2C03DD2EAA}" srcOrd="0" destOrd="0" presId="urn:microsoft.com/office/officeart/2018/2/layout/IconCircleList"/>
    <dgm:cxn modelId="{0FFF11C9-005F-4C08-B509-F869C3721CDE}" type="presParOf" srcId="{1640BCBD-86B0-4CF4-8090-38BC697A30F8}" destId="{C1E0D56A-25FC-4241-9C91-1D6218F32142}" srcOrd="1" destOrd="0" presId="urn:microsoft.com/office/officeart/2018/2/layout/IconCircleList"/>
    <dgm:cxn modelId="{3BA1AEC3-A3D1-4168-A810-B26A0364E9F7}" type="presParOf" srcId="{1640BCBD-86B0-4CF4-8090-38BC697A30F8}" destId="{72E261E1-3908-4D52-A098-0416E0061EB6}" srcOrd="2" destOrd="0" presId="urn:microsoft.com/office/officeart/2018/2/layout/IconCircleList"/>
    <dgm:cxn modelId="{70016B7F-0394-4C20-ACFE-38176BB8B343}" type="presParOf" srcId="{1640BCBD-86B0-4CF4-8090-38BC697A30F8}" destId="{CB295772-B91F-4838-8F90-E8A13D36B8D1}" srcOrd="3" destOrd="0" presId="urn:microsoft.com/office/officeart/2018/2/layout/IconCircleList"/>
    <dgm:cxn modelId="{CE6BB4ED-73CD-4B2B-A27E-C1A36F9B46D7}" type="presParOf" srcId="{B9FFF694-FA72-46BB-99CB-F617658F12F5}" destId="{7F4A3A69-DE91-48BD-A21D-81F908182AB3}" srcOrd="1" destOrd="0" presId="urn:microsoft.com/office/officeart/2018/2/layout/IconCircleList"/>
    <dgm:cxn modelId="{BEBD05FF-A345-44BA-B8E9-B6434DD0E52C}" type="presParOf" srcId="{B9FFF694-FA72-46BB-99CB-F617658F12F5}" destId="{9ECB3D39-DD50-4B59-A3A0-AC75D44C735A}" srcOrd="2" destOrd="0" presId="urn:microsoft.com/office/officeart/2018/2/layout/IconCircleList"/>
    <dgm:cxn modelId="{256029A1-87A1-4093-8E49-5A1D47CED7CC}" type="presParOf" srcId="{9ECB3D39-DD50-4B59-A3A0-AC75D44C735A}" destId="{3CDEF160-A229-4B0B-AE8E-267BD2547F95}" srcOrd="0" destOrd="0" presId="urn:microsoft.com/office/officeart/2018/2/layout/IconCircleList"/>
    <dgm:cxn modelId="{8C3BC227-CE0B-40AA-BF71-2B468AA3B9CD}" type="presParOf" srcId="{9ECB3D39-DD50-4B59-A3A0-AC75D44C735A}" destId="{82D062AE-4AD3-4B8E-B5DA-D7008923B124}" srcOrd="1" destOrd="0" presId="urn:microsoft.com/office/officeart/2018/2/layout/IconCircleList"/>
    <dgm:cxn modelId="{109CF40A-6145-439C-B290-088343928660}" type="presParOf" srcId="{9ECB3D39-DD50-4B59-A3A0-AC75D44C735A}" destId="{33D7FF84-1560-4966-8A6B-3005F7355415}" srcOrd="2" destOrd="0" presId="urn:microsoft.com/office/officeart/2018/2/layout/IconCircleList"/>
    <dgm:cxn modelId="{5725484F-2698-4663-8194-7BEE5F4152C7}" type="presParOf" srcId="{9ECB3D39-DD50-4B59-A3A0-AC75D44C735A}" destId="{CF535588-2CBE-48D0-8689-86E23E59607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6DF2C5-C609-49BF-96B8-103AB18C2A4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416D435-433C-4E08-9E2D-749AA45AD81A}">
      <dgm:prSet custT="1"/>
      <dgm:spPr/>
      <dgm:t>
        <a:bodyPr/>
        <a:lstStyle/>
        <a:p>
          <a:r>
            <a:rPr lang="en-US" sz="1400" b="1"/>
            <a:t>TOTAL KWH</a:t>
          </a:r>
          <a:r>
            <a:rPr lang="en-US" sz="1400"/>
            <a:t>: Total kilowatt-hours of electricity consumed.</a:t>
          </a:r>
        </a:p>
      </dgm:t>
    </dgm:pt>
    <dgm:pt modelId="{01C4536F-7CE2-4766-B958-1618E8F60A45}" type="parTrans" cxnId="{393DE1A4-C505-4ED0-87F5-A843CA56B1E5}">
      <dgm:prSet/>
      <dgm:spPr/>
      <dgm:t>
        <a:bodyPr/>
        <a:lstStyle/>
        <a:p>
          <a:endParaRPr lang="en-US" sz="1400"/>
        </a:p>
      </dgm:t>
    </dgm:pt>
    <dgm:pt modelId="{C00AAB7A-B1E3-4219-8CF2-2933DB97AABE}" type="sibTrans" cxnId="{393DE1A4-C505-4ED0-87F5-A843CA56B1E5}">
      <dgm:prSet/>
      <dgm:spPr/>
      <dgm:t>
        <a:bodyPr/>
        <a:lstStyle/>
        <a:p>
          <a:endParaRPr lang="en-US" sz="1400"/>
        </a:p>
      </dgm:t>
    </dgm:pt>
    <dgm:pt modelId="{B0D5D8E7-B27E-46DF-A4E3-ABD2DAAE6CBA}">
      <dgm:prSet custT="1"/>
      <dgm:spPr/>
      <dgm:t>
        <a:bodyPr/>
        <a:lstStyle/>
        <a:p>
          <a:r>
            <a:rPr lang="en-US" sz="1400" b="1"/>
            <a:t>TOTAL THERMS</a:t>
          </a:r>
          <a:r>
            <a:rPr lang="en-US" sz="1400"/>
            <a:t>: Total amount of natural gas consumed in </a:t>
          </a:r>
          <a:r>
            <a:rPr lang="en-US" sz="1400" err="1"/>
            <a:t>therms</a:t>
          </a:r>
          <a:r>
            <a:rPr lang="en-US" sz="1400"/>
            <a:t>.</a:t>
          </a:r>
        </a:p>
      </dgm:t>
    </dgm:pt>
    <dgm:pt modelId="{71AAB448-0925-4E43-91ED-876781E007CE}" type="parTrans" cxnId="{7A350ABF-1F03-464C-91CB-07E555C5BF0B}">
      <dgm:prSet/>
      <dgm:spPr/>
      <dgm:t>
        <a:bodyPr/>
        <a:lstStyle/>
        <a:p>
          <a:endParaRPr lang="en-US" sz="1400"/>
        </a:p>
      </dgm:t>
    </dgm:pt>
    <dgm:pt modelId="{C692F237-D466-4E55-92EF-E356B9EF362F}" type="sibTrans" cxnId="{7A350ABF-1F03-464C-91CB-07E555C5BF0B}">
      <dgm:prSet/>
      <dgm:spPr/>
      <dgm:t>
        <a:bodyPr/>
        <a:lstStyle/>
        <a:p>
          <a:endParaRPr lang="en-US" sz="1400"/>
        </a:p>
      </dgm:t>
    </dgm:pt>
    <dgm:pt modelId="{FDA0533E-28EA-468B-88B4-C7D6DF4F9BDD}">
      <dgm:prSet custT="1"/>
      <dgm:spPr/>
      <dgm:t>
        <a:bodyPr/>
        <a:lstStyle/>
        <a:p>
          <a:r>
            <a:rPr lang="en-US" sz="1400" b="1"/>
            <a:t>ELECTRICITY ACCOUNTS</a:t>
          </a:r>
          <a:r>
            <a:rPr lang="en-US" sz="1400"/>
            <a:t>: Number of accounts using electricity.</a:t>
          </a:r>
        </a:p>
      </dgm:t>
    </dgm:pt>
    <dgm:pt modelId="{1ED06184-D3CA-4D62-84F9-8F8A1914DC60}" type="parTrans" cxnId="{B2A4A8B0-CDCA-4001-A0AA-0388C9673873}">
      <dgm:prSet/>
      <dgm:spPr/>
      <dgm:t>
        <a:bodyPr/>
        <a:lstStyle/>
        <a:p>
          <a:endParaRPr lang="en-US" sz="1400"/>
        </a:p>
      </dgm:t>
    </dgm:pt>
    <dgm:pt modelId="{A27220A4-81E8-44FB-A8DC-EC087AA78190}" type="sibTrans" cxnId="{B2A4A8B0-CDCA-4001-A0AA-0388C9673873}">
      <dgm:prSet/>
      <dgm:spPr/>
      <dgm:t>
        <a:bodyPr/>
        <a:lstStyle/>
        <a:p>
          <a:endParaRPr lang="en-US" sz="1400"/>
        </a:p>
      </dgm:t>
    </dgm:pt>
    <dgm:pt modelId="{F02A1C81-3D54-4815-9BCF-E602D552BC79}">
      <dgm:prSet custT="1"/>
      <dgm:spPr/>
      <dgm:t>
        <a:bodyPr/>
        <a:lstStyle/>
        <a:p>
          <a:r>
            <a:rPr lang="en-US" sz="1400" b="1"/>
            <a:t>GAS ACCOUNTS</a:t>
          </a:r>
          <a:r>
            <a:rPr lang="en-US" sz="1400"/>
            <a:t>: Number of accounts using gas.</a:t>
          </a:r>
        </a:p>
      </dgm:t>
    </dgm:pt>
    <dgm:pt modelId="{5E95575B-EB31-464E-91A4-CFAE5A607D5D}" type="parTrans" cxnId="{DF551921-CC17-4CD5-82DA-345FFE69BEC5}">
      <dgm:prSet/>
      <dgm:spPr/>
      <dgm:t>
        <a:bodyPr/>
        <a:lstStyle/>
        <a:p>
          <a:endParaRPr lang="en-US" sz="1400"/>
        </a:p>
      </dgm:t>
    </dgm:pt>
    <dgm:pt modelId="{EDD2F8E9-68F6-4058-BE52-A179F13F028E}" type="sibTrans" cxnId="{DF551921-CC17-4CD5-82DA-345FFE69BEC5}">
      <dgm:prSet/>
      <dgm:spPr/>
      <dgm:t>
        <a:bodyPr/>
        <a:lstStyle/>
        <a:p>
          <a:endParaRPr lang="en-US" sz="1400"/>
        </a:p>
      </dgm:t>
    </dgm:pt>
    <dgm:pt modelId="{9EF9325B-EA65-4F50-9066-D00773C4B3BF}">
      <dgm:prSet custT="1"/>
      <dgm:spPr/>
      <dgm:t>
        <a:bodyPr/>
        <a:lstStyle/>
        <a:p>
          <a:r>
            <a:rPr lang="en-US" sz="1400" b="1"/>
            <a:t>TOTAL POPULATION</a:t>
          </a:r>
          <a:r>
            <a:rPr lang="en-US" sz="1400"/>
            <a:t>: Total population in the area.</a:t>
          </a:r>
        </a:p>
      </dgm:t>
    </dgm:pt>
    <dgm:pt modelId="{469A5443-85CE-4ED1-BB58-E3320C4ED492}" type="parTrans" cxnId="{12AA2106-103A-40CE-9178-471D6ADF4805}">
      <dgm:prSet/>
      <dgm:spPr/>
      <dgm:t>
        <a:bodyPr/>
        <a:lstStyle/>
        <a:p>
          <a:endParaRPr lang="en-US" sz="1400"/>
        </a:p>
      </dgm:t>
    </dgm:pt>
    <dgm:pt modelId="{5D8BC1D0-B752-4BFC-8461-3BC14023C274}" type="sibTrans" cxnId="{12AA2106-103A-40CE-9178-471D6ADF4805}">
      <dgm:prSet/>
      <dgm:spPr/>
      <dgm:t>
        <a:bodyPr/>
        <a:lstStyle/>
        <a:p>
          <a:endParaRPr lang="en-US" sz="1400"/>
        </a:p>
      </dgm:t>
    </dgm:pt>
    <dgm:pt modelId="{7B7FCDE9-A3AE-42F7-88B6-8711E01CA16D}">
      <dgm:prSet custT="1"/>
      <dgm:spPr/>
      <dgm:t>
        <a:bodyPr/>
        <a:lstStyle/>
        <a:p>
          <a:r>
            <a:rPr lang="en-US" sz="1400" b="1"/>
            <a:t>OCCUPIED UNITS</a:t>
          </a:r>
          <a:r>
            <a:rPr lang="en-US" sz="1400"/>
            <a:t>: Total number of occupied housing units.</a:t>
          </a:r>
        </a:p>
      </dgm:t>
    </dgm:pt>
    <dgm:pt modelId="{8EDD2947-00D0-46D7-A2A7-664AAEB5F874}" type="parTrans" cxnId="{65BD1AC8-2245-48FB-8A52-AFA79056DE91}">
      <dgm:prSet/>
      <dgm:spPr/>
      <dgm:t>
        <a:bodyPr/>
        <a:lstStyle/>
        <a:p>
          <a:endParaRPr lang="en-US" sz="1400"/>
        </a:p>
      </dgm:t>
    </dgm:pt>
    <dgm:pt modelId="{0678DB83-4175-44A6-B6D2-5EE944849CF5}" type="sibTrans" cxnId="{65BD1AC8-2245-48FB-8A52-AFA79056DE91}">
      <dgm:prSet/>
      <dgm:spPr/>
      <dgm:t>
        <a:bodyPr/>
        <a:lstStyle/>
        <a:p>
          <a:endParaRPr lang="en-US" sz="1400"/>
        </a:p>
      </dgm:t>
    </dgm:pt>
    <dgm:pt modelId="{80F17B99-2204-4997-8834-F73680E08213}">
      <dgm:prSet custT="1"/>
      <dgm:spPr/>
      <dgm:t>
        <a:bodyPr/>
        <a:lstStyle/>
        <a:p>
          <a:r>
            <a:rPr lang="en-US" sz="1400" b="1"/>
            <a:t>RENTER-OCCUPIED HOUSING UNITS</a:t>
          </a:r>
          <a:r>
            <a:rPr lang="en-US" sz="1400"/>
            <a:t>: Number of housing units that are renter-occupied.</a:t>
          </a:r>
        </a:p>
      </dgm:t>
    </dgm:pt>
    <dgm:pt modelId="{CFC61396-FE76-442D-9C11-610E1014050F}" type="parTrans" cxnId="{1C95FD80-F146-44F1-8EC2-34B722A46C70}">
      <dgm:prSet/>
      <dgm:spPr/>
      <dgm:t>
        <a:bodyPr/>
        <a:lstStyle/>
        <a:p>
          <a:endParaRPr lang="en-US" sz="1400"/>
        </a:p>
      </dgm:t>
    </dgm:pt>
    <dgm:pt modelId="{CD95D23D-8B17-429A-88AD-825DCAA1191C}" type="sibTrans" cxnId="{1C95FD80-F146-44F1-8EC2-34B722A46C70}">
      <dgm:prSet/>
      <dgm:spPr/>
      <dgm:t>
        <a:bodyPr/>
        <a:lstStyle/>
        <a:p>
          <a:endParaRPr lang="en-US" sz="1400"/>
        </a:p>
      </dgm:t>
    </dgm:pt>
    <dgm:pt modelId="{0CEDF905-61FC-49F9-9F07-B973ABE80979}">
      <dgm:prSet custT="1"/>
      <dgm:spPr/>
      <dgm:t>
        <a:bodyPr/>
        <a:lstStyle/>
        <a:p>
          <a:r>
            <a:rPr lang="en-US" sz="1400" b="1"/>
            <a:t>RENTER-OCCUPIED HOUSING PERCENTAGE</a:t>
          </a:r>
          <a:r>
            <a:rPr lang="en-US" sz="1400"/>
            <a:t>: Percentage of housing units that are renter-occupied.</a:t>
          </a:r>
        </a:p>
      </dgm:t>
    </dgm:pt>
    <dgm:pt modelId="{F47EB836-B7A0-4AB1-BC80-461402A82933}" type="parTrans" cxnId="{8CF39180-24B1-4236-9F4B-DCF1A327F9CA}">
      <dgm:prSet/>
      <dgm:spPr/>
      <dgm:t>
        <a:bodyPr/>
        <a:lstStyle/>
        <a:p>
          <a:endParaRPr lang="en-US" sz="1400"/>
        </a:p>
      </dgm:t>
    </dgm:pt>
    <dgm:pt modelId="{9BF6DE64-EB6D-460E-B6FE-66D9A3A9D20D}" type="sibTrans" cxnId="{8CF39180-24B1-4236-9F4B-DCF1A327F9CA}">
      <dgm:prSet/>
      <dgm:spPr/>
      <dgm:t>
        <a:bodyPr/>
        <a:lstStyle/>
        <a:p>
          <a:endParaRPr lang="en-US" sz="1400"/>
        </a:p>
      </dgm:t>
    </dgm:pt>
    <dgm:pt modelId="{2432C21A-1BA6-4547-85F9-29513D946B4F}">
      <dgm:prSet custT="1"/>
      <dgm:spPr/>
      <dgm:t>
        <a:bodyPr/>
        <a:lstStyle/>
        <a:p>
          <a:r>
            <a:rPr lang="en-US" sz="1400" b="1"/>
            <a:t>ZERO KWH ACCOUNTS</a:t>
          </a:r>
          <a:r>
            <a:rPr lang="en-US" sz="1400"/>
            <a:t>: Number of accounts with zero kilowatt-hours used.</a:t>
          </a:r>
        </a:p>
      </dgm:t>
    </dgm:pt>
    <dgm:pt modelId="{40A40321-3D35-4DE3-A47D-B0162DCD77ED}" type="parTrans" cxnId="{01A22BBB-03B4-4AE5-8DF5-F12A8B235430}">
      <dgm:prSet/>
      <dgm:spPr/>
      <dgm:t>
        <a:bodyPr/>
        <a:lstStyle/>
        <a:p>
          <a:endParaRPr lang="en-US" sz="1400"/>
        </a:p>
      </dgm:t>
    </dgm:pt>
    <dgm:pt modelId="{3484FD1C-5AEE-48C9-A07C-AF919C7E1A8F}" type="sibTrans" cxnId="{01A22BBB-03B4-4AE5-8DF5-F12A8B235430}">
      <dgm:prSet/>
      <dgm:spPr/>
      <dgm:t>
        <a:bodyPr/>
        <a:lstStyle/>
        <a:p>
          <a:endParaRPr lang="en-US" sz="1400"/>
        </a:p>
      </dgm:t>
    </dgm:pt>
    <dgm:pt modelId="{F4566DAF-9319-4D03-A0FE-F811C94205F1}">
      <dgm:prSet custT="1"/>
      <dgm:spPr/>
      <dgm:t>
        <a:bodyPr/>
        <a:lstStyle/>
        <a:p>
          <a:pPr rtl="0"/>
          <a:r>
            <a:rPr lang="en-US" sz="1400" b="1"/>
            <a:t>KWH TOTAL SQFT</a:t>
          </a:r>
          <a:r>
            <a:rPr lang="en-US" sz="1400"/>
            <a:t>: </a:t>
          </a:r>
          <a:r>
            <a:rPr lang="en-US" sz="1400">
              <a:solidFill>
                <a:schemeClr val="bg2"/>
              </a:solidFill>
            </a:rPr>
            <a:t>Total </a:t>
          </a:r>
          <a:r>
            <a:rPr lang="en-US" sz="1400">
              <a:solidFill>
                <a:schemeClr val="bg2"/>
              </a:solidFill>
              <a:latin typeface="Calibri"/>
            </a:rPr>
            <a:t>SQFT associated with Electricity Usage</a:t>
          </a:r>
          <a:endParaRPr lang="en-US" sz="1400">
            <a:solidFill>
              <a:schemeClr val="bg2"/>
            </a:solidFill>
          </a:endParaRPr>
        </a:p>
      </dgm:t>
    </dgm:pt>
    <dgm:pt modelId="{7BA95D48-A02A-4F9B-80E8-A5C099FD0DF5}" type="parTrans" cxnId="{9E14A88C-B301-49C5-887C-C85279A10A86}">
      <dgm:prSet/>
      <dgm:spPr/>
      <dgm:t>
        <a:bodyPr/>
        <a:lstStyle/>
        <a:p>
          <a:endParaRPr lang="en-US" sz="1400"/>
        </a:p>
      </dgm:t>
    </dgm:pt>
    <dgm:pt modelId="{B9C6FBC8-63DF-4BD1-98A4-09F813BF3EEC}" type="sibTrans" cxnId="{9E14A88C-B301-49C5-887C-C85279A10A86}">
      <dgm:prSet/>
      <dgm:spPr/>
      <dgm:t>
        <a:bodyPr/>
        <a:lstStyle/>
        <a:p>
          <a:endParaRPr lang="en-US" sz="1400"/>
        </a:p>
      </dgm:t>
    </dgm:pt>
    <dgm:pt modelId="{03F22C15-2B8B-405E-9C15-5E1054682127}">
      <dgm:prSet custT="1"/>
      <dgm:spPr/>
      <dgm:t>
        <a:bodyPr/>
        <a:lstStyle/>
        <a:p>
          <a:pPr rtl="0"/>
          <a:r>
            <a:rPr lang="en-US" sz="1400" b="1"/>
            <a:t>THERMS TOTAL SQFT: </a:t>
          </a:r>
          <a:r>
            <a:rPr lang="en-US" sz="1400">
              <a:latin typeface="Calibri"/>
            </a:rPr>
            <a:t>Total SQFT associated with Gas Usage</a:t>
          </a:r>
          <a:r>
            <a:rPr lang="en-US" sz="1400"/>
            <a:t>.</a:t>
          </a:r>
        </a:p>
      </dgm:t>
    </dgm:pt>
    <dgm:pt modelId="{074354DF-A2BD-459B-A20C-3C7A896937D9}" type="parTrans" cxnId="{0F71D616-B4D1-47A3-B315-399AD947D24A}">
      <dgm:prSet/>
      <dgm:spPr/>
      <dgm:t>
        <a:bodyPr/>
        <a:lstStyle/>
        <a:p>
          <a:endParaRPr lang="en-US" sz="1400"/>
        </a:p>
      </dgm:t>
    </dgm:pt>
    <dgm:pt modelId="{40B981C8-F864-4814-88B9-08C0BBC28576}" type="sibTrans" cxnId="{0F71D616-B4D1-47A3-B315-399AD947D24A}">
      <dgm:prSet/>
      <dgm:spPr/>
      <dgm:t>
        <a:bodyPr/>
        <a:lstStyle/>
        <a:p>
          <a:endParaRPr lang="en-US" sz="1400"/>
        </a:p>
      </dgm:t>
    </dgm:pt>
    <dgm:pt modelId="{89E1B967-9DFD-4CBC-B0A2-D09BC800840E}">
      <dgm:prSet custT="1"/>
      <dgm:spPr/>
      <dgm:t>
        <a:bodyPr/>
        <a:lstStyle/>
        <a:p>
          <a:r>
            <a:rPr lang="en-US" sz="1400" b="1"/>
            <a:t>TOTAL UNITS</a:t>
          </a:r>
          <a:r>
            <a:rPr lang="en-US" sz="1400"/>
            <a:t>: Total number of housing units.</a:t>
          </a:r>
        </a:p>
      </dgm:t>
    </dgm:pt>
    <dgm:pt modelId="{8ADF6B9D-855E-4C73-BC8F-320EECE9DB6F}" type="parTrans" cxnId="{06BF1091-53B2-4DB1-A3E4-A5739A2FFA62}">
      <dgm:prSet/>
      <dgm:spPr/>
      <dgm:t>
        <a:bodyPr/>
        <a:lstStyle/>
        <a:p>
          <a:endParaRPr lang="en-US" sz="1400"/>
        </a:p>
      </dgm:t>
    </dgm:pt>
    <dgm:pt modelId="{2305CF3F-69A6-47B3-83E5-B1C2890EF3F2}" type="sibTrans" cxnId="{06BF1091-53B2-4DB1-A3E4-A5739A2FFA62}">
      <dgm:prSet/>
      <dgm:spPr/>
      <dgm:t>
        <a:bodyPr/>
        <a:lstStyle/>
        <a:p>
          <a:endParaRPr lang="en-US" sz="1400"/>
        </a:p>
      </dgm:t>
    </dgm:pt>
    <dgm:pt modelId="{C60AAEFB-32EA-4506-A849-B19E88110830}">
      <dgm:prSet custT="1"/>
      <dgm:spPr/>
      <dgm:t>
        <a:bodyPr/>
        <a:lstStyle/>
        <a:p>
          <a:r>
            <a:rPr lang="en-US" sz="1400" b="1"/>
            <a:t>AVERAGE STORIES</a:t>
          </a:r>
          <a:r>
            <a:rPr lang="en-US" sz="1400"/>
            <a:t>: Average number of stories in buildings.</a:t>
          </a:r>
        </a:p>
      </dgm:t>
    </dgm:pt>
    <dgm:pt modelId="{296E934F-DB7A-4248-AB35-F179287EE501}" type="parTrans" cxnId="{42E610F9-8CA1-4466-86F9-0F3E0A1803C5}">
      <dgm:prSet/>
      <dgm:spPr/>
      <dgm:t>
        <a:bodyPr/>
        <a:lstStyle/>
        <a:p>
          <a:endParaRPr lang="en-US" sz="1400"/>
        </a:p>
      </dgm:t>
    </dgm:pt>
    <dgm:pt modelId="{FB9C02C1-7B1D-4B94-ABFA-BD00B587B837}" type="sibTrans" cxnId="{42E610F9-8CA1-4466-86F9-0F3E0A1803C5}">
      <dgm:prSet/>
      <dgm:spPr/>
      <dgm:t>
        <a:bodyPr/>
        <a:lstStyle/>
        <a:p>
          <a:endParaRPr lang="en-US" sz="1400"/>
        </a:p>
      </dgm:t>
    </dgm:pt>
    <dgm:pt modelId="{B5737145-8D05-42AE-9A04-3515E6C8CC9C}">
      <dgm:prSet custT="1"/>
      <dgm:spPr/>
      <dgm:t>
        <a:bodyPr/>
        <a:lstStyle/>
        <a:p>
          <a:r>
            <a:rPr lang="en-US" sz="1400" b="1"/>
            <a:t>AVERAGE BUILDING AGE: </a:t>
          </a:r>
          <a:r>
            <a:rPr lang="en-US" sz="1400"/>
            <a:t>Average age of buildings.</a:t>
          </a:r>
        </a:p>
      </dgm:t>
    </dgm:pt>
    <dgm:pt modelId="{90AEFD43-6A56-4F6E-9F06-599D171A040A}" type="parTrans" cxnId="{EEFD4CFD-4A09-4E61-9755-76BAA9D5E216}">
      <dgm:prSet/>
      <dgm:spPr/>
      <dgm:t>
        <a:bodyPr/>
        <a:lstStyle/>
        <a:p>
          <a:endParaRPr lang="en-US" sz="1400"/>
        </a:p>
      </dgm:t>
    </dgm:pt>
    <dgm:pt modelId="{BDA6C3E7-1435-432B-A38B-50355549DCA5}" type="sibTrans" cxnId="{EEFD4CFD-4A09-4E61-9755-76BAA9D5E216}">
      <dgm:prSet/>
      <dgm:spPr/>
      <dgm:t>
        <a:bodyPr/>
        <a:lstStyle/>
        <a:p>
          <a:endParaRPr lang="en-US" sz="1400"/>
        </a:p>
      </dgm:t>
    </dgm:pt>
    <dgm:pt modelId="{DF3346A3-435C-4F9D-A9DE-25FAACB416F5}">
      <dgm:prSet custT="1"/>
      <dgm:spPr/>
      <dgm:t>
        <a:bodyPr/>
        <a:lstStyle/>
        <a:p>
          <a:r>
            <a:rPr lang="en-US" sz="1400" b="1"/>
            <a:t>AVERAGE HOUSESIZE</a:t>
          </a:r>
          <a:r>
            <a:rPr lang="en-US" sz="1400"/>
            <a:t>: Average size of houses.</a:t>
          </a:r>
        </a:p>
      </dgm:t>
    </dgm:pt>
    <dgm:pt modelId="{5D052EB2-CED5-4410-B694-E6C9BDAFF73E}" type="parTrans" cxnId="{AAEE5DD2-FAEF-4B35-AB83-F45BD9B9FE68}">
      <dgm:prSet/>
      <dgm:spPr/>
      <dgm:t>
        <a:bodyPr/>
        <a:lstStyle/>
        <a:p>
          <a:endParaRPr lang="en-US" sz="1400"/>
        </a:p>
      </dgm:t>
    </dgm:pt>
    <dgm:pt modelId="{518AF2B7-1BF0-4A3B-9B7B-9BD63615740F}" type="sibTrans" cxnId="{AAEE5DD2-FAEF-4B35-AB83-F45BD9B9FE68}">
      <dgm:prSet/>
      <dgm:spPr/>
      <dgm:t>
        <a:bodyPr/>
        <a:lstStyle/>
        <a:p>
          <a:endParaRPr lang="en-US" sz="1400"/>
        </a:p>
      </dgm:t>
    </dgm:pt>
    <dgm:pt modelId="{D030EE57-E335-4E62-84AB-6A5B6EDE4315}">
      <dgm:prSet custT="1"/>
      <dgm:spPr/>
      <dgm:t>
        <a:bodyPr/>
        <a:lstStyle/>
        <a:p>
          <a:r>
            <a:rPr lang="en-US" sz="1400" b="1"/>
            <a:t>OCCUPIED UNITS PERCENTAGE: </a:t>
          </a:r>
          <a:r>
            <a:rPr lang="en-US" sz="1400"/>
            <a:t>Percentage of housing units that are occupied.</a:t>
          </a:r>
        </a:p>
      </dgm:t>
    </dgm:pt>
    <dgm:pt modelId="{9D8AE808-CB48-4291-A7EC-AD6A90588F4B}" type="parTrans" cxnId="{44106083-B415-4604-A4A2-149EF9C76714}">
      <dgm:prSet/>
      <dgm:spPr/>
      <dgm:t>
        <a:bodyPr/>
        <a:lstStyle/>
        <a:p>
          <a:endParaRPr lang="en-US" sz="1400"/>
        </a:p>
      </dgm:t>
    </dgm:pt>
    <dgm:pt modelId="{88455E5E-FF90-4AF2-B54B-F96C8B5892FC}" type="sibTrans" cxnId="{44106083-B415-4604-A4A2-149EF9C76714}">
      <dgm:prSet/>
      <dgm:spPr/>
      <dgm:t>
        <a:bodyPr/>
        <a:lstStyle/>
        <a:p>
          <a:endParaRPr lang="en-US" sz="1400"/>
        </a:p>
      </dgm:t>
    </dgm:pt>
    <dgm:pt modelId="{B629F7BD-3C20-498E-BDA7-87747ACCFD7F}">
      <dgm:prSet custT="1"/>
      <dgm:spPr/>
      <dgm:t>
        <a:bodyPr/>
        <a:lstStyle/>
        <a:p>
          <a:r>
            <a:rPr lang="en-US" sz="1400" b="1"/>
            <a:t>OCCUPIED HOUSING UNITS: </a:t>
          </a:r>
          <a:r>
            <a:rPr lang="en-US" sz="1400"/>
            <a:t>Number of housing units that are occupied.</a:t>
          </a:r>
        </a:p>
      </dgm:t>
    </dgm:pt>
    <dgm:pt modelId="{746DD5F5-02C9-453D-AC51-FDC74CFE7DBD}" type="parTrans" cxnId="{64210489-4694-4C1A-AF05-203EDB573DA7}">
      <dgm:prSet/>
      <dgm:spPr/>
      <dgm:t>
        <a:bodyPr/>
        <a:lstStyle/>
        <a:p>
          <a:endParaRPr lang="en-US" sz="1400"/>
        </a:p>
      </dgm:t>
    </dgm:pt>
    <dgm:pt modelId="{ED9204A5-9E19-41C7-94AC-E0FD4B573595}" type="sibTrans" cxnId="{64210489-4694-4C1A-AF05-203EDB573DA7}">
      <dgm:prSet/>
      <dgm:spPr/>
      <dgm:t>
        <a:bodyPr/>
        <a:lstStyle/>
        <a:p>
          <a:endParaRPr lang="en-US" sz="1400"/>
        </a:p>
      </dgm:t>
    </dgm:pt>
    <dgm:pt modelId="{3EF7FD2E-2298-4605-8C0B-3A9DC8E43FCB}" type="pres">
      <dgm:prSet presAssocID="{8B6DF2C5-C609-49BF-96B8-103AB18C2A4A}" presName="diagram" presStyleCnt="0">
        <dgm:presLayoutVars>
          <dgm:dir/>
          <dgm:resizeHandles val="exact"/>
        </dgm:presLayoutVars>
      </dgm:prSet>
      <dgm:spPr/>
    </dgm:pt>
    <dgm:pt modelId="{F3E9DEB3-E768-4A2E-8700-9A497E5AC61F}" type="pres">
      <dgm:prSet presAssocID="{B416D435-433C-4E08-9E2D-749AA45AD81A}" presName="node" presStyleLbl="node1" presStyleIdx="0" presStyleCnt="17">
        <dgm:presLayoutVars>
          <dgm:bulletEnabled val="1"/>
        </dgm:presLayoutVars>
      </dgm:prSet>
      <dgm:spPr/>
    </dgm:pt>
    <dgm:pt modelId="{BDE96070-B5F6-4CFC-BFF8-3B5B0D23C2FC}" type="pres">
      <dgm:prSet presAssocID="{C00AAB7A-B1E3-4219-8CF2-2933DB97AABE}" presName="sibTrans" presStyleCnt="0"/>
      <dgm:spPr/>
    </dgm:pt>
    <dgm:pt modelId="{EA552E39-C3C1-43CD-A046-4DFD0A352007}" type="pres">
      <dgm:prSet presAssocID="{B0D5D8E7-B27E-46DF-A4E3-ABD2DAAE6CBA}" presName="node" presStyleLbl="node1" presStyleIdx="1" presStyleCnt="17">
        <dgm:presLayoutVars>
          <dgm:bulletEnabled val="1"/>
        </dgm:presLayoutVars>
      </dgm:prSet>
      <dgm:spPr/>
    </dgm:pt>
    <dgm:pt modelId="{1C6E5471-51BE-47BC-926F-6C93B3B28056}" type="pres">
      <dgm:prSet presAssocID="{C692F237-D466-4E55-92EF-E356B9EF362F}" presName="sibTrans" presStyleCnt="0"/>
      <dgm:spPr/>
    </dgm:pt>
    <dgm:pt modelId="{084DAE10-8FAE-469C-820A-9CF8A4B5C616}" type="pres">
      <dgm:prSet presAssocID="{FDA0533E-28EA-468B-88B4-C7D6DF4F9BDD}" presName="node" presStyleLbl="node1" presStyleIdx="2" presStyleCnt="17">
        <dgm:presLayoutVars>
          <dgm:bulletEnabled val="1"/>
        </dgm:presLayoutVars>
      </dgm:prSet>
      <dgm:spPr/>
    </dgm:pt>
    <dgm:pt modelId="{8596B0B8-342E-4FDC-B1B3-B2C0B425437E}" type="pres">
      <dgm:prSet presAssocID="{A27220A4-81E8-44FB-A8DC-EC087AA78190}" presName="sibTrans" presStyleCnt="0"/>
      <dgm:spPr/>
    </dgm:pt>
    <dgm:pt modelId="{93B7D818-A7FA-4553-A6D4-EEE6CBBEFCBD}" type="pres">
      <dgm:prSet presAssocID="{F02A1C81-3D54-4815-9BCF-E602D552BC79}" presName="node" presStyleLbl="node1" presStyleIdx="3" presStyleCnt="17">
        <dgm:presLayoutVars>
          <dgm:bulletEnabled val="1"/>
        </dgm:presLayoutVars>
      </dgm:prSet>
      <dgm:spPr/>
    </dgm:pt>
    <dgm:pt modelId="{BA7A3E8C-EB75-43FF-9088-7467A92C052C}" type="pres">
      <dgm:prSet presAssocID="{EDD2F8E9-68F6-4058-BE52-A179F13F028E}" presName="sibTrans" presStyleCnt="0"/>
      <dgm:spPr/>
    </dgm:pt>
    <dgm:pt modelId="{90615739-8722-40A5-9D5E-425DAE029ACD}" type="pres">
      <dgm:prSet presAssocID="{9EF9325B-EA65-4F50-9066-D00773C4B3BF}" presName="node" presStyleLbl="node1" presStyleIdx="4" presStyleCnt="17">
        <dgm:presLayoutVars>
          <dgm:bulletEnabled val="1"/>
        </dgm:presLayoutVars>
      </dgm:prSet>
      <dgm:spPr/>
    </dgm:pt>
    <dgm:pt modelId="{6EBFF90B-6587-40C5-8EEC-57F1B98B5901}" type="pres">
      <dgm:prSet presAssocID="{5D8BC1D0-B752-4BFC-8461-3BC14023C274}" presName="sibTrans" presStyleCnt="0"/>
      <dgm:spPr/>
    </dgm:pt>
    <dgm:pt modelId="{7B3E249F-BA16-485C-B62A-DD5CCDAE300D}" type="pres">
      <dgm:prSet presAssocID="{7B7FCDE9-A3AE-42F7-88B6-8711E01CA16D}" presName="node" presStyleLbl="node1" presStyleIdx="5" presStyleCnt="17">
        <dgm:presLayoutVars>
          <dgm:bulletEnabled val="1"/>
        </dgm:presLayoutVars>
      </dgm:prSet>
      <dgm:spPr/>
    </dgm:pt>
    <dgm:pt modelId="{ABDA7C45-EB67-4301-95EA-587EF5CCA965}" type="pres">
      <dgm:prSet presAssocID="{0678DB83-4175-44A6-B6D2-5EE944849CF5}" presName="sibTrans" presStyleCnt="0"/>
      <dgm:spPr/>
    </dgm:pt>
    <dgm:pt modelId="{23E2B8FB-F192-48BB-ABAA-B5DD65681552}" type="pres">
      <dgm:prSet presAssocID="{80F17B99-2204-4997-8834-F73680E08213}" presName="node" presStyleLbl="node1" presStyleIdx="6" presStyleCnt="17">
        <dgm:presLayoutVars>
          <dgm:bulletEnabled val="1"/>
        </dgm:presLayoutVars>
      </dgm:prSet>
      <dgm:spPr/>
    </dgm:pt>
    <dgm:pt modelId="{D66FD541-6B6E-475E-9479-3C40AEA794F1}" type="pres">
      <dgm:prSet presAssocID="{CD95D23D-8B17-429A-88AD-825DCAA1191C}" presName="sibTrans" presStyleCnt="0"/>
      <dgm:spPr/>
    </dgm:pt>
    <dgm:pt modelId="{F50B5896-9290-438D-9447-1E7F74E64A7E}" type="pres">
      <dgm:prSet presAssocID="{0CEDF905-61FC-49F9-9F07-B973ABE80979}" presName="node" presStyleLbl="node1" presStyleIdx="7" presStyleCnt="17">
        <dgm:presLayoutVars>
          <dgm:bulletEnabled val="1"/>
        </dgm:presLayoutVars>
      </dgm:prSet>
      <dgm:spPr/>
    </dgm:pt>
    <dgm:pt modelId="{73AABC88-58AB-4448-A908-5000D2AAB826}" type="pres">
      <dgm:prSet presAssocID="{9BF6DE64-EB6D-460E-B6FE-66D9A3A9D20D}" presName="sibTrans" presStyleCnt="0"/>
      <dgm:spPr/>
    </dgm:pt>
    <dgm:pt modelId="{2A24A391-6679-49C8-AEAF-3C368EC408BA}" type="pres">
      <dgm:prSet presAssocID="{2432C21A-1BA6-4547-85F9-29513D946B4F}" presName="node" presStyleLbl="node1" presStyleIdx="8" presStyleCnt="17">
        <dgm:presLayoutVars>
          <dgm:bulletEnabled val="1"/>
        </dgm:presLayoutVars>
      </dgm:prSet>
      <dgm:spPr/>
    </dgm:pt>
    <dgm:pt modelId="{0D1D37D5-BB8A-4E62-971E-0CD76EB9DED3}" type="pres">
      <dgm:prSet presAssocID="{3484FD1C-5AEE-48C9-A07C-AF919C7E1A8F}" presName="sibTrans" presStyleCnt="0"/>
      <dgm:spPr/>
    </dgm:pt>
    <dgm:pt modelId="{7970F704-96C7-4FBB-8EAC-DAF8E77AB689}" type="pres">
      <dgm:prSet presAssocID="{F4566DAF-9319-4D03-A0FE-F811C94205F1}" presName="node" presStyleLbl="node1" presStyleIdx="9" presStyleCnt="17">
        <dgm:presLayoutVars>
          <dgm:bulletEnabled val="1"/>
        </dgm:presLayoutVars>
      </dgm:prSet>
      <dgm:spPr/>
    </dgm:pt>
    <dgm:pt modelId="{4AC70F9D-D6BE-4F57-B6EB-30A78566BAC9}" type="pres">
      <dgm:prSet presAssocID="{B9C6FBC8-63DF-4BD1-98A4-09F813BF3EEC}" presName="sibTrans" presStyleCnt="0"/>
      <dgm:spPr/>
    </dgm:pt>
    <dgm:pt modelId="{45D7EA02-26F3-4050-845A-BDBD62F51AF5}" type="pres">
      <dgm:prSet presAssocID="{03F22C15-2B8B-405E-9C15-5E1054682127}" presName="node" presStyleLbl="node1" presStyleIdx="10" presStyleCnt="17">
        <dgm:presLayoutVars>
          <dgm:bulletEnabled val="1"/>
        </dgm:presLayoutVars>
      </dgm:prSet>
      <dgm:spPr/>
    </dgm:pt>
    <dgm:pt modelId="{B9D3684B-3030-4990-9CA8-919EF4851E30}" type="pres">
      <dgm:prSet presAssocID="{40B981C8-F864-4814-88B9-08C0BBC28576}" presName="sibTrans" presStyleCnt="0"/>
      <dgm:spPr/>
    </dgm:pt>
    <dgm:pt modelId="{EFCA7E65-1FC4-4C4D-A0CF-0FCBEF15839C}" type="pres">
      <dgm:prSet presAssocID="{89E1B967-9DFD-4CBC-B0A2-D09BC800840E}" presName="node" presStyleLbl="node1" presStyleIdx="11" presStyleCnt="17">
        <dgm:presLayoutVars>
          <dgm:bulletEnabled val="1"/>
        </dgm:presLayoutVars>
      </dgm:prSet>
      <dgm:spPr/>
    </dgm:pt>
    <dgm:pt modelId="{4D6B08C4-863F-48C7-875C-CE7EF39F3FAD}" type="pres">
      <dgm:prSet presAssocID="{2305CF3F-69A6-47B3-83E5-B1C2890EF3F2}" presName="sibTrans" presStyleCnt="0"/>
      <dgm:spPr/>
    </dgm:pt>
    <dgm:pt modelId="{78BC9E7D-E2B4-4680-96A8-E26F79AF9B71}" type="pres">
      <dgm:prSet presAssocID="{C60AAEFB-32EA-4506-A849-B19E88110830}" presName="node" presStyleLbl="node1" presStyleIdx="12" presStyleCnt="17">
        <dgm:presLayoutVars>
          <dgm:bulletEnabled val="1"/>
        </dgm:presLayoutVars>
      </dgm:prSet>
      <dgm:spPr/>
    </dgm:pt>
    <dgm:pt modelId="{FCF990C7-043E-444B-BBB7-1C205CB09A96}" type="pres">
      <dgm:prSet presAssocID="{FB9C02C1-7B1D-4B94-ABFA-BD00B587B837}" presName="sibTrans" presStyleCnt="0"/>
      <dgm:spPr/>
    </dgm:pt>
    <dgm:pt modelId="{86779A57-34AB-452C-9D16-05D6352612B2}" type="pres">
      <dgm:prSet presAssocID="{B5737145-8D05-42AE-9A04-3515E6C8CC9C}" presName="node" presStyleLbl="node1" presStyleIdx="13" presStyleCnt="17">
        <dgm:presLayoutVars>
          <dgm:bulletEnabled val="1"/>
        </dgm:presLayoutVars>
      </dgm:prSet>
      <dgm:spPr/>
    </dgm:pt>
    <dgm:pt modelId="{9242D218-781D-44C4-8DC2-08AF20BBECBE}" type="pres">
      <dgm:prSet presAssocID="{BDA6C3E7-1435-432B-A38B-50355549DCA5}" presName="sibTrans" presStyleCnt="0"/>
      <dgm:spPr/>
    </dgm:pt>
    <dgm:pt modelId="{AA2E115C-0905-4828-A92D-6818FB814513}" type="pres">
      <dgm:prSet presAssocID="{DF3346A3-435C-4F9D-A9DE-25FAACB416F5}" presName="node" presStyleLbl="node1" presStyleIdx="14" presStyleCnt="17">
        <dgm:presLayoutVars>
          <dgm:bulletEnabled val="1"/>
        </dgm:presLayoutVars>
      </dgm:prSet>
      <dgm:spPr/>
    </dgm:pt>
    <dgm:pt modelId="{F02F6AC4-70F4-4960-990C-EAABE5DF7C97}" type="pres">
      <dgm:prSet presAssocID="{518AF2B7-1BF0-4A3B-9B7B-9BD63615740F}" presName="sibTrans" presStyleCnt="0"/>
      <dgm:spPr/>
    </dgm:pt>
    <dgm:pt modelId="{E7B57D7C-10E5-4148-B748-25823DC9F84D}" type="pres">
      <dgm:prSet presAssocID="{D030EE57-E335-4E62-84AB-6A5B6EDE4315}" presName="node" presStyleLbl="node1" presStyleIdx="15" presStyleCnt="17">
        <dgm:presLayoutVars>
          <dgm:bulletEnabled val="1"/>
        </dgm:presLayoutVars>
      </dgm:prSet>
      <dgm:spPr/>
    </dgm:pt>
    <dgm:pt modelId="{32140A64-6DE2-448F-9157-0C212C3DB6AB}" type="pres">
      <dgm:prSet presAssocID="{88455E5E-FF90-4AF2-B54B-F96C8B5892FC}" presName="sibTrans" presStyleCnt="0"/>
      <dgm:spPr/>
    </dgm:pt>
    <dgm:pt modelId="{B28E6A62-D7F3-48F8-9964-918586CC9AD3}" type="pres">
      <dgm:prSet presAssocID="{B629F7BD-3C20-498E-BDA7-87747ACCFD7F}" presName="node" presStyleLbl="node1" presStyleIdx="16" presStyleCnt="17">
        <dgm:presLayoutVars>
          <dgm:bulletEnabled val="1"/>
        </dgm:presLayoutVars>
      </dgm:prSet>
      <dgm:spPr/>
    </dgm:pt>
  </dgm:ptLst>
  <dgm:cxnLst>
    <dgm:cxn modelId="{12AA2106-103A-40CE-9178-471D6ADF4805}" srcId="{8B6DF2C5-C609-49BF-96B8-103AB18C2A4A}" destId="{9EF9325B-EA65-4F50-9066-D00773C4B3BF}" srcOrd="4" destOrd="0" parTransId="{469A5443-85CE-4ED1-BB58-E3320C4ED492}" sibTransId="{5D8BC1D0-B752-4BFC-8461-3BC14023C274}"/>
    <dgm:cxn modelId="{0F71D616-B4D1-47A3-B315-399AD947D24A}" srcId="{8B6DF2C5-C609-49BF-96B8-103AB18C2A4A}" destId="{03F22C15-2B8B-405E-9C15-5E1054682127}" srcOrd="10" destOrd="0" parTransId="{074354DF-A2BD-459B-A20C-3C7A896937D9}" sibTransId="{40B981C8-F864-4814-88B9-08C0BBC28576}"/>
    <dgm:cxn modelId="{3D33C51D-CFF9-4124-9481-B89AFD57473D}" type="presOf" srcId="{F02A1C81-3D54-4815-9BCF-E602D552BC79}" destId="{93B7D818-A7FA-4553-A6D4-EEE6CBBEFCBD}" srcOrd="0" destOrd="0" presId="urn:microsoft.com/office/officeart/2005/8/layout/default"/>
    <dgm:cxn modelId="{DF551921-CC17-4CD5-82DA-345FFE69BEC5}" srcId="{8B6DF2C5-C609-49BF-96B8-103AB18C2A4A}" destId="{F02A1C81-3D54-4815-9BCF-E602D552BC79}" srcOrd="3" destOrd="0" parTransId="{5E95575B-EB31-464E-91A4-CFAE5A607D5D}" sibTransId="{EDD2F8E9-68F6-4058-BE52-A179F13F028E}"/>
    <dgm:cxn modelId="{A9740F39-8579-448C-B161-B4B5508943E0}" type="presOf" srcId="{8B6DF2C5-C609-49BF-96B8-103AB18C2A4A}" destId="{3EF7FD2E-2298-4605-8C0B-3A9DC8E43FCB}" srcOrd="0" destOrd="0" presId="urn:microsoft.com/office/officeart/2005/8/layout/default"/>
    <dgm:cxn modelId="{776C0B46-9436-410C-9083-7421EFA21AA7}" type="presOf" srcId="{FDA0533E-28EA-468B-88B4-C7D6DF4F9BDD}" destId="{084DAE10-8FAE-469C-820A-9CF8A4B5C616}" srcOrd="0" destOrd="0" presId="urn:microsoft.com/office/officeart/2005/8/layout/default"/>
    <dgm:cxn modelId="{410E2547-ECAA-478D-AD0B-9C049839BB3E}" type="presOf" srcId="{B5737145-8D05-42AE-9A04-3515E6C8CC9C}" destId="{86779A57-34AB-452C-9D16-05D6352612B2}" srcOrd="0" destOrd="0" presId="urn:microsoft.com/office/officeart/2005/8/layout/default"/>
    <dgm:cxn modelId="{5B5B7369-2129-4E08-BF15-C65C72FB8213}" type="presOf" srcId="{C60AAEFB-32EA-4506-A849-B19E88110830}" destId="{78BC9E7D-E2B4-4680-96A8-E26F79AF9B71}" srcOrd="0" destOrd="0" presId="urn:microsoft.com/office/officeart/2005/8/layout/default"/>
    <dgm:cxn modelId="{839F2C72-5F68-4064-9513-04E088004337}" type="presOf" srcId="{B629F7BD-3C20-498E-BDA7-87747ACCFD7F}" destId="{B28E6A62-D7F3-48F8-9964-918586CC9AD3}" srcOrd="0" destOrd="0" presId="urn:microsoft.com/office/officeart/2005/8/layout/default"/>
    <dgm:cxn modelId="{51168553-8815-4AA5-97BA-BA869FB52C27}" type="presOf" srcId="{DF3346A3-435C-4F9D-A9DE-25FAACB416F5}" destId="{AA2E115C-0905-4828-A92D-6818FB814513}" srcOrd="0" destOrd="0" presId="urn:microsoft.com/office/officeart/2005/8/layout/default"/>
    <dgm:cxn modelId="{40C75279-093A-4A3B-BA9C-26C6AA354B4B}" type="presOf" srcId="{B0D5D8E7-B27E-46DF-A4E3-ABD2DAAE6CBA}" destId="{EA552E39-C3C1-43CD-A046-4DFD0A352007}" srcOrd="0" destOrd="0" presId="urn:microsoft.com/office/officeart/2005/8/layout/default"/>
    <dgm:cxn modelId="{8CF39180-24B1-4236-9F4B-DCF1A327F9CA}" srcId="{8B6DF2C5-C609-49BF-96B8-103AB18C2A4A}" destId="{0CEDF905-61FC-49F9-9F07-B973ABE80979}" srcOrd="7" destOrd="0" parTransId="{F47EB836-B7A0-4AB1-BC80-461402A82933}" sibTransId="{9BF6DE64-EB6D-460E-B6FE-66D9A3A9D20D}"/>
    <dgm:cxn modelId="{1C95FD80-F146-44F1-8EC2-34B722A46C70}" srcId="{8B6DF2C5-C609-49BF-96B8-103AB18C2A4A}" destId="{80F17B99-2204-4997-8834-F73680E08213}" srcOrd="6" destOrd="0" parTransId="{CFC61396-FE76-442D-9C11-610E1014050F}" sibTransId="{CD95D23D-8B17-429A-88AD-825DCAA1191C}"/>
    <dgm:cxn modelId="{081EE781-83B4-4762-8B10-66AF0E1F8C1F}" type="presOf" srcId="{2432C21A-1BA6-4547-85F9-29513D946B4F}" destId="{2A24A391-6679-49C8-AEAF-3C368EC408BA}" srcOrd="0" destOrd="0" presId="urn:microsoft.com/office/officeart/2005/8/layout/default"/>
    <dgm:cxn modelId="{44106083-B415-4604-A4A2-149EF9C76714}" srcId="{8B6DF2C5-C609-49BF-96B8-103AB18C2A4A}" destId="{D030EE57-E335-4E62-84AB-6A5B6EDE4315}" srcOrd="15" destOrd="0" parTransId="{9D8AE808-CB48-4291-A7EC-AD6A90588F4B}" sibTransId="{88455E5E-FF90-4AF2-B54B-F96C8B5892FC}"/>
    <dgm:cxn modelId="{64210489-4694-4C1A-AF05-203EDB573DA7}" srcId="{8B6DF2C5-C609-49BF-96B8-103AB18C2A4A}" destId="{B629F7BD-3C20-498E-BDA7-87747ACCFD7F}" srcOrd="16" destOrd="0" parTransId="{746DD5F5-02C9-453D-AC51-FDC74CFE7DBD}" sibTransId="{ED9204A5-9E19-41C7-94AC-E0FD4B573595}"/>
    <dgm:cxn modelId="{9E14A88C-B301-49C5-887C-C85279A10A86}" srcId="{8B6DF2C5-C609-49BF-96B8-103AB18C2A4A}" destId="{F4566DAF-9319-4D03-A0FE-F811C94205F1}" srcOrd="9" destOrd="0" parTransId="{7BA95D48-A02A-4F9B-80E8-A5C099FD0DF5}" sibTransId="{B9C6FBC8-63DF-4BD1-98A4-09F813BF3EEC}"/>
    <dgm:cxn modelId="{FA57978E-B916-402D-8133-F08D10AE6397}" type="presOf" srcId="{9EF9325B-EA65-4F50-9066-D00773C4B3BF}" destId="{90615739-8722-40A5-9D5E-425DAE029ACD}" srcOrd="0" destOrd="0" presId="urn:microsoft.com/office/officeart/2005/8/layout/default"/>
    <dgm:cxn modelId="{06BF1091-53B2-4DB1-A3E4-A5739A2FFA62}" srcId="{8B6DF2C5-C609-49BF-96B8-103AB18C2A4A}" destId="{89E1B967-9DFD-4CBC-B0A2-D09BC800840E}" srcOrd="11" destOrd="0" parTransId="{8ADF6B9D-855E-4C73-BC8F-320EECE9DB6F}" sibTransId="{2305CF3F-69A6-47B3-83E5-B1C2890EF3F2}"/>
    <dgm:cxn modelId="{6F4F3098-AA52-4058-A99E-7354BD204FBB}" type="presOf" srcId="{D030EE57-E335-4E62-84AB-6A5B6EDE4315}" destId="{E7B57D7C-10E5-4148-B748-25823DC9F84D}" srcOrd="0" destOrd="0" presId="urn:microsoft.com/office/officeart/2005/8/layout/default"/>
    <dgm:cxn modelId="{4C044E9F-E259-41D1-97C7-45D4F02F85F5}" type="presOf" srcId="{0CEDF905-61FC-49F9-9F07-B973ABE80979}" destId="{F50B5896-9290-438D-9447-1E7F74E64A7E}" srcOrd="0" destOrd="0" presId="urn:microsoft.com/office/officeart/2005/8/layout/default"/>
    <dgm:cxn modelId="{BADC32A2-532A-4D0D-A8FA-A713D2B52F23}" type="presOf" srcId="{B416D435-433C-4E08-9E2D-749AA45AD81A}" destId="{F3E9DEB3-E768-4A2E-8700-9A497E5AC61F}" srcOrd="0" destOrd="0" presId="urn:microsoft.com/office/officeart/2005/8/layout/default"/>
    <dgm:cxn modelId="{393DE1A4-C505-4ED0-87F5-A843CA56B1E5}" srcId="{8B6DF2C5-C609-49BF-96B8-103AB18C2A4A}" destId="{B416D435-433C-4E08-9E2D-749AA45AD81A}" srcOrd="0" destOrd="0" parTransId="{01C4536F-7CE2-4766-B958-1618E8F60A45}" sibTransId="{C00AAB7A-B1E3-4219-8CF2-2933DB97AABE}"/>
    <dgm:cxn modelId="{B2A4A8B0-CDCA-4001-A0AA-0388C9673873}" srcId="{8B6DF2C5-C609-49BF-96B8-103AB18C2A4A}" destId="{FDA0533E-28EA-468B-88B4-C7D6DF4F9BDD}" srcOrd="2" destOrd="0" parTransId="{1ED06184-D3CA-4D62-84F9-8F8A1914DC60}" sibTransId="{A27220A4-81E8-44FB-A8DC-EC087AA78190}"/>
    <dgm:cxn modelId="{EDC31DB7-824E-4316-871B-5B8A3EC58234}" type="presOf" srcId="{7B7FCDE9-A3AE-42F7-88B6-8711E01CA16D}" destId="{7B3E249F-BA16-485C-B62A-DD5CCDAE300D}" srcOrd="0" destOrd="0" presId="urn:microsoft.com/office/officeart/2005/8/layout/default"/>
    <dgm:cxn modelId="{01A22BBB-03B4-4AE5-8DF5-F12A8B235430}" srcId="{8B6DF2C5-C609-49BF-96B8-103AB18C2A4A}" destId="{2432C21A-1BA6-4547-85F9-29513D946B4F}" srcOrd="8" destOrd="0" parTransId="{40A40321-3D35-4DE3-A47D-B0162DCD77ED}" sibTransId="{3484FD1C-5AEE-48C9-A07C-AF919C7E1A8F}"/>
    <dgm:cxn modelId="{7A350ABF-1F03-464C-91CB-07E555C5BF0B}" srcId="{8B6DF2C5-C609-49BF-96B8-103AB18C2A4A}" destId="{B0D5D8E7-B27E-46DF-A4E3-ABD2DAAE6CBA}" srcOrd="1" destOrd="0" parTransId="{71AAB448-0925-4E43-91ED-876781E007CE}" sibTransId="{C692F237-D466-4E55-92EF-E356B9EF362F}"/>
    <dgm:cxn modelId="{FA54B7C7-1A43-4D04-9B9D-F61B7B74F38B}" type="presOf" srcId="{03F22C15-2B8B-405E-9C15-5E1054682127}" destId="{45D7EA02-26F3-4050-845A-BDBD62F51AF5}" srcOrd="0" destOrd="0" presId="urn:microsoft.com/office/officeart/2005/8/layout/default"/>
    <dgm:cxn modelId="{65BD1AC8-2245-48FB-8A52-AFA79056DE91}" srcId="{8B6DF2C5-C609-49BF-96B8-103AB18C2A4A}" destId="{7B7FCDE9-A3AE-42F7-88B6-8711E01CA16D}" srcOrd="5" destOrd="0" parTransId="{8EDD2947-00D0-46D7-A2A7-664AAEB5F874}" sibTransId="{0678DB83-4175-44A6-B6D2-5EE944849CF5}"/>
    <dgm:cxn modelId="{AAEE5DD2-FAEF-4B35-AB83-F45BD9B9FE68}" srcId="{8B6DF2C5-C609-49BF-96B8-103AB18C2A4A}" destId="{DF3346A3-435C-4F9D-A9DE-25FAACB416F5}" srcOrd="14" destOrd="0" parTransId="{5D052EB2-CED5-4410-B694-E6C9BDAFF73E}" sibTransId="{518AF2B7-1BF0-4A3B-9B7B-9BD63615740F}"/>
    <dgm:cxn modelId="{8B5D52D4-8BF0-4BB1-97AB-197A03E5FA70}" type="presOf" srcId="{F4566DAF-9319-4D03-A0FE-F811C94205F1}" destId="{7970F704-96C7-4FBB-8EAC-DAF8E77AB689}" srcOrd="0" destOrd="0" presId="urn:microsoft.com/office/officeart/2005/8/layout/default"/>
    <dgm:cxn modelId="{21CE5BE7-FC72-48D8-90A0-99AAD65A3261}" type="presOf" srcId="{89E1B967-9DFD-4CBC-B0A2-D09BC800840E}" destId="{EFCA7E65-1FC4-4C4D-A0CF-0FCBEF15839C}" srcOrd="0" destOrd="0" presId="urn:microsoft.com/office/officeart/2005/8/layout/default"/>
    <dgm:cxn modelId="{55C70AF1-2C2A-4CF7-8734-CD39B8EC072F}" type="presOf" srcId="{80F17B99-2204-4997-8834-F73680E08213}" destId="{23E2B8FB-F192-48BB-ABAA-B5DD65681552}" srcOrd="0" destOrd="0" presId="urn:microsoft.com/office/officeart/2005/8/layout/default"/>
    <dgm:cxn modelId="{42E610F9-8CA1-4466-86F9-0F3E0A1803C5}" srcId="{8B6DF2C5-C609-49BF-96B8-103AB18C2A4A}" destId="{C60AAEFB-32EA-4506-A849-B19E88110830}" srcOrd="12" destOrd="0" parTransId="{296E934F-DB7A-4248-AB35-F179287EE501}" sibTransId="{FB9C02C1-7B1D-4B94-ABFA-BD00B587B837}"/>
    <dgm:cxn modelId="{EEFD4CFD-4A09-4E61-9755-76BAA9D5E216}" srcId="{8B6DF2C5-C609-49BF-96B8-103AB18C2A4A}" destId="{B5737145-8D05-42AE-9A04-3515E6C8CC9C}" srcOrd="13" destOrd="0" parTransId="{90AEFD43-6A56-4F6E-9F06-599D171A040A}" sibTransId="{BDA6C3E7-1435-432B-A38B-50355549DCA5}"/>
    <dgm:cxn modelId="{9E212FF0-17CF-4C28-A099-8A7F39BED5F2}" type="presParOf" srcId="{3EF7FD2E-2298-4605-8C0B-3A9DC8E43FCB}" destId="{F3E9DEB3-E768-4A2E-8700-9A497E5AC61F}" srcOrd="0" destOrd="0" presId="urn:microsoft.com/office/officeart/2005/8/layout/default"/>
    <dgm:cxn modelId="{2217C56E-E654-4CCA-AAB5-2814B277FCA8}" type="presParOf" srcId="{3EF7FD2E-2298-4605-8C0B-3A9DC8E43FCB}" destId="{BDE96070-B5F6-4CFC-BFF8-3B5B0D23C2FC}" srcOrd="1" destOrd="0" presId="urn:microsoft.com/office/officeart/2005/8/layout/default"/>
    <dgm:cxn modelId="{36277078-693E-4EB0-85E0-6F95907C9F64}" type="presParOf" srcId="{3EF7FD2E-2298-4605-8C0B-3A9DC8E43FCB}" destId="{EA552E39-C3C1-43CD-A046-4DFD0A352007}" srcOrd="2" destOrd="0" presId="urn:microsoft.com/office/officeart/2005/8/layout/default"/>
    <dgm:cxn modelId="{AAD96CCF-7FFC-4307-9160-54FF0D1FDD35}" type="presParOf" srcId="{3EF7FD2E-2298-4605-8C0B-3A9DC8E43FCB}" destId="{1C6E5471-51BE-47BC-926F-6C93B3B28056}" srcOrd="3" destOrd="0" presId="urn:microsoft.com/office/officeart/2005/8/layout/default"/>
    <dgm:cxn modelId="{6FB8116D-2E6E-46FD-AE43-FCAC58A1E968}" type="presParOf" srcId="{3EF7FD2E-2298-4605-8C0B-3A9DC8E43FCB}" destId="{084DAE10-8FAE-469C-820A-9CF8A4B5C616}" srcOrd="4" destOrd="0" presId="urn:microsoft.com/office/officeart/2005/8/layout/default"/>
    <dgm:cxn modelId="{76D10332-0492-4CC3-A867-60A68FE93EF2}" type="presParOf" srcId="{3EF7FD2E-2298-4605-8C0B-3A9DC8E43FCB}" destId="{8596B0B8-342E-4FDC-B1B3-B2C0B425437E}" srcOrd="5" destOrd="0" presId="urn:microsoft.com/office/officeart/2005/8/layout/default"/>
    <dgm:cxn modelId="{244C46C3-C8EB-4673-922F-944091DAEE91}" type="presParOf" srcId="{3EF7FD2E-2298-4605-8C0B-3A9DC8E43FCB}" destId="{93B7D818-A7FA-4553-A6D4-EEE6CBBEFCBD}" srcOrd="6" destOrd="0" presId="urn:microsoft.com/office/officeart/2005/8/layout/default"/>
    <dgm:cxn modelId="{0C4C2321-275B-457E-83D2-8B6EFBAC5BE8}" type="presParOf" srcId="{3EF7FD2E-2298-4605-8C0B-3A9DC8E43FCB}" destId="{BA7A3E8C-EB75-43FF-9088-7467A92C052C}" srcOrd="7" destOrd="0" presId="urn:microsoft.com/office/officeart/2005/8/layout/default"/>
    <dgm:cxn modelId="{E77A181E-F50F-42AE-9E03-8601499553FE}" type="presParOf" srcId="{3EF7FD2E-2298-4605-8C0B-3A9DC8E43FCB}" destId="{90615739-8722-40A5-9D5E-425DAE029ACD}" srcOrd="8" destOrd="0" presId="urn:microsoft.com/office/officeart/2005/8/layout/default"/>
    <dgm:cxn modelId="{958DF660-FC48-40AA-8652-5EEE79AB3F9D}" type="presParOf" srcId="{3EF7FD2E-2298-4605-8C0B-3A9DC8E43FCB}" destId="{6EBFF90B-6587-40C5-8EEC-57F1B98B5901}" srcOrd="9" destOrd="0" presId="urn:microsoft.com/office/officeart/2005/8/layout/default"/>
    <dgm:cxn modelId="{3CFE5E7B-4F74-4A46-90A3-831527DC893E}" type="presParOf" srcId="{3EF7FD2E-2298-4605-8C0B-3A9DC8E43FCB}" destId="{7B3E249F-BA16-485C-B62A-DD5CCDAE300D}" srcOrd="10" destOrd="0" presId="urn:microsoft.com/office/officeart/2005/8/layout/default"/>
    <dgm:cxn modelId="{083E1090-A307-4216-93C4-B3AEE24FE7B6}" type="presParOf" srcId="{3EF7FD2E-2298-4605-8C0B-3A9DC8E43FCB}" destId="{ABDA7C45-EB67-4301-95EA-587EF5CCA965}" srcOrd="11" destOrd="0" presId="urn:microsoft.com/office/officeart/2005/8/layout/default"/>
    <dgm:cxn modelId="{00178E47-4C81-49D8-91F4-CEE92DB1FE2F}" type="presParOf" srcId="{3EF7FD2E-2298-4605-8C0B-3A9DC8E43FCB}" destId="{23E2B8FB-F192-48BB-ABAA-B5DD65681552}" srcOrd="12" destOrd="0" presId="urn:microsoft.com/office/officeart/2005/8/layout/default"/>
    <dgm:cxn modelId="{15E5C057-DEBE-45F7-9AF7-C8E98DF8E660}" type="presParOf" srcId="{3EF7FD2E-2298-4605-8C0B-3A9DC8E43FCB}" destId="{D66FD541-6B6E-475E-9479-3C40AEA794F1}" srcOrd="13" destOrd="0" presId="urn:microsoft.com/office/officeart/2005/8/layout/default"/>
    <dgm:cxn modelId="{FE5223B6-69C6-4E8E-9B58-C4DEF1002271}" type="presParOf" srcId="{3EF7FD2E-2298-4605-8C0B-3A9DC8E43FCB}" destId="{F50B5896-9290-438D-9447-1E7F74E64A7E}" srcOrd="14" destOrd="0" presId="urn:microsoft.com/office/officeart/2005/8/layout/default"/>
    <dgm:cxn modelId="{4C53F4A2-FF0C-45D1-AF95-660E11A4593C}" type="presParOf" srcId="{3EF7FD2E-2298-4605-8C0B-3A9DC8E43FCB}" destId="{73AABC88-58AB-4448-A908-5000D2AAB826}" srcOrd="15" destOrd="0" presId="urn:microsoft.com/office/officeart/2005/8/layout/default"/>
    <dgm:cxn modelId="{EBC8B4DB-BDB4-4117-8F5F-6D01121E464F}" type="presParOf" srcId="{3EF7FD2E-2298-4605-8C0B-3A9DC8E43FCB}" destId="{2A24A391-6679-49C8-AEAF-3C368EC408BA}" srcOrd="16" destOrd="0" presId="urn:microsoft.com/office/officeart/2005/8/layout/default"/>
    <dgm:cxn modelId="{1ED968D8-87B0-4A71-AFB1-1DD19C2E15AD}" type="presParOf" srcId="{3EF7FD2E-2298-4605-8C0B-3A9DC8E43FCB}" destId="{0D1D37D5-BB8A-4E62-971E-0CD76EB9DED3}" srcOrd="17" destOrd="0" presId="urn:microsoft.com/office/officeart/2005/8/layout/default"/>
    <dgm:cxn modelId="{300FFC33-10C8-4619-8163-B7E543023B10}" type="presParOf" srcId="{3EF7FD2E-2298-4605-8C0B-3A9DC8E43FCB}" destId="{7970F704-96C7-4FBB-8EAC-DAF8E77AB689}" srcOrd="18" destOrd="0" presId="urn:microsoft.com/office/officeart/2005/8/layout/default"/>
    <dgm:cxn modelId="{4FE28738-C4CA-4D1D-B0FE-B01F69ABC2C3}" type="presParOf" srcId="{3EF7FD2E-2298-4605-8C0B-3A9DC8E43FCB}" destId="{4AC70F9D-D6BE-4F57-B6EB-30A78566BAC9}" srcOrd="19" destOrd="0" presId="urn:microsoft.com/office/officeart/2005/8/layout/default"/>
    <dgm:cxn modelId="{61CBE401-B3F0-47B7-952F-C317D72394ED}" type="presParOf" srcId="{3EF7FD2E-2298-4605-8C0B-3A9DC8E43FCB}" destId="{45D7EA02-26F3-4050-845A-BDBD62F51AF5}" srcOrd="20" destOrd="0" presId="urn:microsoft.com/office/officeart/2005/8/layout/default"/>
    <dgm:cxn modelId="{1A57E0BB-2A4F-46B7-ABA8-3698CB950C8B}" type="presParOf" srcId="{3EF7FD2E-2298-4605-8C0B-3A9DC8E43FCB}" destId="{B9D3684B-3030-4990-9CA8-919EF4851E30}" srcOrd="21" destOrd="0" presId="urn:microsoft.com/office/officeart/2005/8/layout/default"/>
    <dgm:cxn modelId="{510F3FD9-BC4F-4CDC-A87A-B04F72AF9F7B}" type="presParOf" srcId="{3EF7FD2E-2298-4605-8C0B-3A9DC8E43FCB}" destId="{EFCA7E65-1FC4-4C4D-A0CF-0FCBEF15839C}" srcOrd="22" destOrd="0" presId="urn:microsoft.com/office/officeart/2005/8/layout/default"/>
    <dgm:cxn modelId="{E9779C21-C478-444F-9F77-9DEA12BCFCA4}" type="presParOf" srcId="{3EF7FD2E-2298-4605-8C0B-3A9DC8E43FCB}" destId="{4D6B08C4-863F-48C7-875C-CE7EF39F3FAD}" srcOrd="23" destOrd="0" presId="urn:microsoft.com/office/officeart/2005/8/layout/default"/>
    <dgm:cxn modelId="{F519CB54-C554-46CA-87E6-55723BB9F611}" type="presParOf" srcId="{3EF7FD2E-2298-4605-8C0B-3A9DC8E43FCB}" destId="{78BC9E7D-E2B4-4680-96A8-E26F79AF9B71}" srcOrd="24" destOrd="0" presId="urn:microsoft.com/office/officeart/2005/8/layout/default"/>
    <dgm:cxn modelId="{16DAECA5-A2ED-4ED3-A68E-103E0423E27F}" type="presParOf" srcId="{3EF7FD2E-2298-4605-8C0B-3A9DC8E43FCB}" destId="{FCF990C7-043E-444B-BBB7-1C205CB09A96}" srcOrd="25" destOrd="0" presId="urn:microsoft.com/office/officeart/2005/8/layout/default"/>
    <dgm:cxn modelId="{FCDEF1D1-CB4B-4452-966C-2359DF214398}" type="presParOf" srcId="{3EF7FD2E-2298-4605-8C0B-3A9DC8E43FCB}" destId="{86779A57-34AB-452C-9D16-05D6352612B2}" srcOrd="26" destOrd="0" presId="urn:microsoft.com/office/officeart/2005/8/layout/default"/>
    <dgm:cxn modelId="{31CB62B9-34D9-4334-B1BB-D1F1B0DEC078}" type="presParOf" srcId="{3EF7FD2E-2298-4605-8C0B-3A9DC8E43FCB}" destId="{9242D218-781D-44C4-8DC2-08AF20BBECBE}" srcOrd="27" destOrd="0" presId="urn:microsoft.com/office/officeart/2005/8/layout/default"/>
    <dgm:cxn modelId="{BC8CAB43-B85C-43A0-A247-030111BDF206}" type="presParOf" srcId="{3EF7FD2E-2298-4605-8C0B-3A9DC8E43FCB}" destId="{AA2E115C-0905-4828-A92D-6818FB814513}" srcOrd="28" destOrd="0" presId="urn:microsoft.com/office/officeart/2005/8/layout/default"/>
    <dgm:cxn modelId="{6E878C83-FBC0-4924-856E-C52213108CDB}" type="presParOf" srcId="{3EF7FD2E-2298-4605-8C0B-3A9DC8E43FCB}" destId="{F02F6AC4-70F4-4960-990C-EAABE5DF7C97}" srcOrd="29" destOrd="0" presId="urn:microsoft.com/office/officeart/2005/8/layout/default"/>
    <dgm:cxn modelId="{DAB65CC6-1B08-4372-8AB2-3EFCB453992B}" type="presParOf" srcId="{3EF7FD2E-2298-4605-8C0B-3A9DC8E43FCB}" destId="{E7B57D7C-10E5-4148-B748-25823DC9F84D}" srcOrd="30" destOrd="0" presId="urn:microsoft.com/office/officeart/2005/8/layout/default"/>
    <dgm:cxn modelId="{C2296FD2-ABA3-4660-92EA-C65D20BD98FA}" type="presParOf" srcId="{3EF7FD2E-2298-4605-8C0B-3A9DC8E43FCB}" destId="{32140A64-6DE2-448F-9157-0C212C3DB6AB}" srcOrd="31" destOrd="0" presId="urn:microsoft.com/office/officeart/2005/8/layout/default"/>
    <dgm:cxn modelId="{D827A251-4C4A-465C-A8E4-3A76E64E3B1E}" type="presParOf" srcId="{3EF7FD2E-2298-4605-8C0B-3A9DC8E43FCB}" destId="{B28E6A62-D7F3-48F8-9964-918586CC9AD3}"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4FE1AC-34DF-4559-926D-595AE5F382F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F27CA51-ED56-4D24-8FE7-9BFA4F825E29}">
      <dgm:prSet/>
      <dgm:spPr/>
      <dgm:t>
        <a:bodyPr/>
        <a:lstStyle/>
        <a:p>
          <a:r>
            <a:rPr lang="en-US" b="0" i="0"/>
            <a:t>Our project focus exclusively on residential single-family buildings, enhancing the precision of the analysis.</a:t>
          </a:r>
          <a:endParaRPr lang="en-US"/>
        </a:p>
      </dgm:t>
    </dgm:pt>
    <dgm:pt modelId="{EB1AD6D4-7190-4709-9FC1-88E90FAE1D5A}" type="parTrans" cxnId="{C96F7DE3-DBB8-4F23-BAC3-7245CEC141D9}">
      <dgm:prSet/>
      <dgm:spPr/>
      <dgm:t>
        <a:bodyPr/>
        <a:lstStyle/>
        <a:p>
          <a:endParaRPr lang="en-US"/>
        </a:p>
      </dgm:t>
    </dgm:pt>
    <dgm:pt modelId="{B064CAD5-D680-44C7-82D1-8B146CCF82A2}" type="sibTrans" cxnId="{C96F7DE3-DBB8-4F23-BAC3-7245CEC141D9}">
      <dgm:prSet/>
      <dgm:spPr/>
      <dgm:t>
        <a:bodyPr/>
        <a:lstStyle/>
        <a:p>
          <a:endParaRPr lang="en-US"/>
        </a:p>
      </dgm:t>
    </dgm:pt>
    <dgm:pt modelId="{45EE2E5C-B374-41F8-B4E3-1937F1BB93DE}">
      <dgm:prSet/>
      <dgm:spPr/>
      <dgm:t>
        <a:bodyPr/>
        <a:lstStyle/>
        <a:p>
          <a:r>
            <a:rPr lang="en-US" b="0" i="0"/>
            <a:t>Industrial and commercial building types are systematically removed from the dataset, streamlining the focus towards residential structures.</a:t>
          </a:r>
          <a:endParaRPr lang="en-US"/>
        </a:p>
      </dgm:t>
    </dgm:pt>
    <dgm:pt modelId="{FDED1360-E9C7-4394-8D60-A9E857BCACE6}" type="parTrans" cxnId="{10F5646D-7826-431C-96CF-DCA0DAC191DC}">
      <dgm:prSet/>
      <dgm:spPr/>
      <dgm:t>
        <a:bodyPr/>
        <a:lstStyle/>
        <a:p>
          <a:endParaRPr lang="en-US"/>
        </a:p>
      </dgm:t>
    </dgm:pt>
    <dgm:pt modelId="{383D9840-93BB-4CC5-AC95-15270D462996}" type="sibTrans" cxnId="{10F5646D-7826-431C-96CF-DCA0DAC191DC}">
      <dgm:prSet/>
      <dgm:spPr/>
      <dgm:t>
        <a:bodyPr/>
        <a:lstStyle/>
        <a:p>
          <a:endParaRPr lang="en-US"/>
        </a:p>
      </dgm:t>
    </dgm:pt>
    <dgm:pt modelId="{C05825C1-F775-4E27-BA5E-DD2BFF9075A3}">
      <dgm:prSet/>
      <dgm:spPr/>
      <dgm:t>
        <a:bodyPr/>
        <a:lstStyle/>
        <a:p>
          <a:r>
            <a:rPr lang="en-US" b="0" i="0"/>
            <a:t>Subtypes such as 'Multi &lt; 7' and 'Multi 7+' are excluded, narrowing down the dataset to single-family residential structures.</a:t>
          </a:r>
          <a:endParaRPr lang="en-US"/>
        </a:p>
      </dgm:t>
    </dgm:pt>
    <dgm:pt modelId="{E9AC3583-3452-46F9-9599-4FD851B7427F}" type="parTrans" cxnId="{4FC3C4CD-60CB-40F3-8762-43483FC14EDE}">
      <dgm:prSet/>
      <dgm:spPr/>
      <dgm:t>
        <a:bodyPr/>
        <a:lstStyle/>
        <a:p>
          <a:endParaRPr lang="en-US"/>
        </a:p>
      </dgm:t>
    </dgm:pt>
    <dgm:pt modelId="{E0E8C633-2915-4BB4-B26E-C81BC03B5475}" type="sibTrans" cxnId="{4FC3C4CD-60CB-40F3-8762-43483FC14EDE}">
      <dgm:prSet/>
      <dgm:spPr/>
      <dgm:t>
        <a:bodyPr/>
        <a:lstStyle/>
        <a:p>
          <a:endParaRPr lang="en-US"/>
        </a:p>
      </dgm:t>
    </dgm:pt>
    <dgm:pt modelId="{2FE509F0-4792-47AF-83F3-BC7F66E8E3DD}">
      <dgm:prSet/>
      <dgm:spPr/>
      <dgm:t>
        <a:bodyPr/>
        <a:lstStyle/>
        <a:p>
          <a:r>
            <a:rPr lang="en-US" b="0" i="0"/>
            <a:t>The overall filtering strategy is geared towards optimizing the dataset for urban planning and energy consumption modeling efforts, aligning with the project goals.</a:t>
          </a:r>
          <a:endParaRPr lang="en-US"/>
        </a:p>
      </dgm:t>
    </dgm:pt>
    <dgm:pt modelId="{C91AC056-C3D1-46AC-9CA9-223256433763}" type="parTrans" cxnId="{6C0BD804-AF69-4275-9AB7-CD983E75E267}">
      <dgm:prSet/>
      <dgm:spPr/>
      <dgm:t>
        <a:bodyPr/>
        <a:lstStyle/>
        <a:p>
          <a:endParaRPr lang="en-US"/>
        </a:p>
      </dgm:t>
    </dgm:pt>
    <dgm:pt modelId="{9D9D57AC-FD65-4D7F-BEA4-BA34655CEB80}" type="sibTrans" cxnId="{6C0BD804-AF69-4275-9AB7-CD983E75E267}">
      <dgm:prSet/>
      <dgm:spPr/>
      <dgm:t>
        <a:bodyPr/>
        <a:lstStyle/>
        <a:p>
          <a:endParaRPr lang="en-US"/>
        </a:p>
      </dgm:t>
    </dgm:pt>
    <dgm:pt modelId="{149393E8-8735-4263-A8B3-0E8278451B50}" type="pres">
      <dgm:prSet presAssocID="{4B4FE1AC-34DF-4559-926D-595AE5F382F6}" presName="vert0" presStyleCnt="0">
        <dgm:presLayoutVars>
          <dgm:dir/>
          <dgm:animOne val="branch"/>
          <dgm:animLvl val="lvl"/>
        </dgm:presLayoutVars>
      </dgm:prSet>
      <dgm:spPr/>
    </dgm:pt>
    <dgm:pt modelId="{48024A9A-8EB3-40F2-847F-582E3A88300C}" type="pres">
      <dgm:prSet presAssocID="{1F27CA51-ED56-4D24-8FE7-9BFA4F825E29}" presName="thickLine" presStyleLbl="alignNode1" presStyleIdx="0" presStyleCnt="4"/>
      <dgm:spPr/>
    </dgm:pt>
    <dgm:pt modelId="{93ABCA87-16D3-42B4-8FC3-3DED10999A48}" type="pres">
      <dgm:prSet presAssocID="{1F27CA51-ED56-4D24-8FE7-9BFA4F825E29}" presName="horz1" presStyleCnt="0"/>
      <dgm:spPr/>
    </dgm:pt>
    <dgm:pt modelId="{D00901AD-9EBB-4947-9A72-1463D3BB156E}" type="pres">
      <dgm:prSet presAssocID="{1F27CA51-ED56-4D24-8FE7-9BFA4F825E29}" presName="tx1" presStyleLbl="revTx" presStyleIdx="0" presStyleCnt="4"/>
      <dgm:spPr/>
    </dgm:pt>
    <dgm:pt modelId="{38FFEA0C-312A-44F2-A6EB-0F3967B94561}" type="pres">
      <dgm:prSet presAssocID="{1F27CA51-ED56-4D24-8FE7-9BFA4F825E29}" presName="vert1" presStyleCnt="0"/>
      <dgm:spPr/>
    </dgm:pt>
    <dgm:pt modelId="{5DC12B6F-A81D-4B81-B6FC-72BE33A7735C}" type="pres">
      <dgm:prSet presAssocID="{45EE2E5C-B374-41F8-B4E3-1937F1BB93DE}" presName="thickLine" presStyleLbl="alignNode1" presStyleIdx="1" presStyleCnt="4"/>
      <dgm:spPr/>
    </dgm:pt>
    <dgm:pt modelId="{C894B648-05E6-406A-B5F6-52ABDD975691}" type="pres">
      <dgm:prSet presAssocID="{45EE2E5C-B374-41F8-B4E3-1937F1BB93DE}" presName="horz1" presStyleCnt="0"/>
      <dgm:spPr/>
    </dgm:pt>
    <dgm:pt modelId="{1B8FC4A2-2646-48BA-80D8-63BAD620DBB7}" type="pres">
      <dgm:prSet presAssocID="{45EE2E5C-B374-41F8-B4E3-1937F1BB93DE}" presName="tx1" presStyleLbl="revTx" presStyleIdx="1" presStyleCnt="4"/>
      <dgm:spPr/>
    </dgm:pt>
    <dgm:pt modelId="{B5D9F3C6-C4D8-4BB0-BE9B-08CB64C25B06}" type="pres">
      <dgm:prSet presAssocID="{45EE2E5C-B374-41F8-B4E3-1937F1BB93DE}" presName="vert1" presStyleCnt="0"/>
      <dgm:spPr/>
    </dgm:pt>
    <dgm:pt modelId="{093D9ED8-80A8-49FD-B998-6ACB6481C2A4}" type="pres">
      <dgm:prSet presAssocID="{C05825C1-F775-4E27-BA5E-DD2BFF9075A3}" presName="thickLine" presStyleLbl="alignNode1" presStyleIdx="2" presStyleCnt="4"/>
      <dgm:spPr/>
    </dgm:pt>
    <dgm:pt modelId="{EC80A244-C6B4-4DDE-A8E2-7764104A6878}" type="pres">
      <dgm:prSet presAssocID="{C05825C1-F775-4E27-BA5E-DD2BFF9075A3}" presName="horz1" presStyleCnt="0"/>
      <dgm:spPr/>
    </dgm:pt>
    <dgm:pt modelId="{2BB12CEE-D51B-4DD8-BA44-688C2992DC6B}" type="pres">
      <dgm:prSet presAssocID="{C05825C1-F775-4E27-BA5E-DD2BFF9075A3}" presName="tx1" presStyleLbl="revTx" presStyleIdx="2" presStyleCnt="4"/>
      <dgm:spPr/>
    </dgm:pt>
    <dgm:pt modelId="{19E6C0E1-34B1-46BE-94B8-E46FD4653E91}" type="pres">
      <dgm:prSet presAssocID="{C05825C1-F775-4E27-BA5E-DD2BFF9075A3}" presName="vert1" presStyleCnt="0"/>
      <dgm:spPr/>
    </dgm:pt>
    <dgm:pt modelId="{BF1CD799-B800-432D-936B-9DBAF42F0675}" type="pres">
      <dgm:prSet presAssocID="{2FE509F0-4792-47AF-83F3-BC7F66E8E3DD}" presName="thickLine" presStyleLbl="alignNode1" presStyleIdx="3" presStyleCnt="4"/>
      <dgm:spPr/>
    </dgm:pt>
    <dgm:pt modelId="{42B6CE61-138C-4627-84C9-D35351B85C7A}" type="pres">
      <dgm:prSet presAssocID="{2FE509F0-4792-47AF-83F3-BC7F66E8E3DD}" presName="horz1" presStyleCnt="0"/>
      <dgm:spPr/>
    </dgm:pt>
    <dgm:pt modelId="{F6A9DBF4-066D-4FA7-91DA-D13B464A7949}" type="pres">
      <dgm:prSet presAssocID="{2FE509F0-4792-47AF-83F3-BC7F66E8E3DD}" presName="tx1" presStyleLbl="revTx" presStyleIdx="3" presStyleCnt="4"/>
      <dgm:spPr/>
    </dgm:pt>
    <dgm:pt modelId="{4760B5E1-1902-4917-9C01-9CBEB56823DB}" type="pres">
      <dgm:prSet presAssocID="{2FE509F0-4792-47AF-83F3-BC7F66E8E3DD}" presName="vert1" presStyleCnt="0"/>
      <dgm:spPr/>
    </dgm:pt>
  </dgm:ptLst>
  <dgm:cxnLst>
    <dgm:cxn modelId="{6C0BD804-AF69-4275-9AB7-CD983E75E267}" srcId="{4B4FE1AC-34DF-4559-926D-595AE5F382F6}" destId="{2FE509F0-4792-47AF-83F3-BC7F66E8E3DD}" srcOrd="3" destOrd="0" parTransId="{C91AC056-C3D1-46AC-9CA9-223256433763}" sibTransId="{9D9D57AC-FD65-4D7F-BEA4-BA34655CEB80}"/>
    <dgm:cxn modelId="{682EB50C-854F-41ED-A0BB-4E8BB2318583}" type="presOf" srcId="{4B4FE1AC-34DF-4559-926D-595AE5F382F6}" destId="{149393E8-8735-4263-A8B3-0E8278451B50}" srcOrd="0" destOrd="0" presId="urn:microsoft.com/office/officeart/2008/layout/LinedList"/>
    <dgm:cxn modelId="{E54AEE21-0D33-498D-A3EF-229AEDE0BB1F}" type="presOf" srcId="{45EE2E5C-B374-41F8-B4E3-1937F1BB93DE}" destId="{1B8FC4A2-2646-48BA-80D8-63BAD620DBB7}" srcOrd="0" destOrd="0" presId="urn:microsoft.com/office/officeart/2008/layout/LinedList"/>
    <dgm:cxn modelId="{95B60C43-1271-4125-8774-4DC02CD1A27F}" type="presOf" srcId="{1F27CA51-ED56-4D24-8FE7-9BFA4F825E29}" destId="{D00901AD-9EBB-4947-9A72-1463D3BB156E}" srcOrd="0" destOrd="0" presId="urn:microsoft.com/office/officeart/2008/layout/LinedList"/>
    <dgm:cxn modelId="{10F5646D-7826-431C-96CF-DCA0DAC191DC}" srcId="{4B4FE1AC-34DF-4559-926D-595AE5F382F6}" destId="{45EE2E5C-B374-41F8-B4E3-1937F1BB93DE}" srcOrd="1" destOrd="0" parTransId="{FDED1360-E9C7-4394-8D60-A9E857BCACE6}" sibTransId="{383D9840-93BB-4CC5-AC95-15270D462996}"/>
    <dgm:cxn modelId="{41ED3589-4CD6-48CE-8901-D7880C699D7F}" type="presOf" srcId="{C05825C1-F775-4E27-BA5E-DD2BFF9075A3}" destId="{2BB12CEE-D51B-4DD8-BA44-688C2992DC6B}" srcOrd="0" destOrd="0" presId="urn:microsoft.com/office/officeart/2008/layout/LinedList"/>
    <dgm:cxn modelId="{4106B1CC-D811-499E-9331-ACEF04336DAA}" type="presOf" srcId="{2FE509F0-4792-47AF-83F3-BC7F66E8E3DD}" destId="{F6A9DBF4-066D-4FA7-91DA-D13B464A7949}" srcOrd="0" destOrd="0" presId="urn:microsoft.com/office/officeart/2008/layout/LinedList"/>
    <dgm:cxn modelId="{4FC3C4CD-60CB-40F3-8762-43483FC14EDE}" srcId="{4B4FE1AC-34DF-4559-926D-595AE5F382F6}" destId="{C05825C1-F775-4E27-BA5E-DD2BFF9075A3}" srcOrd="2" destOrd="0" parTransId="{E9AC3583-3452-46F9-9599-4FD851B7427F}" sibTransId="{E0E8C633-2915-4BB4-B26E-C81BC03B5475}"/>
    <dgm:cxn modelId="{C96F7DE3-DBB8-4F23-BAC3-7245CEC141D9}" srcId="{4B4FE1AC-34DF-4559-926D-595AE5F382F6}" destId="{1F27CA51-ED56-4D24-8FE7-9BFA4F825E29}" srcOrd="0" destOrd="0" parTransId="{EB1AD6D4-7190-4709-9FC1-88E90FAE1D5A}" sibTransId="{B064CAD5-D680-44C7-82D1-8B146CCF82A2}"/>
    <dgm:cxn modelId="{793EB99B-0AE0-499A-8731-70A7272CA44C}" type="presParOf" srcId="{149393E8-8735-4263-A8B3-0E8278451B50}" destId="{48024A9A-8EB3-40F2-847F-582E3A88300C}" srcOrd="0" destOrd="0" presId="urn:microsoft.com/office/officeart/2008/layout/LinedList"/>
    <dgm:cxn modelId="{CBEAB6EC-8277-4906-9D57-2E6579F99D43}" type="presParOf" srcId="{149393E8-8735-4263-A8B3-0E8278451B50}" destId="{93ABCA87-16D3-42B4-8FC3-3DED10999A48}" srcOrd="1" destOrd="0" presId="urn:microsoft.com/office/officeart/2008/layout/LinedList"/>
    <dgm:cxn modelId="{1EBB8F01-92BE-4250-B6C8-53D113E7290D}" type="presParOf" srcId="{93ABCA87-16D3-42B4-8FC3-3DED10999A48}" destId="{D00901AD-9EBB-4947-9A72-1463D3BB156E}" srcOrd="0" destOrd="0" presId="urn:microsoft.com/office/officeart/2008/layout/LinedList"/>
    <dgm:cxn modelId="{F510A996-91C7-4501-8708-36E2747F902A}" type="presParOf" srcId="{93ABCA87-16D3-42B4-8FC3-3DED10999A48}" destId="{38FFEA0C-312A-44F2-A6EB-0F3967B94561}" srcOrd="1" destOrd="0" presId="urn:microsoft.com/office/officeart/2008/layout/LinedList"/>
    <dgm:cxn modelId="{51A9E6B6-79A4-4826-A7BC-73AD1B642AA0}" type="presParOf" srcId="{149393E8-8735-4263-A8B3-0E8278451B50}" destId="{5DC12B6F-A81D-4B81-B6FC-72BE33A7735C}" srcOrd="2" destOrd="0" presId="urn:microsoft.com/office/officeart/2008/layout/LinedList"/>
    <dgm:cxn modelId="{135EF85A-921E-44F8-94F6-C93124021876}" type="presParOf" srcId="{149393E8-8735-4263-A8B3-0E8278451B50}" destId="{C894B648-05E6-406A-B5F6-52ABDD975691}" srcOrd="3" destOrd="0" presId="urn:microsoft.com/office/officeart/2008/layout/LinedList"/>
    <dgm:cxn modelId="{625CD9E1-6904-412C-87F0-B788F0D6ED54}" type="presParOf" srcId="{C894B648-05E6-406A-B5F6-52ABDD975691}" destId="{1B8FC4A2-2646-48BA-80D8-63BAD620DBB7}" srcOrd="0" destOrd="0" presId="urn:microsoft.com/office/officeart/2008/layout/LinedList"/>
    <dgm:cxn modelId="{314B0E58-5211-44AB-BFE9-85B2F90B614A}" type="presParOf" srcId="{C894B648-05E6-406A-B5F6-52ABDD975691}" destId="{B5D9F3C6-C4D8-4BB0-BE9B-08CB64C25B06}" srcOrd="1" destOrd="0" presId="urn:microsoft.com/office/officeart/2008/layout/LinedList"/>
    <dgm:cxn modelId="{063B1FB1-E3C7-4BF5-B429-0E0E1ABDE29C}" type="presParOf" srcId="{149393E8-8735-4263-A8B3-0E8278451B50}" destId="{093D9ED8-80A8-49FD-B998-6ACB6481C2A4}" srcOrd="4" destOrd="0" presId="urn:microsoft.com/office/officeart/2008/layout/LinedList"/>
    <dgm:cxn modelId="{47CBDFEE-75C6-4D52-B4C5-F2C9E0A97C3B}" type="presParOf" srcId="{149393E8-8735-4263-A8B3-0E8278451B50}" destId="{EC80A244-C6B4-4DDE-A8E2-7764104A6878}" srcOrd="5" destOrd="0" presId="urn:microsoft.com/office/officeart/2008/layout/LinedList"/>
    <dgm:cxn modelId="{78A374E1-2265-4D3A-95EE-B937BFA1A5E8}" type="presParOf" srcId="{EC80A244-C6B4-4DDE-A8E2-7764104A6878}" destId="{2BB12CEE-D51B-4DD8-BA44-688C2992DC6B}" srcOrd="0" destOrd="0" presId="urn:microsoft.com/office/officeart/2008/layout/LinedList"/>
    <dgm:cxn modelId="{9404CA4F-CF7D-472B-A103-8CF782BCA22D}" type="presParOf" srcId="{EC80A244-C6B4-4DDE-A8E2-7764104A6878}" destId="{19E6C0E1-34B1-46BE-94B8-E46FD4653E91}" srcOrd="1" destOrd="0" presId="urn:microsoft.com/office/officeart/2008/layout/LinedList"/>
    <dgm:cxn modelId="{B2A0DA7B-7994-4DC2-AA8F-2414092E7CFB}" type="presParOf" srcId="{149393E8-8735-4263-A8B3-0E8278451B50}" destId="{BF1CD799-B800-432D-936B-9DBAF42F0675}" srcOrd="6" destOrd="0" presId="urn:microsoft.com/office/officeart/2008/layout/LinedList"/>
    <dgm:cxn modelId="{1113965E-7972-47DE-8EBF-5A91800A123C}" type="presParOf" srcId="{149393E8-8735-4263-A8B3-0E8278451B50}" destId="{42B6CE61-138C-4627-84C9-D35351B85C7A}" srcOrd="7" destOrd="0" presId="urn:microsoft.com/office/officeart/2008/layout/LinedList"/>
    <dgm:cxn modelId="{6A344482-12DA-40A4-9C15-616D86C47C7D}" type="presParOf" srcId="{42B6CE61-138C-4627-84C9-D35351B85C7A}" destId="{F6A9DBF4-066D-4FA7-91DA-D13B464A7949}" srcOrd="0" destOrd="0" presId="urn:microsoft.com/office/officeart/2008/layout/LinedList"/>
    <dgm:cxn modelId="{148E8DF0-29E3-4A3F-9846-42E46C71195C}" type="presParOf" srcId="{42B6CE61-138C-4627-84C9-D35351B85C7A}" destId="{4760B5E1-1902-4917-9C01-9CBEB56823D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8A38CB-AC5A-4116-B5CA-C5C663E8C02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7BE777B-7317-4B5D-A881-5D773AEBE1F9}">
      <dgm:prSet/>
      <dgm:spPr/>
      <dgm:t>
        <a:bodyPr/>
        <a:lstStyle/>
        <a:p>
          <a:r>
            <a:rPr lang="en-US" b="0"/>
            <a:t>Since our Target variable and Dependent variables are continuous, and we aim to predict a continuous outcome - we chose Linear regression model.</a:t>
          </a:r>
          <a:endParaRPr lang="en-US"/>
        </a:p>
      </dgm:t>
    </dgm:pt>
    <dgm:pt modelId="{14B75BD6-B9B0-46A4-826D-9F7959757AAD}" type="parTrans" cxnId="{9A3970ED-BFB1-43CF-8BE5-AFF89C9970F9}">
      <dgm:prSet/>
      <dgm:spPr/>
      <dgm:t>
        <a:bodyPr/>
        <a:lstStyle/>
        <a:p>
          <a:endParaRPr lang="en-US"/>
        </a:p>
      </dgm:t>
    </dgm:pt>
    <dgm:pt modelId="{CA6CB401-AAEF-4B48-8DEC-368980CD151C}" type="sibTrans" cxnId="{9A3970ED-BFB1-43CF-8BE5-AFF89C9970F9}">
      <dgm:prSet/>
      <dgm:spPr/>
      <dgm:t>
        <a:bodyPr/>
        <a:lstStyle/>
        <a:p>
          <a:endParaRPr lang="en-US"/>
        </a:p>
      </dgm:t>
    </dgm:pt>
    <dgm:pt modelId="{18B9B6BD-A5CC-4C5A-8BAA-B2D999FE680B}">
      <dgm:prSet/>
      <dgm:spPr/>
      <dgm:t>
        <a:bodyPr/>
        <a:lstStyle/>
        <a:p>
          <a:r>
            <a:rPr lang="en-US" b="0"/>
            <a:t>Below are the train and test prediction results.</a:t>
          </a:r>
          <a:endParaRPr lang="en-US"/>
        </a:p>
      </dgm:t>
    </dgm:pt>
    <dgm:pt modelId="{71C4E692-CD4C-41E2-B3DD-C1D10AF8277F}" type="parTrans" cxnId="{851F2A2A-8E75-492A-A098-2378EC006090}">
      <dgm:prSet/>
      <dgm:spPr/>
      <dgm:t>
        <a:bodyPr/>
        <a:lstStyle/>
        <a:p>
          <a:endParaRPr lang="en-US"/>
        </a:p>
      </dgm:t>
    </dgm:pt>
    <dgm:pt modelId="{599C9F78-C515-4732-8D1B-38E408068617}" type="sibTrans" cxnId="{851F2A2A-8E75-492A-A098-2378EC006090}">
      <dgm:prSet/>
      <dgm:spPr/>
      <dgm:t>
        <a:bodyPr/>
        <a:lstStyle/>
        <a:p>
          <a:endParaRPr lang="en-US"/>
        </a:p>
      </dgm:t>
    </dgm:pt>
    <dgm:pt modelId="{B5ED598B-3C2A-426F-86A0-A59120A786EB}" type="pres">
      <dgm:prSet presAssocID="{858A38CB-AC5A-4116-B5CA-C5C663E8C02D}" presName="root" presStyleCnt="0">
        <dgm:presLayoutVars>
          <dgm:dir/>
          <dgm:resizeHandles val="exact"/>
        </dgm:presLayoutVars>
      </dgm:prSet>
      <dgm:spPr/>
    </dgm:pt>
    <dgm:pt modelId="{AE463634-749E-4B5C-9589-93FF44D83FF7}" type="pres">
      <dgm:prSet presAssocID="{87BE777B-7317-4B5D-A881-5D773AEBE1F9}" presName="compNode" presStyleCnt="0"/>
      <dgm:spPr/>
    </dgm:pt>
    <dgm:pt modelId="{4A3DDF07-D2A2-436A-8052-EA53D86A55D9}" type="pres">
      <dgm:prSet presAssocID="{87BE777B-7317-4B5D-A881-5D773AEBE1F9}" presName="bgRect" presStyleLbl="bgShp" presStyleIdx="0" presStyleCnt="2"/>
      <dgm:spPr/>
    </dgm:pt>
    <dgm:pt modelId="{DA5F90F2-0861-4150-808C-5C8F85D70166}" type="pres">
      <dgm:prSet presAssocID="{87BE777B-7317-4B5D-A881-5D773AEBE1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082C5AE-0966-4ADB-8507-94A96DEAC092}" type="pres">
      <dgm:prSet presAssocID="{87BE777B-7317-4B5D-A881-5D773AEBE1F9}" presName="spaceRect" presStyleCnt="0"/>
      <dgm:spPr/>
    </dgm:pt>
    <dgm:pt modelId="{B7722674-6522-4CA6-9EA9-D4F56BBE472F}" type="pres">
      <dgm:prSet presAssocID="{87BE777B-7317-4B5D-A881-5D773AEBE1F9}" presName="parTx" presStyleLbl="revTx" presStyleIdx="0" presStyleCnt="2">
        <dgm:presLayoutVars>
          <dgm:chMax val="0"/>
          <dgm:chPref val="0"/>
        </dgm:presLayoutVars>
      </dgm:prSet>
      <dgm:spPr/>
    </dgm:pt>
    <dgm:pt modelId="{5D6E580E-46DC-4718-8F9F-C03842342004}" type="pres">
      <dgm:prSet presAssocID="{CA6CB401-AAEF-4B48-8DEC-368980CD151C}" presName="sibTrans" presStyleCnt="0"/>
      <dgm:spPr/>
    </dgm:pt>
    <dgm:pt modelId="{88703342-0BF7-45D5-A6D5-1ECE8A0CB097}" type="pres">
      <dgm:prSet presAssocID="{18B9B6BD-A5CC-4C5A-8BAA-B2D999FE680B}" presName="compNode" presStyleCnt="0"/>
      <dgm:spPr/>
    </dgm:pt>
    <dgm:pt modelId="{02DE531E-E8C8-41C0-8575-480454405871}" type="pres">
      <dgm:prSet presAssocID="{18B9B6BD-A5CC-4C5A-8BAA-B2D999FE680B}" presName="bgRect" presStyleLbl="bgShp" presStyleIdx="1" presStyleCnt="2"/>
      <dgm:spPr/>
    </dgm:pt>
    <dgm:pt modelId="{3EDF92DC-0C7D-429A-B67B-20D57656BCC1}" type="pres">
      <dgm:prSet presAssocID="{18B9B6BD-A5CC-4C5A-8BAA-B2D999FE68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F1C5BED3-8375-49B1-9BC4-58D02FB6EC6D}" type="pres">
      <dgm:prSet presAssocID="{18B9B6BD-A5CC-4C5A-8BAA-B2D999FE680B}" presName="spaceRect" presStyleCnt="0"/>
      <dgm:spPr/>
    </dgm:pt>
    <dgm:pt modelId="{9336B2C7-9B70-4FA4-B718-45DC4E585D3F}" type="pres">
      <dgm:prSet presAssocID="{18B9B6BD-A5CC-4C5A-8BAA-B2D999FE680B}" presName="parTx" presStyleLbl="revTx" presStyleIdx="1" presStyleCnt="2">
        <dgm:presLayoutVars>
          <dgm:chMax val="0"/>
          <dgm:chPref val="0"/>
        </dgm:presLayoutVars>
      </dgm:prSet>
      <dgm:spPr/>
    </dgm:pt>
  </dgm:ptLst>
  <dgm:cxnLst>
    <dgm:cxn modelId="{851F2A2A-8E75-492A-A098-2378EC006090}" srcId="{858A38CB-AC5A-4116-B5CA-C5C663E8C02D}" destId="{18B9B6BD-A5CC-4C5A-8BAA-B2D999FE680B}" srcOrd="1" destOrd="0" parTransId="{71C4E692-CD4C-41E2-B3DD-C1D10AF8277F}" sibTransId="{599C9F78-C515-4732-8D1B-38E408068617}"/>
    <dgm:cxn modelId="{124C29BF-8263-41F6-83C0-BA6B142121B6}" type="presOf" srcId="{858A38CB-AC5A-4116-B5CA-C5C663E8C02D}" destId="{B5ED598B-3C2A-426F-86A0-A59120A786EB}" srcOrd="0" destOrd="0" presId="urn:microsoft.com/office/officeart/2018/2/layout/IconVerticalSolidList"/>
    <dgm:cxn modelId="{4C5F13CA-FBF5-448C-B8DA-BB15F41255A7}" type="presOf" srcId="{87BE777B-7317-4B5D-A881-5D773AEBE1F9}" destId="{B7722674-6522-4CA6-9EA9-D4F56BBE472F}" srcOrd="0" destOrd="0" presId="urn:microsoft.com/office/officeart/2018/2/layout/IconVerticalSolidList"/>
    <dgm:cxn modelId="{3C7983E2-D953-4165-BC00-9AB80D04FD76}" type="presOf" srcId="{18B9B6BD-A5CC-4C5A-8BAA-B2D999FE680B}" destId="{9336B2C7-9B70-4FA4-B718-45DC4E585D3F}" srcOrd="0" destOrd="0" presId="urn:microsoft.com/office/officeart/2018/2/layout/IconVerticalSolidList"/>
    <dgm:cxn modelId="{9A3970ED-BFB1-43CF-8BE5-AFF89C9970F9}" srcId="{858A38CB-AC5A-4116-B5CA-C5C663E8C02D}" destId="{87BE777B-7317-4B5D-A881-5D773AEBE1F9}" srcOrd="0" destOrd="0" parTransId="{14B75BD6-B9B0-46A4-826D-9F7959757AAD}" sibTransId="{CA6CB401-AAEF-4B48-8DEC-368980CD151C}"/>
    <dgm:cxn modelId="{A5D53326-742E-4323-9258-744144C1326F}" type="presParOf" srcId="{B5ED598B-3C2A-426F-86A0-A59120A786EB}" destId="{AE463634-749E-4B5C-9589-93FF44D83FF7}" srcOrd="0" destOrd="0" presId="urn:microsoft.com/office/officeart/2018/2/layout/IconVerticalSolidList"/>
    <dgm:cxn modelId="{82708FFF-44CA-4E29-8707-9B2D67D28845}" type="presParOf" srcId="{AE463634-749E-4B5C-9589-93FF44D83FF7}" destId="{4A3DDF07-D2A2-436A-8052-EA53D86A55D9}" srcOrd="0" destOrd="0" presId="urn:microsoft.com/office/officeart/2018/2/layout/IconVerticalSolidList"/>
    <dgm:cxn modelId="{0D7C764E-81FE-4C3C-85CF-908B70287824}" type="presParOf" srcId="{AE463634-749E-4B5C-9589-93FF44D83FF7}" destId="{DA5F90F2-0861-4150-808C-5C8F85D70166}" srcOrd="1" destOrd="0" presId="urn:microsoft.com/office/officeart/2018/2/layout/IconVerticalSolidList"/>
    <dgm:cxn modelId="{79E25A24-62B7-4BE9-AB3F-C99451F972EE}" type="presParOf" srcId="{AE463634-749E-4B5C-9589-93FF44D83FF7}" destId="{7082C5AE-0966-4ADB-8507-94A96DEAC092}" srcOrd="2" destOrd="0" presId="urn:microsoft.com/office/officeart/2018/2/layout/IconVerticalSolidList"/>
    <dgm:cxn modelId="{BAAEB1C0-5EFD-4D4F-B942-171682454CDD}" type="presParOf" srcId="{AE463634-749E-4B5C-9589-93FF44D83FF7}" destId="{B7722674-6522-4CA6-9EA9-D4F56BBE472F}" srcOrd="3" destOrd="0" presId="urn:microsoft.com/office/officeart/2018/2/layout/IconVerticalSolidList"/>
    <dgm:cxn modelId="{78903722-8CA9-4E68-8A14-BC6784AF10F1}" type="presParOf" srcId="{B5ED598B-3C2A-426F-86A0-A59120A786EB}" destId="{5D6E580E-46DC-4718-8F9F-C03842342004}" srcOrd="1" destOrd="0" presId="urn:microsoft.com/office/officeart/2018/2/layout/IconVerticalSolidList"/>
    <dgm:cxn modelId="{D25351EA-EBEF-467D-9E9E-C23B3A667999}" type="presParOf" srcId="{B5ED598B-3C2A-426F-86A0-A59120A786EB}" destId="{88703342-0BF7-45D5-A6D5-1ECE8A0CB097}" srcOrd="2" destOrd="0" presId="urn:microsoft.com/office/officeart/2018/2/layout/IconVerticalSolidList"/>
    <dgm:cxn modelId="{6A032BB2-DE8E-4C98-B947-79A82F20A722}" type="presParOf" srcId="{88703342-0BF7-45D5-A6D5-1ECE8A0CB097}" destId="{02DE531E-E8C8-41C0-8575-480454405871}" srcOrd="0" destOrd="0" presId="urn:microsoft.com/office/officeart/2018/2/layout/IconVerticalSolidList"/>
    <dgm:cxn modelId="{D405C98B-5B46-4722-A190-3C60934C73F2}" type="presParOf" srcId="{88703342-0BF7-45D5-A6D5-1ECE8A0CB097}" destId="{3EDF92DC-0C7D-429A-B67B-20D57656BCC1}" srcOrd="1" destOrd="0" presId="urn:microsoft.com/office/officeart/2018/2/layout/IconVerticalSolidList"/>
    <dgm:cxn modelId="{91A7318C-D7E8-4BA2-86E7-A55794977785}" type="presParOf" srcId="{88703342-0BF7-45D5-A6D5-1ECE8A0CB097}" destId="{F1C5BED3-8375-49B1-9BC4-58D02FB6EC6D}" srcOrd="2" destOrd="0" presId="urn:microsoft.com/office/officeart/2018/2/layout/IconVerticalSolidList"/>
    <dgm:cxn modelId="{566337E5-BD44-4458-9B05-7F84EDD8041F}" type="presParOf" srcId="{88703342-0BF7-45D5-A6D5-1ECE8A0CB097}" destId="{9336B2C7-9B70-4FA4-B718-45DC4E585D3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21094-3F2B-4BAA-92AC-689743F45EEB}">
      <dsp:nvSpPr>
        <dsp:cNvPr id="0" name=""/>
        <dsp:cNvSpPr/>
      </dsp:nvSpPr>
      <dsp:spPr>
        <a:xfrm>
          <a:off x="0" y="603"/>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70442-5515-4FFA-A39C-AE93D61B9AB8}">
      <dsp:nvSpPr>
        <dsp:cNvPr id="0" name=""/>
        <dsp:cNvSpPr/>
      </dsp:nvSpPr>
      <dsp:spPr>
        <a:xfrm>
          <a:off x="427153" y="318320"/>
          <a:ext cx="776642" cy="776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54F772-4CE4-443B-91E4-6DB5C7D2A6ED}">
      <dsp:nvSpPr>
        <dsp:cNvPr id="0" name=""/>
        <dsp:cNvSpPr/>
      </dsp:nvSpPr>
      <dsp:spPr>
        <a:xfrm>
          <a:off x="1630948" y="603"/>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977900">
            <a:lnSpc>
              <a:spcPct val="90000"/>
            </a:lnSpc>
            <a:spcBef>
              <a:spcPct val="0"/>
            </a:spcBef>
            <a:spcAft>
              <a:spcPct val="35000"/>
            </a:spcAft>
            <a:buNone/>
          </a:pPr>
          <a:r>
            <a:rPr lang="en-US" sz="2200" b="1" i="0" kern="1200"/>
            <a:t>Identify influential Features Affecting Total Energy Consumption.</a:t>
          </a:r>
          <a:endParaRPr lang="en-US" sz="2200" kern="1200"/>
        </a:p>
      </dsp:txBody>
      <dsp:txXfrm>
        <a:off x="1630948" y="603"/>
        <a:ext cx="9889538" cy="1412076"/>
      </dsp:txXfrm>
    </dsp:sp>
    <dsp:sp modelId="{4F30D3DB-3751-4CD7-BAF9-2420A5148257}">
      <dsp:nvSpPr>
        <dsp:cNvPr id="0" name=""/>
        <dsp:cNvSpPr/>
      </dsp:nvSpPr>
      <dsp:spPr>
        <a:xfrm>
          <a:off x="0" y="1696253"/>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F59C5-5DD6-4BEE-A9C5-0D80C1B0DAA4}">
      <dsp:nvSpPr>
        <dsp:cNvPr id="0" name=""/>
        <dsp:cNvSpPr/>
      </dsp:nvSpPr>
      <dsp:spPr>
        <a:xfrm>
          <a:off x="427153" y="2083416"/>
          <a:ext cx="776642" cy="776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8E99A3-4064-4CF6-BC38-5EAB1C41D84E}">
      <dsp:nvSpPr>
        <dsp:cNvPr id="0" name=""/>
        <dsp:cNvSpPr/>
      </dsp:nvSpPr>
      <dsp:spPr>
        <a:xfrm>
          <a:off x="1630948" y="1765699"/>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977900">
            <a:lnSpc>
              <a:spcPct val="90000"/>
            </a:lnSpc>
            <a:spcBef>
              <a:spcPct val="0"/>
            </a:spcBef>
            <a:spcAft>
              <a:spcPct val="35000"/>
            </a:spcAft>
            <a:buNone/>
          </a:pPr>
          <a:r>
            <a:rPr lang="en-US" sz="2200" b="1" i="0" kern="1200"/>
            <a:t>Develop a Comprehensive Predictive Model for Total Energy Usage.</a:t>
          </a:r>
          <a:endParaRPr lang="en-US" sz="2200" kern="1200"/>
        </a:p>
      </dsp:txBody>
      <dsp:txXfrm>
        <a:off x="1630948" y="1765699"/>
        <a:ext cx="9889538" cy="1412076"/>
      </dsp:txXfrm>
    </dsp:sp>
    <dsp:sp modelId="{0A44B10E-92FD-4EF6-A96F-2F5959D170AF}">
      <dsp:nvSpPr>
        <dsp:cNvPr id="0" name=""/>
        <dsp:cNvSpPr/>
      </dsp:nvSpPr>
      <dsp:spPr>
        <a:xfrm>
          <a:off x="0" y="3530794"/>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E55AD-8DE0-49B0-8B95-25A4E731B4C8}">
      <dsp:nvSpPr>
        <dsp:cNvPr id="0" name=""/>
        <dsp:cNvSpPr/>
      </dsp:nvSpPr>
      <dsp:spPr>
        <a:xfrm>
          <a:off x="427153" y="3848512"/>
          <a:ext cx="776642" cy="776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8691FC-5411-490F-8267-45F977A4749E}">
      <dsp:nvSpPr>
        <dsp:cNvPr id="0" name=""/>
        <dsp:cNvSpPr/>
      </dsp:nvSpPr>
      <dsp:spPr>
        <a:xfrm>
          <a:off x="1630948" y="3530794"/>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977900">
            <a:lnSpc>
              <a:spcPct val="90000"/>
            </a:lnSpc>
            <a:spcBef>
              <a:spcPct val="0"/>
            </a:spcBef>
            <a:spcAft>
              <a:spcPct val="35000"/>
            </a:spcAft>
            <a:buNone/>
          </a:pPr>
          <a:r>
            <a:rPr lang="en-US" sz="2200" b="1" i="0" kern="1200"/>
            <a:t>Evaluate Model Accuracy and Robustness for Total Energy Prediction.</a:t>
          </a:r>
          <a:endParaRPr lang="en-US" sz="2200" kern="1200"/>
        </a:p>
      </dsp:txBody>
      <dsp:txXfrm>
        <a:off x="1630948" y="3530794"/>
        <a:ext cx="9889538" cy="1412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867CF-4A0F-4FA2-9693-90C5F90348C1}">
      <dsp:nvSpPr>
        <dsp:cNvPr id="0" name=""/>
        <dsp:cNvSpPr/>
      </dsp:nvSpPr>
      <dsp:spPr>
        <a:xfrm>
          <a:off x="0" y="425"/>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4295B8-A106-4EA1-AAA7-8F5479B26860}">
      <dsp:nvSpPr>
        <dsp:cNvPr id="0" name=""/>
        <dsp:cNvSpPr/>
      </dsp:nvSpPr>
      <dsp:spPr>
        <a:xfrm>
          <a:off x="0" y="425"/>
          <a:ext cx="6984522" cy="153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dataset encompasses a range of metrics including total electricity and gas usage, housing unit occupancy, demographics, building characteristics, and more for the year 2010 in Chicago. </a:t>
          </a:r>
        </a:p>
      </dsp:txBody>
      <dsp:txXfrm>
        <a:off x="0" y="425"/>
        <a:ext cx="6984522" cy="1532023"/>
      </dsp:txXfrm>
    </dsp:sp>
    <dsp:sp modelId="{F4C14860-F32A-471C-B79F-64182570B862}">
      <dsp:nvSpPr>
        <dsp:cNvPr id="0" name=""/>
        <dsp:cNvSpPr/>
      </dsp:nvSpPr>
      <dsp:spPr>
        <a:xfrm>
          <a:off x="0" y="1532448"/>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0EA66-A30D-4D5F-A21D-E6D9D235F6B8}">
      <dsp:nvSpPr>
        <dsp:cNvPr id="0" name=""/>
        <dsp:cNvSpPr/>
      </dsp:nvSpPr>
      <dsp:spPr>
        <a:xfrm>
          <a:off x="0" y="1532448"/>
          <a:ext cx="6991350" cy="114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The dataset comprises 67,051 rows and encompasses 73 features.</a:t>
          </a:r>
          <a:endParaRPr lang="en-US" sz="2300" kern="1200"/>
        </a:p>
      </dsp:txBody>
      <dsp:txXfrm>
        <a:off x="0" y="1532448"/>
        <a:ext cx="6991350" cy="1144804"/>
      </dsp:txXfrm>
    </dsp:sp>
    <dsp:sp modelId="{062B7785-A2CC-4827-BC50-8CB6F4097760}">
      <dsp:nvSpPr>
        <dsp:cNvPr id="0" name=""/>
        <dsp:cNvSpPr/>
      </dsp:nvSpPr>
      <dsp:spPr>
        <a:xfrm>
          <a:off x="0" y="2677252"/>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1FAAE-4291-4A94-8964-504AC6DEFF25}">
      <dsp:nvSpPr>
        <dsp:cNvPr id="0" name=""/>
        <dsp:cNvSpPr/>
      </dsp:nvSpPr>
      <dsp:spPr>
        <a:xfrm>
          <a:off x="0" y="2677252"/>
          <a:ext cx="6991350" cy="114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Data Source: </a:t>
          </a:r>
          <a:r>
            <a:rPr lang="en-US" sz="2300" u="sng" kern="1200">
              <a:hlinkClick xmlns:r="http://schemas.openxmlformats.org/officeDocument/2006/relationships" r:id="rId1"/>
            </a:rPr>
            <a:t>https://data.cityofchicago.org/Environment-Sustainable-Development/Energy-Usage-2010/8yq3-m6wp/data</a:t>
          </a:r>
          <a:endParaRPr lang="en-US" sz="2300" kern="1200"/>
        </a:p>
      </dsp:txBody>
      <dsp:txXfrm>
        <a:off x="0" y="2677252"/>
        <a:ext cx="6991350" cy="1144804"/>
      </dsp:txXfrm>
    </dsp:sp>
    <dsp:sp modelId="{603F2D0B-D559-451D-8A11-37A894584234}">
      <dsp:nvSpPr>
        <dsp:cNvPr id="0" name=""/>
        <dsp:cNvSpPr/>
      </dsp:nvSpPr>
      <dsp:spPr>
        <a:xfrm>
          <a:off x="0" y="3822057"/>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7BE05-0502-4F92-8660-D474EFB6DE63}">
      <dsp:nvSpPr>
        <dsp:cNvPr id="0" name=""/>
        <dsp:cNvSpPr/>
      </dsp:nvSpPr>
      <dsp:spPr>
        <a:xfrm>
          <a:off x="0" y="3822057"/>
          <a:ext cx="6991350" cy="114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a:p>
        <a:p>
          <a:pPr marL="0" lvl="0" indent="0" algn="l" defTabSz="1022350">
            <a:lnSpc>
              <a:spcPct val="90000"/>
            </a:lnSpc>
            <a:spcBef>
              <a:spcPct val="0"/>
            </a:spcBef>
            <a:spcAft>
              <a:spcPct val="35000"/>
            </a:spcAft>
            <a:buNone/>
          </a:pPr>
          <a:r>
            <a:rPr lang="en-US" sz="2300" kern="1200"/>
            <a:t>Total size of the dataset: 24.7MB</a:t>
          </a:r>
        </a:p>
      </dsp:txBody>
      <dsp:txXfrm>
        <a:off x="0" y="3822057"/>
        <a:ext cx="6991350" cy="1144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33C6A-6A57-46A6-B7E8-3F2C03DD2EAA}">
      <dsp:nvSpPr>
        <dsp:cNvPr id="0" name=""/>
        <dsp:cNvSpPr/>
      </dsp:nvSpPr>
      <dsp:spPr>
        <a:xfrm>
          <a:off x="73360" y="1730770"/>
          <a:ext cx="1505746" cy="15057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0D56A-25FC-4241-9C91-1D6218F32142}">
      <dsp:nvSpPr>
        <dsp:cNvPr id="0" name=""/>
        <dsp:cNvSpPr/>
      </dsp:nvSpPr>
      <dsp:spPr>
        <a:xfrm>
          <a:off x="389567" y="2046976"/>
          <a:ext cx="873333" cy="873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295772-B91F-4838-8F90-E8A13D36B8D1}">
      <dsp:nvSpPr>
        <dsp:cNvPr id="0" name=""/>
        <dsp:cNvSpPr/>
      </dsp:nvSpPr>
      <dsp:spPr>
        <a:xfrm>
          <a:off x="1901767" y="1730770"/>
          <a:ext cx="3549260" cy="150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Target Variable: </a:t>
          </a:r>
          <a:r>
            <a:rPr lang="en-US" sz="2400" kern="1200"/>
            <a:t>‘Total Energy’ - a combination of total kWh and total </a:t>
          </a:r>
          <a:r>
            <a:rPr lang="en-US" sz="2400" kern="1200" err="1"/>
            <a:t>therms</a:t>
          </a:r>
          <a:r>
            <a:rPr lang="en-US" sz="2400" kern="1200"/>
            <a:t>.</a:t>
          </a:r>
        </a:p>
      </dsp:txBody>
      <dsp:txXfrm>
        <a:off x="1901767" y="1730770"/>
        <a:ext cx="3549260" cy="1505746"/>
      </dsp:txXfrm>
    </dsp:sp>
    <dsp:sp modelId="{3CDEF160-A229-4B0B-AE8E-267BD2547F95}">
      <dsp:nvSpPr>
        <dsp:cNvPr id="0" name=""/>
        <dsp:cNvSpPr/>
      </dsp:nvSpPr>
      <dsp:spPr>
        <a:xfrm>
          <a:off x="6069459" y="1730770"/>
          <a:ext cx="1505746" cy="15057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062AE-4AD3-4B8E-B5DA-D7008923B124}">
      <dsp:nvSpPr>
        <dsp:cNvPr id="0" name=""/>
        <dsp:cNvSpPr/>
      </dsp:nvSpPr>
      <dsp:spPr>
        <a:xfrm>
          <a:off x="6385666" y="2046976"/>
          <a:ext cx="873333" cy="873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535588-2CBE-48D0-8689-86E23E59607F}">
      <dsp:nvSpPr>
        <dsp:cNvPr id="0" name=""/>
        <dsp:cNvSpPr/>
      </dsp:nvSpPr>
      <dsp:spPr>
        <a:xfrm>
          <a:off x="7897866" y="1730770"/>
          <a:ext cx="3549260" cy="150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a:t>Feature Variables:</a:t>
          </a:r>
          <a:r>
            <a:rPr lang="en-US" sz="2000" kern="1200"/>
            <a:t> 'TOTAL POPULATION,' 'OCCUPIED UNITS,' 'RENTER-OCCUPIED HOUSING PERCENTAGE,' 'ZERO KWH ACCOUNTS,' 'TOTAL UNITS,' 'AVERAGE STORIES,' 'OCCUPIED UNITS PERCENTAGE,' 'OCCUPIED HOUSING UNITS,' 'TOTAL ACCOUNTS,' 'TOTAL SQFT.'</a:t>
          </a:r>
        </a:p>
      </dsp:txBody>
      <dsp:txXfrm>
        <a:off x="7897866" y="1730770"/>
        <a:ext cx="3549260" cy="15057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9DEB3-E768-4A2E-8700-9A497E5AC61F}">
      <dsp:nvSpPr>
        <dsp:cNvPr id="0" name=""/>
        <dsp:cNvSpPr/>
      </dsp:nvSpPr>
      <dsp:spPr>
        <a:xfrm>
          <a:off x="320886" y="90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TOTAL KWH</a:t>
          </a:r>
          <a:r>
            <a:rPr lang="en-US" sz="1400" kern="1200"/>
            <a:t>: Total kilowatt-hours of electricity consumed.</a:t>
          </a:r>
        </a:p>
      </dsp:txBody>
      <dsp:txXfrm>
        <a:off x="320886" y="909"/>
        <a:ext cx="2001347" cy="1200808"/>
      </dsp:txXfrm>
    </dsp:sp>
    <dsp:sp modelId="{EA552E39-C3C1-43CD-A046-4DFD0A352007}">
      <dsp:nvSpPr>
        <dsp:cNvPr id="0" name=""/>
        <dsp:cNvSpPr/>
      </dsp:nvSpPr>
      <dsp:spPr>
        <a:xfrm>
          <a:off x="2522369" y="90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TOTAL THERMS</a:t>
          </a:r>
          <a:r>
            <a:rPr lang="en-US" sz="1400" kern="1200"/>
            <a:t>: Total amount of natural gas consumed in </a:t>
          </a:r>
          <a:r>
            <a:rPr lang="en-US" sz="1400" kern="1200" err="1"/>
            <a:t>therms</a:t>
          </a:r>
          <a:r>
            <a:rPr lang="en-US" sz="1400" kern="1200"/>
            <a:t>.</a:t>
          </a:r>
        </a:p>
      </dsp:txBody>
      <dsp:txXfrm>
        <a:off x="2522369" y="909"/>
        <a:ext cx="2001347" cy="1200808"/>
      </dsp:txXfrm>
    </dsp:sp>
    <dsp:sp modelId="{084DAE10-8FAE-469C-820A-9CF8A4B5C616}">
      <dsp:nvSpPr>
        <dsp:cNvPr id="0" name=""/>
        <dsp:cNvSpPr/>
      </dsp:nvSpPr>
      <dsp:spPr>
        <a:xfrm>
          <a:off x="4723851" y="90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ELECTRICITY ACCOUNTS</a:t>
          </a:r>
          <a:r>
            <a:rPr lang="en-US" sz="1400" kern="1200"/>
            <a:t>: Number of accounts using electricity.</a:t>
          </a:r>
        </a:p>
      </dsp:txBody>
      <dsp:txXfrm>
        <a:off x="4723851" y="909"/>
        <a:ext cx="2001347" cy="1200808"/>
      </dsp:txXfrm>
    </dsp:sp>
    <dsp:sp modelId="{93B7D818-A7FA-4553-A6D4-EEE6CBBEFCBD}">
      <dsp:nvSpPr>
        <dsp:cNvPr id="0" name=""/>
        <dsp:cNvSpPr/>
      </dsp:nvSpPr>
      <dsp:spPr>
        <a:xfrm>
          <a:off x="6925334" y="90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GAS ACCOUNTS</a:t>
          </a:r>
          <a:r>
            <a:rPr lang="en-US" sz="1400" kern="1200"/>
            <a:t>: Number of accounts using gas.</a:t>
          </a:r>
        </a:p>
      </dsp:txBody>
      <dsp:txXfrm>
        <a:off x="6925334" y="909"/>
        <a:ext cx="2001347" cy="1200808"/>
      </dsp:txXfrm>
    </dsp:sp>
    <dsp:sp modelId="{90615739-8722-40A5-9D5E-425DAE029ACD}">
      <dsp:nvSpPr>
        <dsp:cNvPr id="0" name=""/>
        <dsp:cNvSpPr/>
      </dsp:nvSpPr>
      <dsp:spPr>
        <a:xfrm>
          <a:off x="9126816" y="90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TOTAL POPULATION</a:t>
          </a:r>
          <a:r>
            <a:rPr lang="en-US" sz="1400" kern="1200"/>
            <a:t>: Total population in the area.</a:t>
          </a:r>
        </a:p>
      </dsp:txBody>
      <dsp:txXfrm>
        <a:off x="9126816" y="909"/>
        <a:ext cx="2001347" cy="1200808"/>
      </dsp:txXfrm>
    </dsp:sp>
    <dsp:sp modelId="{7B3E249F-BA16-485C-B62A-DD5CCDAE300D}">
      <dsp:nvSpPr>
        <dsp:cNvPr id="0" name=""/>
        <dsp:cNvSpPr/>
      </dsp:nvSpPr>
      <dsp:spPr>
        <a:xfrm>
          <a:off x="320886" y="1401852"/>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OCCUPIED UNITS</a:t>
          </a:r>
          <a:r>
            <a:rPr lang="en-US" sz="1400" kern="1200"/>
            <a:t>: Total number of occupied housing units.</a:t>
          </a:r>
        </a:p>
      </dsp:txBody>
      <dsp:txXfrm>
        <a:off x="320886" y="1401852"/>
        <a:ext cx="2001347" cy="1200808"/>
      </dsp:txXfrm>
    </dsp:sp>
    <dsp:sp modelId="{23E2B8FB-F192-48BB-ABAA-B5DD65681552}">
      <dsp:nvSpPr>
        <dsp:cNvPr id="0" name=""/>
        <dsp:cNvSpPr/>
      </dsp:nvSpPr>
      <dsp:spPr>
        <a:xfrm>
          <a:off x="2522369" y="1401852"/>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RENTER-OCCUPIED HOUSING UNITS</a:t>
          </a:r>
          <a:r>
            <a:rPr lang="en-US" sz="1400" kern="1200"/>
            <a:t>: Number of housing units that are renter-occupied.</a:t>
          </a:r>
        </a:p>
      </dsp:txBody>
      <dsp:txXfrm>
        <a:off x="2522369" y="1401852"/>
        <a:ext cx="2001347" cy="1200808"/>
      </dsp:txXfrm>
    </dsp:sp>
    <dsp:sp modelId="{F50B5896-9290-438D-9447-1E7F74E64A7E}">
      <dsp:nvSpPr>
        <dsp:cNvPr id="0" name=""/>
        <dsp:cNvSpPr/>
      </dsp:nvSpPr>
      <dsp:spPr>
        <a:xfrm>
          <a:off x="4723851" y="1401852"/>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RENTER-OCCUPIED HOUSING PERCENTAGE</a:t>
          </a:r>
          <a:r>
            <a:rPr lang="en-US" sz="1400" kern="1200"/>
            <a:t>: Percentage of housing units that are renter-occupied.</a:t>
          </a:r>
        </a:p>
      </dsp:txBody>
      <dsp:txXfrm>
        <a:off x="4723851" y="1401852"/>
        <a:ext cx="2001347" cy="1200808"/>
      </dsp:txXfrm>
    </dsp:sp>
    <dsp:sp modelId="{2A24A391-6679-49C8-AEAF-3C368EC408BA}">
      <dsp:nvSpPr>
        <dsp:cNvPr id="0" name=""/>
        <dsp:cNvSpPr/>
      </dsp:nvSpPr>
      <dsp:spPr>
        <a:xfrm>
          <a:off x="6925334" y="1401852"/>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ZERO KWH ACCOUNTS</a:t>
          </a:r>
          <a:r>
            <a:rPr lang="en-US" sz="1400" kern="1200"/>
            <a:t>: Number of accounts with zero kilowatt-hours used.</a:t>
          </a:r>
        </a:p>
      </dsp:txBody>
      <dsp:txXfrm>
        <a:off x="6925334" y="1401852"/>
        <a:ext cx="2001347" cy="1200808"/>
      </dsp:txXfrm>
    </dsp:sp>
    <dsp:sp modelId="{7970F704-96C7-4FBB-8EAC-DAF8E77AB689}">
      <dsp:nvSpPr>
        <dsp:cNvPr id="0" name=""/>
        <dsp:cNvSpPr/>
      </dsp:nvSpPr>
      <dsp:spPr>
        <a:xfrm>
          <a:off x="9126816" y="1401852"/>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t>KWH TOTAL SQFT</a:t>
          </a:r>
          <a:r>
            <a:rPr lang="en-US" sz="1400" kern="1200"/>
            <a:t>: </a:t>
          </a:r>
          <a:r>
            <a:rPr lang="en-US" sz="1400" kern="1200">
              <a:solidFill>
                <a:schemeClr val="bg2"/>
              </a:solidFill>
            </a:rPr>
            <a:t>Total </a:t>
          </a:r>
          <a:r>
            <a:rPr lang="en-US" sz="1400" kern="1200">
              <a:solidFill>
                <a:schemeClr val="bg2"/>
              </a:solidFill>
              <a:latin typeface="Calibri"/>
            </a:rPr>
            <a:t>SQFT associated with Electricity Usage</a:t>
          </a:r>
          <a:endParaRPr lang="en-US" sz="1400" kern="1200">
            <a:solidFill>
              <a:schemeClr val="bg2"/>
            </a:solidFill>
          </a:endParaRPr>
        </a:p>
      </dsp:txBody>
      <dsp:txXfrm>
        <a:off x="9126816" y="1401852"/>
        <a:ext cx="2001347" cy="1200808"/>
      </dsp:txXfrm>
    </dsp:sp>
    <dsp:sp modelId="{45D7EA02-26F3-4050-845A-BDBD62F51AF5}">
      <dsp:nvSpPr>
        <dsp:cNvPr id="0" name=""/>
        <dsp:cNvSpPr/>
      </dsp:nvSpPr>
      <dsp:spPr>
        <a:xfrm>
          <a:off x="320886" y="2802796"/>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t>THERMS TOTAL SQFT: </a:t>
          </a:r>
          <a:r>
            <a:rPr lang="en-US" sz="1400" kern="1200">
              <a:latin typeface="Calibri"/>
            </a:rPr>
            <a:t>Total SQFT associated with Gas Usage</a:t>
          </a:r>
          <a:r>
            <a:rPr lang="en-US" sz="1400" kern="1200"/>
            <a:t>.</a:t>
          </a:r>
        </a:p>
      </dsp:txBody>
      <dsp:txXfrm>
        <a:off x="320886" y="2802796"/>
        <a:ext cx="2001347" cy="1200808"/>
      </dsp:txXfrm>
    </dsp:sp>
    <dsp:sp modelId="{EFCA7E65-1FC4-4C4D-A0CF-0FCBEF15839C}">
      <dsp:nvSpPr>
        <dsp:cNvPr id="0" name=""/>
        <dsp:cNvSpPr/>
      </dsp:nvSpPr>
      <dsp:spPr>
        <a:xfrm>
          <a:off x="2522369" y="2802796"/>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TOTAL UNITS</a:t>
          </a:r>
          <a:r>
            <a:rPr lang="en-US" sz="1400" kern="1200"/>
            <a:t>: Total number of housing units.</a:t>
          </a:r>
        </a:p>
      </dsp:txBody>
      <dsp:txXfrm>
        <a:off x="2522369" y="2802796"/>
        <a:ext cx="2001347" cy="1200808"/>
      </dsp:txXfrm>
    </dsp:sp>
    <dsp:sp modelId="{78BC9E7D-E2B4-4680-96A8-E26F79AF9B71}">
      <dsp:nvSpPr>
        <dsp:cNvPr id="0" name=""/>
        <dsp:cNvSpPr/>
      </dsp:nvSpPr>
      <dsp:spPr>
        <a:xfrm>
          <a:off x="4723851" y="2802796"/>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AVERAGE STORIES</a:t>
          </a:r>
          <a:r>
            <a:rPr lang="en-US" sz="1400" kern="1200"/>
            <a:t>: Average number of stories in buildings.</a:t>
          </a:r>
        </a:p>
      </dsp:txBody>
      <dsp:txXfrm>
        <a:off x="4723851" y="2802796"/>
        <a:ext cx="2001347" cy="1200808"/>
      </dsp:txXfrm>
    </dsp:sp>
    <dsp:sp modelId="{86779A57-34AB-452C-9D16-05D6352612B2}">
      <dsp:nvSpPr>
        <dsp:cNvPr id="0" name=""/>
        <dsp:cNvSpPr/>
      </dsp:nvSpPr>
      <dsp:spPr>
        <a:xfrm>
          <a:off x="6925334" y="2802796"/>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AVERAGE BUILDING AGE: </a:t>
          </a:r>
          <a:r>
            <a:rPr lang="en-US" sz="1400" kern="1200"/>
            <a:t>Average age of buildings.</a:t>
          </a:r>
        </a:p>
      </dsp:txBody>
      <dsp:txXfrm>
        <a:off x="6925334" y="2802796"/>
        <a:ext cx="2001347" cy="1200808"/>
      </dsp:txXfrm>
    </dsp:sp>
    <dsp:sp modelId="{AA2E115C-0905-4828-A92D-6818FB814513}">
      <dsp:nvSpPr>
        <dsp:cNvPr id="0" name=""/>
        <dsp:cNvSpPr/>
      </dsp:nvSpPr>
      <dsp:spPr>
        <a:xfrm>
          <a:off x="9126816" y="2802796"/>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AVERAGE HOUSESIZE</a:t>
          </a:r>
          <a:r>
            <a:rPr lang="en-US" sz="1400" kern="1200"/>
            <a:t>: Average size of houses.</a:t>
          </a:r>
        </a:p>
      </dsp:txBody>
      <dsp:txXfrm>
        <a:off x="9126816" y="2802796"/>
        <a:ext cx="2001347" cy="1200808"/>
      </dsp:txXfrm>
    </dsp:sp>
    <dsp:sp modelId="{E7B57D7C-10E5-4148-B748-25823DC9F84D}">
      <dsp:nvSpPr>
        <dsp:cNvPr id="0" name=""/>
        <dsp:cNvSpPr/>
      </dsp:nvSpPr>
      <dsp:spPr>
        <a:xfrm>
          <a:off x="3623110" y="420373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OCCUPIED UNITS PERCENTAGE: </a:t>
          </a:r>
          <a:r>
            <a:rPr lang="en-US" sz="1400" kern="1200"/>
            <a:t>Percentage of housing units that are occupied.</a:t>
          </a:r>
        </a:p>
      </dsp:txBody>
      <dsp:txXfrm>
        <a:off x="3623110" y="4203739"/>
        <a:ext cx="2001347" cy="1200808"/>
      </dsp:txXfrm>
    </dsp:sp>
    <dsp:sp modelId="{B28E6A62-D7F3-48F8-9964-918586CC9AD3}">
      <dsp:nvSpPr>
        <dsp:cNvPr id="0" name=""/>
        <dsp:cNvSpPr/>
      </dsp:nvSpPr>
      <dsp:spPr>
        <a:xfrm>
          <a:off x="5824592" y="4203739"/>
          <a:ext cx="2001347" cy="1200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OCCUPIED HOUSING UNITS: </a:t>
          </a:r>
          <a:r>
            <a:rPr lang="en-US" sz="1400" kern="1200"/>
            <a:t>Number of housing units that are occupied.</a:t>
          </a:r>
        </a:p>
      </dsp:txBody>
      <dsp:txXfrm>
        <a:off x="5824592" y="4203739"/>
        <a:ext cx="2001347" cy="1200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24A9A-8EB3-40F2-847F-582E3A88300C}">
      <dsp:nvSpPr>
        <dsp:cNvPr id="0" name=""/>
        <dsp:cNvSpPr/>
      </dsp:nvSpPr>
      <dsp:spPr>
        <a:xfrm>
          <a:off x="0" y="0"/>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0901AD-9EBB-4947-9A72-1463D3BB156E}">
      <dsp:nvSpPr>
        <dsp:cNvPr id="0" name=""/>
        <dsp:cNvSpPr/>
      </dsp:nvSpPr>
      <dsp:spPr>
        <a:xfrm>
          <a:off x="0" y="0"/>
          <a:ext cx="6991350" cy="124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Our project focus exclusively on residential single-family buildings, enhancing the precision of the analysis.</a:t>
          </a:r>
          <a:endParaRPr lang="en-US" sz="2300" kern="1200"/>
        </a:p>
      </dsp:txBody>
      <dsp:txXfrm>
        <a:off x="0" y="0"/>
        <a:ext cx="6991350" cy="1241821"/>
      </dsp:txXfrm>
    </dsp:sp>
    <dsp:sp modelId="{5DC12B6F-A81D-4B81-B6FC-72BE33A7735C}">
      <dsp:nvSpPr>
        <dsp:cNvPr id="0" name=""/>
        <dsp:cNvSpPr/>
      </dsp:nvSpPr>
      <dsp:spPr>
        <a:xfrm>
          <a:off x="0" y="1241821"/>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FC4A2-2646-48BA-80D8-63BAD620DBB7}">
      <dsp:nvSpPr>
        <dsp:cNvPr id="0" name=""/>
        <dsp:cNvSpPr/>
      </dsp:nvSpPr>
      <dsp:spPr>
        <a:xfrm>
          <a:off x="0" y="1241821"/>
          <a:ext cx="6991350" cy="124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Industrial and commercial building types are systematically removed from the dataset, streamlining the focus towards residential structures.</a:t>
          </a:r>
          <a:endParaRPr lang="en-US" sz="2300" kern="1200"/>
        </a:p>
      </dsp:txBody>
      <dsp:txXfrm>
        <a:off x="0" y="1241821"/>
        <a:ext cx="6991350" cy="1241821"/>
      </dsp:txXfrm>
    </dsp:sp>
    <dsp:sp modelId="{093D9ED8-80A8-49FD-B998-6ACB6481C2A4}">
      <dsp:nvSpPr>
        <dsp:cNvPr id="0" name=""/>
        <dsp:cNvSpPr/>
      </dsp:nvSpPr>
      <dsp:spPr>
        <a:xfrm>
          <a:off x="0" y="2483643"/>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12CEE-D51B-4DD8-BA44-688C2992DC6B}">
      <dsp:nvSpPr>
        <dsp:cNvPr id="0" name=""/>
        <dsp:cNvSpPr/>
      </dsp:nvSpPr>
      <dsp:spPr>
        <a:xfrm>
          <a:off x="0" y="2483643"/>
          <a:ext cx="6991350" cy="124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Subtypes such as 'Multi &lt; 7' and 'Multi 7+' are excluded, narrowing down the dataset to single-family residential structures.</a:t>
          </a:r>
          <a:endParaRPr lang="en-US" sz="2300" kern="1200"/>
        </a:p>
      </dsp:txBody>
      <dsp:txXfrm>
        <a:off x="0" y="2483643"/>
        <a:ext cx="6991350" cy="1241821"/>
      </dsp:txXfrm>
    </dsp:sp>
    <dsp:sp modelId="{BF1CD799-B800-432D-936B-9DBAF42F0675}">
      <dsp:nvSpPr>
        <dsp:cNvPr id="0" name=""/>
        <dsp:cNvSpPr/>
      </dsp:nvSpPr>
      <dsp:spPr>
        <a:xfrm>
          <a:off x="0" y="3725465"/>
          <a:ext cx="69913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9DBF4-066D-4FA7-91DA-D13B464A7949}">
      <dsp:nvSpPr>
        <dsp:cNvPr id="0" name=""/>
        <dsp:cNvSpPr/>
      </dsp:nvSpPr>
      <dsp:spPr>
        <a:xfrm>
          <a:off x="0" y="3725465"/>
          <a:ext cx="6991350" cy="124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The overall filtering strategy is geared towards optimizing the dataset for urban planning and energy consumption modeling efforts, aligning with the project goals.</a:t>
          </a:r>
          <a:endParaRPr lang="en-US" sz="2300" kern="1200"/>
        </a:p>
      </dsp:txBody>
      <dsp:txXfrm>
        <a:off x="0" y="3725465"/>
        <a:ext cx="6991350" cy="12418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DDF07-D2A2-436A-8052-EA53D86A55D9}">
      <dsp:nvSpPr>
        <dsp:cNvPr id="0" name=""/>
        <dsp:cNvSpPr/>
      </dsp:nvSpPr>
      <dsp:spPr>
        <a:xfrm>
          <a:off x="0" y="584800"/>
          <a:ext cx="11184309" cy="10796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F90F2-0861-4150-808C-5C8F85D70166}">
      <dsp:nvSpPr>
        <dsp:cNvPr id="0" name=""/>
        <dsp:cNvSpPr/>
      </dsp:nvSpPr>
      <dsp:spPr>
        <a:xfrm>
          <a:off x="326588" y="827717"/>
          <a:ext cx="593797" cy="5937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22674-6522-4CA6-9EA9-D4F56BBE472F}">
      <dsp:nvSpPr>
        <dsp:cNvPr id="0" name=""/>
        <dsp:cNvSpPr/>
      </dsp:nvSpPr>
      <dsp:spPr>
        <a:xfrm>
          <a:off x="1246973" y="584800"/>
          <a:ext cx="9937336" cy="1079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1" tIns="114261" rIns="114261" bIns="114261" numCol="1" spcCol="1270" anchor="ctr" anchorCtr="0">
          <a:noAutofit/>
        </a:bodyPr>
        <a:lstStyle/>
        <a:p>
          <a:pPr marL="0" lvl="0" indent="0" algn="l" defTabSz="1111250">
            <a:lnSpc>
              <a:spcPct val="90000"/>
            </a:lnSpc>
            <a:spcBef>
              <a:spcPct val="0"/>
            </a:spcBef>
            <a:spcAft>
              <a:spcPct val="35000"/>
            </a:spcAft>
            <a:buNone/>
          </a:pPr>
          <a:r>
            <a:rPr lang="en-US" sz="2500" b="0" kern="1200"/>
            <a:t>Since our Target variable and Dependent variables are continuous, and we aim to predict a continuous outcome - we chose Linear regression model.</a:t>
          </a:r>
          <a:endParaRPr lang="en-US" sz="2500" kern="1200"/>
        </a:p>
      </dsp:txBody>
      <dsp:txXfrm>
        <a:off x="1246973" y="584800"/>
        <a:ext cx="9937336" cy="1079631"/>
      </dsp:txXfrm>
    </dsp:sp>
    <dsp:sp modelId="{02DE531E-E8C8-41C0-8575-480454405871}">
      <dsp:nvSpPr>
        <dsp:cNvPr id="0" name=""/>
        <dsp:cNvSpPr/>
      </dsp:nvSpPr>
      <dsp:spPr>
        <a:xfrm>
          <a:off x="0" y="1934338"/>
          <a:ext cx="11184309" cy="10796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F92DC-0C7D-429A-B67B-20D57656BCC1}">
      <dsp:nvSpPr>
        <dsp:cNvPr id="0" name=""/>
        <dsp:cNvSpPr/>
      </dsp:nvSpPr>
      <dsp:spPr>
        <a:xfrm>
          <a:off x="326588" y="2177255"/>
          <a:ext cx="593797" cy="5937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6B2C7-9B70-4FA4-B718-45DC4E585D3F}">
      <dsp:nvSpPr>
        <dsp:cNvPr id="0" name=""/>
        <dsp:cNvSpPr/>
      </dsp:nvSpPr>
      <dsp:spPr>
        <a:xfrm>
          <a:off x="1246973" y="1934338"/>
          <a:ext cx="9937336" cy="1079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1" tIns="114261" rIns="114261" bIns="114261" numCol="1" spcCol="1270" anchor="ctr" anchorCtr="0">
          <a:noAutofit/>
        </a:bodyPr>
        <a:lstStyle/>
        <a:p>
          <a:pPr marL="0" lvl="0" indent="0" algn="l" defTabSz="1111250">
            <a:lnSpc>
              <a:spcPct val="90000"/>
            </a:lnSpc>
            <a:spcBef>
              <a:spcPct val="0"/>
            </a:spcBef>
            <a:spcAft>
              <a:spcPct val="35000"/>
            </a:spcAft>
            <a:buNone/>
          </a:pPr>
          <a:r>
            <a:rPr lang="en-US" sz="2500" b="0" kern="1200"/>
            <a:t>Below are the train and test prediction results.</a:t>
          </a:r>
          <a:endParaRPr lang="en-US" sz="2500" kern="1200"/>
        </a:p>
      </dsp:txBody>
      <dsp:txXfrm>
        <a:off x="1246973" y="1934338"/>
        <a:ext cx="9937336" cy="10796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12/5/2023</a:t>
            </a:fld>
            <a:endParaRPr lang="en-US"/>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a:t>
            </a:fld>
            <a:endParaRPr lang="en-US"/>
          </a:p>
        </p:txBody>
      </p:sp>
    </p:spTree>
    <p:extLst>
      <p:ext uri="{BB962C8B-B14F-4D97-AF65-F5344CB8AC3E}">
        <p14:creationId xmlns:p14="http://schemas.microsoft.com/office/powerpoint/2010/main" val="2625186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10</a:t>
            </a:fld>
            <a:endParaRPr lang="en-US"/>
          </a:p>
        </p:txBody>
      </p:sp>
    </p:spTree>
    <p:extLst>
      <p:ext uri="{BB962C8B-B14F-4D97-AF65-F5344CB8AC3E}">
        <p14:creationId xmlns:p14="http://schemas.microsoft.com/office/powerpoint/2010/main" val="425565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a:p>
        </p:txBody>
      </p:sp>
    </p:spTree>
    <p:extLst>
      <p:ext uri="{BB962C8B-B14F-4D97-AF65-F5344CB8AC3E}">
        <p14:creationId xmlns:p14="http://schemas.microsoft.com/office/powerpoint/2010/main" val="325870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12</a:t>
            </a:fld>
            <a:endParaRPr lang="en-US"/>
          </a:p>
        </p:txBody>
      </p:sp>
    </p:spTree>
    <p:extLst>
      <p:ext uri="{BB962C8B-B14F-4D97-AF65-F5344CB8AC3E}">
        <p14:creationId xmlns:p14="http://schemas.microsoft.com/office/powerpoint/2010/main" val="2087928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a:p>
        </p:txBody>
      </p:sp>
    </p:spTree>
    <p:extLst>
      <p:ext uri="{BB962C8B-B14F-4D97-AF65-F5344CB8AC3E}">
        <p14:creationId xmlns:p14="http://schemas.microsoft.com/office/powerpoint/2010/main" val="3281330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14</a:t>
            </a:fld>
            <a:endParaRPr lang="en-US"/>
          </a:p>
        </p:txBody>
      </p:sp>
    </p:spTree>
    <p:extLst>
      <p:ext uri="{BB962C8B-B14F-4D97-AF65-F5344CB8AC3E}">
        <p14:creationId xmlns:p14="http://schemas.microsoft.com/office/powerpoint/2010/main" val="3486220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15</a:t>
            </a:fld>
            <a:endParaRPr lang="en-US"/>
          </a:p>
        </p:txBody>
      </p:sp>
    </p:spTree>
    <p:extLst>
      <p:ext uri="{BB962C8B-B14F-4D97-AF65-F5344CB8AC3E}">
        <p14:creationId xmlns:p14="http://schemas.microsoft.com/office/powerpoint/2010/main" val="2595485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16</a:t>
            </a:fld>
            <a:endParaRPr lang="en-US"/>
          </a:p>
        </p:txBody>
      </p:sp>
    </p:spTree>
    <p:extLst>
      <p:ext uri="{BB962C8B-B14F-4D97-AF65-F5344CB8AC3E}">
        <p14:creationId xmlns:p14="http://schemas.microsoft.com/office/powerpoint/2010/main" val="2543532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a:p>
        </p:txBody>
      </p:sp>
    </p:spTree>
    <p:extLst>
      <p:ext uri="{BB962C8B-B14F-4D97-AF65-F5344CB8AC3E}">
        <p14:creationId xmlns:p14="http://schemas.microsoft.com/office/powerpoint/2010/main" val="93738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18</a:t>
            </a:fld>
            <a:endParaRPr lang="en-US"/>
          </a:p>
        </p:txBody>
      </p:sp>
    </p:spTree>
    <p:extLst>
      <p:ext uri="{BB962C8B-B14F-4D97-AF65-F5344CB8AC3E}">
        <p14:creationId xmlns:p14="http://schemas.microsoft.com/office/powerpoint/2010/main" val="1374670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19</a:t>
            </a:fld>
            <a:endParaRPr lang="en-US"/>
          </a:p>
        </p:txBody>
      </p:sp>
    </p:spTree>
    <p:extLst>
      <p:ext uri="{BB962C8B-B14F-4D97-AF65-F5344CB8AC3E}">
        <p14:creationId xmlns:p14="http://schemas.microsoft.com/office/powerpoint/2010/main" val="422743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a:t>
            </a:fld>
            <a:endParaRPr lang="en-US"/>
          </a:p>
        </p:txBody>
      </p:sp>
    </p:spTree>
    <p:extLst>
      <p:ext uri="{BB962C8B-B14F-4D97-AF65-F5344CB8AC3E}">
        <p14:creationId xmlns:p14="http://schemas.microsoft.com/office/powerpoint/2010/main" val="613214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20</a:t>
            </a:fld>
            <a:endParaRPr lang="en-US"/>
          </a:p>
        </p:txBody>
      </p:sp>
    </p:spTree>
    <p:extLst>
      <p:ext uri="{BB962C8B-B14F-4D97-AF65-F5344CB8AC3E}">
        <p14:creationId xmlns:p14="http://schemas.microsoft.com/office/powerpoint/2010/main" val="2692849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a:p>
        </p:txBody>
      </p:sp>
    </p:spTree>
    <p:extLst>
      <p:ext uri="{BB962C8B-B14F-4D97-AF65-F5344CB8AC3E}">
        <p14:creationId xmlns:p14="http://schemas.microsoft.com/office/powerpoint/2010/main" val="2066486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22</a:t>
            </a:fld>
            <a:endParaRPr lang="en-US"/>
          </a:p>
        </p:txBody>
      </p:sp>
    </p:spTree>
    <p:extLst>
      <p:ext uri="{BB962C8B-B14F-4D97-AF65-F5344CB8AC3E}">
        <p14:creationId xmlns:p14="http://schemas.microsoft.com/office/powerpoint/2010/main" val="1721888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23</a:t>
            </a:fld>
            <a:endParaRPr lang="en-US"/>
          </a:p>
        </p:txBody>
      </p:sp>
    </p:spTree>
    <p:extLst>
      <p:ext uri="{BB962C8B-B14F-4D97-AF65-F5344CB8AC3E}">
        <p14:creationId xmlns:p14="http://schemas.microsoft.com/office/powerpoint/2010/main" val="155964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24</a:t>
            </a:fld>
            <a:endParaRPr lang="en-US"/>
          </a:p>
        </p:txBody>
      </p:sp>
    </p:spTree>
    <p:extLst>
      <p:ext uri="{BB962C8B-B14F-4D97-AF65-F5344CB8AC3E}">
        <p14:creationId xmlns:p14="http://schemas.microsoft.com/office/powerpoint/2010/main" val="129785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25</a:t>
            </a:fld>
            <a:endParaRPr lang="en-US"/>
          </a:p>
        </p:txBody>
      </p:sp>
    </p:spTree>
    <p:extLst>
      <p:ext uri="{BB962C8B-B14F-4D97-AF65-F5344CB8AC3E}">
        <p14:creationId xmlns:p14="http://schemas.microsoft.com/office/powerpoint/2010/main" val="848323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26</a:t>
            </a:fld>
            <a:endParaRPr lang="en-US"/>
          </a:p>
        </p:txBody>
      </p:sp>
    </p:spTree>
    <p:extLst>
      <p:ext uri="{BB962C8B-B14F-4D97-AF65-F5344CB8AC3E}">
        <p14:creationId xmlns:p14="http://schemas.microsoft.com/office/powerpoint/2010/main" val="1269729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27</a:t>
            </a:fld>
            <a:endParaRPr lang="en-US"/>
          </a:p>
        </p:txBody>
      </p:sp>
    </p:spTree>
    <p:extLst>
      <p:ext uri="{BB962C8B-B14F-4D97-AF65-F5344CB8AC3E}">
        <p14:creationId xmlns:p14="http://schemas.microsoft.com/office/powerpoint/2010/main" val="3172044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28</a:t>
            </a:fld>
            <a:endParaRPr lang="en-US"/>
          </a:p>
        </p:txBody>
      </p:sp>
    </p:spTree>
    <p:extLst>
      <p:ext uri="{BB962C8B-B14F-4D97-AF65-F5344CB8AC3E}">
        <p14:creationId xmlns:p14="http://schemas.microsoft.com/office/powerpoint/2010/main" val="20737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30</a:t>
            </a:fld>
            <a:endParaRPr lang="en-US"/>
          </a:p>
        </p:txBody>
      </p:sp>
    </p:spTree>
    <p:extLst>
      <p:ext uri="{BB962C8B-B14F-4D97-AF65-F5344CB8AC3E}">
        <p14:creationId xmlns:p14="http://schemas.microsoft.com/office/powerpoint/2010/main" val="704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3</a:t>
            </a:fld>
            <a:endParaRPr lang="en-US"/>
          </a:p>
        </p:txBody>
      </p:sp>
    </p:spTree>
    <p:extLst>
      <p:ext uri="{BB962C8B-B14F-4D97-AF65-F5344CB8AC3E}">
        <p14:creationId xmlns:p14="http://schemas.microsoft.com/office/powerpoint/2010/main" val="809502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29</a:t>
            </a:fld>
            <a:endParaRPr lang="en-US"/>
          </a:p>
        </p:txBody>
      </p:sp>
    </p:spTree>
    <p:extLst>
      <p:ext uri="{BB962C8B-B14F-4D97-AF65-F5344CB8AC3E}">
        <p14:creationId xmlns:p14="http://schemas.microsoft.com/office/powerpoint/2010/main" val="1355506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31</a:t>
            </a:fld>
            <a:endParaRPr lang="en-US"/>
          </a:p>
        </p:txBody>
      </p:sp>
    </p:spTree>
    <p:extLst>
      <p:ext uri="{BB962C8B-B14F-4D97-AF65-F5344CB8AC3E}">
        <p14:creationId xmlns:p14="http://schemas.microsoft.com/office/powerpoint/2010/main" val="97515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34</a:t>
            </a:fld>
            <a:endParaRPr lang="en-US"/>
          </a:p>
        </p:txBody>
      </p:sp>
    </p:spTree>
    <p:extLst>
      <p:ext uri="{BB962C8B-B14F-4D97-AF65-F5344CB8AC3E}">
        <p14:creationId xmlns:p14="http://schemas.microsoft.com/office/powerpoint/2010/main" val="22625907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35</a:t>
            </a:fld>
            <a:endParaRPr lang="en-US"/>
          </a:p>
        </p:txBody>
      </p:sp>
    </p:spTree>
    <p:extLst>
      <p:ext uri="{BB962C8B-B14F-4D97-AF65-F5344CB8AC3E}">
        <p14:creationId xmlns:p14="http://schemas.microsoft.com/office/powerpoint/2010/main" val="356731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4</a:t>
            </a:fld>
            <a:endParaRPr lang="en-US"/>
          </a:p>
        </p:txBody>
      </p:sp>
    </p:spTree>
    <p:extLst>
      <p:ext uri="{BB962C8B-B14F-4D97-AF65-F5344CB8AC3E}">
        <p14:creationId xmlns:p14="http://schemas.microsoft.com/office/powerpoint/2010/main" val="113398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5</a:t>
            </a:fld>
            <a:endParaRPr lang="en-US"/>
          </a:p>
        </p:txBody>
      </p:sp>
    </p:spTree>
    <p:extLst>
      <p:ext uri="{BB962C8B-B14F-4D97-AF65-F5344CB8AC3E}">
        <p14:creationId xmlns:p14="http://schemas.microsoft.com/office/powerpoint/2010/main" val="338948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6</a:t>
            </a:fld>
            <a:endParaRPr lang="en-US"/>
          </a:p>
        </p:txBody>
      </p:sp>
    </p:spTree>
    <p:extLst>
      <p:ext uri="{BB962C8B-B14F-4D97-AF65-F5344CB8AC3E}">
        <p14:creationId xmlns:p14="http://schemas.microsoft.com/office/powerpoint/2010/main" val="300196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7</a:t>
            </a:fld>
            <a:endParaRPr lang="en-US"/>
          </a:p>
        </p:txBody>
      </p:sp>
    </p:spTree>
    <p:extLst>
      <p:ext uri="{BB962C8B-B14F-4D97-AF65-F5344CB8AC3E}">
        <p14:creationId xmlns:p14="http://schemas.microsoft.com/office/powerpoint/2010/main" val="645720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8</a:t>
            </a:fld>
            <a:endParaRPr lang="en-US"/>
          </a:p>
        </p:txBody>
      </p:sp>
    </p:spTree>
    <p:extLst>
      <p:ext uri="{BB962C8B-B14F-4D97-AF65-F5344CB8AC3E}">
        <p14:creationId xmlns:p14="http://schemas.microsoft.com/office/powerpoint/2010/main" val="59305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C51814-3B91-4036-94D2-3977634EE214}" type="slidenum">
              <a:rPr lang="en-US" smtClean="0"/>
              <a:t>9</a:t>
            </a:fld>
            <a:endParaRPr lang="en-US"/>
          </a:p>
        </p:txBody>
      </p:sp>
    </p:spTree>
    <p:extLst>
      <p:ext uri="{BB962C8B-B14F-4D97-AF65-F5344CB8AC3E}">
        <p14:creationId xmlns:p14="http://schemas.microsoft.com/office/powerpoint/2010/main" val="132384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arget="../media/image27.jpeg" Type="http://schemas.openxmlformats.org/officeDocument/2006/relationships/image"/><Relationship Id="rId3" Target="../diagrams/data5.xml" Type="http://schemas.openxmlformats.org/officeDocument/2006/relationships/diagramData"/><Relationship Id="rId7" Target="../diagrams/drawing5.xml" Type="http://schemas.microsoft.com/office/2007/relationships/diagramDrawing"/><Relationship Id="rId2" Target="../notesSlides/notesSlide12.xml" Type="http://schemas.openxmlformats.org/officeDocument/2006/relationships/notesSlide"/><Relationship Id="rId1" Target="../slideLayouts/slideLayout45.xml" Type="http://schemas.openxmlformats.org/officeDocument/2006/relationships/slideLayout"/><Relationship Id="rId6" Target="../diagrams/colors5.xml" Type="http://schemas.openxmlformats.org/officeDocument/2006/relationships/diagramColors"/><Relationship Id="rId5" Target="../diagrams/quickStyle5.xml" Type="http://schemas.openxmlformats.org/officeDocument/2006/relationships/diagramQuickStyle"/><Relationship Id="rId4" Target="../diagrams/layout5.xml" Type="http://schemas.openxmlformats.org/officeDocument/2006/relationships/diagramLayout"/></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5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arget="../media/image2.jpeg" Type="http://schemas.openxmlformats.org/officeDocument/2006/relationships/image"/><Relationship Id="rId2" Target="../notesSlides/notesSlide2.xml" Type="http://schemas.openxmlformats.org/officeDocument/2006/relationships/notesSlide"/><Relationship Id="rId1" Target="../slideLayouts/slideLayout21.xml" Type="http://schemas.openxmlformats.org/officeDocument/2006/relationships/slideLayout"/><Relationship Id="rId4" Target="../media/image3.png" Type="http://schemas.openxmlformats.org/officeDocument/2006/relationships/image"/></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34.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34.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34.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34.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34.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34.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data.cityofchicago.org/Environment-Sustainable-Development/Energy-Usage-2010/8yq3-m6wp/data"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Ensembles:%20Gradient%20boosting,%20random%20forests,%20bagging,%20voting,%20stacking%20-%20https:/scikit-learn.org/stable/modules/ensemble.html" TargetMode="External"/><Relationship Id="rId4" Type="http://schemas.openxmlformats.org/officeDocument/2006/relationships/hyperlink" Target="https://www.sciencedirect.com/science/article/abs/pii/S2210670722005558"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ChangeAspect="1" noGrp="1"/>
          </p:cNvPicPr>
          <p:nvPr>
            <p:ph idx="10" sz="quarter" type="pic"/>
          </p:nvPr>
        </p:nvPicPr>
        <p:blipFill rotWithShape="1">
          <a:blip cstate="email" r:embed="rId3">
            <a:extLst>
              <a:ext uri="{28A0092B-C50C-407E-A947-70E740481C1C}">
                <a14:useLocalDpi xmlns:a14="http://schemas.microsoft.com/office/drawing/2010/main"/>
              </a:ext>
            </a:extLst>
          </a:blip>
          <a:srcRect l="8" r="8"/>
          <a:stretch/>
        </p:blipFill>
        <p:spPr>
          <a:xfrm>
            <a:off x="571500" y="10"/>
            <a:ext cx="6034088" cy="6857989"/>
          </a:xfrm>
          <a:no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57366" y="2542574"/>
            <a:ext cx="4986338" cy="1693298"/>
          </a:xfrm>
        </p:spPr>
        <p:txBody>
          <a:bodyPr anchor="b">
            <a:normAutofit fontScale="90000"/>
          </a:bodyPr>
          <a:lstStyle/>
          <a:p>
            <a:pPr rtl="0">
              <a:spcBef>
                <a:spcPts val="0"/>
              </a:spcBef>
              <a:spcAft>
                <a:spcPts val="0"/>
              </a:spcAft>
            </a:pPr>
            <a:r>
              <a:rPr b="0" i="0" lang="en-US" sz="3600">
                <a:effectLst/>
              </a:rPr>
              <a:t>Forecasting Energy Consumption in Chicago: </a:t>
            </a:r>
            <a:r>
              <a:rPr b="0" lang="en" sz="3600"/>
              <a:t>A Comprehensive Analysis for Sustainable Urban Development</a:t>
            </a:r>
            <a:br>
              <a:rPr b="0" lang="en" sz="2000"/>
            </a:br>
            <a:br>
              <a:rPr b="0" lang="en" sz="2000"/>
            </a:br>
            <a:endParaRPr b="0" lang="en-US" sz="2000"/>
          </a:p>
        </p:txBody>
      </p:sp>
      <p:sp>
        <p:nvSpPr>
          <p:cNvPr id="8" name="TextBox 7">
            <a:extLst>
              <a:ext uri="{FF2B5EF4-FFF2-40B4-BE49-F238E27FC236}">
                <a16:creationId xmlns:a16="http://schemas.microsoft.com/office/drawing/2014/main" id="{4524A68A-BBEA-9744-6F71-E2C0CC50D30A}"/>
              </a:ext>
            </a:extLst>
          </p:cNvPr>
          <p:cNvSpPr txBox="1"/>
          <p:nvPr/>
        </p:nvSpPr>
        <p:spPr>
          <a:xfrm>
            <a:off x="8880193" y="3651813"/>
            <a:ext cx="2566686" cy="2542363"/>
          </a:xfrm>
          <a:prstGeom prst="rect">
            <a:avLst/>
          </a:prstGeom>
          <a:noFill/>
        </p:spPr>
        <p:txBody>
          <a:bodyPr wrap="square">
            <a:spAutoFit/>
          </a:bodyPr>
          <a:lstStyle/>
          <a:p>
            <a:pPr>
              <a:lnSpc>
                <a:spcPct val="150000"/>
              </a:lnSpc>
            </a:pPr>
            <a:r>
              <a:rPr b="0" lang="en" sz="1800">
                <a:solidFill>
                  <a:schemeClr val="bg1"/>
                </a:solidFill>
              </a:rPr>
              <a:t>Group 3:</a:t>
            </a:r>
            <a:br>
              <a:rPr b="0" lang="en" sz="1800">
                <a:solidFill>
                  <a:schemeClr val="bg1"/>
                </a:solidFill>
              </a:rPr>
            </a:br>
            <a:r>
              <a:rPr b="1" i="0" lang="en-US" strike="noStrike" sz="1800" u="none">
                <a:solidFill>
                  <a:schemeClr val="bg1"/>
                </a:solidFill>
                <a:effectLst/>
              </a:rPr>
              <a:t>Anvesh Reddy </a:t>
            </a:r>
            <a:r>
              <a:rPr b="1" err="1" i="0" lang="en-US" strike="noStrike" sz="1800" u="none">
                <a:solidFill>
                  <a:schemeClr val="bg1"/>
                </a:solidFill>
                <a:effectLst/>
              </a:rPr>
              <a:t>Pasula</a:t>
            </a:r>
            <a:br>
              <a:rPr b="0" lang="en-US" sz="1800">
                <a:solidFill>
                  <a:schemeClr val="bg1"/>
                </a:solidFill>
                <a:effectLst/>
              </a:rPr>
            </a:br>
            <a:r>
              <a:rPr b="1" i="0" lang="en-US" strike="noStrike" sz="1800" u="none">
                <a:solidFill>
                  <a:schemeClr val="bg1"/>
                </a:solidFill>
                <a:effectLst/>
              </a:rPr>
              <a:t>Rashmini Akkapally</a:t>
            </a:r>
            <a:br>
              <a:rPr b="0" lang="en-US" sz="1800">
                <a:solidFill>
                  <a:schemeClr val="bg1"/>
                </a:solidFill>
                <a:effectLst/>
              </a:rPr>
            </a:br>
            <a:r>
              <a:rPr b="1" err="1" i="0" lang="en-US" strike="noStrike" sz="1800" u="none">
                <a:solidFill>
                  <a:schemeClr val="bg1"/>
                </a:solidFill>
                <a:effectLst/>
              </a:rPr>
              <a:t>Jyothsna</a:t>
            </a:r>
            <a:r>
              <a:rPr b="1" i="0" lang="en-US" strike="noStrike" sz="1800" u="none">
                <a:solidFill>
                  <a:schemeClr val="bg1"/>
                </a:solidFill>
                <a:effectLst/>
              </a:rPr>
              <a:t> </a:t>
            </a:r>
            <a:r>
              <a:rPr b="1" err="1" i="0" lang="en-US" strike="noStrike" sz="1800" u="none">
                <a:solidFill>
                  <a:schemeClr val="bg1"/>
                </a:solidFill>
                <a:effectLst/>
              </a:rPr>
              <a:t>Abboju</a:t>
            </a:r>
            <a:br>
              <a:rPr b="0" lang="en-US" sz="1800">
                <a:solidFill>
                  <a:schemeClr val="bg1"/>
                </a:solidFill>
                <a:effectLst/>
              </a:rPr>
            </a:br>
            <a:r>
              <a:rPr b="1" i="0" lang="en-US" strike="noStrike" sz="1800" u="none">
                <a:solidFill>
                  <a:schemeClr val="bg1"/>
                </a:solidFill>
                <a:effectLst/>
              </a:rPr>
              <a:t>Shankar Chandra</a:t>
            </a:r>
            <a:br>
              <a:rPr b="0" lang="en-US" sz="1800">
                <a:solidFill>
                  <a:schemeClr val="bg1"/>
                </a:solidFill>
                <a:effectLst/>
              </a:rPr>
            </a:br>
            <a:r>
              <a:rPr b="1" i="0" lang="en-US" strike="noStrike" sz="1800" u="none">
                <a:solidFill>
                  <a:schemeClr val="bg1"/>
                </a:solidFill>
                <a:effectLst/>
              </a:rPr>
              <a:t>Rahul Bojja</a:t>
            </a:r>
            <a:endParaRPr lang="en-US">
              <a:solidFill>
                <a:schemeClr val="bg1"/>
              </a:solidFill>
            </a:endParaRP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25034" y="258333"/>
            <a:ext cx="9774197" cy="709573"/>
          </a:xfrm>
        </p:spPr>
        <p:txBody>
          <a:bodyPr anchor="b">
            <a:noAutofit/>
          </a:bodyPr>
          <a:lstStyle/>
          <a:p>
            <a:r>
              <a:rPr lang="en-US" sz="4400"/>
              <a:t>Data Analysis and Cleaning Cont.</a:t>
            </a:r>
          </a:p>
        </p:txBody>
      </p:sp>
      <p:pic>
        <p:nvPicPr>
          <p:cNvPr id="2" name="Google Shape;121;p21">
            <a:extLst>
              <a:ext uri="{FF2B5EF4-FFF2-40B4-BE49-F238E27FC236}">
                <a16:creationId xmlns:a16="http://schemas.microsoft.com/office/drawing/2014/main" id="{DE26EA6C-94B8-07D0-9135-48085E51B299}"/>
              </a:ext>
            </a:extLst>
          </p:cNvPr>
          <p:cNvPicPr preferRelativeResize="0"/>
          <p:nvPr/>
        </p:nvPicPr>
        <p:blipFill>
          <a:blip r:embed="rId3"/>
          <a:stretch>
            <a:fillRect/>
          </a:stretch>
        </p:blipFill>
        <p:spPr>
          <a:xfrm>
            <a:off x="5346700" y="1620781"/>
            <a:ext cx="6172200" cy="4166234"/>
          </a:xfrm>
          <a:prstGeom prst="rect">
            <a:avLst/>
          </a:prstGeom>
          <a:noFill/>
          <a:ln>
            <a:noFill/>
          </a:ln>
        </p:spPr>
      </p:pic>
      <p:sp>
        <p:nvSpPr>
          <p:cNvPr id="5" name="Rectangle 2">
            <a:extLst>
              <a:ext uri="{FF2B5EF4-FFF2-40B4-BE49-F238E27FC236}">
                <a16:creationId xmlns:a16="http://schemas.microsoft.com/office/drawing/2014/main" id="{5F4B3EEE-5C75-7107-1816-1B0E5F5CF197}"/>
              </a:ext>
            </a:extLst>
          </p:cNvPr>
          <p:cNvSpPr>
            <a:spLocks noGrp="1" noChangeArrowheads="1"/>
          </p:cNvSpPr>
          <p:nvPr>
            <p:ph type="body" sz="half" idx="2"/>
          </p:nvPr>
        </p:nvSpPr>
        <p:spPr bwMode="auto">
          <a:xfrm>
            <a:off x="625034" y="1053296"/>
            <a:ext cx="4641448" cy="530120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effectLst/>
              </a:rPr>
              <a:t>The dataset includes various building types, each categorized with specific subtypes to provide detailed insights into the diverse structures present in the city.</a:t>
            </a: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Commercial:</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Commercial    7775</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Multi &lt; 7        6731</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Multi 7+         2396</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Municipal         282</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Single Family       1</a:t>
            </a: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Industrial:</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Industrial    42</a:t>
            </a: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Residential:</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Single Family 26365</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Multi &lt; 7        20553</a:t>
            </a:r>
          </a:p>
          <a:p>
            <a:pPr marL="91440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Multi 7+          2829</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a:ln>
                  <a:noFill/>
                </a:ln>
                <a:effectLst/>
              </a:rPr>
            </a:br>
            <a:endParaRPr kumimoji="0" lang="en-US" altLang="en-US" sz="1800" b="0" i="0" u="none" strike="noStrike" cap="none" normalizeH="0" baseline="0">
              <a:ln>
                <a:noFill/>
              </a:ln>
              <a:effectLst/>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10</a:t>
            </a:fld>
            <a:endParaRPr lang="en-US" sz="800"/>
          </a:p>
        </p:txBody>
      </p:sp>
    </p:spTree>
    <p:extLst>
      <p:ext uri="{BB962C8B-B14F-4D97-AF65-F5344CB8AC3E}">
        <p14:creationId xmlns:p14="http://schemas.microsoft.com/office/powerpoint/2010/main" val="195864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432667" y="173432"/>
            <a:ext cx="5272764" cy="1551573"/>
          </a:xfrm>
        </p:spPr>
        <p:txBody>
          <a:bodyPr anchor="b">
            <a:normAutofit/>
          </a:bodyPr>
          <a:lstStyle/>
          <a:p>
            <a:r>
              <a:rPr lang="en-US"/>
              <a:t>Data Analysis and Cleaning Cont.</a:t>
            </a:r>
          </a:p>
        </p:txBody>
      </p:sp>
      <p:sp>
        <p:nvSpPr>
          <p:cNvPr id="18" name="Text Placeholder 17">
            <a:extLst>
              <a:ext uri="{FF2B5EF4-FFF2-40B4-BE49-F238E27FC236}">
                <a16:creationId xmlns:a16="http://schemas.microsoft.com/office/drawing/2014/main" id="{ED42596E-DB09-43F7-A053-18CEB2DDE639}"/>
              </a:ext>
            </a:extLst>
          </p:cNvPr>
          <p:cNvSpPr>
            <a:spLocks noGrp="1"/>
          </p:cNvSpPr>
          <p:nvPr>
            <p:ph idx="1"/>
          </p:nvPr>
        </p:nvSpPr>
        <p:spPr>
          <a:xfrm>
            <a:off x="6432667" y="1886673"/>
            <a:ext cx="5272764" cy="4901409"/>
          </a:xfrm>
        </p:spPr>
        <p:txBody>
          <a:bodyPr>
            <a:normAutofit fontScale="47500" lnSpcReduction="20000"/>
          </a:bodyPr>
          <a:lstStyle/>
          <a:p>
            <a:pPr marL="457200" marR="0" lvl="0" indent="-304800" algn="just" rtl="0">
              <a:spcBef>
                <a:spcPts val="0"/>
              </a:spcBef>
              <a:spcAft>
                <a:spcPts val="600"/>
              </a:spcAft>
              <a:buSzPts val="1200"/>
              <a:buFont typeface="Times New Roman"/>
              <a:buChar char="●"/>
            </a:pPr>
            <a:r>
              <a:rPr lang="en-US" sz="5000"/>
              <a:t>There are six building sub types in the data set those are categorized into Multi &lt; 7,  Multi 7+, Commercial, Single Family, Municipal, Industrial.</a:t>
            </a:r>
          </a:p>
          <a:p>
            <a:pPr marL="152400" marR="0" lvl="0" indent="0" algn="just" rtl="0">
              <a:spcBef>
                <a:spcPts val="0"/>
              </a:spcBef>
              <a:spcAft>
                <a:spcPts val="600"/>
              </a:spcAft>
              <a:buSzPts val="1200"/>
              <a:buNone/>
            </a:pPr>
            <a:endParaRPr lang="en-US" sz="5000"/>
          </a:p>
          <a:p>
            <a:pPr marL="457200" lvl="0" indent="-304800" algn="just" rtl="0">
              <a:spcBef>
                <a:spcPts val="0"/>
              </a:spcBef>
              <a:spcAft>
                <a:spcPts val="600"/>
              </a:spcAft>
              <a:buSzPts val="1200"/>
              <a:buFont typeface="Times New Roman"/>
              <a:buChar char="●"/>
            </a:pPr>
            <a:r>
              <a:rPr lang="en-US" sz="5000"/>
              <a:t>Below are the number of records present in each building sub type:</a:t>
            </a:r>
          </a:p>
          <a:p>
            <a:pPr marL="0" lvl="0" indent="0" algn="just" rtl="0">
              <a:spcBef>
                <a:spcPts val="0"/>
              </a:spcBef>
              <a:spcAft>
                <a:spcPts val="600"/>
              </a:spcAft>
              <a:buNone/>
            </a:pPr>
            <a:endParaRPr lang="en-US" sz="5000">
              <a:highlight>
                <a:srgbClr val="FFFFFF"/>
              </a:highlight>
            </a:endParaRPr>
          </a:p>
          <a:p>
            <a:pPr marL="914400" marR="0" lvl="0" indent="0" algn="just" rtl="0">
              <a:spcBef>
                <a:spcPts val="0"/>
              </a:spcBef>
              <a:spcAft>
                <a:spcPts val="600"/>
              </a:spcAft>
              <a:buNone/>
            </a:pPr>
            <a:r>
              <a:rPr lang="en-US" sz="5000"/>
              <a:t>Multi &lt; 7        27284</a:t>
            </a:r>
          </a:p>
          <a:p>
            <a:pPr marL="914400" marR="0" lvl="0" indent="0" algn="just" rtl="0">
              <a:spcBef>
                <a:spcPts val="0"/>
              </a:spcBef>
              <a:spcAft>
                <a:spcPts val="600"/>
              </a:spcAft>
              <a:buNone/>
            </a:pPr>
            <a:r>
              <a:rPr lang="en-US" sz="5000"/>
              <a:t>Single Family 26366</a:t>
            </a:r>
          </a:p>
          <a:p>
            <a:pPr marL="914400" marR="0" lvl="0" indent="0" algn="just" rtl="0">
              <a:spcBef>
                <a:spcPts val="0"/>
              </a:spcBef>
              <a:spcAft>
                <a:spcPts val="600"/>
              </a:spcAft>
              <a:buNone/>
            </a:pPr>
            <a:r>
              <a:rPr lang="en-US" sz="5000"/>
              <a:t>Commercial    7775</a:t>
            </a:r>
          </a:p>
          <a:p>
            <a:pPr marL="914400" marR="0" lvl="0" indent="0" algn="just" rtl="0">
              <a:spcBef>
                <a:spcPts val="0"/>
              </a:spcBef>
              <a:spcAft>
                <a:spcPts val="600"/>
              </a:spcAft>
              <a:buNone/>
            </a:pPr>
            <a:r>
              <a:rPr lang="en-US" sz="5000"/>
              <a:t>Multi 7+          5225</a:t>
            </a:r>
          </a:p>
          <a:p>
            <a:pPr marL="914400" marR="0" lvl="0" indent="0" algn="just" rtl="0">
              <a:spcBef>
                <a:spcPts val="0"/>
              </a:spcBef>
              <a:spcAft>
                <a:spcPts val="600"/>
              </a:spcAft>
              <a:buNone/>
            </a:pPr>
            <a:r>
              <a:rPr lang="en-US" sz="5000"/>
              <a:t>Municipal        282</a:t>
            </a:r>
          </a:p>
          <a:p>
            <a:pPr marL="914400" marR="0" lvl="0" indent="0" algn="just" rtl="0">
              <a:spcBef>
                <a:spcPts val="0"/>
              </a:spcBef>
              <a:spcAft>
                <a:spcPts val="600"/>
              </a:spcAft>
              <a:buNone/>
            </a:pPr>
            <a:r>
              <a:rPr lang="en-US" sz="5000"/>
              <a:t>Industrial         42</a:t>
            </a:r>
          </a:p>
          <a:p>
            <a:pPr marL="457200" marR="0" lvl="0" indent="-304800" algn="just" rtl="0">
              <a:spcBef>
                <a:spcPts val="0"/>
              </a:spcBef>
              <a:spcAft>
                <a:spcPts val="600"/>
              </a:spcAft>
              <a:buSzPts val="1200"/>
              <a:buFont typeface="Times New Roman"/>
              <a:buChar char="●"/>
            </a:pPr>
            <a:endParaRPr lang="en-US" sz="1100">
              <a:highlight>
                <a:srgbClr val="FFFFFF"/>
              </a:highlight>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11</a:t>
            </a:fld>
            <a:endParaRPr lang="en-US" sz="800"/>
          </a:p>
        </p:txBody>
      </p:sp>
      <p:pic>
        <p:nvPicPr>
          <p:cNvPr id="4" name="Picture 3">
            <a:extLst>
              <a:ext uri="{FF2B5EF4-FFF2-40B4-BE49-F238E27FC236}">
                <a16:creationId xmlns:a16="http://schemas.microsoft.com/office/drawing/2014/main" id="{3D9AD8A2-5BDC-C71B-FB18-6EBB4268139C}"/>
              </a:ext>
            </a:extLst>
          </p:cNvPr>
          <p:cNvPicPr>
            <a:picLocks noChangeAspect="1"/>
          </p:cNvPicPr>
          <p:nvPr/>
        </p:nvPicPr>
        <p:blipFill>
          <a:blip r:embed="rId3"/>
          <a:stretch>
            <a:fillRect/>
          </a:stretch>
        </p:blipFill>
        <p:spPr>
          <a:xfrm>
            <a:off x="613458" y="1296175"/>
            <a:ext cx="5642201" cy="4248097"/>
          </a:xfrm>
          <a:prstGeom prst="rect">
            <a:avLst/>
          </a:prstGeom>
          <a:noFill/>
        </p:spPr>
      </p:pic>
    </p:spTree>
    <p:extLst>
      <p:ext uri="{BB962C8B-B14F-4D97-AF65-F5344CB8AC3E}">
        <p14:creationId xmlns:p14="http://schemas.microsoft.com/office/powerpoint/2010/main" val="392163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371475" y="260351"/>
            <a:ext cx="11520488" cy="758824"/>
          </a:xfrm>
        </p:spPr>
        <p:txBody>
          <a:bodyPr anchor="ctr">
            <a:normAutofit/>
          </a:bodyPr>
          <a:lstStyle/>
          <a:p>
            <a:r>
              <a:rPr lang="en-US"/>
              <a:t>Data Analysis and Cleaning Cont.</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12</a:t>
            </a:fld>
            <a:endParaRPr lang="en-US" sz="800"/>
          </a:p>
        </p:txBody>
      </p:sp>
      <p:graphicFrame>
        <p:nvGraphicFramePr>
          <p:cNvPr id="18" name="Rectangle 2">
            <a:extLst>
              <a:ext uri="{FF2B5EF4-FFF2-40B4-BE49-F238E27FC236}">
                <a16:creationId xmlns:a16="http://schemas.microsoft.com/office/drawing/2014/main" id="{3E7A39F1-3C74-08E8-6CD8-618C37D534B3}"/>
              </a:ext>
            </a:extLst>
          </p:cNvPr>
          <p:cNvGraphicFramePr/>
          <p:nvPr>
            <p:extLst>
              <p:ext uri="{D42A27DB-BD31-4B8C-83A1-F6EECF244321}">
                <p14:modId xmlns:p14="http://schemas.microsoft.com/office/powerpoint/2010/main" val="2310197607"/>
              </p:ext>
            </p:extLst>
          </p:nvPr>
        </p:nvGraphicFramePr>
        <p:xfrm>
          <a:off x="4965927" y="1338717"/>
          <a:ext cx="6991350" cy="496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hand touching a circular blue light&#10;&#10;Description automatically generated">
            <a:extLst>
              <a:ext uri="{FF2B5EF4-FFF2-40B4-BE49-F238E27FC236}">
                <a16:creationId xmlns:a16="http://schemas.microsoft.com/office/drawing/2014/main" id="{B9E4E4EA-01BE-AD64-BC68-463CE1E51674}"/>
              </a:ext>
            </a:extLst>
          </p:cNvPr>
          <p:cNvPicPr>
            <a:picLocks noChangeAspect="1"/>
          </p:cNvPicPr>
          <p:nvPr/>
        </p:nvPicPr>
        <p:blipFill>
          <a:blip r:embed="rId8"/>
          <a:stretch>
            <a:fillRect/>
          </a:stretch>
        </p:blipFill>
        <p:spPr>
          <a:xfrm>
            <a:off x="474313" y="1342663"/>
            <a:ext cx="4229973" cy="4722471"/>
          </a:xfrm>
          <a:prstGeom prst="rect">
            <a:avLst/>
          </a:prstGeom>
        </p:spPr>
      </p:pic>
    </p:spTree>
    <p:extLst>
      <p:ext uri="{BB962C8B-B14F-4D97-AF65-F5344CB8AC3E}">
        <p14:creationId xmlns:p14="http://schemas.microsoft.com/office/powerpoint/2010/main" val="344738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25033" y="322332"/>
            <a:ext cx="9774197" cy="709573"/>
          </a:xfrm>
        </p:spPr>
        <p:txBody>
          <a:bodyPr anchor="b">
            <a:noAutofit/>
          </a:bodyPr>
          <a:lstStyle/>
          <a:p>
            <a:r>
              <a:rPr lang="en-US" sz="4400"/>
              <a:t>Data Analysis and Cleaning Cont.</a:t>
            </a:r>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type="body" sz="half" idx="2"/>
          </p:nvPr>
        </p:nvSpPr>
        <p:spPr bwMode="auto">
          <a:xfrm>
            <a:off x="625033" y="1458410"/>
            <a:ext cx="5023413" cy="489609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ts val="600"/>
              </a:spcAft>
              <a:buClrTx/>
              <a:buSzTx/>
              <a:buFontTx/>
              <a:buNone/>
              <a:tabLst/>
            </a:pPr>
            <a:r>
              <a:rPr lang="en-US" sz="2200" b="1" i="0">
                <a:solidFill>
                  <a:srgbClr val="374151"/>
                </a:solidFill>
                <a:effectLst/>
                <a:latin typeface="+mn-lt"/>
              </a:rPr>
              <a:t>Null Value treatment :</a:t>
            </a:r>
          </a:p>
          <a:p>
            <a:pPr marR="0" lvl="0" defTabSz="914400" rtl="0" eaLnBrk="0" fontAlgn="base" latinLnBrk="0" hangingPunct="0">
              <a:lnSpc>
                <a:spcPct val="100000"/>
              </a:lnSpc>
              <a:spcBef>
                <a:spcPct val="0"/>
              </a:spcBef>
              <a:spcAft>
                <a:spcPts val="600"/>
              </a:spcAft>
              <a:buClrTx/>
              <a:buSzTx/>
              <a:tabLst/>
            </a:pPr>
            <a:br>
              <a:rPr lang="en-US" sz="2200" b="0" i="0">
                <a:solidFill>
                  <a:srgbClr val="374151"/>
                </a:solidFill>
                <a:effectLst/>
                <a:latin typeface="+mn-lt"/>
              </a:rPr>
            </a:br>
            <a:r>
              <a:rPr lang="en-US" sz="2200" b="0" i="0">
                <a:solidFill>
                  <a:srgbClr val="374151"/>
                </a:solidFill>
                <a:effectLst/>
                <a:latin typeface="+mn-lt"/>
              </a:rPr>
              <a:t>Null values in critical columns, including 'BUILDING TYPE', 'BUILDING_SUBTYPE', 'TOTAL KWH', 'TOTAL THERMS', 'ELECTRICITY ACCOUNTS', 'GAS ACCOUNTS', 'TOTAL POPULATION', 'OCCUPIED UNITS', 'RENTER-OCCUPIED HOUSING UNITS', 'RENTER-OCCUPIED HOUSING PERCENTAGE', 'ZERO KWH ACCOUNTS', 'KWH TOTAL SQFT', and 'THERMS TOTAL SQFT', have been removed.</a:t>
            </a:r>
            <a:endParaRPr kumimoji="0" lang="en-US" altLang="en-US" sz="2200" b="0" i="0" u="none" strike="noStrike" cap="none" normalizeH="0" baseline="0">
              <a:ln>
                <a:noFill/>
              </a:ln>
              <a:effectLst/>
              <a:latin typeface="+mn-lt"/>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13</a:t>
            </a:fld>
            <a:endParaRPr lang="en-US" sz="800"/>
          </a:p>
        </p:txBody>
      </p:sp>
      <p:pic>
        <p:nvPicPr>
          <p:cNvPr id="4" name="Google Shape;135;p23">
            <a:extLst>
              <a:ext uri="{FF2B5EF4-FFF2-40B4-BE49-F238E27FC236}">
                <a16:creationId xmlns:a16="http://schemas.microsoft.com/office/drawing/2014/main" id="{298115EA-8AC8-5BD8-5960-30520EBC7FA4}"/>
              </a:ext>
            </a:extLst>
          </p:cNvPr>
          <p:cNvPicPr preferRelativeResize="0"/>
          <p:nvPr/>
        </p:nvPicPr>
        <p:blipFill>
          <a:blip r:embed="rId3">
            <a:alphaModFix/>
          </a:blip>
          <a:stretch>
            <a:fillRect/>
          </a:stretch>
        </p:blipFill>
        <p:spPr>
          <a:xfrm>
            <a:off x="5844783" y="1606086"/>
            <a:ext cx="5860648" cy="4574795"/>
          </a:xfrm>
          <a:prstGeom prst="rect">
            <a:avLst/>
          </a:prstGeom>
          <a:noFill/>
          <a:ln>
            <a:noFill/>
          </a:ln>
        </p:spPr>
      </p:pic>
    </p:spTree>
    <p:extLst>
      <p:ext uri="{BB962C8B-B14F-4D97-AF65-F5344CB8AC3E}">
        <p14:creationId xmlns:p14="http://schemas.microsoft.com/office/powerpoint/2010/main" val="107688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54594" y="275041"/>
            <a:ext cx="9403807" cy="714737"/>
          </a:xfrm>
        </p:spPr>
        <p:txBody>
          <a:bodyPr anchor="b">
            <a:normAutofit/>
          </a:bodyPr>
          <a:lstStyle/>
          <a:p>
            <a:r>
              <a:rPr lang="en-US" sz="4400"/>
              <a:t>Exploratory Data Analysis</a:t>
            </a:r>
            <a:endParaRPr lang="en-US" sz="1300">
              <a:cs typeface="Calibri"/>
            </a:endParaRPr>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type="body" sz="half" idx="2"/>
          </p:nvPr>
        </p:nvSpPr>
        <p:spPr bwMode="auto">
          <a:xfrm>
            <a:off x="428263" y="1075793"/>
            <a:ext cx="11090637" cy="100989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a:ln>
                  <a:noFill/>
                </a:ln>
                <a:effectLst/>
                <a:latin typeface="+mj-lt"/>
              </a:rPr>
              <a:t>Top 10 Community Areas with Highest Total kWh:</a:t>
            </a: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14</a:t>
            </a:fld>
            <a:endParaRPr lang="en-US" sz="800"/>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14</a:t>
            </a:fld>
            <a:endParaRPr lang="en-US" sz="800"/>
          </a:p>
        </p:txBody>
      </p:sp>
      <p:pic>
        <p:nvPicPr>
          <p:cNvPr id="6" name="Picture 5">
            <a:extLst>
              <a:ext uri="{FF2B5EF4-FFF2-40B4-BE49-F238E27FC236}">
                <a16:creationId xmlns:a16="http://schemas.microsoft.com/office/drawing/2014/main" id="{FA025FBC-3746-4E4C-C81C-E1D03DFE4635}"/>
              </a:ext>
            </a:extLst>
          </p:cNvPr>
          <p:cNvPicPr>
            <a:picLocks noChangeAspect="1"/>
          </p:cNvPicPr>
          <p:nvPr/>
        </p:nvPicPr>
        <p:blipFill>
          <a:blip r:embed="rId3"/>
          <a:stretch>
            <a:fillRect/>
          </a:stretch>
        </p:blipFill>
        <p:spPr>
          <a:xfrm>
            <a:off x="534376" y="1580738"/>
            <a:ext cx="7174363" cy="4942390"/>
          </a:xfrm>
          <a:prstGeom prst="rect">
            <a:avLst/>
          </a:prstGeom>
        </p:spPr>
      </p:pic>
      <p:pic>
        <p:nvPicPr>
          <p:cNvPr id="9" name="Picture 8">
            <a:extLst>
              <a:ext uri="{FF2B5EF4-FFF2-40B4-BE49-F238E27FC236}">
                <a16:creationId xmlns:a16="http://schemas.microsoft.com/office/drawing/2014/main" id="{9AAF2137-CF44-2145-0987-46C23CC6C252}"/>
              </a:ext>
            </a:extLst>
          </p:cNvPr>
          <p:cNvPicPr>
            <a:picLocks noChangeAspect="1"/>
          </p:cNvPicPr>
          <p:nvPr/>
        </p:nvPicPr>
        <p:blipFill>
          <a:blip r:embed="rId4"/>
          <a:stretch>
            <a:fillRect/>
          </a:stretch>
        </p:blipFill>
        <p:spPr>
          <a:xfrm>
            <a:off x="8154203" y="1875099"/>
            <a:ext cx="3551228" cy="3460830"/>
          </a:xfrm>
          <a:prstGeom prst="rect">
            <a:avLst/>
          </a:prstGeom>
        </p:spPr>
      </p:pic>
    </p:spTree>
    <p:extLst>
      <p:ext uri="{BB962C8B-B14F-4D97-AF65-F5344CB8AC3E}">
        <p14:creationId xmlns:p14="http://schemas.microsoft.com/office/powerpoint/2010/main" val="135234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ctrTitle"/>
          </p:nvPr>
        </p:nvSpPr>
        <p:spPr>
          <a:xfrm>
            <a:off x="371476" y="216042"/>
            <a:ext cx="4416424" cy="2182811"/>
          </a:xfrm>
        </p:spPr>
        <p:txBody>
          <a:bodyPr anchor="b">
            <a:normAutofit/>
          </a:bodyPr>
          <a:lstStyle/>
          <a:p>
            <a:r>
              <a:rPr lang="en-US" sz="4400"/>
              <a:t>Exploratory Data Analysis Cont.</a:t>
            </a:r>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type="subTitle" idx="1"/>
          </p:nvPr>
        </p:nvSpPr>
        <p:spPr bwMode="auto">
          <a:xfrm>
            <a:off x="371476" y="2662177"/>
            <a:ext cx="4416424" cy="325248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sz="2200" b="1" i="0">
                <a:solidFill>
                  <a:schemeClr val="bg1"/>
                </a:solidFill>
                <a:effectLst/>
                <a:latin typeface="+mn-lt"/>
              </a:rPr>
              <a:t>Seasonal Variation in Electricity Consumption: Total kWh Across Months.</a:t>
            </a:r>
          </a:p>
          <a:p>
            <a:pPr>
              <a:spcAft>
                <a:spcPts val="600"/>
              </a:spcAft>
            </a:pPr>
            <a:endParaRPr lang="en-US" sz="2200" b="1" i="0">
              <a:solidFill>
                <a:schemeClr val="bg1"/>
              </a:solidFill>
              <a:effectLst/>
              <a:latin typeface="+mn-lt"/>
            </a:endParaRPr>
          </a:p>
          <a:p>
            <a:pPr>
              <a:spcAft>
                <a:spcPts val="600"/>
              </a:spcAft>
            </a:pPr>
            <a:r>
              <a:rPr lang="en-US" sz="2200" b="1" i="0">
                <a:solidFill>
                  <a:schemeClr val="bg1"/>
                </a:solidFill>
                <a:effectLst/>
                <a:latin typeface="+mn-lt"/>
              </a:rPr>
              <a:t>Seasonal energy peaks in July and June result from heightened air conditioning use in summer, while increased demand in December and November is driven by heating needs, festive lighting, and higher building occupancy during holidays.</a:t>
            </a:r>
          </a:p>
          <a:p>
            <a:pPr>
              <a:spcAft>
                <a:spcPts val="600"/>
              </a:spcAft>
            </a:pPr>
            <a:endParaRPr lang="en-US" sz="2200" b="1">
              <a:solidFill>
                <a:schemeClr val="bg1"/>
              </a:solidFill>
              <a:latin typeface="+mn-lt"/>
            </a:endParaRPr>
          </a:p>
          <a:p>
            <a:pPr>
              <a:spcAft>
                <a:spcPts val="600"/>
              </a:spcAft>
            </a:pPr>
            <a:endParaRPr lang="en-US" sz="2200" b="1" i="0">
              <a:solidFill>
                <a:schemeClr val="bg1"/>
              </a:solidFill>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a:ln>
                <a:noFill/>
              </a:ln>
              <a:solidFill>
                <a:schemeClr val="bg1"/>
              </a:solidFill>
              <a:effectLst/>
              <a:latin typeface="+mn-lt"/>
            </a:endParaRPr>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15</a:t>
            </a:fld>
            <a:endParaRPr lang="en-US" sz="800"/>
          </a:p>
        </p:txBody>
      </p:sp>
      <p:pic>
        <p:nvPicPr>
          <p:cNvPr id="8" name="Picture 7">
            <a:extLst>
              <a:ext uri="{FF2B5EF4-FFF2-40B4-BE49-F238E27FC236}">
                <a16:creationId xmlns:a16="http://schemas.microsoft.com/office/drawing/2014/main" id="{53644598-24F5-4E6F-F07B-0E51479A849E}"/>
              </a:ext>
            </a:extLst>
          </p:cNvPr>
          <p:cNvPicPr>
            <a:picLocks noChangeAspect="1"/>
          </p:cNvPicPr>
          <p:nvPr/>
        </p:nvPicPr>
        <p:blipFill>
          <a:blip r:embed="rId3"/>
          <a:stretch>
            <a:fillRect/>
          </a:stretch>
        </p:blipFill>
        <p:spPr>
          <a:xfrm>
            <a:off x="5037720" y="679666"/>
            <a:ext cx="6479090" cy="5776461"/>
          </a:xfrm>
          <a:prstGeom prst="rect">
            <a:avLst/>
          </a:prstGeom>
        </p:spPr>
      </p:pic>
    </p:spTree>
    <p:extLst>
      <p:ext uri="{BB962C8B-B14F-4D97-AF65-F5344CB8AC3E}">
        <p14:creationId xmlns:p14="http://schemas.microsoft.com/office/powerpoint/2010/main" val="411420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77743" y="172970"/>
            <a:ext cx="9403807" cy="714737"/>
          </a:xfrm>
        </p:spPr>
        <p:txBody>
          <a:bodyPr anchor="b">
            <a:normAutofit/>
          </a:bodyPr>
          <a:lstStyle/>
          <a:p>
            <a:r>
              <a:rPr lang="en-US" sz="4400"/>
              <a:t>Exploratory Data Analysis Cont.</a:t>
            </a:r>
          </a:p>
        </p:txBody>
      </p:sp>
      <p:pic>
        <p:nvPicPr>
          <p:cNvPr id="6" name="Picture 5">
            <a:extLst>
              <a:ext uri="{FF2B5EF4-FFF2-40B4-BE49-F238E27FC236}">
                <a16:creationId xmlns:a16="http://schemas.microsoft.com/office/drawing/2014/main" id="{0D3E276D-91FF-81CC-1334-DD22EF2FE282}"/>
              </a:ext>
            </a:extLst>
          </p:cNvPr>
          <p:cNvPicPr>
            <a:picLocks noChangeAspect="1"/>
          </p:cNvPicPr>
          <p:nvPr/>
        </p:nvPicPr>
        <p:blipFill>
          <a:blip r:embed="rId3"/>
          <a:stretch>
            <a:fillRect/>
          </a:stretch>
        </p:blipFill>
        <p:spPr>
          <a:xfrm>
            <a:off x="2187615" y="1863524"/>
            <a:ext cx="7720313" cy="4821506"/>
          </a:xfrm>
          <a:prstGeom prst="rect">
            <a:avLst/>
          </a:prstGeom>
          <a:noFill/>
        </p:spPr>
      </p:pic>
      <p:sp>
        <p:nvSpPr>
          <p:cNvPr id="5" name="Rectangle 2">
            <a:extLst>
              <a:ext uri="{FF2B5EF4-FFF2-40B4-BE49-F238E27FC236}">
                <a16:creationId xmlns:a16="http://schemas.microsoft.com/office/drawing/2014/main" id="{5F4B3EEE-5C75-7107-1816-1B0E5F5CF197}"/>
              </a:ext>
            </a:extLst>
          </p:cNvPr>
          <p:cNvSpPr>
            <a:spLocks noGrp="1" noChangeArrowheads="1"/>
          </p:cNvSpPr>
          <p:nvPr>
            <p:ph type="body" sz="half" idx="2"/>
          </p:nvPr>
        </p:nvSpPr>
        <p:spPr bwMode="auto">
          <a:xfrm>
            <a:off x="839788" y="1194761"/>
            <a:ext cx="10679112" cy="100989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200" i="0">
                <a:effectLst/>
                <a:latin typeface="+mj-lt"/>
              </a:rPr>
              <a:t>Total Energy -  Electricity and Gas Consumption Across Months</a:t>
            </a:r>
          </a:p>
          <a:p>
            <a:pPr marL="0" marR="0" lvl="0" indent="0" defTabSz="914400" rtl="0" eaLnBrk="0" fontAlgn="base" latinLnBrk="0" hangingPunct="0">
              <a:spcBef>
                <a:spcPct val="0"/>
              </a:spcBef>
              <a:spcAft>
                <a:spcPts val="600"/>
              </a:spcAft>
              <a:buClrTx/>
              <a:buSzTx/>
              <a:buFontTx/>
              <a:buNone/>
              <a:tabLst/>
            </a:pPr>
            <a:endParaRPr kumimoji="0" lang="en-US" altLang="en-US" sz="2200" i="0" u="none" strike="noStrike" cap="none" normalizeH="0" baseline="0">
              <a:ln>
                <a:noFill/>
              </a:ln>
              <a:effectLst/>
              <a:latin typeface="+mj-lt"/>
            </a:endParaRP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16</a:t>
            </a:fld>
            <a:endParaRPr lang="en-US" sz="800"/>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16</a:t>
            </a:fld>
            <a:endParaRPr lang="en-US" sz="800"/>
          </a:p>
        </p:txBody>
      </p:sp>
    </p:spTree>
    <p:extLst>
      <p:ext uri="{BB962C8B-B14F-4D97-AF65-F5344CB8AC3E}">
        <p14:creationId xmlns:p14="http://schemas.microsoft.com/office/powerpoint/2010/main" val="127762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619198" y="729016"/>
            <a:ext cx="5272764" cy="1551573"/>
          </a:xfrm>
        </p:spPr>
        <p:txBody>
          <a:bodyPr anchor="b">
            <a:normAutofit/>
          </a:bodyPr>
          <a:lstStyle/>
          <a:p>
            <a:r>
              <a:rPr lang="en-US"/>
              <a:t>Exploratory Data Analysis Cont.</a:t>
            </a:r>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idx="1"/>
          </p:nvPr>
        </p:nvSpPr>
        <p:spPr bwMode="auto">
          <a:xfrm>
            <a:off x="6619198" y="2610980"/>
            <a:ext cx="5272764" cy="32689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200" b="1" i="0">
                <a:solidFill>
                  <a:srgbClr val="000000"/>
                </a:solidFill>
                <a:effectLst/>
                <a:latin typeface="+mn-lt"/>
              </a:rPr>
              <a:t>Seasonal Variation in Gas Consumption: Total </a:t>
            </a:r>
            <a:r>
              <a:rPr lang="en-US" sz="2200" b="1" i="0" err="1">
                <a:solidFill>
                  <a:srgbClr val="000000"/>
                </a:solidFill>
                <a:effectLst/>
                <a:latin typeface="+mn-lt"/>
              </a:rPr>
              <a:t>Therms</a:t>
            </a:r>
            <a:r>
              <a:rPr lang="en-US" sz="2200" b="1" i="0">
                <a:solidFill>
                  <a:srgbClr val="000000"/>
                </a:solidFill>
                <a:effectLst/>
                <a:latin typeface="+mn-lt"/>
              </a:rPr>
              <a:t> Across Months</a:t>
            </a:r>
          </a:p>
          <a:p>
            <a:pPr>
              <a:spcAft>
                <a:spcPts val="600"/>
              </a:spcAft>
            </a:pPr>
            <a:endParaRPr lang="en-US" sz="2200" b="1" i="0">
              <a:effectLst/>
              <a:latin typeface="+mn-lt"/>
            </a:endParaRPr>
          </a:p>
          <a:p>
            <a:pPr>
              <a:spcAft>
                <a:spcPts val="600"/>
              </a:spcAft>
            </a:pPr>
            <a:r>
              <a:rPr lang="en-US" sz="2200" b="1" i="0">
                <a:effectLst/>
                <a:latin typeface="+mn-lt"/>
              </a:rPr>
              <a:t>Gas consumption surges during winter, particularly in December, as cold temperatures drive increased demand for gas heating systems, including furnaces, boilers, and water heaters.</a:t>
            </a:r>
            <a:endParaRPr lang="en-US" sz="2200" b="1">
              <a:latin typeface="+mn-lt"/>
            </a:endParaRPr>
          </a:p>
          <a:p>
            <a:pPr>
              <a:spcAft>
                <a:spcPts val="600"/>
              </a:spcAft>
            </a:pPr>
            <a:endParaRPr lang="en-US" sz="1700" b="1" i="0">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a:ln>
                <a:noFill/>
              </a:ln>
              <a:effectLst/>
            </a:endParaRP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17</a:t>
            </a:fld>
            <a:endParaRPr lang="en-US"/>
          </a:p>
        </p:txBody>
      </p:sp>
      <p:pic>
        <p:nvPicPr>
          <p:cNvPr id="4" name="Picture 3">
            <a:extLst>
              <a:ext uri="{FF2B5EF4-FFF2-40B4-BE49-F238E27FC236}">
                <a16:creationId xmlns:a16="http://schemas.microsoft.com/office/drawing/2014/main" id="{BBA61741-6D59-E46A-7B3B-DA81E49D6545}"/>
              </a:ext>
            </a:extLst>
          </p:cNvPr>
          <p:cNvPicPr>
            <a:picLocks noChangeAspect="1"/>
          </p:cNvPicPr>
          <p:nvPr/>
        </p:nvPicPr>
        <p:blipFill>
          <a:blip r:embed="rId3"/>
          <a:stretch>
            <a:fillRect/>
          </a:stretch>
        </p:blipFill>
        <p:spPr>
          <a:xfrm>
            <a:off x="516578" y="1073873"/>
            <a:ext cx="5849498" cy="5419524"/>
          </a:xfrm>
          <a:prstGeom prst="rect">
            <a:avLst/>
          </a:prstGeom>
          <a:noFill/>
        </p:spPr>
      </p:pic>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17</a:t>
            </a:fld>
            <a:endParaRPr lang="en-US" sz="800"/>
          </a:p>
        </p:txBody>
      </p:sp>
    </p:spTree>
    <p:extLst>
      <p:ext uri="{BB962C8B-B14F-4D97-AF65-F5344CB8AC3E}">
        <p14:creationId xmlns:p14="http://schemas.microsoft.com/office/powerpoint/2010/main" val="297068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54594" y="275041"/>
            <a:ext cx="9403807" cy="714737"/>
          </a:xfrm>
        </p:spPr>
        <p:txBody>
          <a:bodyPr anchor="b">
            <a:normAutofit/>
          </a:bodyPr>
          <a:lstStyle/>
          <a:p>
            <a:r>
              <a:rPr lang="en-US" sz="4400"/>
              <a:t>Exploratory Data Analysis Cont. </a:t>
            </a:r>
            <a:endParaRPr lang="en-US" sz="1300">
              <a:ea typeface="Calibri"/>
              <a:cs typeface="Calibri"/>
            </a:endParaRPr>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type="body" sz="half" idx="2"/>
          </p:nvPr>
        </p:nvSpPr>
        <p:spPr bwMode="auto">
          <a:xfrm>
            <a:off x="428263" y="1075793"/>
            <a:ext cx="11090637" cy="100989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200" dirty="0">
                <a:latin typeface="+mj-lt"/>
              </a:rPr>
              <a:t>Data Distribution of</a:t>
            </a:r>
            <a:r>
              <a:rPr kumimoji="0" lang="en-US" altLang="en-US" sz="2200" b="0" i="0" u="none" strike="noStrike" cap="none" normalizeH="0" baseline="0" dirty="0">
                <a:ln>
                  <a:noFill/>
                </a:ln>
                <a:effectLst/>
                <a:latin typeface="+mj-lt"/>
              </a:rPr>
              <a:t> 'ELECTRICITY ACCOUNTS' and 'GAS ACCOUNTS'</a:t>
            </a: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18</a:t>
            </a:fld>
            <a:endParaRPr lang="en-US" sz="800"/>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18</a:t>
            </a:fld>
            <a:endParaRPr lang="en-US" sz="800"/>
          </a:p>
        </p:txBody>
      </p:sp>
      <p:pic>
        <p:nvPicPr>
          <p:cNvPr id="8" name="Picture 7">
            <a:extLst>
              <a:ext uri="{FF2B5EF4-FFF2-40B4-BE49-F238E27FC236}">
                <a16:creationId xmlns:a16="http://schemas.microsoft.com/office/drawing/2014/main" id="{0C9999CB-EEBE-9CF9-00D1-16FFE2C185E4}"/>
              </a:ext>
            </a:extLst>
          </p:cNvPr>
          <p:cNvPicPr>
            <a:picLocks noChangeAspect="1"/>
          </p:cNvPicPr>
          <p:nvPr/>
        </p:nvPicPr>
        <p:blipFill>
          <a:blip r:embed="rId3"/>
          <a:stretch>
            <a:fillRect/>
          </a:stretch>
        </p:blipFill>
        <p:spPr>
          <a:xfrm>
            <a:off x="4268676" y="3572940"/>
            <a:ext cx="4239219" cy="1632559"/>
          </a:xfrm>
          <a:prstGeom prst="rect">
            <a:avLst/>
          </a:prstGeom>
        </p:spPr>
      </p:pic>
      <p:pic>
        <p:nvPicPr>
          <p:cNvPr id="2" name="Picture 1" descr="A graph with numbers and text&#10;&#10;Description automatically generated">
            <a:extLst>
              <a:ext uri="{FF2B5EF4-FFF2-40B4-BE49-F238E27FC236}">
                <a16:creationId xmlns:a16="http://schemas.microsoft.com/office/drawing/2014/main" id="{E4A35541-0216-1E0B-DE94-86AB6548B51D}"/>
              </a:ext>
            </a:extLst>
          </p:cNvPr>
          <p:cNvPicPr>
            <a:picLocks noChangeAspect="1"/>
          </p:cNvPicPr>
          <p:nvPr/>
        </p:nvPicPr>
        <p:blipFill>
          <a:blip r:embed="rId4"/>
          <a:stretch>
            <a:fillRect/>
          </a:stretch>
        </p:blipFill>
        <p:spPr>
          <a:xfrm>
            <a:off x="1215437" y="1907607"/>
            <a:ext cx="9761124" cy="4519748"/>
          </a:xfrm>
          <a:prstGeom prst="rect">
            <a:avLst/>
          </a:prstGeom>
        </p:spPr>
      </p:pic>
      <p:sp>
        <p:nvSpPr>
          <p:cNvPr id="7" name="TextBox 6">
            <a:extLst>
              <a:ext uri="{FF2B5EF4-FFF2-40B4-BE49-F238E27FC236}">
                <a16:creationId xmlns:a16="http://schemas.microsoft.com/office/drawing/2014/main" id="{616E3647-A25E-4CA0-536B-507B4D7BF467}"/>
              </a:ext>
            </a:extLst>
          </p:cNvPr>
          <p:cNvSpPr txBox="1"/>
          <p:nvPr/>
        </p:nvSpPr>
        <p:spPr>
          <a:xfrm>
            <a:off x="4383851" y="1533407"/>
            <a:ext cx="49106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Light"/>
              </a:rPr>
              <a:t>Gas and Electricity accounts Data Distribution</a:t>
            </a:r>
            <a:endParaRPr lang="en-US" b="1" dirty="0"/>
          </a:p>
        </p:txBody>
      </p:sp>
    </p:spTree>
    <p:extLst>
      <p:ext uri="{BB962C8B-B14F-4D97-AF65-F5344CB8AC3E}">
        <p14:creationId xmlns:p14="http://schemas.microsoft.com/office/powerpoint/2010/main" val="394086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396741" y="260351"/>
            <a:ext cx="10550659" cy="973137"/>
          </a:xfrm>
        </p:spPr>
        <p:txBody>
          <a:bodyPr anchor="ctr">
            <a:normAutofit/>
          </a:bodyPr>
          <a:lstStyle/>
          <a:p>
            <a:pPr algn="l">
              <a:spcBef>
                <a:spcPts val="0"/>
              </a:spcBef>
            </a:pPr>
            <a:r>
              <a:rPr lang="en-US" sz="3100" b="0" i="0">
                <a:effectLst/>
              </a:rPr>
              <a:t>Data Preprocessing to transform raw data into a format suitable for machine learning models</a:t>
            </a:r>
            <a:r>
              <a:rPr lang="en-US" sz="3100" b="0"/>
              <a:t>.</a:t>
            </a:r>
            <a:endParaRPr lang="en-US" sz="3100">
              <a:cs typeface="Calibri"/>
            </a:endParaRPr>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idx="1"/>
          </p:nvPr>
        </p:nvSpPr>
        <p:spPr bwMode="auto">
          <a:xfrm>
            <a:off x="546100" y="1638299"/>
            <a:ext cx="5346700" cy="438150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914400" rtl="0" eaLnBrk="0" fontAlgn="base" latinLnBrk="0" hangingPunct="0">
              <a:lnSpc>
                <a:spcPct val="150000"/>
              </a:lnSpc>
              <a:spcBef>
                <a:spcPct val="0"/>
              </a:spcBef>
              <a:spcAft>
                <a:spcPts val="600"/>
              </a:spcAft>
              <a:buClrTx/>
              <a:buSzTx/>
              <a:buFont typeface="Arial" panose="020B0604020202020204" pitchFamily="34" charset="0"/>
              <a:buChar char="•"/>
              <a:tabLst/>
            </a:pPr>
            <a:r>
              <a:rPr lang="en-US" b="0" i="0">
                <a:solidFill>
                  <a:schemeClr val="bg1"/>
                </a:solidFill>
                <a:effectLst/>
                <a:latin typeface="Calibri Light"/>
                <a:cs typeface="Calibri Light"/>
              </a:rPr>
              <a:t>The new column ‘Total accounts’ is generated by summing the electricity accounts and gas accounts.</a:t>
            </a:r>
            <a:endParaRPr lang="en-US"/>
          </a:p>
          <a:p>
            <a:pPr marL="342900" marR="0" lvl="0" indent="-342900" defTabSz="914400" rtl="0" eaLnBrk="0" fontAlgn="base" latinLnBrk="0" hangingPunct="0">
              <a:lnSpc>
                <a:spcPct val="150000"/>
              </a:lnSpc>
              <a:spcBef>
                <a:spcPct val="0"/>
              </a:spcBef>
              <a:spcAft>
                <a:spcPts val="600"/>
              </a:spcAft>
              <a:buClrTx/>
              <a:buSzTx/>
              <a:buFont typeface="Arial" panose="020B0604020202020204" pitchFamily="34" charset="0"/>
              <a:buChar char="•"/>
              <a:tabLst/>
            </a:pPr>
            <a:r>
              <a:rPr lang="en-US" b="0" i="0">
                <a:solidFill>
                  <a:schemeClr val="bg1"/>
                </a:solidFill>
                <a:effectLst/>
                <a:latin typeface="Calibri Light"/>
                <a:cs typeface="Calibri Light"/>
              </a:rPr>
              <a:t>The ‘Total Energy’ column is created by summing the total electricity ( Total KWH) and gas consumption (Total THERMS).</a:t>
            </a:r>
            <a:endParaRPr lang="en-US">
              <a:solidFill>
                <a:schemeClr val="bg1"/>
              </a:solidFill>
              <a:latin typeface="Calibri Light"/>
              <a:cs typeface="Calibri Light"/>
            </a:endParaRPr>
          </a:p>
          <a:p>
            <a:pPr marL="342900" indent="-342900">
              <a:lnSpc>
                <a:spcPct val="150000"/>
              </a:lnSpc>
              <a:spcAft>
                <a:spcPts val="600"/>
              </a:spcAft>
            </a:pPr>
            <a:r>
              <a:rPr lang="en-US" b="0" i="0">
                <a:solidFill>
                  <a:schemeClr val="bg1"/>
                </a:solidFill>
                <a:effectLst/>
                <a:latin typeface="Calibri Light"/>
                <a:cs typeface="Calibri Light"/>
              </a:rPr>
              <a:t>The ‘Energy Total SQFT’ column results from summing </a:t>
            </a:r>
            <a:r>
              <a:rPr lang="en-US">
                <a:solidFill>
                  <a:schemeClr val="bg1"/>
                </a:solidFill>
                <a:latin typeface="Calibri Light"/>
                <a:cs typeface="Calibri Light"/>
              </a:rPr>
              <a:t>the KWH TOTAL SQFT and THERMS TOTAL SQFT . </a:t>
            </a:r>
            <a:endParaRPr lang="en-US" altLang="en-US">
              <a:solidFill>
                <a:schemeClr val="bg1"/>
              </a:solidFill>
              <a:latin typeface="Calibri Light"/>
              <a:cs typeface="Calibri Light"/>
            </a:endParaRP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19</a:t>
            </a:fld>
            <a:endParaRPr lang="en-US" sz="800"/>
          </a:p>
        </p:txBody>
      </p:sp>
      <p:pic>
        <p:nvPicPr>
          <p:cNvPr id="7" name="Picture 6" descr="A screenshot of a computer&#10;&#10;Description automatically generated">
            <a:extLst>
              <a:ext uri="{FF2B5EF4-FFF2-40B4-BE49-F238E27FC236}">
                <a16:creationId xmlns:a16="http://schemas.microsoft.com/office/drawing/2014/main" id="{D8BB0D3B-9DAE-A782-5CE1-B45060C45FB3}"/>
              </a:ext>
            </a:extLst>
          </p:cNvPr>
          <p:cNvPicPr>
            <a:picLocks noChangeAspect="1"/>
          </p:cNvPicPr>
          <p:nvPr/>
        </p:nvPicPr>
        <p:blipFill>
          <a:blip r:embed="rId3"/>
          <a:stretch>
            <a:fillRect/>
          </a:stretch>
        </p:blipFill>
        <p:spPr>
          <a:xfrm>
            <a:off x="7379501" y="1460501"/>
            <a:ext cx="3411411" cy="4740274"/>
          </a:xfrm>
          <a:prstGeom prst="rect">
            <a:avLst/>
          </a:prstGeom>
          <a:noFill/>
        </p:spPr>
      </p:pic>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19</a:t>
            </a:fld>
            <a:endParaRPr lang="en-US" sz="800"/>
          </a:p>
        </p:txBody>
      </p:sp>
    </p:spTree>
    <p:extLst>
      <p:ext uri="{BB962C8B-B14F-4D97-AF65-F5344CB8AC3E}">
        <p14:creationId xmlns:p14="http://schemas.microsoft.com/office/powerpoint/2010/main" val="3668900398"/>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78303" y="1409699"/>
            <a:ext cx="4448175" cy="693073"/>
          </a:xfrm>
        </p:spPr>
        <p:txBody>
          <a:bodyPr anchor="b">
            <a:noAutofit/>
          </a:bodyPr>
          <a:lstStyle/>
          <a:p>
            <a:r>
              <a:rPr lang="en-US" sz="4400"/>
              <a:t>Introduction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idx="12" sz="quarter" type="sldNum"/>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mtClean="0" sz="800"/>
              <a:pPr>
                <a:lnSpc>
                  <a:spcPct val="90000"/>
                </a:lnSpc>
                <a:spcAft>
                  <a:spcPts val="600"/>
                </a:spcAft>
              </a:pPr>
              <a:t>2</a:t>
            </a:fld>
            <a:endParaRPr lang="en-US" sz="80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ChangeAspect="1" noGrp="1"/>
          </p:cNvPicPr>
          <p:nvPr>
            <p:ph idx="15" sz="quarter" type="pic"/>
          </p:nvPr>
        </p:nvPicPr>
        <p:blipFill>
          <a:blip r:embed="rId3"/>
          <a:srcRect b="10" t="10"/>
          <a:stretch/>
        </p:blipFill>
        <p:spPr>
          <a:xfrm>
            <a:off x="4908415" y="-4277"/>
            <a:ext cx="7283585" cy="6204974"/>
          </a:xfrm>
          <a:noFill/>
        </p:spPr>
      </p:pic>
      <p:pic>
        <p:nvPicPr>
          <p:cNvPr id="13" name="Picture 12">
            <a:extLst>
              <a:ext uri="{FF2B5EF4-FFF2-40B4-BE49-F238E27FC236}">
                <a16:creationId xmlns:a16="http://schemas.microsoft.com/office/drawing/2014/main" id="{C885D6FF-1C63-3293-61B6-9E47243738B3}"/>
              </a:ext>
            </a:extLst>
          </p:cNvPr>
          <p:cNvPicPr>
            <a:picLocks noChangeAspect="1"/>
          </p:cNvPicPr>
          <p:nvPr/>
        </p:nvPicPr>
        <p:blipFill>
          <a:blip r:embed="rId4"/>
          <a:stretch>
            <a:fillRect/>
          </a:stretch>
        </p:blipFill>
        <p:spPr>
          <a:xfrm>
            <a:off x="3237936" y="2850986"/>
            <a:ext cx="417625" cy="3549814"/>
          </a:xfrm>
          <a:prstGeom prst="rect">
            <a:avLst/>
          </a:prstGeom>
        </p:spPr>
      </p:pic>
      <p:sp>
        <p:nvSpPr>
          <p:cNvPr id="14" name="Picture Placeholder 1">
            <a:extLst>
              <a:ext uri="{FF2B5EF4-FFF2-40B4-BE49-F238E27FC236}">
                <a16:creationId xmlns:a16="http://schemas.microsoft.com/office/drawing/2014/main" id="{CE569C88-8F01-A2DD-3BEE-88FF88F936AC}"/>
              </a:ext>
            </a:extLst>
          </p:cNvPr>
          <p:cNvSpPr txBox="1">
            <a:spLocks/>
          </p:cNvSpPr>
          <p:nvPr/>
        </p:nvSpPr>
        <p:spPr>
          <a:xfrm>
            <a:off x="145599" y="2102772"/>
            <a:ext cx="7019925" cy="4217005"/>
          </a:xfrm>
          <a:prstGeom prst="rect">
            <a:avLst/>
          </a:prstGeom>
        </p:spPr>
        <p:txBody>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nSpc>
                <a:spcPct val="100000"/>
              </a:lnSpc>
            </a:pPr>
            <a:endParaRPr lang="en-US" sz="2000">
              <a:solidFill>
                <a:srgbClr val="374151"/>
              </a:solidFill>
            </a:endParaRPr>
          </a:p>
          <a:p>
            <a:pPr lvl="1">
              <a:lnSpc>
                <a:spcPct val="100000"/>
              </a:lnSpc>
            </a:pPr>
            <a:r>
              <a:rPr lang="en-US" sz="2200">
                <a:solidFill>
                  <a:srgbClr val="374151"/>
                </a:solidFill>
              </a:rPr>
              <a:t>Unraveling the intricate dynamics of energy consumption in Chicago.</a:t>
            </a:r>
          </a:p>
          <a:p>
            <a:pPr lvl="1">
              <a:lnSpc>
                <a:spcPct val="100000"/>
              </a:lnSpc>
            </a:pPr>
            <a:r>
              <a:rPr lang="en-US" sz="2200">
                <a:solidFill>
                  <a:srgbClr val="374151"/>
                </a:solidFill>
              </a:rPr>
              <a:t>A data-driven journey focusing on predictive modeling for energy usage.</a:t>
            </a:r>
          </a:p>
          <a:p>
            <a:pPr lvl="1">
              <a:lnSpc>
                <a:spcPct val="100000"/>
              </a:lnSpc>
            </a:pPr>
            <a:r>
              <a:rPr lang="en-US" sz="2200">
                <a:solidFill>
                  <a:srgbClr val="374151"/>
                </a:solidFill>
              </a:rPr>
              <a:t>Exploration of residential structures, with a specific emphasis on single-family homes.</a:t>
            </a:r>
          </a:p>
          <a:p>
            <a:pPr lvl="1">
              <a:lnSpc>
                <a:spcPct val="100000"/>
              </a:lnSpc>
            </a:pPr>
            <a:r>
              <a:rPr lang="en-US" sz="2200">
                <a:solidFill>
                  <a:srgbClr val="374151"/>
                </a:solidFill>
              </a:rPr>
              <a:t>Decoding patterns and relationships among key features.</a:t>
            </a:r>
          </a:p>
          <a:p>
            <a:pPr lvl="1">
              <a:lnSpc>
                <a:spcPct val="100000"/>
              </a:lnSpc>
            </a:pPr>
            <a:r>
              <a:rPr lang="en-US" sz="2200">
                <a:solidFill>
                  <a:srgbClr val="374151"/>
                </a:solidFill>
              </a:rPr>
              <a:t>Contribute actionable insights for sustainable and informed decision-making in urban energy planning.</a:t>
            </a:r>
          </a:p>
          <a:p>
            <a:pPr>
              <a:lnSpc>
                <a:spcPct val="100000"/>
              </a:lnSpc>
            </a:pPr>
            <a:endParaRPr lang="en-US" sz="2000"/>
          </a:p>
        </p:txBody>
      </p: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371475" y="476249"/>
            <a:ext cx="11263056" cy="542925"/>
          </a:xfrm>
        </p:spPr>
        <p:txBody>
          <a:bodyPr anchor="ctr">
            <a:noAutofit/>
          </a:bodyPr>
          <a:lstStyle/>
          <a:p>
            <a:r>
              <a:rPr lang="en-US"/>
              <a:t>Removing Outliers</a:t>
            </a:r>
            <a:br>
              <a:rPr lang="en-US" sz="1800"/>
            </a:br>
            <a:r>
              <a:rPr lang="en-US" sz="1800" b="0" i="0">
                <a:effectLst/>
              </a:rPr>
              <a:t> </a:t>
            </a:r>
            <a:r>
              <a:rPr lang="en-US" sz="1800" b="0"/>
              <a:t>We addressed outliers in the new </a:t>
            </a:r>
            <a:r>
              <a:rPr lang="en-US" sz="1800" b="0" err="1"/>
              <a:t>dataframe</a:t>
            </a:r>
            <a:r>
              <a:rPr lang="en-US" sz="1800" b="0"/>
              <a:t> containing target and feature variables by removal followed by imputing null values with the mean.</a:t>
            </a:r>
          </a:p>
          <a:p>
            <a:r>
              <a:rPr lang="en-US" sz="1800" b="0" i="0">
                <a:effectLst/>
              </a:rPr>
              <a:t>Subsequently, we visualized the impact through box plots before and after outlier handling.</a:t>
            </a:r>
            <a:br>
              <a:rPr lang="en-US" sz="1800"/>
            </a:br>
            <a:endParaRPr lang="en-US" sz="1800">
              <a:cs typeface="Calibri"/>
            </a:endParaRPr>
          </a:p>
        </p:txBody>
      </p:sp>
      <p:pic>
        <p:nvPicPr>
          <p:cNvPr id="7" name="Picture 6">
            <a:extLst>
              <a:ext uri="{FF2B5EF4-FFF2-40B4-BE49-F238E27FC236}">
                <a16:creationId xmlns:a16="http://schemas.microsoft.com/office/drawing/2014/main" id="{EFAF4B6D-0C2E-B5D6-CED9-0691C4722915}"/>
              </a:ext>
            </a:extLst>
          </p:cNvPr>
          <p:cNvPicPr>
            <a:picLocks noChangeAspect="1"/>
          </p:cNvPicPr>
          <p:nvPr/>
        </p:nvPicPr>
        <p:blipFill>
          <a:blip r:embed="rId3"/>
          <a:stretch>
            <a:fillRect/>
          </a:stretch>
        </p:blipFill>
        <p:spPr>
          <a:xfrm>
            <a:off x="7561940" y="1357414"/>
            <a:ext cx="2897421" cy="2404860"/>
          </a:xfrm>
          <a:prstGeom prst="rect">
            <a:avLst/>
          </a:prstGeom>
          <a:noFill/>
        </p:spPr>
      </p:pic>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20</a:t>
            </a:fld>
            <a:endParaRPr lang="en-US" sz="800"/>
          </a:p>
        </p:txBody>
      </p:sp>
      <p:pic>
        <p:nvPicPr>
          <p:cNvPr id="11" name="Picture 10">
            <a:extLst>
              <a:ext uri="{FF2B5EF4-FFF2-40B4-BE49-F238E27FC236}">
                <a16:creationId xmlns:a16="http://schemas.microsoft.com/office/drawing/2014/main" id="{52019DA1-DA7D-2080-6FF2-6CAD2BDD6614}"/>
              </a:ext>
            </a:extLst>
          </p:cNvPr>
          <p:cNvPicPr>
            <a:picLocks noChangeAspect="1"/>
          </p:cNvPicPr>
          <p:nvPr/>
        </p:nvPicPr>
        <p:blipFill>
          <a:blip r:embed="rId4"/>
          <a:stretch>
            <a:fillRect/>
          </a:stretch>
        </p:blipFill>
        <p:spPr>
          <a:xfrm>
            <a:off x="1763884" y="1233488"/>
            <a:ext cx="2973045" cy="2415600"/>
          </a:xfrm>
          <a:prstGeom prst="rect">
            <a:avLst/>
          </a:prstGeom>
          <a:noFill/>
        </p:spPr>
      </p:pic>
      <p:pic>
        <p:nvPicPr>
          <p:cNvPr id="9" name="Picture 8">
            <a:extLst>
              <a:ext uri="{FF2B5EF4-FFF2-40B4-BE49-F238E27FC236}">
                <a16:creationId xmlns:a16="http://schemas.microsoft.com/office/drawing/2014/main" id="{50BEB9D0-D680-110B-C0E5-E19A574DE060}"/>
              </a:ext>
            </a:extLst>
          </p:cNvPr>
          <p:cNvPicPr>
            <a:picLocks noChangeAspect="1"/>
          </p:cNvPicPr>
          <p:nvPr/>
        </p:nvPicPr>
        <p:blipFill>
          <a:blip r:embed="rId5"/>
          <a:stretch>
            <a:fillRect/>
          </a:stretch>
        </p:blipFill>
        <p:spPr>
          <a:xfrm>
            <a:off x="7533838" y="3967163"/>
            <a:ext cx="2953623" cy="2414587"/>
          </a:xfrm>
          <a:prstGeom prst="rect">
            <a:avLst/>
          </a:prstGeom>
          <a:noFill/>
        </p:spPr>
      </p:pic>
      <p:pic>
        <p:nvPicPr>
          <p:cNvPr id="4" name="Picture 3">
            <a:extLst>
              <a:ext uri="{FF2B5EF4-FFF2-40B4-BE49-F238E27FC236}">
                <a16:creationId xmlns:a16="http://schemas.microsoft.com/office/drawing/2014/main" id="{825C52BF-617B-490A-D331-DCB46847BCF4}"/>
              </a:ext>
            </a:extLst>
          </p:cNvPr>
          <p:cNvPicPr>
            <a:picLocks noChangeAspect="1"/>
          </p:cNvPicPr>
          <p:nvPr/>
        </p:nvPicPr>
        <p:blipFill>
          <a:blip r:embed="rId6"/>
          <a:stretch>
            <a:fillRect/>
          </a:stretch>
        </p:blipFill>
        <p:spPr>
          <a:xfrm>
            <a:off x="1788521" y="3848474"/>
            <a:ext cx="2923769" cy="2404800"/>
          </a:xfrm>
          <a:prstGeom prst="rect">
            <a:avLst/>
          </a:prstGeom>
          <a:noFill/>
        </p:spPr>
      </p:pic>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20</a:t>
            </a:fld>
            <a:endParaRPr lang="en-US" sz="800"/>
          </a:p>
        </p:txBody>
      </p:sp>
      <p:sp>
        <p:nvSpPr>
          <p:cNvPr id="12" name="TextBox 11">
            <a:extLst>
              <a:ext uri="{FF2B5EF4-FFF2-40B4-BE49-F238E27FC236}">
                <a16:creationId xmlns:a16="http://schemas.microsoft.com/office/drawing/2014/main" id="{27810DD8-7EB1-0857-54E8-0D8D22B82C5E}"/>
              </a:ext>
            </a:extLst>
          </p:cNvPr>
          <p:cNvSpPr txBox="1"/>
          <p:nvPr/>
        </p:nvSpPr>
        <p:spPr>
          <a:xfrm>
            <a:off x="4896090" y="6439535"/>
            <a:ext cx="3229337" cy="369332"/>
          </a:xfrm>
          <a:prstGeom prst="rect">
            <a:avLst/>
          </a:prstGeom>
          <a:noFill/>
        </p:spPr>
        <p:txBody>
          <a:bodyPr wrap="square" rtlCol="0">
            <a:spAutoFit/>
          </a:bodyPr>
          <a:lstStyle/>
          <a:p>
            <a:r>
              <a:rPr lang="en-US" b="1"/>
              <a:t>Before removing outliers</a:t>
            </a:r>
          </a:p>
        </p:txBody>
      </p:sp>
      <p:sp>
        <p:nvSpPr>
          <p:cNvPr id="2" name="TextBox 1">
            <a:extLst>
              <a:ext uri="{FF2B5EF4-FFF2-40B4-BE49-F238E27FC236}">
                <a16:creationId xmlns:a16="http://schemas.microsoft.com/office/drawing/2014/main" id="{A8DD9B52-3E15-F67F-592B-AEF73C342867}"/>
              </a:ext>
            </a:extLst>
          </p:cNvPr>
          <p:cNvSpPr txBox="1"/>
          <p:nvPr/>
        </p:nvSpPr>
        <p:spPr>
          <a:xfrm>
            <a:off x="241478" y="1422042"/>
            <a:ext cx="12744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Light"/>
              </a:rPr>
              <a:t>Before :</a:t>
            </a:r>
            <a:endParaRPr lang="en-US"/>
          </a:p>
        </p:txBody>
      </p:sp>
    </p:spTree>
    <p:extLst>
      <p:ext uri="{BB962C8B-B14F-4D97-AF65-F5344CB8AC3E}">
        <p14:creationId xmlns:p14="http://schemas.microsoft.com/office/powerpoint/2010/main" val="404160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452498" y="568846"/>
            <a:ext cx="11520488" cy="542925"/>
          </a:xfrm>
        </p:spPr>
        <p:txBody>
          <a:bodyPr anchor="ctr">
            <a:noAutofit/>
          </a:bodyPr>
          <a:lstStyle/>
          <a:p>
            <a:r>
              <a:rPr lang="en-US"/>
              <a:t>Removing Outliers</a:t>
            </a:r>
            <a:br>
              <a:rPr lang="en-US" sz="1800"/>
            </a:br>
            <a:br>
              <a:rPr lang="en-US" sz="1800"/>
            </a:br>
            <a:endParaRPr lang="en-US" sz="1800"/>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21</a:t>
            </a:fld>
            <a:endParaRPr lang="en-US" sz="800"/>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21</a:t>
            </a:fld>
            <a:endParaRPr lang="en-US" sz="800"/>
          </a:p>
        </p:txBody>
      </p:sp>
      <p:sp>
        <p:nvSpPr>
          <p:cNvPr id="12" name="TextBox 11">
            <a:extLst>
              <a:ext uri="{FF2B5EF4-FFF2-40B4-BE49-F238E27FC236}">
                <a16:creationId xmlns:a16="http://schemas.microsoft.com/office/drawing/2014/main" id="{27810DD8-7EB1-0857-54E8-0D8D22B82C5E}"/>
              </a:ext>
            </a:extLst>
          </p:cNvPr>
          <p:cNvSpPr txBox="1"/>
          <p:nvPr/>
        </p:nvSpPr>
        <p:spPr>
          <a:xfrm>
            <a:off x="4896090" y="6439535"/>
            <a:ext cx="3229337" cy="369332"/>
          </a:xfrm>
          <a:prstGeom prst="rect">
            <a:avLst/>
          </a:prstGeom>
          <a:noFill/>
        </p:spPr>
        <p:txBody>
          <a:bodyPr wrap="square" rtlCol="0">
            <a:spAutoFit/>
          </a:bodyPr>
          <a:lstStyle/>
          <a:p>
            <a:r>
              <a:rPr lang="en-US" b="1"/>
              <a:t>After removing outliers</a:t>
            </a:r>
          </a:p>
        </p:txBody>
      </p:sp>
      <p:pic>
        <p:nvPicPr>
          <p:cNvPr id="5" name="Picture 4">
            <a:extLst>
              <a:ext uri="{FF2B5EF4-FFF2-40B4-BE49-F238E27FC236}">
                <a16:creationId xmlns:a16="http://schemas.microsoft.com/office/drawing/2014/main" id="{A23041F7-BB74-5F63-FDDE-1096DE430AE2}"/>
              </a:ext>
            </a:extLst>
          </p:cNvPr>
          <p:cNvPicPr>
            <a:picLocks noChangeAspect="1"/>
          </p:cNvPicPr>
          <p:nvPr/>
        </p:nvPicPr>
        <p:blipFill>
          <a:blip r:embed="rId3"/>
          <a:stretch>
            <a:fillRect/>
          </a:stretch>
        </p:blipFill>
        <p:spPr>
          <a:xfrm>
            <a:off x="1720607" y="1237948"/>
            <a:ext cx="2793520" cy="2318490"/>
          </a:xfrm>
          <a:prstGeom prst="rect">
            <a:avLst/>
          </a:prstGeom>
        </p:spPr>
      </p:pic>
      <p:pic>
        <p:nvPicPr>
          <p:cNvPr id="8" name="Picture 7">
            <a:extLst>
              <a:ext uri="{FF2B5EF4-FFF2-40B4-BE49-F238E27FC236}">
                <a16:creationId xmlns:a16="http://schemas.microsoft.com/office/drawing/2014/main" id="{EFF91082-B92E-CF9B-0A1C-7DBACC2114E9}"/>
              </a:ext>
            </a:extLst>
          </p:cNvPr>
          <p:cNvPicPr>
            <a:picLocks noChangeAspect="1"/>
          </p:cNvPicPr>
          <p:nvPr/>
        </p:nvPicPr>
        <p:blipFill>
          <a:blip r:embed="rId4"/>
          <a:stretch>
            <a:fillRect/>
          </a:stretch>
        </p:blipFill>
        <p:spPr>
          <a:xfrm>
            <a:off x="7163070" y="1396983"/>
            <a:ext cx="2918479" cy="2477525"/>
          </a:xfrm>
          <a:prstGeom prst="rect">
            <a:avLst/>
          </a:prstGeom>
        </p:spPr>
      </p:pic>
      <p:pic>
        <p:nvPicPr>
          <p:cNvPr id="13" name="Picture 12">
            <a:extLst>
              <a:ext uri="{FF2B5EF4-FFF2-40B4-BE49-F238E27FC236}">
                <a16:creationId xmlns:a16="http://schemas.microsoft.com/office/drawing/2014/main" id="{BC5ABB8B-9AE0-A148-2EE3-E1530AF51FB5}"/>
              </a:ext>
            </a:extLst>
          </p:cNvPr>
          <p:cNvPicPr>
            <a:picLocks noChangeAspect="1"/>
          </p:cNvPicPr>
          <p:nvPr/>
        </p:nvPicPr>
        <p:blipFill>
          <a:blip r:embed="rId5"/>
          <a:stretch>
            <a:fillRect/>
          </a:stretch>
        </p:blipFill>
        <p:spPr>
          <a:xfrm>
            <a:off x="2033739" y="3783467"/>
            <a:ext cx="3128570" cy="2505687"/>
          </a:xfrm>
          <a:prstGeom prst="rect">
            <a:avLst/>
          </a:prstGeom>
        </p:spPr>
      </p:pic>
      <p:pic>
        <p:nvPicPr>
          <p:cNvPr id="15" name="Picture 14">
            <a:extLst>
              <a:ext uri="{FF2B5EF4-FFF2-40B4-BE49-F238E27FC236}">
                <a16:creationId xmlns:a16="http://schemas.microsoft.com/office/drawing/2014/main" id="{30B8930A-18AF-7459-F6A4-B39BF7AF1B23}"/>
              </a:ext>
            </a:extLst>
          </p:cNvPr>
          <p:cNvPicPr>
            <a:picLocks noChangeAspect="1"/>
          </p:cNvPicPr>
          <p:nvPr/>
        </p:nvPicPr>
        <p:blipFill>
          <a:blip r:embed="rId6"/>
          <a:stretch>
            <a:fillRect/>
          </a:stretch>
        </p:blipFill>
        <p:spPr>
          <a:xfrm>
            <a:off x="7540637" y="4024889"/>
            <a:ext cx="3312279" cy="2711423"/>
          </a:xfrm>
          <a:prstGeom prst="rect">
            <a:avLst/>
          </a:prstGeom>
        </p:spPr>
      </p:pic>
      <p:sp>
        <p:nvSpPr>
          <p:cNvPr id="2" name="TextBox 1">
            <a:extLst>
              <a:ext uri="{FF2B5EF4-FFF2-40B4-BE49-F238E27FC236}">
                <a16:creationId xmlns:a16="http://schemas.microsoft.com/office/drawing/2014/main" id="{63829618-59F3-DE5E-E42B-C2BD24911F3A}"/>
              </a:ext>
            </a:extLst>
          </p:cNvPr>
          <p:cNvSpPr txBox="1"/>
          <p:nvPr/>
        </p:nvSpPr>
        <p:spPr>
          <a:xfrm>
            <a:off x="348802" y="1408627"/>
            <a:ext cx="1019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Light"/>
              </a:rPr>
              <a:t>After :</a:t>
            </a:r>
            <a:endParaRPr lang="en-US"/>
          </a:p>
        </p:txBody>
      </p:sp>
    </p:spTree>
    <p:extLst>
      <p:ext uri="{BB962C8B-B14F-4D97-AF65-F5344CB8AC3E}">
        <p14:creationId xmlns:p14="http://schemas.microsoft.com/office/powerpoint/2010/main" val="406800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371475" y="260351"/>
            <a:ext cx="11520487" cy="758824"/>
          </a:xfrm>
        </p:spPr>
        <p:txBody>
          <a:bodyPr anchor="ctr">
            <a:normAutofit/>
          </a:bodyPr>
          <a:lstStyle/>
          <a:p>
            <a:r>
              <a:rPr lang="en-US"/>
              <a:t>Correlation Matrix </a:t>
            </a: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22</a:t>
            </a:fld>
            <a:endParaRPr lang="en-US" sz="800"/>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22</a:t>
            </a:fld>
            <a:endParaRPr lang="en-US" sz="800"/>
          </a:p>
        </p:txBody>
      </p:sp>
      <p:pic>
        <p:nvPicPr>
          <p:cNvPr id="2" name="Picture 1" descr="A colorful squares with black text&#10;&#10;Description automatically generated">
            <a:extLst>
              <a:ext uri="{FF2B5EF4-FFF2-40B4-BE49-F238E27FC236}">
                <a16:creationId xmlns:a16="http://schemas.microsoft.com/office/drawing/2014/main" id="{9188D708-EE2B-9B84-AA09-F9D7B8EB6C58}"/>
              </a:ext>
            </a:extLst>
          </p:cNvPr>
          <p:cNvPicPr>
            <a:picLocks noChangeAspect="1"/>
          </p:cNvPicPr>
          <p:nvPr/>
        </p:nvPicPr>
        <p:blipFill>
          <a:blip r:embed="rId3"/>
          <a:stretch>
            <a:fillRect/>
          </a:stretch>
        </p:blipFill>
        <p:spPr>
          <a:xfrm>
            <a:off x="1742252" y="819780"/>
            <a:ext cx="9497717" cy="6036885"/>
          </a:xfrm>
          <a:prstGeom prst="rect">
            <a:avLst/>
          </a:prstGeom>
        </p:spPr>
      </p:pic>
    </p:spTree>
    <p:extLst>
      <p:ext uri="{BB962C8B-B14F-4D97-AF65-F5344CB8AC3E}">
        <p14:creationId xmlns:p14="http://schemas.microsoft.com/office/powerpoint/2010/main" val="485636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13247" y="323334"/>
            <a:ext cx="7639264" cy="632255"/>
          </a:xfrm>
        </p:spPr>
        <p:txBody>
          <a:bodyPr anchor="b">
            <a:normAutofit/>
          </a:bodyPr>
          <a:lstStyle/>
          <a:p>
            <a:r>
              <a:rPr lang="en-US"/>
              <a:t>Data Standardization and feature selection</a:t>
            </a:r>
          </a:p>
        </p:txBody>
      </p:sp>
      <p:pic>
        <p:nvPicPr>
          <p:cNvPr id="6" name="Picture 5">
            <a:extLst>
              <a:ext uri="{FF2B5EF4-FFF2-40B4-BE49-F238E27FC236}">
                <a16:creationId xmlns:a16="http://schemas.microsoft.com/office/drawing/2014/main" id="{E0E3D18D-3E13-39DE-C17A-11D2338D724E}"/>
              </a:ext>
            </a:extLst>
          </p:cNvPr>
          <p:cNvPicPr>
            <a:picLocks noChangeAspect="1"/>
          </p:cNvPicPr>
          <p:nvPr/>
        </p:nvPicPr>
        <p:blipFill>
          <a:blip r:embed="rId3"/>
          <a:stretch>
            <a:fillRect/>
          </a:stretch>
        </p:blipFill>
        <p:spPr>
          <a:xfrm>
            <a:off x="4884567" y="1477073"/>
            <a:ext cx="6172200" cy="4172356"/>
          </a:xfrm>
          <a:prstGeom prst="rect">
            <a:avLst/>
          </a:prstGeom>
          <a:noFill/>
        </p:spPr>
      </p:pic>
      <p:sp>
        <p:nvSpPr>
          <p:cNvPr id="5" name="Rectangle 2">
            <a:extLst>
              <a:ext uri="{FF2B5EF4-FFF2-40B4-BE49-F238E27FC236}">
                <a16:creationId xmlns:a16="http://schemas.microsoft.com/office/drawing/2014/main" id="{5F4B3EEE-5C75-7107-1816-1B0E5F5CF197}"/>
              </a:ext>
            </a:extLst>
          </p:cNvPr>
          <p:cNvSpPr>
            <a:spLocks noGrp="1" noChangeArrowheads="1"/>
          </p:cNvSpPr>
          <p:nvPr>
            <p:ph type="body" sz="half" idx="2"/>
          </p:nvPr>
        </p:nvSpPr>
        <p:spPr bwMode="auto">
          <a:xfrm>
            <a:off x="695626" y="1666103"/>
            <a:ext cx="4086696" cy="394545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600"/>
              </a:spcAft>
              <a:buChar char="•"/>
            </a:pPr>
            <a:r>
              <a:rPr lang="en-US" sz="2200">
                <a:latin typeface="Calibri"/>
                <a:ea typeface="Calibri"/>
                <a:cs typeface="Calibri"/>
              </a:rPr>
              <a:t>We employed Standardization to bring all data features to a common scale, ensuring a fair and unbiased comparison of their impacts in our analysis.</a:t>
            </a:r>
            <a:endParaRPr lang="en-US" altLang="en-US" sz="2200">
              <a:latin typeface="Calibri"/>
              <a:ea typeface="Calibri"/>
              <a:cs typeface="Calibri"/>
            </a:endParaRPr>
          </a:p>
          <a:p>
            <a:pPr marL="285750" indent="-285750">
              <a:spcAft>
                <a:spcPts val="600"/>
              </a:spcAft>
              <a:buChar char="•"/>
            </a:pPr>
            <a:r>
              <a:rPr lang="en-US" sz="2200">
                <a:latin typeface="Calibri"/>
                <a:ea typeface="Calibri"/>
                <a:cs typeface="Calibri"/>
              </a:rPr>
              <a:t>And we used the </a:t>
            </a:r>
            <a:r>
              <a:rPr lang="en-US" sz="2200" err="1">
                <a:latin typeface="Calibri"/>
                <a:ea typeface="Calibri"/>
                <a:cs typeface="Calibri"/>
              </a:rPr>
              <a:t>SelectKBest</a:t>
            </a:r>
            <a:r>
              <a:rPr lang="en-US" sz="2200">
                <a:latin typeface="Calibri"/>
                <a:ea typeface="Calibri"/>
                <a:cs typeface="Calibri"/>
              </a:rPr>
              <a:t> object to systematically identify and isolate the top 10 features from our dataset.</a:t>
            </a:r>
          </a:p>
          <a:p>
            <a:pPr marL="342900" indent="-342900">
              <a:spcAft>
                <a:spcPts val="600"/>
              </a:spcAft>
              <a:buChar char="•"/>
            </a:pPr>
            <a:endParaRPr lang="en-US" sz="2200">
              <a:latin typeface="Calibri"/>
              <a:ea typeface="Calibri"/>
              <a:cs typeface="Calibri"/>
            </a:endParaRP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23</a:t>
            </a:fld>
            <a:endParaRPr lang="en-US" sz="800"/>
          </a:p>
        </p:txBody>
      </p:sp>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23</a:t>
            </a:fld>
            <a:endParaRPr lang="en-US" sz="800"/>
          </a:p>
        </p:txBody>
      </p:sp>
    </p:spTree>
    <p:extLst>
      <p:ext uri="{BB962C8B-B14F-4D97-AF65-F5344CB8AC3E}">
        <p14:creationId xmlns:p14="http://schemas.microsoft.com/office/powerpoint/2010/main" val="306789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370390" y="260351"/>
            <a:ext cx="10577010" cy="973137"/>
          </a:xfrm>
        </p:spPr>
        <p:txBody>
          <a:bodyPr anchor="ctr">
            <a:normAutofit/>
          </a:bodyPr>
          <a:lstStyle/>
          <a:p>
            <a:pPr algn="l"/>
            <a:r>
              <a:rPr lang="en-US" b="0" i="0">
                <a:effectLst/>
              </a:rPr>
              <a:t>Machine Learning Regression Models</a:t>
            </a:r>
            <a:endParaRPr lang="en-US"/>
          </a:p>
        </p:txBody>
      </p:sp>
      <p:sp>
        <p:nvSpPr>
          <p:cNvPr id="5" name="Rectangle 2">
            <a:extLst>
              <a:ext uri="{FF2B5EF4-FFF2-40B4-BE49-F238E27FC236}">
                <a16:creationId xmlns:a16="http://schemas.microsoft.com/office/drawing/2014/main" id="{5F4B3EEE-5C75-7107-1816-1B0E5F5CF197}"/>
              </a:ext>
            </a:extLst>
          </p:cNvPr>
          <p:cNvSpPr>
            <a:spLocks noGrp="1" noChangeArrowheads="1"/>
          </p:cNvSpPr>
          <p:nvPr>
            <p:ph idx="1"/>
          </p:nvPr>
        </p:nvSpPr>
        <p:spPr bwMode="auto">
          <a:xfrm>
            <a:off x="546100" y="1638299"/>
            <a:ext cx="5346700" cy="438150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914400" rtl="0" eaLnBrk="0" fontAlgn="base" latinLnBrk="0" hangingPunct="0">
              <a:spcBef>
                <a:spcPct val="0"/>
              </a:spcBef>
              <a:spcAft>
                <a:spcPts val="600"/>
              </a:spcAft>
              <a:buClrTx/>
              <a:buSzTx/>
              <a:buFont typeface="Arial" panose="020B0604020202020204" pitchFamily="34" charset="0"/>
              <a:buChar char="•"/>
              <a:tabLst/>
            </a:pPr>
            <a:r>
              <a:rPr lang="en-US" sz="1800" b="0" i="0">
                <a:solidFill>
                  <a:schemeClr val="bg1"/>
                </a:solidFill>
                <a:effectLst/>
                <a:latin typeface="+mn-lt"/>
              </a:rPr>
              <a:t>We split the dataset into training and testing sets, allocating 80% of the data for training and 20% for testing.</a:t>
            </a:r>
          </a:p>
          <a:p>
            <a:pPr marL="342900" marR="0" lvl="0" indent="-342900" defTabSz="914400" rtl="0" eaLnBrk="0" fontAlgn="base" latinLnBrk="0" hangingPunct="0">
              <a:spcBef>
                <a:spcPct val="0"/>
              </a:spcBef>
              <a:spcAft>
                <a:spcPts val="600"/>
              </a:spcAft>
              <a:buClrTx/>
              <a:buSzTx/>
              <a:buFont typeface="Arial" panose="020B0604020202020204" pitchFamily="34" charset="0"/>
              <a:buChar char="•"/>
              <a:tabLst/>
            </a:pPr>
            <a:r>
              <a:rPr lang="en-US" altLang="en-US" sz="1800">
                <a:solidFill>
                  <a:schemeClr val="bg1"/>
                </a:solidFill>
                <a:latin typeface="+mn-lt"/>
              </a:rPr>
              <a:t>To predict the Total Energy based on selected feature variables, below ML regression models are used.</a:t>
            </a: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Linear Regression</a:t>
            </a: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Polynomial Regression</a:t>
            </a:r>
            <a:endParaRPr lang="en-US" altLang="en-US" sz="1800">
              <a:solidFill>
                <a:schemeClr val="bg1"/>
              </a:solidFill>
              <a:latin typeface="+mn-lt"/>
              <a:cs typeface="Calibri Light"/>
            </a:endParaRP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Decision Tree Regressor</a:t>
            </a: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Bagging Regressor</a:t>
            </a: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Random Forest Regressor</a:t>
            </a: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Gradient Boosting</a:t>
            </a:r>
          </a:p>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1800">
                <a:solidFill>
                  <a:schemeClr val="bg1"/>
                </a:solidFill>
                <a:latin typeface="+mn-lt"/>
              </a:rPr>
              <a:t>XGB Regressor</a:t>
            </a:r>
          </a:p>
          <a:p>
            <a:pPr marL="0" marR="0" lvl="0" indent="0" defTabSz="914400" rtl="0" eaLnBrk="0" fontAlgn="base" latinLnBrk="0" hangingPunct="0">
              <a:spcBef>
                <a:spcPct val="0"/>
              </a:spcBef>
              <a:spcAft>
                <a:spcPts val="600"/>
              </a:spcAft>
              <a:buClrTx/>
              <a:buSzTx/>
              <a:buNone/>
              <a:tabLst/>
            </a:pPr>
            <a:endParaRPr lang="en-US" altLang="en-US" sz="1800">
              <a:solidFill>
                <a:schemeClr val="bg1"/>
              </a:solidFill>
              <a:latin typeface="+mn-lt"/>
              <a:cs typeface="Calibri Light"/>
            </a:endParaRPr>
          </a:p>
        </p:txBody>
      </p:sp>
      <p:sp>
        <p:nvSpPr>
          <p:cNvPr id="21" name="Slide Number Placeholder 3">
            <a:extLst>
              <a:ext uri="{FF2B5EF4-FFF2-40B4-BE49-F238E27FC236}">
                <a16:creationId xmlns:a16="http://schemas.microsoft.com/office/drawing/2014/main" id="{7A3A091C-25AE-CBAC-0C80-63E8E079E38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24</a:t>
            </a:fld>
            <a:endParaRPr lang="en-US" sz="800"/>
          </a:p>
        </p:txBody>
      </p:sp>
      <p:pic>
        <p:nvPicPr>
          <p:cNvPr id="4" name="Picture 3" descr="A diagram of a brain with different colored circles&#10;&#10;Description automatically generated">
            <a:extLst>
              <a:ext uri="{FF2B5EF4-FFF2-40B4-BE49-F238E27FC236}">
                <a16:creationId xmlns:a16="http://schemas.microsoft.com/office/drawing/2014/main" id="{361378A9-D52F-B35E-B277-E58BD36AAAA6}"/>
              </a:ext>
            </a:extLst>
          </p:cNvPr>
          <p:cNvPicPr>
            <a:picLocks noChangeAspect="1"/>
          </p:cNvPicPr>
          <p:nvPr/>
        </p:nvPicPr>
        <p:blipFill>
          <a:blip r:embed="rId3"/>
          <a:stretch>
            <a:fillRect/>
          </a:stretch>
        </p:blipFill>
        <p:spPr>
          <a:xfrm>
            <a:off x="6426333" y="1460501"/>
            <a:ext cx="5135296" cy="4740274"/>
          </a:xfrm>
          <a:prstGeom prst="rect">
            <a:avLst/>
          </a:prstGeom>
          <a:noFill/>
        </p:spPr>
      </p:pic>
      <p:sp>
        <p:nvSpPr>
          <p:cNvPr id="3" name="Slide Number Placeholder 2" hidden="1">
            <a:extLst>
              <a:ext uri="{FF2B5EF4-FFF2-40B4-BE49-F238E27FC236}">
                <a16:creationId xmlns:a16="http://schemas.microsoft.com/office/drawing/2014/main" id="{581E71C2-3FC1-41C1-8255-33A1AC802247}"/>
              </a:ext>
            </a:extLst>
          </p:cNvPr>
          <p:cNvSpPr>
            <a:spLocks noGrp="1"/>
          </p:cNvSpPr>
          <p:nvPr>
            <p:ph type="sldNum" sz="quarter" idx="4294967295"/>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24</a:t>
            </a:fld>
            <a:endParaRPr lang="en-US" sz="800"/>
          </a:p>
        </p:txBody>
      </p:sp>
    </p:spTree>
    <p:extLst>
      <p:ext uri="{BB962C8B-B14F-4D97-AF65-F5344CB8AC3E}">
        <p14:creationId xmlns:p14="http://schemas.microsoft.com/office/powerpoint/2010/main" val="121153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5148E-D5A3-270B-D779-5173689A58C7}"/>
              </a:ext>
            </a:extLst>
          </p:cNvPr>
          <p:cNvSpPr txBox="1"/>
          <p:nvPr/>
        </p:nvSpPr>
        <p:spPr>
          <a:xfrm>
            <a:off x="505945" y="260351"/>
            <a:ext cx="11363606" cy="7556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latin typeface="+mj-lt"/>
                <a:ea typeface="+mj-ea"/>
                <a:cs typeface="+mj-cs"/>
              </a:rPr>
              <a:t>Linear Regression</a:t>
            </a:r>
            <a:endParaRPr lang="en-US" sz="4400" b="1" kern="1200">
              <a:latin typeface="+mj-lt"/>
              <a:ea typeface="+mj-ea"/>
              <a:cs typeface="Calibri"/>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n-US" sz="800" smtClean="0"/>
              <a:pPr>
                <a:lnSpc>
                  <a:spcPct val="90000"/>
                </a:lnSpc>
                <a:spcAft>
                  <a:spcPts val="600"/>
                </a:spcAft>
              </a:pPr>
              <a:t>25</a:t>
            </a:fld>
            <a:endParaRPr lang="en-US" sz="800"/>
          </a:p>
        </p:txBody>
      </p:sp>
      <p:graphicFrame>
        <p:nvGraphicFramePr>
          <p:cNvPr id="15" name="Text Placeholder 10">
            <a:extLst>
              <a:ext uri="{FF2B5EF4-FFF2-40B4-BE49-F238E27FC236}">
                <a16:creationId xmlns:a16="http://schemas.microsoft.com/office/drawing/2014/main" id="{FC99C0C6-85A7-DEE8-589C-FA74CDF8500E}"/>
              </a:ext>
            </a:extLst>
          </p:cNvPr>
          <p:cNvGraphicFramePr>
            <a:graphicFrameLocks noGrp="1"/>
          </p:cNvGraphicFramePr>
          <p:nvPr>
            <p:ph idx="1"/>
            <p:extLst>
              <p:ext uri="{D42A27DB-BD31-4B8C-83A1-F6EECF244321}">
                <p14:modId xmlns:p14="http://schemas.microsoft.com/office/powerpoint/2010/main" val="3695488321"/>
              </p:ext>
            </p:extLst>
          </p:nvPr>
        </p:nvGraphicFramePr>
        <p:xfrm>
          <a:off x="166404" y="859771"/>
          <a:ext cx="11184310" cy="3598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5" name="Picture 74" descr="A number of numbers on a white background&#10;&#10;Description automatically generated">
            <a:extLst>
              <a:ext uri="{FF2B5EF4-FFF2-40B4-BE49-F238E27FC236}">
                <a16:creationId xmlns:a16="http://schemas.microsoft.com/office/drawing/2014/main" id="{582C6F6B-0FE3-E2E5-6E5E-303078068022}"/>
              </a:ext>
            </a:extLst>
          </p:cNvPr>
          <p:cNvPicPr>
            <a:picLocks noChangeAspect="1"/>
          </p:cNvPicPr>
          <p:nvPr/>
        </p:nvPicPr>
        <p:blipFill>
          <a:blip r:embed="rId8"/>
          <a:stretch>
            <a:fillRect/>
          </a:stretch>
        </p:blipFill>
        <p:spPr>
          <a:xfrm>
            <a:off x="2900083" y="4148527"/>
            <a:ext cx="5869641" cy="2639887"/>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26</a:t>
            </a:fld>
            <a:endParaRPr lang="en-US"/>
          </a:p>
        </p:txBody>
      </p:sp>
      <p:sp>
        <p:nvSpPr>
          <p:cNvPr id="2" name="TextBox 1">
            <a:extLst>
              <a:ext uri="{FF2B5EF4-FFF2-40B4-BE49-F238E27FC236}">
                <a16:creationId xmlns:a16="http://schemas.microsoft.com/office/drawing/2014/main" id="{93A5148E-D5A3-270B-D779-5173689A58C7}"/>
              </a:ext>
            </a:extLst>
          </p:cNvPr>
          <p:cNvSpPr txBox="1"/>
          <p:nvPr/>
        </p:nvSpPr>
        <p:spPr>
          <a:xfrm>
            <a:off x="2233914" y="301089"/>
            <a:ext cx="6493397" cy="769441"/>
          </a:xfrm>
          <a:prstGeom prst="rect">
            <a:avLst/>
          </a:prstGeom>
          <a:noFill/>
        </p:spPr>
        <p:txBody>
          <a:bodyPr wrap="square" rtlCol="0">
            <a:spAutoFit/>
          </a:bodyPr>
          <a:lstStyle/>
          <a:p>
            <a:r>
              <a:rPr lang="en-US" sz="4400" b="1"/>
              <a:t>Polynomial Regression</a:t>
            </a:r>
          </a:p>
        </p:txBody>
      </p:sp>
      <p:sp>
        <p:nvSpPr>
          <p:cNvPr id="8" name="Text Placeholder 7">
            <a:extLst>
              <a:ext uri="{FF2B5EF4-FFF2-40B4-BE49-F238E27FC236}">
                <a16:creationId xmlns:a16="http://schemas.microsoft.com/office/drawing/2014/main" id="{A53C02EB-38E1-36A1-DCF3-08ACF155AE17}"/>
              </a:ext>
            </a:extLst>
          </p:cNvPr>
          <p:cNvSpPr>
            <a:spLocks noGrp="1"/>
          </p:cNvSpPr>
          <p:nvPr>
            <p:ph type="body" sz="quarter" idx="16"/>
          </p:nvPr>
        </p:nvSpPr>
        <p:spPr>
          <a:xfrm>
            <a:off x="2234196" y="1110710"/>
            <a:ext cx="9232227" cy="711200"/>
          </a:xfrm>
        </p:spPr>
        <p:txBody>
          <a:bodyPr/>
          <a:lstStyle/>
          <a:p>
            <a:pPr algn="just"/>
            <a:r>
              <a:rPr lang="en-US" sz="2000" b="0">
                <a:solidFill>
                  <a:srgbClr val="374151"/>
                </a:solidFill>
                <a:latin typeface="Calibri Light"/>
                <a:ea typeface="+mj-lt"/>
                <a:cs typeface="+mj-lt"/>
              </a:rPr>
              <a:t>We opted for polynomial regression (degree=2) following linear regression to account for potential non-linear patterns in the data. </a:t>
            </a:r>
            <a:endParaRPr lang="en-US" sz="2000">
              <a:latin typeface="Calibri Light"/>
              <a:cs typeface="Calibri"/>
            </a:endParaRPr>
          </a:p>
        </p:txBody>
      </p:sp>
      <p:pic>
        <p:nvPicPr>
          <p:cNvPr id="7" name="Picture 6" descr="A screenshot of a calculator&#10;&#10;Description automatically generated">
            <a:extLst>
              <a:ext uri="{FF2B5EF4-FFF2-40B4-BE49-F238E27FC236}">
                <a16:creationId xmlns:a16="http://schemas.microsoft.com/office/drawing/2014/main" id="{3DEDCFD0-2F93-DCD8-750F-7EDD547B47FB}"/>
              </a:ext>
            </a:extLst>
          </p:cNvPr>
          <p:cNvPicPr>
            <a:picLocks noChangeAspect="1"/>
          </p:cNvPicPr>
          <p:nvPr/>
        </p:nvPicPr>
        <p:blipFill>
          <a:blip r:embed="rId3"/>
          <a:stretch>
            <a:fillRect/>
          </a:stretch>
        </p:blipFill>
        <p:spPr>
          <a:xfrm>
            <a:off x="7301791" y="1830555"/>
            <a:ext cx="4152398" cy="2106528"/>
          </a:xfrm>
          <a:prstGeom prst="rect">
            <a:avLst/>
          </a:prstGeom>
        </p:spPr>
      </p:pic>
      <p:pic>
        <p:nvPicPr>
          <p:cNvPr id="9" name="Picture 8" descr="A number of numbers on a white background&#10;&#10;Description automatically generated">
            <a:extLst>
              <a:ext uri="{FF2B5EF4-FFF2-40B4-BE49-F238E27FC236}">
                <a16:creationId xmlns:a16="http://schemas.microsoft.com/office/drawing/2014/main" id="{D32DA581-A306-6B97-FE73-8315E85EF383}"/>
              </a:ext>
            </a:extLst>
          </p:cNvPr>
          <p:cNvPicPr>
            <a:picLocks noChangeAspect="1"/>
          </p:cNvPicPr>
          <p:nvPr/>
        </p:nvPicPr>
        <p:blipFill>
          <a:blip r:embed="rId4"/>
          <a:stretch>
            <a:fillRect/>
          </a:stretch>
        </p:blipFill>
        <p:spPr>
          <a:xfrm>
            <a:off x="5856746" y="4330995"/>
            <a:ext cx="4332872" cy="1981700"/>
          </a:xfrm>
          <a:prstGeom prst="rect">
            <a:avLst/>
          </a:prstGeom>
        </p:spPr>
      </p:pic>
      <p:sp>
        <p:nvSpPr>
          <p:cNvPr id="4" name="TextBox 3">
            <a:extLst>
              <a:ext uri="{FF2B5EF4-FFF2-40B4-BE49-F238E27FC236}">
                <a16:creationId xmlns:a16="http://schemas.microsoft.com/office/drawing/2014/main" id="{8C41922B-DDC5-54D4-942D-6972D3F8F62B}"/>
              </a:ext>
            </a:extLst>
          </p:cNvPr>
          <p:cNvSpPr txBox="1"/>
          <p:nvPr/>
        </p:nvSpPr>
        <p:spPr>
          <a:xfrm>
            <a:off x="666750" y="2110538"/>
            <a:ext cx="65772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a:solidFill>
                  <a:srgbClr val="374151"/>
                </a:solidFill>
                <a:ea typeface="+mn-lt"/>
                <a:cs typeface="+mn-lt"/>
              </a:rPr>
              <a:t>The polynomial regression model achieved better performance than Linear Regression, as reflected in higher R-squared values and lower MAE and MSE</a:t>
            </a:r>
            <a:r>
              <a:rPr lang="en-US" sz="2000">
                <a:solidFill>
                  <a:srgbClr val="32363F"/>
                </a:solidFill>
                <a:ea typeface="+mn-lt"/>
                <a:cs typeface="+mn-lt"/>
              </a:rPr>
              <a:t>.</a:t>
            </a:r>
            <a:br>
              <a:rPr lang="en-US" sz="2000">
                <a:cs typeface="Calibri Light"/>
              </a:rPr>
            </a:br>
            <a:endParaRPr lang="en-US" sz="2000">
              <a:cs typeface="Calibri Light"/>
            </a:endParaRPr>
          </a:p>
        </p:txBody>
      </p:sp>
      <p:sp>
        <p:nvSpPr>
          <p:cNvPr id="5" name="TextBox 4">
            <a:extLst>
              <a:ext uri="{FF2B5EF4-FFF2-40B4-BE49-F238E27FC236}">
                <a16:creationId xmlns:a16="http://schemas.microsoft.com/office/drawing/2014/main" id="{84B409AF-50CB-85CA-F4E8-D34E569BEBC3}"/>
              </a:ext>
            </a:extLst>
          </p:cNvPr>
          <p:cNvSpPr txBox="1"/>
          <p:nvPr/>
        </p:nvSpPr>
        <p:spPr>
          <a:xfrm>
            <a:off x="664243" y="3328736"/>
            <a:ext cx="63566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ea typeface="+mn-lt"/>
                <a:cs typeface="+mn-lt"/>
              </a:rPr>
              <a:t>We Performed  a grid search using cross-validation to find the best parameters</a:t>
            </a:r>
            <a:endParaRPr lang="en-US" sz="2000">
              <a:cs typeface="Calibri Light"/>
            </a:endParaRPr>
          </a:p>
        </p:txBody>
      </p:sp>
      <p:sp>
        <p:nvSpPr>
          <p:cNvPr id="6" name="TextBox 5">
            <a:extLst>
              <a:ext uri="{FF2B5EF4-FFF2-40B4-BE49-F238E27FC236}">
                <a16:creationId xmlns:a16="http://schemas.microsoft.com/office/drawing/2014/main" id="{E419AD4B-F796-F43A-8DEE-203656512F6F}"/>
              </a:ext>
            </a:extLst>
          </p:cNvPr>
          <p:cNvSpPr txBox="1"/>
          <p:nvPr/>
        </p:nvSpPr>
        <p:spPr>
          <a:xfrm>
            <a:off x="664219" y="4131892"/>
            <a:ext cx="40585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Best Parameters: {'</a:t>
            </a:r>
            <a:r>
              <a:rPr lang="en-US" sz="2000" err="1"/>
              <a:t>polynomialfeatures</a:t>
            </a:r>
            <a:r>
              <a:rPr lang="en-US" sz="2000"/>
              <a:t>__degree': 3}</a:t>
            </a:r>
            <a:endParaRPr lang="en-US" sz="2000">
              <a:cs typeface="Calibri Light"/>
            </a:endParaRPr>
          </a:p>
        </p:txBody>
      </p:sp>
      <p:sp>
        <p:nvSpPr>
          <p:cNvPr id="10" name="TextBox 9">
            <a:extLst>
              <a:ext uri="{FF2B5EF4-FFF2-40B4-BE49-F238E27FC236}">
                <a16:creationId xmlns:a16="http://schemas.microsoft.com/office/drawing/2014/main" id="{B8393221-FA58-2754-06CF-04E10B20C58C}"/>
              </a:ext>
            </a:extLst>
          </p:cNvPr>
          <p:cNvSpPr txBox="1"/>
          <p:nvPr/>
        </p:nvSpPr>
        <p:spPr>
          <a:xfrm>
            <a:off x="663742" y="5055269"/>
            <a:ext cx="485875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a:solidFill>
                  <a:srgbClr val="374151"/>
                </a:solidFill>
                <a:latin typeface="Calibri Light"/>
                <a:cs typeface="Calibri Light"/>
              </a:rPr>
              <a:t>The results from the grid search show higher R-squared values and lower error metrics (MAE and MSE) for both the training and test sets compared to the manually chosen degree of 2.</a:t>
            </a:r>
            <a:endParaRPr lang="en-US" sz="2000">
              <a:latin typeface="Calibri Light"/>
              <a:cs typeface="Calibri Light"/>
            </a:endParaRPr>
          </a:p>
        </p:txBody>
      </p:sp>
      <p:sp>
        <p:nvSpPr>
          <p:cNvPr id="11" name="TextBox 10">
            <a:extLst>
              <a:ext uri="{FF2B5EF4-FFF2-40B4-BE49-F238E27FC236}">
                <a16:creationId xmlns:a16="http://schemas.microsoft.com/office/drawing/2014/main" id="{74B6F2ED-FD06-4139-9739-833090315944}"/>
              </a:ext>
            </a:extLst>
          </p:cNvPr>
          <p:cNvSpPr txBox="1"/>
          <p:nvPr/>
        </p:nvSpPr>
        <p:spPr>
          <a:xfrm>
            <a:off x="6298407" y="6313288"/>
            <a:ext cx="36849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Light"/>
              </a:rPr>
              <a:t>Polynomial Regression After tuning</a:t>
            </a:r>
            <a:endParaRPr lang="en-US"/>
          </a:p>
        </p:txBody>
      </p:sp>
      <p:sp>
        <p:nvSpPr>
          <p:cNvPr id="12" name="TextBox 11">
            <a:extLst>
              <a:ext uri="{FF2B5EF4-FFF2-40B4-BE49-F238E27FC236}">
                <a16:creationId xmlns:a16="http://schemas.microsoft.com/office/drawing/2014/main" id="{C4C4953D-CBB3-A472-4E44-A6CB6D797A11}"/>
              </a:ext>
            </a:extLst>
          </p:cNvPr>
          <p:cNvSpPr txBox="1"/>
          <p:nvPr/>
        </p:nvSpPr>
        <p:spPr>
          <a:xfrm>
            <a:off x="8141494" y="38433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Polynomial Regression</a:t>
            </a:r>
          </a:p>
        </p:txBody>
      </p:sp>
    </p:spTree>
    <p:extLst>
      <p:ext uri="{BB962C8B-B14F-4D97-AF65-F5344CB8AC3E}">
        <p14:creationId xmlns:p14="http://schemas.microsoft.com/office/powerpoint/2010/main" val="4191763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27</a:t>
            </a:fld>
            <a:endParaRPr lang="en-US"/>
          </a:p>
        </p:txBody>
      </p:sp>
      <p:sp>
        <p:nvSpPr>
          <p:cNvPr id="2" name="TextBox 1">
            <a:extLst>
              <a:ext uri="{FF2B5EF4-FFF2-40B4-BE49-F238E27FC236}">
                <a16:creationId xmlns:a16="http://schemas.microsoft.com/office/drawing/2014/main" id="{93A5148E-D5A3-270B-D779-5173689A58C7}"/>
              </a:ext>
            </a:extLst>
          </p:cNvPr>
          <p:cNvSpPr txBox="1"/>
          <p:nvPr/>
        </p:nvSpPr>
        <p:spPr>
          <a:xfrm>
            <a:off x="2233914" y="301089"/>
            <a:ext cx="6493397" cy="769441"/>
          </a:xfrm>
          <a:prstGeom prst="rect">
            <a:avLst/>
          </a:prstGeom>
          <a:noFill/>
        </p:spPr>
        <p:txBody>
          <a:bodyPr wrap="square" rtlCol="0">
            <a:spAutoFit/>
          </a:bodyPr>
          <a:lstStyle/>
          <a:p>
            <a:r>
              <a:rPr lang="en-US" sz="4400" b="1"/>
              <a:t>Decision Tree Regression</a:t>
            </a:r>
          </a:p>
        </p:txBody>
      </p:sp>
      <p:pic>
        <p:nvPicPr>
          <p:cNvPr id="6" name="Picture 5" descr="A graph with colorful squares&#10;&#10;Description automatically generated">
            <a:extLst>
              <a:ext uri="{FF2B5EF4-FFF2-40B4-BE49-F238E27FC236}">
                <a16:creationId xmlns:a16="http://schemas.microsoft.com/office/drawing/2014/main" id="{81552731-4D5D-5E44-0A2B-EC3E524CE27F}"/>
              </a:ext>
            </a:extLst>
          </p:cNvPr>
          <p:cNvPicPr>
            <a:picLocks noChangeAspect="1"/>
          </p:cNvPicPr>
          <p:nvPr/>
        </p:nvPicPr>
        <p:blipFill>
          <a:blip r:embed="rId3"/>
          <a:stretch>
            <a:fillRect/>
          </a:stretch>
        </p:blipFill>
        <p:spPr>
          <a:xfrm>
            <a:off x="5924550" y="3383189"/>
            <a:ext cx="6162675" cy="2891971"/>
          </a:xfrm>
          <a:prstGeom prst="rect">
            <a:avLst/>
          </a:prstGeom>
        </p:spPr>
      </p:pic>
      <p:sp>
        <p:nvSpPr>
          <p:cNvPr id="7" name="TextBox 6">
            <a:extLst>
              <a:ext uri="{FF2B5EF4-FFF2-40B4-BE49-F238E27FC236}">
                <a16:creationId xmlns:a16="http://schemas.microsoft.com/office/drawing/2014/main" id="{C59D98D1-A26B-E9AE-8BB9-F142E7270569}"/>
              </a:ext>
            </a:extLst>
          </p:cNvPr>
          <p:cNvSpPr txBox="1"/>
          <p:nvPr/>
        </p:nvSpPr>
        <p:spPr>
          <a:xfrm>
            <a:off x="420132" y="1853050"/>
            <a:ext cx="5569934" cy="4832092"/>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Calibri"/>
            </a:pPr>
            <a:endParaRPr lang="en-US" sz="2200">
              <a:solidFill>
                <a:schemeClr val="tx2">
                  <a:lumMod val="50000"/>
                </a:schemeClr>
              </a:solidFill>
              <a:cs typeface="Calibri Light"/>
            </a:endParaRPr>
          </a:p>
          <a:p>
            <a:pPr marL="285750" indent="-285750">
              <a:buFont typeface="Calibri"/>
              <a:buChar char="-"/>
            </a:pPr>
            <a:r>
              <a:rPr lang="en-US" sz="2200">
                <a:solidFill>
                  <a:schemeClr val="tx2">
                    <a:lumMod val="50000"/>
                  </a:schemeClr>
                </a:solidFill>
                <a:ea typeface="+mn-lt"/>
                <a:cs typeface="+mn-lt"/>
              </a:rPr>
              <a:t>We aimed to enhance predictive accuracy and robustness using ensemble tree models, known for their efficacy in handling complex patterns</a:t>
            </a:r>
            <a:endParaRPr lang="en-US" sz="2200">
              <a:solidFill>
                <a:schemeClr val="tx2">
                  <a:lumMod val="50000"/>
                </a:schemeClr>
              </a:solidFill>
              <a:cs typeface="Calibri Light"/>
            </a:endParaRPr>
          </a:p>
          <a:p>
            <a:pPr marL="285750" indent="-285750">
              <a:buFont typeface="Calibri"/>
              <a:buChar char="-"/>
            </a:pPr>
            <a:r>
              <a:rPr lang="en-US" sz="2200">
                <a:solidFill>
                  <a:schemeClr val="tx2">
                    <a:lumMod val="50000"/>
                  </a:schemeClr>
                </a:solidFill>
                <a:ea typeface="+mn-lt"/>
                <a:cs typeface="+mn-lt"/>
              </a:rPr>
              <a:t>Utilizing the Decision Tree Regressor's </a:t>
            </a:r>
            <a:r>
              <a:rPr lang="en-US" sz="2200" err="1">
                <a:solidFill>
                  <a:schemeClr val="tx2">
                    <a:lumMod val="50000"/>
                  </a:schemeClr>
                </a:solidFill>
                <a:ea typeface="+mn-lt"/>
                <a:cs typeface="+mn-lt"/>
              </a:rPr>
              <a:t>feature_importances</a:t>
            </a:r>
            <a:r>
              <a:rPr lang="en-US" sz="2200">
                <a:solidFill>
                  <a:schemeClr val="tx2">
                    <a:lumMod val="50000"/>
                  </a:schemeClr>
                </a:solidFill>
                <a:ea typeface="+mn-lt"/>
                <a:cs typeface="+mn-lt"/>
              </a:rPr>
              <a:t>_, we re-analyzed our feature importance for tree-based models, aligning predictions more closely with their inherent structures.</a:t>
            </a:r>
            <a:endParaRPr lang="en-US" sz="2200">
              <a:solidFill>
                <a:schemeClr val="tx2">
                  <a:lumMod val="50000"/>
                </a:schemeClr>
              </a:solidFill>
              <a:cs typeface="Calibri Light"/>
            </a:endParaRPr>
          </a:p>
          <a:p>
            <a:pPr marL="285750" indent="-285750">
              <a:buFont typeface="Calibri"/>
              <a:buChar char="-"/>
            </a:pPr>
            <a:r>
              <a:rPr lang="en-US" sz="2200">
                <a:solidFill>
                  <a:schemeClr val="tx2">
                    <a:lumMod val="50000"/>
                  </a:schemeClr>
                </a:solidFill>
                <a:ea typeface="+mn-lt"/>
                <a:cs typeface="+mn-lt"/>
              </a:rPr>
              <a:t>The process revealed a challenge of high variance, signaling potential overfitting and reduced generalization capability.</a:t>
            </a:r>
          </a:p>
          <a:p>
            <a:pPr marL="285750" indent="-285750">
              <a:buFont typeface="Calibri"/>
              <a:buChar char="-"/>
            </a:pPr>
            <a:endParaRPr lang="en-US" sz="2200">
              <a:solidFill>
                <a:schemeClr val="tx2">
                  <a:lumMod val="50000"/>
                </a:schemeClr>
              </a:solidFill>
              <a:ea typeface="+mn-lt"/>
              <a:cs typeface="+mn-lt"/>
            </a:endParaRPr>
          </a:p>
        </p:txBody>
      </p:sp>
      <p:pic>
        <p:nvPicPr>
          <p:cNvPr id="8" name="Picture 7" descr="A white table with black text&#10;&#10;Description automatically generated">
            <a:extLst>
              <a:ext uri="{FF2B5EF4-FFF2-40B4-BE49-F238E27FC236}">
                <a16:creationId xmlns:a16="http://schemas.microsoft.com/office/drawing/2014/main" id="{C66C597C-87A1-2324-B250-20CB6D1EF1EE}"/>
              </a:ext>
            </a:extLst>
          </p:cNvPr>
          <p:cNvPicPr>
            <a:picLocks noChangeAspect="1"/>
          </p:cNvPicPr>
          <p:nvPr/>
        </p:nvPicPr>
        <p:blipFill>
          <a:blip r:embed="rId4"/>
          <a:stretch>
            <a:fillRect/>
          </a:stretch>
        </p:blipFill>
        <p:spPr>
          <a:xfrm>
            <a:off x="7247087" y="1153064"/>
            <a:ext cx="4220473" cy="1930340"/>
          </a:xfrm>
          <a:prstGeom prst="rect">
            <a:avLst/>
          </a:prstGeom>
        </p:spPr>
      </p:pic>
    </p:spTree>
    <p:extLst>
      <p:ext uri="{BB962C8B-B14F-4D97-AF65-F5344CB8AC3E}">
        <p14:creationId xmlns:p14="http://schemas.microsoft.com/office/powerpoint/2010/main" val="44927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28</a:t>
            </a:fld>
            <a:endParaRPr lang="en-US"/>
          </a:p>
        </p:txBody>
      </p:sp>
      <p:sp>
        <p:nvSpPr>
          <p:cNvPr id="2" name="TextBox 1">
            <a:extLst>
              <a:ext uri="{FF2B5EF4-FFF2-40B4-BE49-F238E27FC236}">
                <a16:creationId xmlns:a16="http://schemas.microsoft.com/office/drawing/2014/main" id="{93A5148E-D5A3-270B-D779-5173689A58C7}"/>
              </a:ext>
            </a:extLst>
          </p:cNvPr>
          <p:cNvSpPr txBox="1"/>
          <p:nvPr/>
        </p:nvSpPr>
        <p:spPr>
          <a:xfrm>
            <a:off x="2224389" y="234414"/>
            <a:ext cx="6493397" cy="769441"/>
          </a:xfrm>
          <a:prstGeom prst="rect">
            <a:avLst/>
          </a:prstGeom>
          <a:noFill/>
        </p:spPr>
        <p:txBody>
          <a:bodyPr wrap="square" rtlCol="0">
            <a:spAutoFit/>
          </a:bodyPr>
          <a:lstStyle/>
          <a:p>
            <a:r>
              <a:rPr lang="en-US" sz="4400" b="1"/>
              <a:t>Bagging Regression</a:t>
            </a:r>
          </a:p>
        </p:txBody>
      </p:sp>
      <p:sp>
        <p:nvSpPr>
          <p:cNvPr id="9" name="TextBox 8">
            <a:extLst>
              <a:ext uri="{FF2B5EF4-FFF2-40B4-BE49-F238E27FC236}">
                <a16:creationId xmlns:a16="http://schemas.microsoft.com/office/drawing/2014/main" id="{E55490DF-5B94-F0F1-D28C-54AFD92627DD}"/>
              </a:ext>
            </a:extLst>
          </p:cNvPr>
          <p:cNvSpPr txBox="1"/>
          <p:nvPr/>
        </p:nvSpPr>
        <p:spPr>
          <a:xfrm>
            <a:off x="322735" y="5580455"/>
            <a:ext cx="79262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Light"/>
                <a:cs typeface="Calibri Light"/>
              </a:rPr>
              <a:t>Best Parameters: {'base_estimator'base_estimator__</a:t>
            </a:r>
            <a:r>
              <a:rPr lang="en-US" err="1">
                <a:solidFill>
                  <a:srgbClr val="000000"/>
                </a:solidFill>
                <a:latin typeface="Calibri Light"/>
                <a:cs typeface="Calibri Light"/>
              </a:rPr>
              <a:t>max_depth</a:t>
            </a:r>
            <a:r>
              <a:rPr lang="en-US">
                <a:solidFill>
                  <a:srgbClr val="000000"/>
                </a:solidFill>
                <a:latin typeface="Calibri Light"/>
                <a:cs typeface="Calibri Light"/>
              </a:rPr>
              <a:t>': None, 'base_estimator__</a:t>
            </a:r>
            <a:r>
              <a:rPr lang="en-US" err="1">
                <a:solidFill>
                  <a:srgbClr val="000000"/>
                </a:solidFill>
                <a:latin typeface="Calibri Light"/>
                <a:cs typeface="Calibri Light"/>
              </a:rPr>
              <a:t>min_samples_leaf</a:t>
            </a:r>
            <a:r>
              <a:rPr lang="en-US">
                <a:solidFill>
                  <a:srgbClr val="000000"/>
                </a:solidFill>
                <a:latin typeface="Calibri Light"/>
                <a:cs typeface="Calibri Light"/>
              </a:rPr>
              <a:t>': 4, 'base_estimator__</a:t>
            </a:r>
            <a:r>
              <a:rPr lang="en-US" err="1">
                <a:solidFill>
                  <a:srgbClr val="000000"/>
                </a:solidFill>
                <a:latin typeface="Calibri Light"/>
                <a:cs typeface="Calibri Light"/>
              </a:rPr>
              <a:t>min_samples_split</a:t>
            </a:r>
            <a:r>
              <a:rPr lang="en-US">
                <a:solidFill>
                  <a:srgbClr val="000000"/>
                </a:solidFill>
                <a:latin typeface="Calibri Light"/>
                <a:cs typeface="Calibri Light"/>
              </a:rPr>
              <a:t>': 2, '</a:t>
            </a:r>
            <a:r>
              <a:rPr lang="en-US" err="1">
                <a:solidFill>
                  <a:srgbClr val="000000"/>
                </a:solidFill>
                <a:latin typeface="Calibri Light"/>
                <a:cs typeface="Calibri Light"/>
              </a:rPr>
              <a:t>max_features</a:t>
            </a:r>
            <a:r>
              <a:rPr lang="en-US">
                <a:solidFill>
                  <a:srgbClr val="000000"/>
                </a:solidFill>
                <a:latin typeface="Calibri Light"/>
                <a:cs typeface="Calibri Light"/>
              </a:rPr>
              <a:t>': 1.0, '</a:t>
            </a:r>
            <a:r>
              <a:rPr lang="en-US" err="1">
                <a:solidFill>
                  <a:srgbClr val="000000"/>
                </a:solidFill>
                <a:latin typeface="Calibri Light"/>
                <a:cs typeface="Calibri Light"/>
              </a:rPr>
              <a:t>max_samples</a:t>
            </a:r>
            <a:r>
              <a:rPr lang="en-US">
                <a:solidFill>
                  <a:srgbClr val="000000"/>
                </a:solidFill>
                <a:latin typeface="Calibri Light"/>
                <a:cs typeface="Calibri Light"/>
              </a:rPr>
              <a:t>': 0.5, '</a:t>
            </a:r>
            <a:r>
              <a:rPr lang="en-US" err="1">
                <a:solidFill>
                  <a:srgbClr val="000000"/>
                </a:solidFill>
                <a:latin typeface="Calibri Light"/>
                <a:cs typeface="Calibri Light"/>
              </a:rPr>
              <a:t>n_estimators</a:t>
            </a:r>
            <a:r>
              <a:rPr lang="en-US">
                <a:solidFill>
                  <a:srgbClr val="000000"/>
                </a:solidFill>
                <a:latin typeface="Calibri Light"/>
                <a:cs typeface="Calibri Light"/>
              </a:rPr>
              <a:t>': 100}</a:t>
            </a:r>
            <a:endParaRPr lang="en-US">
              <a:latin typeface="Calibri Light"/>
              <a:cs typeface="Calibri Light"/>
            </a:endParaRPr>
          </a:p>
        </p:txBody>
      </p:sp>
      <p:pic>
        <p:nvPicPr>
          <p:cNvPr id="5" name="Picture 4" descr="A table with numbers and letters&#10;&#10;Description automatically generated">
            <a:extLst>
              <a:ext uri="{FF2B5EF4-FFF2-40B4-BE49-F238E27FC236}">
                <a16:creationId xmlns:a16="http://schemas.microsoft.com/office/drawing/2014/main" id="{AF6670C2-1F63-5553-C3D1-AD35DAA176E6}"/>
              </a:ext>
            </a:extLst>
          </p:cNvPr>
          <p:cNvPicPr>
            <a:picLocks noChangeAspect="1"/>
          </p:cNvPicPr>
          <p:nvPr/>
        </p:nvPicPr>
        <p:blipFill>
          <a:blip r:embed="rId3"/>
          <a:stretch>
            <a:fillRect/>
          </a:stretch>
        </p:blipFill>
        <p:spPr>
          <a:xfrm>
            <a:off x="7730900" y="1339624"/>
            <a:ext cx="3792309" cy="1898196"/>
          </a:xfrm>
          <a:prstGeom prst="rect">
            <a:avLst/>
          </a:prstGeom>
        </p:spPr>
      </p:pic>
      <p:pic>
        <p:nvPicPr>
          <p:cNvPr id="7" name="Picture 6" descr="A screenshot of a training set&#10;&#10;Description automatically generated">
            <a:extLst>
              <a:ext uri="{FF2B5EF4-FFF2-40B4-BE49-F238E27FC236}">
                <a16:creationId xmlns:a16="http://schemas.microsoft.com/office/drawing/2014/main" id="{9F44E94A-CC1D-2238-361A-C23E3551F00B}"/>
              </a:ext>
            </a:extLst>
          </p:cNvPr>
          <p:cNvPicPr>
            <a:picLocks noChangeAspect="1"/>
          </p:cNvPicPr>
          <p:nvPr/>
        </p:nvPicPr>
        <p:blipFill>
          <a:blip r:embed="rId4"/>
          <a:stretch>
            <a:fillRect/>
          </a:stretch>
        </p:blipFill>
        <p:spPr>
          <a:xfrm>
            <a:off x="7952015" y="3704546"/>
            <a:ext cx="3668485" cy="1876424"/>
          </a:xfrm>
          <a:prstGeom prst="rect">
            <a:avLst/>
          </a:prstGeom>
        </p:spPr>
      </p:pic>
      <p:sp>
        <p:nvSpPr>
          <p:cNvPr id="11" name="Text Placeholder 5">
            <a:extLst>
              <a:ext uri="{FF2B5EF4-FFF2-40B4-BE49-F238E27FC236}">
                <a16:creationId xmlns:a16="http://schemas.microsoft.com/office/drawing/2014/main" id="{F3EC76AA-0779-65B3-FEED-1C4CB66C3C4D}"/>
              </a:ext>
            </a:extLst>
          </p:cNvPr>
          <p:cNvSpPr txBox="1">
            <a:spLocks/>
          </p:cNvSpPr>
          <p:nvPr/>
        </p:nvSpPr>
        <p:spPr>
          <a:xfrm>
            <a:off x="7018060" y="3248659"/>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Bagging Regressor</a:t>
            </a:r>
            <a:r>
              <a:rPr lang="en-US" sz="2000" b="0">
                <a:solidFill>
                  <a:schemeClr val="tx2">
                    <a:lumMod val="50000"/>
                  </a:schemeClr>
                </a:solidFill>
                <a:ea typeface="+mj-lt"/>
                <a:cs typeface="+mj-lt"/>
              </a:rPr>
              <a:t> </a:t>
            </a:r>
            <a:r>
              <a:rPr lang="en-US" sz="1600" b="0">
                <a:solidFill>
                  <a:schemeClr val="tx2">
                    <a:lumMod val="50000"/>
                  </a:schemeClr>
                </a:solidFill>
                <a:ea typeface="+mj-lt"/>
                <a:cs typeface="+mj-lt"/>
              </a:rPr>
              <a:t>after parameter tuning</a:t>
            </a:r>
            <a:endParaRPr lang="en-US" sz="1600" b="0">
              <a:solidFill>
                <a:schemeClr val="tx2">
                  <a:lumMod val="50000"/>
                </a:schemeClr>
              </a:solidFill>
              <a:cs typeface="Calibri"/>
            </a:endParaRPr>
          </a:p>
        </p:txBody>
      </p:sp>
      <p:sp>
        <p:nvSpPr>
          <p:cNvPr id="13" name="Text Placeholder 5">
            <a:extLst>
              <a:ext uri="{FF2B5EF4-FFF2-40B4-BE49-F238E27FC236}">
                <a16:creationId xmlns:a16="http://schemas.microsoft.com/office/drawing/2014/main" id="{DFF28B2F-C3C3-3544-B0B3-9DF8F5A56313}"/>
              </a:ext>
            </a:extLst>
          </p:cNvPr>
          <p:cNvSpPr txBox="1">
            <a:spLocks/>
          </p:cNvSpPr>
          <p:nvPr/>
        </p:nvSpPr>
        <p:spPr>
          <a:xfrm>
            <a:off x="6933696" y="759912"/>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Bagging Regressor</a:t>
            </a:r>
            <a:r>
              <a:rPr lang="en-US" sz="2000" b="0">
                <a:solidFill>
                  <a:schemeClr val="tx2">
                    <a:lumMod val="50000"/>
                  </a:schemeClr>
                </a:solidFill>
                <a:ea typeface="+mj-lt"/>
                <a:cs typeface="+mj-lt"/>
              </a:rPr>
              <a:t> </a:t>
            </a:r>
            <a:endParaRPr lang="en-US" sz="2000" b="0">
              <a:solidFill>
                <a:schemeClr val="tx2">
                  <a:lumMod val="50000"/>
                </a:schemeClr>
              </a:solidFill>
              <a:cs typeface="Calibri"/>
            </a:endParaRPr>
          </a:p>
        </p:txBody>
      </p:sp>
      <p:sp>
        <p:nvSpPr>
          <p:cNvPr id="17" name="TextBox 16">
            <a:extLst>
              <a:ext uri="{FF2B5EF4-FFF2-40B4-BE49-F238E27FC236}">
                <a16:creationId xmlns:a16="http://schemas.microsoft.com/office/drawing/2014/main" id="{3A1D34D2-543B-9C65-9000-F87078832514}"/>
              </a:ext>
            </a:extLst>
          </p:cNvPr>
          <p:cNvSpPr txBox="1"/>
          <p:nvPr/>
        </p:nvSpPr>
        <p:spPr>
          <a:xfrm>
            <a:off x="798719" y="1877080"/>
            <a:ext cx="6004080" cy="3170099"/>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Calibri"/>
            </a:pPr>
            <a:endParaRPr lang="en-US" sz="2000">
              <a:solidFill>
                <a:schemeClr val="tx2">
                  <a:lumMod val="50000"/>
                </a:schemeClr>
              </a:solidFill>
              <a:cs typeface="Calibri Light"/>
            </a:endParaRPr>
          </a:p>
          <a:p>
            <a:pPr marL="285750" indent="-285750">
              <a:buFont typeface="Calibri"/>
              <a:buChar char="-"/>
            </a:pPr>
            <a:r>
              <a:rPr lang="en-US" sz="2000">
                <a:solidFill>
                  <a:schemeClr val="tx2">
                    <a:lumMod val="50000"/>
                  </a:schemeClr>
                </a:solidFill>
                <a:cs typeface="Calibri Light"/>
              </a:rPr>
              <a:t>Coming up with a challenge of High Variance and Overfitting, we decided to go with Bagged Regression</a:t>
            </a:r>
          </a:p>
          <a:p>
            <a:pPr marL="285750" indent="-285750">
              <a:buFont typeface="Calibri"/>
              <a:buChar char="-"/>
            </a:pPr>
            <a:r>
              <a:rPr lang="en-US" sz="2000">
                <a:solidFill>
                  <a:schemeClr val="tx2">
                    <a:lumMod val="50000"/>
                  </a:schemeClr>
                </a:solidFill>
                <a:cs typeface="Calibri Light"/>
              </a:rPr>
              <a:t>The results still doesn’t solve the issue of High Variance but sure did increase the accuracy.</a:t>
            </a:r>
          </a:p>
          <a:p>
            <a:pPr marL="285750" indent="-285750">
              <a:buFont typeface="Calibri"/>
              <a:buChar char="-"/>
            </a:pPr>
            <a:r>
              <a:rPr lang="en-US" sz="2000">
                <a:solidFill>
                  <a:schemeClr val="tx2">
                    <a:lumMod val="50000"/>
                  </a:schemeClr>
                </a:solidFill>
                <a:cs typeface="Calibri Light"/>
              </a:rPr>
              <a:t>We have conducted hyper-parameter tuning to fine-tune the model, the model was successful in mitigating High Variance, increasing robustness of model</a:t>
            </a:r>
          </a:p>
        </p:txBody>
      </p:sp>
    </p:spTree>
    <p:extLst>
      <p:ext uri="{BB962C8B-B14F-4D97-AF65-F5344CB8AC3E}">
        <p14:creationId xmlns:p14="http://schemas.microsoft.com/office/powerpoint/2010/main" val="710755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29</a:t>
            </a:fld>
            <a:endParaRPr lang="en-US"/>
          </a:p>
        </p:txBody>
      </p:sp>
      <p:sp>
        <p:nvSpPr>
          <p:cNvPr id="2" name="TextBox 1">
            <a:extLst>
              <a:ext uri="{FF2B5EF4-FFF2-40B4-BE49-F238E27FC236}">
                <a16:creationId xmlns:a16="http://schemas.microsoft.com/office/drawing/2014/main" id="{93A5148E-D5A3-270B-D779-5173689A58C7}"/>
              </a:ext>
            </a:extLst>
          </p:cNvPr>
          <p:cNvSpPr txBox="1"/>
          <p:nvPr/>
        </p:nvSpPr>
        <p:spPr>
          <a:xfrm>
            <a:off x="2233914" y="301089"/>
            <a:ext cx="6493397" cy="769441"/>
          </a:xfrm>
          <a:prstGeom prst="rect">
            <a:avLst/>
          </a:prstGeom>
          <a:noFill/>
        </p:spPr>
        <p:txBody>
          <a:bodyPr wrap="square" rtlCol="0">
            <a:spAutoFit/>
          </a:bodyPr>
          <a:lstStyle/>
          <a:p>
            <a:r>
              <a:rPr lang="en-US" sz="4400" b="1"/>
              <a:t>Random Forest Regression</a:t>
            </a:r>
          </a:p>
        </p:txBody>
      </p:sp>
      <p:sp>
        <p:nvSpPr>
          <p:cNvPr id="7" name="TextBox 6">
            <a:extLst>
              <a:ext uri="{FF2B5EF4-FFF2-40B4-BE49-F238E27FC236}">
                <a16:creationId xmlns:a16="http://schemas.microsoft.com/office/drawing/2014/main" id="{1D8FB064-4742-290E-D454-343EEB257564}"/>
              </a:ext>
            </a:extLst>
          </p:cNvPr>
          <p:cNvSpPr txBox="1"/>
          <p:nvPr/>
        </p:nvSpPr>
        <p:spPr>
          <a:xfrm>
            <a:off x="496640" y="1802354"/>
            <a:ext cx="6478628" cy="3416320"/>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US" sz="2400">
              <a:solidFill>
                <a:schemeClr val="tx2">
                  <a:lumMod val="50000"/>
                </a:schemeClr>
              </a:solidFill>
              <a:cs typeface="Calibri Light"/>
            </a:endParaRPr>
          </a:p>
          <a:p>
            <a:pPr marL="342900" indent="-342900">
              <a:buFont typeface="Arial"/>
              <a:buChar char="•"/>
            </a:pPr>
            <a:r>
              <a:rPr lang="en-US" sz="2400" dirty="0">
                <a:solidFill>
                  <a:schemeClr val="tx2">
                    <a:lumMod val="50000"/>
                  </a:schemeClr>
                </a:solidFill>
                <a:cs typeface="Calibri Light"/>
              </a:rPr>
              <a:t>In the process of increasing the R2 score and Robustness of the model, we have chosen Random Forest which has similar approach to the Bagged Regressor.</a:t>
            </a:r>
          </a:p>
          <a:p>
            <a:pPr marL="342900" indent="-342900">
              <a:buFont typeface="Arial"/>
              <a:buChar char="•"/>
            </a:pPr>
            <a:r>
              <a:rPr lang="en-US" sz="2400" dirty="0">
                <a:solidFill>
                  <a:schemeClr val="tx2">
                    <a:lumMod val="50000"/>
                  </a:schemeClr>
                </a:solidFill>
                <a:ea typeface="+mn-lt"/>
                <a:cs typeface="+mn-lt"/>
              </a:rPr>
              <a:t>Random Forest also faced a challenge of High </a:t>
            </a:r>
            <a:r>
              <a:rPr lang="en-US" sz="2400" dirty="0" err="1">
                <a:solidFill>
                  <a:schemeClr val="tx2">
                    <a:lumMod val="50000"/>
                  </a:schemeClr>
                </a:solidFill>
                <a:ea typeface="+mn-lt"/>
                <a:cs typeface="+mn-lt"/>
              </a:rPr>
              <a:t>variance,but</a:t>
            </a:r>
            <a:r>
              <a:rPr lang="en-US" sz="2400" dirty="0">
                <a:solidFill>
                  <a:schemeClr val="tx2">
                    <a:lumMod val="50000"/>
                  </a:schemeClr>
                </a:solidFill>
                <a:ea typeface="+mn-lt"/>
                <a:cs typeface="+mn-lt"/>
              </a:rPr>
              <a:t> were able to reduce after tuning the hyper parameter.</a:t>
            </a:r>
            <a:endParaRPr lang="en-US" sz="2400" dirty="0">
              <a:solidFill>
                <a:schemeClr val="tx2">
                  <a:lumMod val="50000"/>
                </a:schemeClr>
              </a:solidFill>
              <a:cs typeface="Calibri Light"/>
            </a:endParaRPr>
          </a:p>
          <a:p>
            <a:pPr marL="342900" indent="-342900">
              <a:buFont typeface="Arial"/>
              <a:buChar char="•"/>
            </a:pPr>
            <a:endParaRPr lang="en-US" sz="2400">
              <a:solidFill>
                <a:schemeClr val="tx2">
                  <a:lumMod val="50000"/>
                </a:schemeClr>
              </a:solidFill>
              <a:ea typeface="+mn-lt"/>
              <a:cs typeface="+mn-lt"/>
            </a:endParaRPr>
          </a:p>
        </p:txBody>
      </p:sp>
      <p:pic>
        <p:nvPicPr>
          <p:cNvPr id="8" name="Picture 7" descr="A screenshot of a calculator&#10;&#10;Description automatically generated">
            <a:extLst>
              <a:ext uri="{FF2B5EF4-FFF2-40B4-BE49-F238E27FC236}">
                <a16:creationId xmlns:a16="http://schemas.microsoft.com/office/drawing/2014/main" id="{0124BC7E-0957-0FD5-C602-9C1B03B88926}"/>
              </a:ext>
            </a:extLst>
          </p:cNvPr>
          <p:cNvPicPr>
            <a:picLocks noChangeAspect="1"/>
          </p:cNvPicPr>
          <p:nvPr/>
        </p:nvPicPr>
        <p:blipFill>
          <a:blip r:embed="rId3"/>
          <a:stretch>
            <a:fillRect/>
          </a:stretch>
        </p:blipFill>
        <p:spPr>
          <a:xfrm>
            <a:off x="7789070" y="1714501"/>
            <a:ext cx="3969543" cy="1778793"/>
          </a:xfrm>
          <a:prstGeom prst="rect">
            <a:avLst/>
          </a:prstGeom>
        </p:spPr>
      </p:pic>
      <p:pic>
        <p:nvPicPr>
          <p:cNvPr id="9" name="Picture 8" descr="A screenshot of a calculator&#10;&#10;Description automatically generated">
            <a:extLst>
              <a:ext uri="{FF2B5EF4-FFF2-40B4-BE49-F238E27FC236}">
                <a16:creationId xmlns:a16="http://schemas.microsoft.com/office/drawing/2014/main" id="{A36D0CD6-4A86-0BE6-9F0E-27E4AEDC85C7}"/>
              </a:ext>
            </a:extLst>
          </p:cNvPr>
          <p:cNvPicPr>
            <a:picLocks noChangeAspect="1"/>
          </p:cNvPicPr>
          <p:nvPr/>
        </p:nvPicPr>
        <p:blipFill>
          <a:blip r:embed="rId4"/>
          <a:stretch>
            <a:fillRect/>
          </a:stretch>
        </p:blipFill>
        <p:spPr>
          <a:xfrm>
            <a:off x="7860507" y="4024312"/>
            <a:ext cx="3431381" cy="2347912"/>
          </a:xfrm>
          <a:prstGeom prst="rect">
            <a:avLst/>
          </a:prstGeom>
        </p:spPr>
      </p:pic>
      <p:sp>
        <p:nvSpPr>
          <p:cNvPr id="12" name="Text Placeholder 5">
            <a:extLst>
              <a:ext uri="{FF2B5EF4-FFF2-40B4-BE49-F238E27FC236}">
                <a16:creationId xmlns:a16="http://schemas.microsoft.com/office/drawing/2014/main" id="{857ACF40-03E3-D13A-03A9-4B95E1B35318}"/>
              </a:ext>
            </a:extLst>
          </p:cNvPr>
          <p:cNvSpPr txBox="1">
            <a:spLocks/>
          </p:cNvSpPr>
          <p:nvPr/>
        </p:nvSpPr>
        <p:spPr>
          <a:xfrm>
            <a:off x="6890834" y="998037"/>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Random Forest Regressor</a:t>
            </a:r>
            <a:endParaRPr lang="en-US" sz="2000" b="0">
              <a:solidFill>
                <a:schemeClr val="tx2">
                  <a:lumMod val="50000"/>
                </a:schemeClr>
              </a:solidFill>
              <a:cs typeface="Calibri"/>
            </a:endParaRPr>
          </a:p>
        </p:txBody>
      </p:sp>
      <p:sp>
        <p:nvSpPr>
          <p:cNvPr id="14" name="Text Placeholder 5">
            <a:extLst>
              <a:ext uri="{FF2B5EF4-FFF2-40B4-BE49-F238E27FC236}">
                <a16:creationId xmlns:a16="http://schemas.microsoft.com/office/drawing/2014/main" id="{4AB1D458-5C4C-3245-6B87-D4F64B217209}"/>
              </a:ext>
            </a:extLst>
          </p:cNvPr>
          <p:cNvSpPr txBox="1">
            <a:spLocks/>
          </p:cNvSpPr>
          <p:nvPr/>
        </p:nvSpPr>
        <p:spPr>
          <a:xfrm>
            <a:off x="6978940" y="3507875"/>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Random Forest Regressor</a:t>
            </a:r>
            <a:r>
              <a:rPr lang="en-US" sz="2000" b="0">
                <a:solidFill>
                  <a:schemeClr val="tx2">
                    <a:lumMod val="50000"/>
                  </a:schemeClr>
                </a:solidFill>
                <a:ea typeface="+mj-lt"/>
                <a:cs typeface="+mj-lt"/>
              </a:rPr>
              <a:t> </a:t>
            </a:r>
            <a:r>
              <a:rPr lang="en-US" sz="1600" b="0">
                <a:solidFill>
                  <a:schemeClr val="tx2">
                    <a:lumMod val="50000"/>
                  </a:schemeClr>
                </a:solidFill>
                <a:ea typeface="+mj-lt"/>
                <a:cs typeface="+mj-lt"/>
              </a:rPr>
              <a:t>after parameter tuning</a:t>
            </a:r>
            <a:endParaRPr lang="en-US" sz="1600" b="0">
              <a:solidFill>
                <a:schemeClr val="tx2">
                  <a:lumMod val="50000"/>
                </a:schemeClr>
              </a:solidFill>
              <a:cs typeface="Calibri"/>
            </a:endParaRPr>
          </a:p>
        </p:txBody>
      </p:sp>
      <p:sp>
        <p:nvSpPr>
          <p:cNvPr id="4" name="TextBox 3">
            <a:extLst>
              <a:ext uri="{FF2B5EF4-FFF2-40B4-BE49-F238E27FC236}">
                <a16:creationId xmlns:a16="http://schemas.microsoft.com/office/drawing/2014/main" id="{3BD5270B-3B78-F2DA-2AE4-D911A61BEAFB}"/>
              </a:ext>
            </a:extLst>
          </p:cNvPr>
          <p:cNvSpPr txBox="1"/>
          <p:nvPr/>
        </p:nvSpPr>
        <p:spPr>
          <a:xfrm>
            <a:off x="805543" y="5638913"/>
            <a:ext cx="51289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Best Parameters: {'</a:t>
            </a:r>
            <a:r>
              <a:rPr lang="en-US" sz="2000" err="1"/>
              <a:t>max_depth</a:t>
            </a:r>
            <a:r>
              <a:rPr lang="en-US" sz="2000"/>
              <a:t>': 10, '</a:t>
            </a:r>
            <a:r>
              <a:rPr lang="en-US" sz="2000" err="1"/>
              <a:t>min_samples_leaf</a:t>
            </a:r>
            <a:r>
              <a:rPr lang="en-US" sz="2000"/>
              <a:t>': 4, '</a:t>
            </a:r>
            <a:r>
              <a:rPr lang="en-US" sz="2000" err="1"/>
              <a:t>min_samples_split</a:t>
            </a:r>
            <a:r>
              <a:rPr lang="en-US" sz="2000"/>
              <a:t>': 10, '</a:t>
            </a:r>
            <a:r>
              <a:rPr lang="en-US" sz="2000" err="1"/>
              <a:t>n_estimators</a:t>
            </a:r>
            <a:r>
              <a:rPr lang="en-US" sz="2000"/>
              <a:t>': 150}</a:t>
            </a:r>
            <a:endParaRPr lang="en-US" sz="2000">
              <a:cs typeface="Calibri Light"/>
            </a:endParaRPr>
          </a:p>
        </p:txBody>
      </p:sp>
    </p:spTree>
    <p:extLst>
      <p:ext uri="{BB962C8B-B14F-4D97-AF65-F5344CB8AC3E}">
        <p14:creationId xmlns:p14="http://schemas.microsoft.com/office/powerpoint/2010/main" val="650394740"/>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36B2F-6799-74C5-3112-5D26D2250668}"/>
              </a:ext>
            </a:extLst>
          </p:cNvPr>
          <p:cNvSpPr>
            <a:spLocks noGrp="1"/>
          </p:cNvSpPr>
          <p:nvPr>
            <p:ph type="title"/>
          </p:nvPr>
        </p:nvSpPr>
        <p:spPr>
          <a:xfrm>
            <a:off x="371475" y="1783831"/>
            <a:ext cx="3111954" cy="3290338"/>
          </a:xfrm>
        </p:spPr>
        <p:txBody>
          <a:bodyPr anchor="ctr">
            <a:normAutofit/>
          </a:bodyPr>
          <a:lstStyle/>
          <a:p>
            <a:r>
              <a:rPr lang="en-US"/>
              <a:t>Problem Statement</a:t>
            </a:r>
          </a:p>
        </p:txBody>
      </p:sp>
      <p:sp>
        <p:nvSpPr>
          <p:cNvPr id="8" name="Content Placeholder 2">
            <a:extLst>
              <a:ext uri="{FF2B5EF4-FFF2-40B4-BE49-F238E27FC236}">
                <a16:creationId xmlns:a16="http://schemas.microsoft.com/office/drawing/2014/main" id="{48654364-B3E4-302E-8A55-A77C874BFC3C}"/>
              </a:ext>
            </a:extLst>
          </p:cNvPr>
          <p:cNvSpPr>
            <a:spLocks noGrp="1"/>
          </p:cNvSpPr>
          <p:nvPr>
            <p:ph idx="1"/>
          </p:nvPr>
        </p:nvSpPr>
        <p:spPr>
          <a:xfrm>
            <a:off x="7489370" y="1783832"/>
            <a:ext cx="4402592" cy="3968786"/>
          </a:xfrm>
        </p:spPr>
        <p:txBody>
          <a:bodyPr anchor="ctr">
            <a:noAutofit/>
          </a:bodyPr>
          <a:lstStyle/>
          <a:p>
            <a:pPr algn="just" indent="0" marL="0">
              <a:lnSpc>
                <a:spcPct val="100000"/>
              </a:lnSpc>
              <a:buNone/>
            </a:pPr>
            <a:br>
              <a:rPr lang="en-US" sz="2200"/>
            </a:br>
            <a:r>
              <a:rPr b="0" i="0" lang="en-US" sz="2200">
                <a:effectLst/>
              </a:rPr>
              <a:t>In urban residential communities, optimizing energy consumption for sustainability is crucial. Diverse building types contribute to varying energy usage patterns, making it essential to identify drivers for efficient resource allocation and environmental conservation in single-family residences. This project aims to address these challenges, fostering sustainability and informing targeted urban planning for a greener, more efficient future.</a:t>
            </a:r>
            <a:endParaRPr lang="en-US" sz="2200"/>
          </a:p>
        </p:txBody>
      </p:sp>
      <p:sp>
        <p:nvSpPr>
          <p:cNvPr id="10" name="Slide Number Placeholder 3">
            <a:extLst>
              <a:ext uri="{FF2B5EF4-FFF2-40B4-BE49-F238E27FC236}">
                <a16:creationId xmlns:a16="http://schemas.microsoft.com/office/drawing/2014/main" id="{990AAD29-0274-1B6B-68E1-DFA6AC582118}"/>
              </a:ext>
            </a:extLst>
          </p:cNvPr>
          <p:cNvSpPr>
            <a:spLocks noGrp="1"/>
          </p:cNvSpPr>
          <p:nvPr>
            <p:ph idx="12" sz="quarter" type="sldNum"/>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mtClean="0" sz="800"/>
              <a:pPr>
                <a:lnSpc>
                  <a:spcPct val="90000"/>
                </a:lnSpc>
                <a:spcAft>
                  <a:spcPts val="600"/>
                </a:spcAft>
              </a:pPr>
              <a:t>3</a:t>
            </a:fld>
            <a:endParaRPr lang="en-US" sz="800"/>
          </a:p>
        </p:txBody>
      </p:sp>
      <p:pic>
        <p:nvPicPr>
          <p:cNvPr descr="A globe with buildings and windmills&#10;&#10;Description automatically generated" id="7" name="Picture Placeholder 6">
            <a:extLst>
              <a:ext uri="{FF2B5EF4-FFF2-40B4-BE49-F238E27FC236}">
                <a16:creationId xmlns:a16="http://schemas.microsoft.com/office/drawing/2014/main" id="{429EDAF1-162A-DD4C-347A-B2D2E51C833B}"/>
              </a:ext>
            </a:extLst>
          </p:cNvPr>
          <p:cNvPicPr>
            <a:picLocks noChangeAspect="1" noGrp="1"/>
          </p:cNvPicPr>
          <p:nvPr>
            <p:ph idx="13" sz="quarter" type="pic"/>
          </p:nvPr>
        </p:nvPicPr>
        <p:blipFill rotWithShape="1">
          <a:blip r:embed="rId3"/>
          <a:srcRect l="124" r="124"/>
          <a:stretch/>
        </p:blipFill>
        <p:spPr>
          <a:xfrm>
            <a:off x="3672114" y="387"/>
            <a:ext cx="3628571" cy="6857225"/>
          </a:xfrm>
          <a:noFill/>
        </p:spPr>
      </p:pic>
    </p:spTree>
    <p:extLst>
      <p:ext uri="{BB962C8B-B14F-4D97-AF65-F5344CB8AC3E}">
        <p14:creationId xmlns:p14="http://schemas.microsoft.com/office/powerpoint/2010/main" val="3701392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30</a:t>
            </a:fld>
            <a:endParaRPr lang="en-US"/>
          </a:p>
        </p:txBody>
      </p:sp>
      <p:sp>
        <p:nvSpPr>
          <p:cNvPr id="2" name="TextBox 1">
            <a:extLst>
              <a:ext uri="{FF2B5EF4-FFF2-40B4-BE49-F238E27FC236}">
                <a16:creationId xmlns:a16="http://schemas.microsoft.com/office/drawing/2014/main" id="{93A5148E-D5A3-270B-D779-5173689A58C7}"/>
              </a:ext>
            </a:extLst>
          </p:cNvPr>
          <p:cNvSpPr txBox="1"/>
          <p:nvPr/>
        </p:nvSpPr>
        <p:spPr>
          <a:xfrm>
            <a:off x="2233914" y="301089"/>
            <a:ext cx="7678730" cy="769441"/>
          </a:xfrm>
          <a:prstGeom prst="rect">
            <a:avLst/>
          </a:prstGeom>
          <a:noFill/>
        </p:spPr>
        <p:txBody>
          <a:bodyPr wrap="square" lIns="91440" tIns="45720" rIns="91440" bIns="45720" rtlCol="0" anchor="t">
            <a:spAutoFit/>
          </a:bodyPr>
          <a:lstStyle/>
          <a:p>
            <a:r>
              <a:rPr lang="en-US" sz="4400" b="1"/>
              <a:t>Gradient Boosting Regressor</a:t>
            </a:r>
          </a:p>
        </p:txBody>
      </p:sp>
      <p:pic>
        <p:nvPicPr>
          <p:cNvPr id="6" name="Picture 5" descr="A screenshot of a calculator&#10;&#10;Description automatically generated">
            <a:extLst>
              <a:ext uri="{FF2B5EF4-FFF2-40B4-BE49-F238E27FC236}">
                <a16:creationId xmlns:a16="http://schemas.microsoft.com/office/drawing/2014/main" id="{55FC1D16-97D4-E88B-551C-016DD03B62C8}"/>
              </a:ext>
            </a:extLst>
          </p:cNvPr>
          <p:cNvPicPr>
            <a:picLocks noChangeAspect="1"/>
          </p:cNvPicPr>
          <p:nvPr/>
        </p:nvPicPr>
        <p:blipFill>
          <a:blip r:embed="rId3"/>
          <a:stretch>
            <a:fillRect/>
          </a:stretch>
        </p:blipFill>
        <p:spPr>
          <a:xfrm>
            <a:off x="7562733" y="2018771"/>
            <a:ext cx="4117520" cy="1843767"/>
          </a:xfrm>
          <a:prstGeom prst="rect">
            <a:avLst/>
          </a:prstGeom>
        </p:spPr>
      </p:pic>
      <p:pic>
        <p:nvPicPr>
          <p:cNvPr id="7" name="Picture 6" descr="A table with numbers and letters&#10;&#10;Description automatically generated">
            <a:extLst>
              <a:ext uri="{FF2B5EF4-FFF2-40B4-BE49-F238E27FC236}">
                <a16:creationId xmlns:a16="http://schemas.microsoft.com/office/drawing/2014/main" id="{AB469F59-EC55-B613-72CB-AB6DF6D81CB2}"/>
              </a:ext>
            </a:extLst>
          </p:cNvPr>
          <p:cNvPicPr>
            <a:picLocks noChangeAspect="1"/>
          </p:cNvPicPr>
          <p:nvPr/>
        </p:nvPicPr>
        <p:blipFill>
          <a:blip r:embed="rId4"/>
          <a:stretch>
            <a:fillRect/>
          </a:stretch>
        </p:blipFill>
        <p:spPr>
          <a:xfrm>
            <a:off x="7426897" y="4225027"/>
            <a:ext cx="4248150" cy="2134960"/>
          </a:xfrm>
          <a:prstGeom prst="rect">
            <a:avLst/>
          </a:prstGeom>
        </p:spPr>
      </p:pic>
      <p:sp>
        <p:nvSpPr>
          <p:cNvPr id="9" name="TextBox 8">
            <a:extLst>
              <a:ext uri="{FF2B5EF4-FFF2-40B4-BE49-F238E27FC236}">
                <a16:creationId xmlns:a16="http://schemas.microsoft.com/office/drawing/2014/main" id="{5A6C81CF-DFE5-7D3C-328D-EB6A1E89573A}"/>
              </a:ext>
            </a:extLst>
          </p:cNvPr>
          <p:cNvSpPr txBox="1"/>
          <p:nvPr/>
        </p:nvSpPr>
        <p:spPr>
          <a:xfrm>
            <a:off x="502083" y="1949198"/>
            <a:ext cx="6521150" cy="2862322"/>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Calibri"/>
            </a:pPr>
            <a:endParaRPr lang="en-US" sz="2000">
              <a:solidFill>
                <a:schemeClr val="tx2">
                  <a:lumMod val="50000"/>
                </a:schemeClr>
              </a:solidFill>
              <a:cs typeface="Calibri Light"/>
            </a:endParaRPr>
          </a:p>
          <a:p>
            <a:pPr marL="285750" indent="-285750">
              <a:buFont typeface="Calibri"/>
              <a:buChar char="-"/>
            </a:pPr>
            <a:r>
              <a:rPr lang="en-US" sz="2000">
                <a:solidFill>
                  <a:schemeClr val="tx2">
                    <a:lumMod val="50000"/>
                  </a:schemeClr>
                </a:solidFill>
                <a:cs typeface="Calibri Light"/>
              </a:rPr>
              <a:t>We have chosen Gradient boosting because of its strong predictive performance, and also provide good balance between test and train dataset.</a:t>
            </a:r>
          </a:p>
          <a:p>
            <a:pPr marL="285750" indent="-285750">
              <a:buFont typeface="Calibri"/>
              <a:buChar char="-"/>
            </a:pPr>
            <a:endParaRPr lang="en-US" sz="2000">
              <a:solidFill>
                <a:schemeClr val="tx2">
                  <a:lumMod val="50000"/>
                </a:schemeClr>
              </a:solidFill>
              <a:cs typeface="Calibri Light"/>
            </a:endParaRPr>
          </a:p>
          <a:p>
            <a:pPr marL="285750" indent="-285750">
              <a:buFont typeface="Calibri"/>
              <a:buChar char="-"/>
            </a:pPr>
            <a:r>
              <a:rPr lang="en-US" sz="2000">
                <a:solidFill>
                  <a:schemeClr val="tx2">
                    <a:lumMod val="50000"/>
                  </a:schemeClr>
                </a:solidFill>
                <a:cs typeface="Calibri Light"/>
              </a:rPr>
              <a:t>We didn’t see much improvement in the results before and after tuning the hyper </a:t>
            </a:r>
            <a:r>
              <a:rPr lang="en-US" sz="2000" err="1">
                <a:solidFill>
                  <a:schemeClr val="tx2">
                    <a:lumMod val="50000"/>
                  </a:schemeClr>
                </a:solidFill>
                <a:cs typeface="Calibri Light"/>
              </a:rPr>
              <a:t>parameters,but</a:t>
            </a:r>
            <a:r>
              <a:rPr lang="en-US" sz="2000">
                <a:solidFill>
                  <a:schemeClr val="tx2">
                    <a:lumMod val="50000"/>
                  </a:schemeClr>
                </a:solidFill>
                <a:cs typeface="Calibri Light"/>
              </a:rPr>
              <a:t> were able to achieve better balance between test and train dataset.</a:t>
            </a:r>
          </a:p>
        </p:txBody>
      </p:sp>
      <p:sp>
        <p:nvSpPr>
          <p:cNvPr id="15" name="Text Placeholder 5">
            <a:extLst>
              <a:ext uri="{FF2B5EF4-FFF2-40B4-BE49-F238E27FC236}">
                <a16:creationId xmlns:a16="http://schemas.microsoft.com/office/drawing/2014/main" id="{02B70B5D-5E5B-AABA-5717-ADC7A150B845}"/>
              </a:ext>
            </a:extLst>
          </p:cNvPr>
          <p:cNvSpPr txBox="1">
            <a:spLocks/>
          </p:cNvSpPr>
          <p:nvPr/>
        </p:nvSpPr>
        <p:spPr>
          <a:xfrm>
            <a:off x="6820875" y="1361264"/>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Gradient Boosting </a:t>
            </a:r>
            <a:endParaRPr lang="en-US" sz="2000" b="0">
              <a:solidFill>
                <a:schemeClr val="tx2">
                  <a:lumMod val="50000"/>
                </a:schemeClr>
              </a:solidFill>
              <a:cs typeface="Calibri"/>
            </a:endParaRPr>
          </a:p>
        </p:txBody>
      </p:sp>
      <p:sp>
        <p:nvSpPr>
          <p:cNvPr id="17" name="Text Placeholder 5">
            <a:extLst>
              <a:ext uri="{FF2B5EF4-FFF2-40B4-BE49-F238E27FC236}">
                <a16:creationId xmlns:a16="http://schemas.microsoft.com/office/drawing/2014/main" id="{E0A8A5EF-E70F-B3E1-249E-21902E56C746}"/>
              </a:ext>
            </a:extLst>
          </p:cNvPr>
          <p:cNvSpPr txBox="1">
            <a:spLocks/>
          </p:cNvSpPr>
          <p:nvPr/>
        </p:nvSpPr>
        <p:spPr>
          <a:xfrm>
            <a:off x="6916242" y="3662701"/>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Gradient Boosting after tuning</a:t>
            </a:r>
            <a:endParaRPr lang="en-US" sz="2000" b="0">
              <a:solidFill>
                <a:schemeClr val="tx2">
                  <a:lumMod val="50000"/>
                </a:schemeClr>
              </a:solidFill>
              <a:cs typeface="Calibri"/>
            </a:endParaRPr>
          </a:p>
        </p:txBody>
      </p:sp>
      <p:sp>
        <p:nvSpPr>
          <p:cNvPr id="4" name="TextBox 3">
            <a:extLst>
              <a:ext uri="{FF2B5EF4-FFF2-40B4-BE49-F238E27FC236}">
                <a16:creationId xmlns:a16="http://schemas.microsoft.com/office/drawing/2014/main" id="{CE437BBD-7B84-C0A4-0676-35A3FE33D22A}"/>
              </a:ext>
            </a:extLst>
          </p:cNvPr>
          <p:cNvSpPr txBox="1"/>
          <p:nvPr/>
        </p:nvSpPr>
        <p:spPr>
          <a:xfrm>
            <a:off x="500474" y="5288844"/>
            <a:ext cx="51326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Best Parameters: {'learning_rate': 0.1, 'max_depth': 4, 'min_samples_leaf': 1, 'min_samples_split': 10, 'n_estimators': 200}</a:t>
            </a:r>
          </a:p>
        </p:txBody>
      </p:sp>
    </p:spTree>
    <p:extLst>
      <p:ext uri="{BB962C8B-B14F-4D97-AF65-F5344CB8AC3E}">
        <p14:creationId xmlns:p14="http://schemas.microsoft.com/office/powerpoint/2010/main" val="124690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dirty="0" smtClean="0"/>
              <a:t>31</a:t>
            </a:fld>
            <a:endParaRPr lang="en-US"/>
          </a:p>
        </p:txBody>
      </p:sp>
      <p:sp>
        <p:nvSpPr>
          <p:cNvPr id="2" name="TextBox 1">
            <a:extLst>
              <a:ext uri="{FF2B5EF4-FFF2-40B4-BE49-F238E27FC236}">
                <a16:creationId xmlns:a16="http://schemas.microsoft.com/office/drawing/2014/main" id="{93A5148E-D5A3-270B-D779-5173689A58C7}"/>
              </a:ext>
            </a:extLst>
          </p:cNvPr>
          <p:cNvSpPr txBox="1"/>
          <p:nvPr/>
        </p:nvSpPr>
        <p:spPr>
          <a:xfrm>
            <a:off x="2233914" y="301089"/>
            <a:ext cx="6493397" cy="769441"/>
          </a:xfrm>
          <a:prstGeom prst="rect">
            <a:avLst/>
          </a:prstGeom>
          <a:noFill/>
        </p:spPr>
        <p:txBody>
          <a:bodyPr wrap="square" rtlCol="0">
            <a:spAutoFit/>
          </a:bodyPr>
          <a:lstStyle/>
          <a:p>
            <a:r>
              <a:rPr lang="en-US" sz="4400" b="1"/>
              <a:t>XGB Regressor</a:t>
            </a:r>
          </a:p>
        </p:txBody>
      </p:sp>
      <p:pic>
        <p:nvPicPr>
          <p:cNvPr id="5" name="Picture 4" descr="A screenshot of a training set&#10;&#10;Description automatically generated">
            <a:extLst>
              <a:ext uri="{FF2B5EF4-FFF2-40B4-BE49-F238E27FC236}">
                <a16:creationId xmlns:a16="http://schemas.microsoft.com/office/drawing/2014/main" id="{12803F9F-EB3F-2F03-9074-214F94F0DFFA}"/>
              </a:ext>
            </a:extLst>
          </p:cNvPr>
          <p:cNvPicPr>
            <a:picLocks noChangeAspect="1"/>
          </p:cNvPicPr>
          <p:nvPr/>
        </p:nvPicPr>
        <p:blipFill>
          <a:blip r:embed="rId3"/>
          <a:stretch>
            <a:fillRect/>
          </a:stretch>
        </p:blipFill>
        <p:spPr>
          <a:xfrm>
            <a:off x="7217569" y="1552575"/>
            <a:ext cx="4600573" cy="1876424"/>
          </a:xfrm>
          <a:prstGeom prst="rect">
            <a:avLst/>
          </a:prstGeom>
        </p:spPr>
      </p:pic>
      <p:pic>
        <p:nvPicPr>
          <p:cNvPr id="6" name="Picture 5" descr="A table with numbers and letters&#10;&#10;Description automatically generated">
            <a:extLst>
              <a:ext uri="{FF2B5EF4-FFF2-40B4-BE49-F238E27FC236}">
                <a16:creationId xmlns:a16="http://schemas.microsoft.com/office/drawing/2014/main" id="{0C71BD8C-F576-F4CA-F049-D455A95B25C9}"/>
              </a:ext>
            </a:extLst>
          </p:cNvPr>
          <p:cNvPicPr>
            <a:picLocks noChangeAspect="1"/>
          </p:cNvPicPr>
          <p:nvPr/>
        </p:nvPicPr>
        <p:blipFill>
          <a:blip r:embed="rId4"/>
          <a:stretch>
            <a:fillRect/>
          </a:stretch>
        </p:blipFill>
        <p:spPr>
          <a:xfrm>
            <a:off x="7458075" y="3952876"/>
            <a:ext cx="4350543" cy="2378868"/>
          </a:xfrm>
          <a:prstGeom prst="rect">
            <a:avLst/>
          </a:prstGeom>
        </p:spPr>
      </p:pic>
      <p:sp>
        <p:nvSpPr>
          <p:cNvPr id="12" name="TextBox 11">
            <a:extLst>
              <a:ext uri="{FF2B5EF4-FFF2-40B4-BE49-F238E27FC236}">
                <a16:creationId xmlns:a16="http://schemas.microsoft.com/office/drawing/2014/main" id="{DF9B5B6C-DB0B-862F-F2FB-C0FE08BF6878}"/>
              </a:ext>
            </a:extLst>
          </p:cNvPr>
          <p:cNvSpPr txBox="1"/>
          <p:nvPr/>
        </p:nvSpPr>
        <p:spPr>
          <a:xfrm>
            <a:off x="502083" y="1892048"/>
            <a:ext cx="5957134" cy="3416320"/>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Calibri"/>
            </a:pPr>
            <a:endParaRPr lang="en-US">
              <a:solidFill>
                <a:schemeClr val="tx2">
                  <a:lumMod val="50000"/>
                </a:schemeClr>
              </a:solidFill>
              <a:cs typeface="Calibri Light"/>
            </a:endParaRPr>
          </a:p>
          <a:p>
            <a:pPr marL="285750" indent="-285750">
              <a:buFont typeface="Calibri"/>
              <a:buChar char="-"/>
            </a:pPr>
            <a:r>
              <a:rPr lang="en-US" err="1">
                <a:solidFill>
                  <a:schemeClr val="tx2">
                    <a:lumMod val="50000"/>
                  </a:schemeClr>
                </a:solidFill>
                <a:cs typeface="Calibri Light"/>
              </a:rPr>
              <a:t>XGBoost</a:t>
            </a:r>
            <a:r>
              <a:rPr lang="en-US">
                <a:solidFill>
                  <a:schemeClr val="tx2">
                    <a:lumMod val="50000"/>
                  </a:schemeClr>
                </a:solidFill>
                <a:cs typeface="Calibri Light"/>
              </a:rPr>
              <a:t> is chosen for its advanced gradient boosting technique, regularization capabilities, handling of missing data, efficiency, and flexibility.</a:t>
            </a:r>
          </a:p>
          <a:p>
            <a:pPr marL="285750" indent="-285750">
              <a:buFont typeface="Calibri"/>
              <a:buChar char="-"/>
            </a:pPr>
            <a:r>
              <a:rPr lang="en-US">
                <a:solidFill>
                  <a:schemeClr val="tx2">
                    <a:lumMod val="50000"/>
                  </a:schemeClr>
                </a:solidFill>
                <a:cs typeface="Calibri Light"/>
              </a:rPr>
              <a:t>Could be very sensitive in the case of noisy data (Overfitting), but we don’t have noisy data in our dataset</a:t>
            </a:r>
          </a:p>
          <a:p>
            <a:pPr marL="285750" indent="-285750">
              <a:buFont typeface="Calibri"/>
              <a:buChar char="-"/>
            </a:pPr>
            <a:r>
              <a:rPr lang="en-US">
                <a:solidFill>
                  <a:schemeClr val="tx2">
                    <a:lumMod val="50000"/>
                  </a:schemeClr>
                </a:solidFill>
                <a:cs typeface="Calibri Light"/>
              </a:rPr>
              <a:t>Compared to Gradient Boosting, the balance between test and train is not maintained.</a:t>
            </a:r>
          </a:p>
          <a:p>
            <a:pPr marL="285750" indent="-285750">
              <a:buFont typeface="Calibri"/>
              <a:buChar char="-"/>
            </a:pPr>
            <a:r>
              <a:rPr lang="en-US">
                <a:solidFill>
                  <a:schemeClr val="tx2">
                    <a:lumMod val="50000"/>
                  </a:schemeClr>
                </a:solidFill>
                <a:cs typeface="Calibri Light"/>
              </a:rPr>
              <a:t>After tuning the parameters we were able to see the balance between Test and Train, resulting in Good Generalizations and Consistent performance.</a:t>
            </a:r>
          </a:p>
          <a:p>
            <a:pPr marL="285750" indent="-285750">
              <a:buFont typeface="Calibri"/>
              <a:buChar char="-"/>
            </a:pPr>
            <a:endParaRPr lang="en-US">
              <a:solidFill>
                <a:schemeClr val="tx2">
                  <a:lumMod val="50000"/>
                </a:schemeClr>
              </a:solidFill>
              <a:ea typeface="+mn-lt"/>
              <a:cs typeface="+mn-lt"/>
            </a:endParaRPr>
          </a:p>
        </p:txBody>
      </p:sp>
      <p:sp>
        <p:nvSpPr>
          <p:cNvPr id="14" name="Text Placeholder 5">
            <a:extLst>
              <a:ext uri="{FF2B5EF4-FFF2-40B4-BE49-F238E27FC236}">
                <a16:creationId xmlns:a16="http://schemas.microsoft.com/office/drawing/2014/main" id="{51B27E11-41CE-4C18-D00D-B7653579EE6A}"/>
              </a:ext>
            </a:extLst>
          </p:cNvPr>
          <p:cNvSpPr txBox="1">
            <a:spLocks/>
          </p:cNvSpPr>
          <p:nvPr/>
        </p:nvSpPr>
        <p:spPr>
          <a:xfrm>
            <a:off x="6821210" y="945423"/>
            <a:ext cx="5372096"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XGB Regressor</a:t>
            </a:r>
            <a:endParaRPr lang="en-US" sz="2000" b="0">
              <a:solidFill>
                <a:schemeClr val="tx2">
                  <a:lumMod val="50000"/>
                </a:schemeClr>
              </a:solidFill>
              <a:cs typeface="Calibri"/>
            </a:endParaRPr>
          </a:p>
        </p:txBody>
      </p:sp>
      <p:sp>
        <p:nvSpPr>
          <p:cNvPr id="16" name="Text Placeholder 5">
            <a:extLst>
              <a:ext uri="{FF2B5EF4-FFF2-40B4-BE49-F238E27FC236}">
                <a16:creationId xmlns:a16="http://schemas.microsoft.com/office/drawing/2014/main" id="{F2B36C9A-3ABA-54EE-7C3E-E9F70DE7E5A4}"/>
              </a:ext>
            </a:extLst>
          </p:cNvPr>
          <p:cNvSpPr txBox="1">
            <a:spLocks/>
          </p:cNvSpPr>
          <p:nvPr/>
        </p:nvSpPr>
        <p:spPr>
          <a:xfrm>
            <a:off x="7221827" y="3372144"/>
            <a:ext cx="4419597" cy="7112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a:solidFill>
                  <a:schemeClr val="tx2">
                    <a:lumMod val="50000"/>
                  </a:schemeClr>
                </a:solidFill>
                <a:ea typeface="+mj-lt"/>
                <a:cs typeface="+mj-lt"/>
              </a:rPr>
              <a:t>XGB Regressor after tuning</a:t>
            </a:r>
            <a:endParaRPr lang="en-US" sz="2000" b="0">
              <a:solidFill>
                <a:schemeClr val="tx2">
                  <a:lumMod val="50000"/>
                </a:schemeClr>
              </a:solidFill>
              <a:cs typeface="Calibri"/>
            </a:endParaRPr>
          </a:p>
        </p:txBody>
      </p:sp>
      <p:sp>
        <p:nvSpPr>
          <p:cNvPr id="17" name="TextBox 16">
            <a:extLst>
              <a:ext uri="{FF2B5EF4-FFF2-40B4-BE49-F238E27FC236}">
                <a16:creationId xmlns:a16="http://schemas.microsoft.com/office/drawing/2014/main" id="{53859655-EF91-EF95-EF5B-DC6A5EF1981D}"/>
              </a:ext>
            </a:extLst>
          </p:cNvPr>
          <p:cNvSpPr txBox="1"/>
          <p:nvPr/>
        </p:nvSpPr>
        <p:spPr>
          <a:xfrm>
            <a:off x="381000" y="5543550"/>
            <a:ext cx="6705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Best Parameters: { 'gamma': 0.1, '</a:t>
            </a:r>
            <a:r>
              <a:rPr lang="en-US" err="1"/>
              <a:t>learning_rate</a:t>
            </a:r>
            <a:r>
              <a:rPr lang="en-US"/>
              <a:t>': 0.1, '</a:t>
            </a:r>
            <a:r>
              <a:rPr lang="en-US" err="1"/>
              <a:t>max_depth</a:t>
            </a:r>
            <a:r>
              <a:rPr lang="en-US"/>
              <a:t>': 3, '</a:t>
            </a:r>
            <a:r>
              <a:rPr lang="en-US" err="1"/>
              <a:t>min_child_weight</a:t>
            </a:r>
            <a:r>
              <a:rPr lang="en-US"/>
              <a:t>': 3, '</a:t>
            </a:r>
            <a:r>
              <a:rPr lang="en-US" err="1"/>
              <a:t>n_estimators</a:t>
            </a:r>
            <a:r>
              <a:rPr lang="en-US"/>
              <a:t>': 200, 'subsample': 1.0}</a:t>
            </a:r>
            <a:endParaRPr lang="en-US">
              <a:cs typeface="Calibri Light"/>
            </a:endParaRPr>
          </a:p>
        </p:txBody>
      </p:sp>
    </p:spTree>
    <p:extLst>
      <p:ext uri="{BB962C8B-B14F-4D97-AF65-F5344CB8AC3E}">
        <p14:creationId xmlns:p14="http://schemas.microsoft.com/office/powerpoint/2010/main" val="185324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BD2C82-1B79-D633-0266-9DA728CDE10C}"/>
              </a:ext>
            </a:extLst>
          </p:cNvPr>
          <p:cNvSpPr>
            <a:spLocks noGrp="1"/>
          </p:cNvSpPr>
          <p:nvPr>
            <p:ph type="title"/>
          </p:nvPr>
        </p:nvSpPr>
        <p:spPr>
          <a:xfrm>
            <a:off x="371475" y="260351"/>
            <a:ext cx="11520488" cy="758824"/>
          </a:xfrm>
        </p:spPr>
        <p:txBody>
          <a:bodyPr vert="horz" lIns="91440" tIns="45720" rIns="91440" bIns="45720" rtlCol="0" anchor="ctr">
            <a:normAutofit/>
          </a:bodyPr>
          <a:lstStyle/>
          <a:p>
            <a:r>
              <a:rPr lang="en-US" b="1" kern="1200">
                <a:latin typeface="+mj-lt"/>
                <a:ea typeface="+mj-ea"/>
                <a:cs typeface="+mj-cs"/>
              </a:rPr>
              <a:t>Hyper Parameter Tuning</a:t>
            </a:r>
          </a:p>
        </p:txBody>
      </p:sp>
      <p:sp>
        <p:nvSpPr>
          <p:cNvPr id="14" name="Slide Number Placeholder 2">
            <a:extLst>
              <a:ext uri="{FF2B5EF4-FFF2-40B4-BE49-F238E27FC236}">
                <a16:creationId xmlns:a16="http://schemas.microsoft.com/office/drawing/2014/main" id="{9CAF7E4D-EDC8-EE89-1341-5856CC82C9E2}"/>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n-US" sz="800" smtClean="0"/>
              <a:pPr>
                <a:lnSpc>
                  <a:spcPct val="90000"/>
                </a:lnSpc>
                <a:spcAft>
                  <a:spcPts val="600"/>
                </a:spcAft>
              </a:pPr>
              <a:t>32</a:t>
            </a:fld>
            <a:endParaRPr lang="en-US" sz="800"/>
          </a:p>
        </p:txBody>
      </p:sp>
      <p:sp>
        <p:nvSpPr>
          <p:cNvPr id="7" name="TextBox 6">
            <a:extLst>
              <a:ext uri="{FF2B5EF4-FFF2-40B4-BE49-F238E27FC236}">
                <a16:creationId xmlns:a16="http://schemas.microsoft.com/office/drawing/2014/main" id="{3364F28D-DEC8-381D-E09E-5B3DD820EA7A}"/>
              </a:ext>
            </a:extLst>
          </p:cNvPr>
          <p:cNvSpPr txBox="1"/>
          <p:nvPr/>
        </p:nvSpPr>
        <p:spPr>
          <a:xfrm>
            <a:off x="593725" y="1153319"/>
            <a:ext cx="4065588" cy="45529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Bef>
                <a:spcPts val="1000"/>
              </a:spcBef>
              <a:buFont typeface="Arial" panose="020B0604020202020204" pitchFamily="34" charset="0"/>
              <a:buChar char="•"/>
            </a:pPr>
            <a:endParaRPr lang="en-US">
              <a:solidFill>
                <a:schemeClr val="bg1"/>
              </a:solidFill>
              <a:cs typeface="Calibri Light"/>
            </a:endParaRPr>
          </a:p>
          <a:p>
            <a:pPr marL="285750" indent="-228600">
              <a:lnSpc>
                <a:spcPct val="90000"/>
              </a:lnSpc>
              <a:spcBef>
                <a:spcPts val="1000"/>
              </a:spcBef>
              <a:buFont typeface="Arial" panose="020B0604020202020204" pitchFamily="34" charset="0"/>
              <a:buChar char="•"/>
            </a:pPr>
            <a:r>
              <a:rPr lang="en-US">
                <a:solidFill>
                  <a:schemeClr val="bg1"/>
                </a:solidFill>
              </a:rPr>
              <a:t>In our project Hyper Parmeter Tuning, played an important role in solving the problem of High Variance, Overfitting and also maintaining Consistent accuracy for both Test and Train Datasets.</a:t>
            </a:r>
            <a:endParaRPr lang="en-US">
              <a:solidFill>
                <a:schemeClr val="bg1"/>
              </a:solidFill>
              <a:cs typeface="Calibri Light"/>
            </a:endParaRPr>
          </a:p>
          <a:p>
            <a:pPr marL="285750" indent="-228600">
              <a:lnSpc>
                <a:spcPct val="90000"/>
              </a:lnSpc>
              <a:spcBef>
                <a:spcPts val="1000"/>
              </a:spcBef>
              <a:buFont typeface="Arial" panose="020B0604020202020204" pitchFamily="34" charset="0"/>
              <a:buChar char="•"/>
            </a:pPr>
            <a:r>
              <a:rPr lang="en-US">
                <a:solidFill>
                  <a:schemeClr val="bg1"/>
                </a:solidFill>
              </a:rPr>
              <a:t>We used </a:t>
            </a:r>
            <a:r>
              <a:rPr lang="en-US" err="1">
                <a:solidFill>
                  <a:schemeClr val="bg1"/>
                </a:solidFill>
              </a:rPr>
              <a:t>GridSearchCV</a:t>
            </a:r>
            <a:r>
              <a:rPr lang="en-US">
                <a:solidFill>
                  <a:schemeClr val="bg1"/>
                </a:solidFill>
              </a:rPr>
              <a:t> for hyperparameters tuning.</a:t>
            </a:r>
            <a:endParaRPr lang="en-US">
              <a:solidFill>
                <a:schemeClr val="bg1"/>
              </a:solidFill>
              <a:cs typeface="Calibri Light"/>
            </a:endParaRPr>
          </a:p>
          <a:p>
            <a:pPr marL="285750" indent="-228600">
              <a:lnSpc>
                <a:spcPct val="90000"/>
              </a:lnSpc>
              <a:spcBef>
                <a:spcPts val="1000"/>
              </a:spcBef>
              <a:buFont typeface="Arial" panose="020B0604020202020204" pitchFamily="34" charset="0"/>
              <a:buChar char="•"/>
            </a:pPr>
            <a:r>
              <a:rPr lang="en-US">
                <a:solidFill>
                  <a:schemeClr val="bg1"/>
                </a:solidFill>
              </a:rPr>
              <a:t>In each and every case, it produced better results than the original model.</a:t>
            </a:r>
            <a:endParaRPr lang="en-US">
              <a:solidFill>
                <a:schemeClr val="bg1"/>
              </a:solidFill>
              <a:cs typeface="Calibri Light"/>
            </a:endParaRPr>
          </a:p>
          <a:p>
            <a:pPr marL="285750" indent="-228600">
              <a:lnSpc>
                <a:spcPct val="90000"/>
              </a:lnSpc>
              <a:spcBef>
                <a:spcPts val="1000"/>
              </a:spcBef>
              <a:buFont typeface="Arial" panose="020B0604020202020204" pitchFamily="34" charset="0"/>
              <a:buChar char="•"/>
            </a:pPr>
            <a:r>
              <a:rPr lang="en-US">
                <a:solidFill>
                  <a:schemeClr val="bg1"/>
                </a:solidFill>
              </a:rPr>
              <a:t>After tuning the parameters we were able to see the balance between Test and Train, resulting in Good Generalizations and Consistent performance.</a:t>
            </a:r>
            <a:endParaRPr lang="en-US">
              <a:solidFill>
                <a:schemeClr val="bg1"/>
              </a:solidFill>
              <a:cs typeface="Calibri Light"/>
            </a:endParaRPr>
          </a:p>
          <a:p>
            <a:pPr indent="-228600">
              <a:lnSpc>
                <a:spcPct val="90000"/>
              </a:lnSpc>
              <a:spcBef>
                <a:spcPts val="1000"/>
              </a:spcBef>
              <a:buFont typeface="Arial" panose="020B0604020202020204" pitchFamily="34" charset="0"/>
              <a:buChar char="•"/>
            </a:pPr>
            <a:endParaRPr lang="en-US">
              <a:solidFill>
                <a:schemeClr val="bg1"/>
              </a:solidFill>
              <a:cs typeface="Calibri Light"/>
            </a:endParaRPr>
          </a:p>
          <a:p>
            <a:pPr indent="-228600">
              <a:lnSpc>
                <a:spcPct val="90000"/>
              </a:lnSpc>
              <a:spcBef>
                <a:spcPts val="1000"/>
              </a:spcBef>
              <a:buFont typeface="Arial" panose="020B0604020202020204" pitchFamily="34" charset="0"/>
              <a:buChar char="•"/>
            </a:pPr>
            <a:endParaRPr lang="en-US">
              <a:solidFill>
                <a:schemeClr val="bg1"/>
              </a:solidFill>
              <a:cs typeface="Calibri Light"/>
            </a:endParaRPr>
          </a:p>
          <a:p>
            <a:pPr indent="-228600">
              <a:lnSpc>
                <a:spcPct val="90000"/>
              </a:lnSpc>
              <a:spcBef>
                <a:spcPts val="1000"/>
              </a:spcBef>
              <a:buFont typeface="Arial" panose="020B0604020202020204" pitchFamily="34" charset="0"/>
              <a:buChar char="•"/>
            </a:pPr>
            <a:endParaRPr lang="en-US">
              <a:solidFill>
                <a:schemeClr val="bg1"/>
              </a:solidFill>
              <a:cs typeface="Calibri Light"/>
            </a:endParaRPr>
          </a:p>
        </p:txBody>
      </p:sp>
      <p:graphicFrame>
        <p:nvGraphicFramePr>
          <p:cNvPr id="6" name="Table 5">
            <a:extLst>
              <a:ext uri="{FF2B5EF4-FFF2-40B4-BE49-F238E27FC236}">
                <a16:creationId xmlns:a16="http://schemas.microsoft.com/office/drawing/2014/main" id="{E68DEF25-40F9-92E0-B283-6C21C5CCF36E}"/>
              </a:ext>
            </a:extLst>
          </p:cNvPr>
          <p:cNvGraphicFramePr>
            <a:graphicFrameLocks noGrp="1"/>
          </p:cNvGraphicFramePr>
          <p:nvPr>
            <p:extLst>
              <p:ext uri="{D42A27DB-BD31-4B8C-83A1-F6EECF244321}">
                <p14:modId xmlns:p14="http://schemas.microsoft.com/office/powerpoint/2010/main" val="1913276198"/>
              </p:ext>
            </p:extLst>
          </p:nvPr>
        </p:nvGraphicFramePr>
        <p:xfrm>
          <a:off x="5157262" y="1233488"/>
          <a:ext cx="6478052" cy="4967288"/>
        </p:xfrm>
        <a:graphic>
          <a:graphicData uri="http://schemas.openxmlformats.org/drawingml/2006/table">
            <a:tbl>
              <a:tblPr firstRow="1" bandRow="1">
                <a:noFill/>
                <a:tableStyleId>{5C22544A-7EE6-4342-B048-85BDC9FD1C3A}</a:tableStyleId>
              </a:tblPr>
              <a:tblGrid>
                <a:gridCol w="3223566">
                  <a:extLst>
                    <a:ext uri="{9D8B030D-6E8A-4147-A177-3AD203B41FA5}">
                      <a16:colId xmlns:a16="http://schemas.microsoft.com/office/drawing/2014/main" val="3666514843"/>
                    </a:ext>
                  </a:extLst>
                </a:gridCol>
                <a:gridCol w="1627243">
                  <a:extLst>
                    <a:ext uri="{9D8B030D-6E8A-4147-A177-3AD203B41FA5}">
                      <a16:colId xmlns:a16="http://schemas.microsoft.com/office/drawing/2014/main" val="2741368404"/>
                    </a:ext>
                  </a:extLst>
                </a:gridCol>
                <a:gridCol w="1627243">
                  <a:extLst>
                    <a:ext uri="{9D8B030D-6E8A-4147-A177-3AD203B41FA5}">
                      <a16:colId xmlns:a16="http://schemas.microsoft.com/office/drawing/2014/main" val="3347919426"/>
                    </a:ext>
                  </a:extLst>
                </a:gridCol>
              </a:tblGrid>
              <a:tr h="1242460">
                <a:tc>
                  <a:txBody>
                    <a:bodyPr/>
                    <a:lstStyle/>
                    <a:p>
                      <a:pPr algn="l" fontAlgn="b"/>
                      <a:r>
                        <a:rPr lang="en-US" sz="2000" b="1" i="0" u="none" strike="noStrike" cap="all" spc="60">
                          <a:solidFill>
                            <a:schemeClr val="tx1"/>
                          </a:solidFill>
                          <a:effectLst/>
                          <a:latin typeface="Calibri"/>
                        </a:rPr>
                        <a:t>Models after tuning</a:t>
                      </a:r>
                    </a:p>
                  </a:txBody>
                  <a:tcPr marL="380776" marR="380776" marT="149681" marB="149681" anchor="b">
                    <a:lnL w="12700" cap="flat" cmpd="sng" algn="ctr">
                      <a:solidFill>
                        <a:schemeClr val="tx1"/>
                      </a:solid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r>
                        <a:rPr lang="en-US" sz="2000" b="1" i="0" u="none" strike="noStrike" cap="all" spc="60">
                          <a:solidFill>
                            <a:schemeClr val="tx1"/>
                          </a:solidFill>
                          <a:effectLst/>
                          <a:latin typeface="Calibri"/>
                        </a:rPr>
                        <a:t>Train R2 Score</a:t>
                      </a:r>
                    </a:p>
                  </a:txBody>
                  <a:tcPr marL="380776" marR="380776" marT="149681" marB="149681"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b"/>
                      <a:r>
                        <a:rPr lang="en-US" sz="2000" b="1" i="0" u="none" strike="noStrike" cap="all" spc="60">
                          <a:solidFill>
                            <a:schemeClr val="tx1"/>
                          </a:solidFill>
                          <a:effectLst/>
                          <a:latin typeface="Calibri"/>
                        </a:rPr>
                        <a:t>Test R2 Score</a:t>
                      </a:r>
                    </a:p>
                  </a:txBody>
                  <a:tcPr marL="380776" marR="380776" marT="149681" marB="149681"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2579431466"/>
                  </a:ext>
                </a:extLst>
              </a:tr>
              <a:tr h="664702">
                <a:tc>
                  <a:txBody>
                    <a:bodyPr/>
                    <a:lstStyle/>
                    <a:p>
                      <a:pPr algn="l" fontAlgn="b"/>
                      <a:r>
                        <a:rPr lang="en-US" sz="2600" b="0" i="0" u="none" strike="noStrike" cap="none" spc="0">
                          <a:solidFill>
                            <a:schemeClr val="tx1"/>
                          </a:solidFill>
                          <a:effectLst/>
                          <a:latin typeface="Calibri"/>
                        </a:rPr>
                        <a:t>Polynomial Regressor</a:t>
                      </a:r>
                    </a:p>
                  </a:txBody>
                  <a:tcPr marL="73571" marR="73571" marT="73571" marB="149681"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fontAlgn="b"/>
                      <a:r>
                        <a:rPr lang="en-US" sz="2600" b="0" i="0" u="none" strike="noStrike" cap="none" spc="0">
                          <a:solidFill>
                            <a:schemeClr val="tx1"/>
                          </a:solidFill>
                          <a:effectLst/>
                          <a:latin typeface="Calibri"/>
                        </a:rPr>
                        <a:t>0.785666</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2600" b="0" i="0" u="none" strike="noStrike" cap="none" spc="0">
                          <a:solidFill>
                            <a:schemeClr val="tx1"/>
                          </a:solidFill>
                          <a:effectLst/>
                          <a:latin typeface="Calibri"/>
                        </a:rPr>
                        <a:t>0.780219</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79971642"/>
                  </a:ext>
                </a:extLst>
              </a:tr>
              <a:tr h="664702">
                <a:tc>
                  <a:txBody>
                    <a:bodyPr/>
                    <a:lstStyle/>
                    <a:p>
                      <a:pPr algn="l" fontAlgn="b"/>
                      <a:r>
                        <a:rPr lang="en-US" sz="2600" b="0" i="0" u="none" strike="noStrike" cap="none" spc="0">
                          <a:solidFill>
                            <a:schemeClr val="tx1"/>
                          </a:solidFill>
                          <a:effectLst/>
                          <a:latin typeface="Calibri"/>
                        </a:rPr>
                        <a:t>Bagged Regressor</a:t>
                      </a:r>
                    </a:p>
                  </a:txBody>
                  <a:tcPr marL="73571" marR="73571" marT="73571" marB="149681"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600" b="0" i="0" u="none" strike="noStrike" cap="none" spc="0">
                          <a:solidFill>
                            <a:schemeClr val="tx1"/>
                          </a:solidFill>
                          <a:effectLst/>
                          <a:latin typeface="Calibri"/>
                        </a:rPr>
                        <a:t>0.868805</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600" b="0" i="0" u="none" strike="noStrike" cap="none" spc="0">
                          <a:solidFill>
                            <a:schemeClr val="tx1"/>
                          </a:solidFill>
                          <a:effectLst/>
                          <a:latin typeface="Calibri"/>
                        </a:rPr>
                        <a:t>0.788119</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9151009"/>
                  </a:ext>
                </a:extLst>
              </a:tr>
              <a:tr h="1066020">
                <a:tc>
                  <a:txBody>
                    <a:bodyPr/>
                    <a:lstStyle/>
                    <a:p>
                      <a:pPr algn="l" fontAlgn="b"/>
                      <a:r>
                        <a:rPr lang="en-US" sz="2600" b="0" i="0" u="none" strike="noStrike" cap="none" spc="0">
                          <a:solidFill>
                            <a:schemeClr val="tx1"/>
                          </a:solidFill>
                          <a:effectLst/>
                          <a:latin typeface="Calibri"/>
                        </a:rPr>
                        <a:t>Random Forest Regressor</a:t>
                      </a:r>
                    </a:p>
                  </a:txBody>
                  <a:tcPr marL="73571" marR="73571" marT="73571" marB="149681"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fontAlgn="b"/>
                      <a:r>
                        <a:rPr lang="en-US" sz="2600" b="0" i="0" u="none" strike="noStrike" cap="none" spc="0">
                          <a:solidFill>
                            <a:schemeClr val="tx1"/>
                          </a:solidFill>
                          <a:effectLst/>
                          <a:latin typeface="Calibri"/>
                        </a:rPr>
                        <a:t>0.845634</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2600" b="0" i="0" u="none" strike="noStrike" cap="none" spc="0">
                          <a:solidFill>
                            <a:schemeClr val="tx1"/>
                          </a:solidFill>
                          <a:effectLst/>
                          <a:latin typeface="Calibri"/>
                        </a:rPr>
                        <a:t>0.787898</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87124555"/>
                  </a:ext>
                </a:extLst>
              </a:tr>
              <a:tr h="664702">
                <a:tc>
                  <a:txBody>
                    <a:bodyPr/>
                    <a:lstStyle/>
                    <a:p>
                      <a:pPr algn="l" fontAlgn="b"/>
                      <a:r>
                        <a:rPr lang="en-US" sz="2600" b="0" i="0" u="none" strike="noStrike" cap="none" spc="0">
                          <a:solidFill>
                            <a:schemeClr val="tx1"/>
                          </a:solidFill>
                          <a:effectLst/>
                          <a:latin typeface="Calibri"/>
                        </a:rPr>
                        <a:t>Gradient Boosting</a:t>
                      </a:r>
                    </a:p>
                  </a:txBody>
                  <a:tcPr marL="73571" marR="73571" marT="73571" marB="149681"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600" b="0" i="0" u="none" strike="noStrike" cap="none" spc="0">
                          <a:solidFill>
                            <a:schemeClr val="tx1"/>
                          </a:solidFill>
                          <a:effectLst/>
                          <a:latin typeface="Calibri"/>
                        </a:rPr>
                        <a:t>0.82753</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600" b="0" i="0" u="none" strike="noStrike" cap="none" spc="0">
                          <a:solidFill>
                            <a:schemeClr val="tx1"/>
                          </a:solidFill>
                          <a:effectLst/>
                          <a:latin typeface="Calibri"/>
                        </a:rPr>
                        <a:t>0.786522</a:t>
                      </a:r>
                    </a:p>
                  </a:txBody>
                  <a:tcPr marL="73571" marR="73571" marT="73571" marB="149681"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49519832"/>
                  </a:ext>
                </a:extLst>
              </a:tr>
              <a:tr h="664702">
                <a:tc>
                  <a:txBody>
                    <a:bodyPr/>
                    <a:lstStyle/>
                    <a:p>
                      <a:pPr algn="l" fontAlgn="b"/>
                      <a:r>
                        <a:rPr lang="en-US" sz="2600" b="0" i="0" u="none" strike="noStrike" cap="none" spc="0">
                          <a:solidFill>
                            <a:schemeClr val="tx1"/>
                          </a:solidFill>
                          <a:effectLst/>
                          <a:latin typeface="Calibri"/>
                        </a:rPr>
                        <a:t>XG Boosting</a:t>
                      </a:r>
                    </a:p>
                  </a:txBody>
                  <a:tcPr marL="73571" marR="73571" marT="73571" marB="149681" anchor="b">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2600" b="0" i="0" u="none" strike="noStrike" cap="none" spc="0">
                          <a:solidFill>
                            <a:schemeClr val="tx1"/>
                          </a:solidFill>
                          <a:effectLst/>
                          <a:latin typeface="Calibri"/>
                        </a:rPr>
                        <a:t>0.804544</a:t>
                      </a:r>
                    </a:p>
                  </a:txBody>
                  <a:tcPr marL="73571" marR="73571" marT="73571" marB="149681"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2600" b="0" i="0" u="none" strike="noStrike" cap="none" spc="0">
                          <a:solidFill>
                            <a:schemeClr val="tx1"/>
                          </a:solidFill>
                          <a:effectLst/>
                          <a:latin typeface="Calibri"/>
                        </a:rPr>
                        <a:t>0.788019</a:t>
                      </a:r>
                    </a:p>
                  </a:txBody>
                  <a:tcPr marL="73571" marR="73571" marT="73571" marB="149681"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82012355"/>
                  </a:ext>
                </a:extLst>
              </a:tr>
            </a:tbl>
          </a:graphicData>
        </a:graphic>
      </p:graphicFrame>
    </p:spTree>
    <p:extLst>
      <p:ext uri="{BB962C8B-B14F-4D97-AF65-F5344CB8AC3E}">
        <p14:creationId xmlns:p14="http://schemas.microsoft.com/office/powerpoint/2010/main" val="221134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49F6A19-868C-2B89-A157-EDC22868136E}"/>
              </a:ext>
            </a:extLst>
          </p:cNvPr>
          <p:cNvSpPr>
            <a:spLocks noGrp="1"/>
          </p:cNvSpPr>
          <p:nvPr>
            <p:ph type="sldNum" sz="quarter" idx="12"/>
          </p:nvPr>
        </p:nvSpPr>
        <p:spPr/>
        <p:txBody>
          <a:bodyPr/>
          <a:lstStyle/>
          <a:p>
            <a:fld id="{03DC2DEF-D2FE-4B45-ABA4-9F153FD1C98A}" type="slidenum">
              <a:rPr lang="en-US" smtClean="0"/>
              <a:t>33</a:t>
            </a:fld>
            <a:endParaRPr lang="en-US"/>
          </a:p>
        </p:txBody>
      </p:sp>
      <p:sp>
        <p:nvSpPr>
          <p:cNvPr id="7" name="Title 15">
            <a:extLst>
              <a:ext uri="{FF2B5EF4-FFF2-40B4-BE49-F238E27FC236}">
                <a16:creationId xmlns:a16="http://schemas.microsoft.com/office/drawing/2014/main" id="{FEE4AE9B-AC82-BDED-B22A-BB47F412F59D}"/>
              </a:ext>
            </a:extLst>
          </p:cNvPr>
          <p:cNvSpPr>
            <a:spLocks noGrp="1"/>
          </p:cNvSpPr>
          <p:nvPr>
            <p:ph type="title"/>
          </p:nvPr>
        </p:nvSpPr>
        <p:spPr>
          <a:xfrm>
            <a:off x="386980" y="170482"/>
            <a:ext cx="11214219" cy="714737"/>
          </a:xfrm>
        </p:spPr>
        <p:txBody>
          <a:bodyPr anchor="b">
            <a:noAutofit/>
          </a:bodyPr>
          <a:lstStyle/>
          <a:p>
            <a:r>
              <a:rPr lang="en-US" sz="3600" b="0">
                <a:solidFill>
                  <a:srgbClr val="374151"/>
                </a:solidFill>
              </a:rPr>
              <a:t>Model Evaluation &amp; Conclusion</a:t>
            </a:r>
            <a:endParaRPr lang="en-US" sz="3600" b="0">
              <a:solidFill>
                <a:srgbClr val="374151"/>
              </a:solidFill>
              <a:cs typeface="Calibri"/>
            </a:endParaRPr>
          </a:p>
        </p:txBody>
      </p:sp>
      <p:sp>
        <p:nvSpPr>
          <p:cNvPr id="9" name="Rectangle 2">
            <a:extLst>
              <a:ext uri="{FF2B5EF4-FFF2-40B4-BE49-F238E27FC236}">
                <a16:creationId xmlns:a16="http://schemas.microsoft.com/office/drawing/2014/main" id="{397203C0-36D3-C903-A0E9-F1A6B3665D74}"/>
              </a:ext>
            </a:extLst>
          </p:cNvPr>
          <p:cNvSpPr>
            <a:spLocks noGrp="1" noChangeArrowheads="1"/>
          </p:cNvSpPr>
          <p:nvPr>
            <p:ph type="body" sz="half" idx="2"/>
          </p:nvPr>
        </p:nvSpPr>
        <p:spPr bwMode="auto">
          <a:xfrm>
            <a:off x="714013" y="841353"/>
            <a:ext cx="10388761" cy="585088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sz="1800" b="1">
                <a:solidFill>
                  <a:srgbClr val="374151"/>
                </a:solidFill>
                <a:latin typeface="Calibri Light"/>
                <a:cs typeface="Arial"/>
              </a:rPr>
              <a:t>R-squared</a:t>
            </a:r>
            <a:r>
              <a:rPr lang="en-US" sz="1800">
                <a:solidFill>
                  <a:srgbClr val="374151"/>
                </a:solidFill>
                <a:latin typeface="Calibri Light"/>
                <a:cs typeface="Arial"/>
              </a:rPr>
              <a:t>:</a:t>
            </a:r>
            <a:endParaRPr lang="en-US" sz="1800">
              <a:latin typeface="Calibri Light"/>
              <a:cs typeface="Arial" panose="020B0604020202020204" pitchFamily="34" charset="0"/>
            </a:endParaRPr>
          </a:p>
          <a:p>
            <a:pPr>
              <a:lnSpc>
                <a:spcPct val="100000"/>
              </a:lnSpc>
            </a:pPr>
            <a:r>
              <a:rPr lang="en-US" sz="1800">
                <a:solidFill>
                  <a:srgbClr val="374151"/>
                </a:solidFill>
                <a:latin typeface="Calibri Light"/>
                <a:cs typeface="Arial"/>
              </a:rPr>
              <a:t>     Bagged Regressor, and XG Boosting Regressor have similar and relatively higher R-squared values on </a:t>
            </a:r>
            <a:r>
              <a:rPr lang="en-US" sz="1800" b="0" i="0">
                <a:solidFill>
                  <a:srgbClr val="374151"/>
                </a:solidFill>
                <a:effectLst/>
                <a:latin typeface="Calibri Light"/>
                <a:cs typeface="Arial"/>
              </a:rPr>
              <a:t>the </a:t>
            </a:r>
            <a:r>
              <a:rPr lang="en-US" sz="1800">
                <a:solidFill>
                  <a:srgbClr val="374151"/>
                </a:solidFill>
                <a:latin typeface="Calibri Light"/>
                <a:cs typeface="Arial"/>
              </a:rPr>
              <a:t>test set compared to other models</a:t>
            </a:r>
            <a:r>
              <a:rPr lang="en-US" sz="1800" b="0" i="0">
                <a:solidFill>
                  <a:srgbClr val="374151"/>
                </a:solidFill>
                <a:effectLst/>
                <a:latin typeface="Calibri Light"/>
                <a:cs typeface="Arial"/>
              </a:rPr>
              <a:t>.</a:t>
            </a:r>
            <a:endParaRPr lang="en-US" sz="1800">
              <a:latin typeface="Calibri Light"/>
              <a:cs typeface="Arial"/>
            </a:endParaRPr>
          </a:p>
          <a:p>
            <a:r>
              <a:rPr lang="en-US" sz="1800" b="1">
                <a:solidFill>
                  <a:srgbClr val="374151"/>
                </a:solidFill>
                <a:latin typeface="Calibri Light"/>
                <a:ea typeface="Calibri Light"/>
                <a:cs typeface="Arial"/>
              </a:rPr>
              <a:t>MAE and MSE</a:t>
            </a:r>
            <a:r>
              <a:rPr lang="en-US" sz="1800">
                <a:solidFill>
                  <a:srgbClr val="374151"/>
                </a:solidFill>
                <a:latin typeface="Calibri Light"/>
                <a:ea typeface="Calibri Light"/>
                <a:cs typeface="Arial"/>
              </a:rPr>
              <a:t>:</a:t>
            </a:r>
            <a:endParaRPr lang="en-US" sz="1800">
              <a:latin typeface="Calibri Light"/>
              <a:cs typeface="Arial" panose="020B0604020202020204" pitchFamily="34" charset="0"/>
            </a:endParaRPr>
          </a:p>
          <a:p>
            <a:pPr>
              <a:lnSpc>
                <a:spcPct val="100000"/>
              </a:lnSpc>
            </a:pPr>
            <a:r>
              <a:rPr lang="en-US" sz="1800">
                <a:solidFill>
                  <a:srgbClr val="374151"/>
                </a:solidFill>
                <a:latin typeface="Calibri Light"/>
                <a:ea typeface="Calibri Light"/>
                <a:cs typeface="Arial"/>
              </a:rPr>
              <a:t>      Bagged Regressor has the lowest MAE and MSE on the test set and train, suggesting smaller average prediction errors and squared errors.</a:t>
            </a:r>
            <a:endParaRPr lang="en-US" sz="1800">
              <a:latin typeface="Calibri Light"/>
              <a:cs typeface="Calibri Light"/>
            </a:endParaRPr>
          </a:p>
          <a:p>
            <a:pPr>
              <a:lnSpc>
                <a:spcPct val="100000"/>
              </a:lnSpc>
            </a:pPr>
            <a:endParaRPr lang="en-US" sz="1800">
              <a:solidFill>
                <a:srgbClr val="374151"/>
              </a:solidFill>
              <a:latin typeface="Calibri Light"/>
              <a:ea typeface="Calibri Light"/>
              <a:cs typeface="Arial"/>
            </a:endParaRPr>
          </a:p>
          <a:p>
            <a:r>
              <a:rPr lang="en-US" sz="1800" b="1">
                <a:solidFill>
                  <a:srgbClr val="374151"/>
                </a:solidFill>
                <a:latin typeface="Calibri Light"/>
                <a:ea typeface="Calibri Light"/>
                <a:cs typeface="Arial"/>
              </a:rPr>
              <a:t>Decision Factors:</a:t>
            </a:r>
          </a:p>
          <a:p>
            <a:endParaRPr lang="en-US" sz="1800" b="1">
              <a:solidFill>
                <a:srgbClr val="374151"/>
              </a:solidFill>
              <a:latin typeface="Calibri Light"/>
              <a:ea typeface="Calibri Light"/>
              <a:cs typeface="Arial"/>
            </a:endParaRPr>
          </a:p>
          <a:p>
            <a:pPr marL="285750" indent="-285750">
              <a:buChar char="•"/>
            </a:pPr>
            <a:r>
              <a:rPr lang="en-US" sz="1800" b="1">
                <a:solidFill>
                  <a:srgbClr val="374151"/>
                </a:solidFill>
                <a:latin typeface="Calibri Light"/>
                <a:ea typeface="Calibri Light"/>
                <a:cs typeface="Arial"/>
              </a:rPr>
              <a:t>Test Set Performance:</a:t>
            </a:r>
            <a:endParaRPr lang="en-US" sz="1800" b="1">
              <a:latin typeface="Calibri Light"/>
              <a:cs typeface="Arial" panose="020B0604020202020204" pitchFamily="34" charset="0"/>
            </a:endParaRPr>
          </a:p>
          <a:p>
            <a:r>
              <a:rPr lang="en-US" sz="1800">
                <a:solidFill>
                  <a:srgbClr val="374151"/>
                </a:solidFill>
                <a:latin typeface="Calibri Light"/>
                <a:ea typeface="Calibri Light"/>
                <a:cs typeface="Arial"/>
              </a:rPr>
              <a:t>      Bagged Regressor showed the best performance on the test set across multiple metrics.</a:t>
            </a:r>
            <a:endParaRPr lang="en-US" sz="1800">
              <a:latin typeface="Calibri Light"/>
              <a:cs typeface="Calibri Light"/>
            </a:endParaRPr>
          </a:p>
          <a:p>
            <a:pPr marL="285750" indent="-285750">
              <a:buChar char="•"/>
            </a:pPr>
            <a:r>
              <a:rPr lang="en-US" sz="1800" b="1">
                <a:solidFill>
                  <a:srgbClr val="374151"/>
                </a:solidFill>
                <a:latin typeface="Calibri Light"/>
                <a:ea typeface="Calibri Light"/>
                <a:cs typeface="Arial"/>
              </a:rPr>
              <a:t>Consistency:</a:t>
            </a:r>
            <a:endParaRPr lang="en-US" sz="1800" b="1">
              <a:latin typeface="Calibri Light"/>
              <a:cs typeface="Arial" panose="020B0604020202020204" pitchFamily="34" charset="0"/>
            </a:endParaRPr>
          </a:p>
          <a:p>
            <a:pPr>
              <a:lnSpc>
                <a:spcPct val="100000"/>
              </a:lnSpc>
            </a:pPr>
            <a:r>
              <a:rPr lang="en-US" sz="1800">
                <a:solidFill>
                  <a:srgbClr val="374151"/>
                </a:solidFill>
                <a:latin typeface="Calibri Light"/>
                <a:ea typeface="Calibri Light"/>
                <a:cs typeface="Arial"/>
              </a:rPr>
              <a:t>     </a:t>
            </a:r>
            <a:r>
              <a:rPr lang="en-US" sz="1800" err="1">
                <a:solidFill>
                  <a:srgbClr val="374151"/>
                </a:solidFill>
                <a:latin typeface="Calibri Light"/>
                <a:ea typeface="Calibri Light"/>
                <a:cs typeface="Arial"/>
              </a:rPr>
              <a:t>XGBoost</a:t>
            </a:r>
            <a:r>
              <a:rPr lang="en-US" sz="1800">
                <a:solidFill>
                  <a:srgbClr val="374151"/>
                </a:solidFill>
                <a:latin typeface="Calibri Light"/>
                <a:ea typeface="Calibri Light"/>
                <a:cs typeface="Arial"/>
              </a:rPr>
              <a:t> performs consistently well across R-squared, MAE, and MSE on the test set and train set.</a:t>
            </a:r>
            <a:endParaRPr lang="en-US" sz="1800">
              <a:latin typeface="Calibri Light"/>
              <a:cs typeface="Calibri Light"/>
            </a:endParaRPr>
          </a:p>
          <a:p>
            <a:pPr>
              <a:lnSpc>
                <a:spcPct val="100000"/>
              </a:lnSpc>
            </a:pPr>
            <a:endParaRPr lang="en-US" sz="1800">
              <a:solidFill>
                <a:srgbClr val="374151"/>
              </a:solidFill>
              <a:latin typeface="Calibri Light"/>
              <a:ea typeface="Calibri Light"/>
              <a:cs typeface="Arial"/>
            </a:endParaRPr>
          </a:p>
          <a:p>
            <a:pPr>
              <a:lnSpc>
                <a:spcPct val="100000"/>
              </a:lnSpc>
            </a:pPr>
            <a:r>
              <a:rPr lang="en-US" sz="2800" b="1">
                <a:solidFill>
                  <a:srgbClr val="374151"/>
                </a:solidFill>
                <a:latin typeface="Calibri Light"/>
                <a:ea typeface="Calibri Light"/>
                <a:cs typeface="Arial"/>
              </a:rPr>
              <a:t>Conclusion</a:t>
            </a:r>
            <a:r>
              <a:rPr lang="en-US" sz="2800">
                <a:solidFill>
                  <a:srgbClr val="374151"/>
                </a:solidFill>
                <a:latin typeface="Calibri Light"/>
                <a:ea typeface="Calibri Light"/>
                <a:cs typeface="Arial"/>
              </a:rPr>
              <a:t>:</a:t>
            </a:r>
          </a:p>
          <a:p>
            <a:pPr marL="342900" indent="-342900">
              <a:lnSpc>
                <a:spcPct val="100000"/>
              </a:lnSpc>
              <a:spcAft>
                <a:spcPts val="600"/>
              </a:spcAft>
              <a:buFont typeface="Arial" panose="020B0604020202020204" pitchFamily="34" charset="0"/>
              <a:buChar char="•"/>
            </a:pPr>
            <a:r>
              <a:rPr lang="en-US" sz="1800">
                <a:solidFill>
                  <a:srgbClr val="374151"/>
                </a:solidFill>
                <a:latin typeface="Calibri Light"/>
                <a:ea typeface="Calibri Light"/>
                <a:cs typeface="Arial"/>
              </a:rPr>
              <a:t>Considering the test and train set performance and the overall consistency, Bagged Regressor is the best-performing model among the ones evaluated. It provides a good balance between simplicity, interpretability, and predictive r2 score. And also comparatively lower MAE and MSE values. </a:t>
            </a:r>
          </a:p>
          <a:p>
            <a:pPr marL="342900" indent="-342900">
              <a:lnSpc>
                <a:spcPct val="100000"/>
              </a:lnSpc>
              <a:spcAft>
                <a:spcPts val="600"/>
              </a:spcAft>
              <a:buFont typeface="Arial" panose="020B0604020202020204" pitchFamily="34" charset="0"/>
              <a:buChar char="•"/>
            </a:pPr>
            <a:r>
              <a:rPr lang="en-US" sz="1800">
                <a:solidFill>
                  <a:srgbClr val="374151"/>
                </a:solidFill>
                <a:latin typeface="Calibri Light"/>
                <a:ea typeface="Calibri Light"/>
                <a:cs typeface="Arial"/>
              </a:rPr>
              <a:t>Our findings provide actionable insights for sustainable urban planning and informed decision-making in residential energy consumption.</a:t>
            </a:r>
          </a:p>
        </p:txBody>
      </p:sp>
      <p:sp>
        <p:nvSpPr>
          <p:cNvPr id="11" name="Slide Number Placeholder 3">
            <a:extLst>
              <a:ext uri="{FF2B5EF4-FFF2-40B4-BE49-F238E27FC236}">
                <a16:creationId xmlns:a16="http://schemas.microsoft.com/office/drawing/2014/main" id="{BE08B0EB-98DF-D75E-E7D6-A507C38C028E}"/>
              </a:ext>
            </a:extLst>
          </p:cNvPr>
          <p:cNvSpPr txBox="1">
            <a:spLocks/>
          </p:cNvSpPr>
          <p:nvPr/>
        </p:nvSpPr>
        <p:spPr>
          <a:xfrm>
            <a:off x="11671300" y="6734378"/>
            <a:ext cx="373062" cy="206104"/>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03DC2DEF-D2FE-4B45-ABA4-9F153FD1C98A}" type="slidenum">
              <a:rPr lang="en-US" sz="800" smtClean="0"/>
              <a:pPr>
                <a:lnSpc>
                  <a:spcPct val="90000"/>
                </a:lnSpc>
                <a:spcAft>
                  <a:spcPts val="600"/>
                </a:spcAft>
              </a:pPr>
              <a:t>33</a:t>
            </a:fld>
            <a:endParaRPr lang="en-US" sz="800"/>
          </a:p>
        </p:txBody>
      </p:sp>
    </p:spTree>
    <p:extLst>
      <p:ext uri="{BB962C8B-B14F-4D97-AF65-F5344CB8AC3E}">
        <p14:creationId xmlns:p14="http://schemas.microsoft.com/office/powerpoint/2010/main" val="3071231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4D091A1-A2A6-8E6F-4966-29CCFDD4583B}"/>
              </a:ext>
            </a:extLst>
          </p:cNvPr>
          <p:cNvSpPr>
            <a:spLocks noGrp="1"/>
          </p:cNvSpPr>
          <p:nvPr>
            <p:ph type="title"/>
          </p:nvPr>
        </p:nvSpPr>
        <p:spPr>
          <a:xfrm>
            <a:off x="371475" y="260351"/>
            <a:ext cx="11520487" cy="758824"/>
          </a:xfrm>
        </p:spPr>
        <p:txBody>
          <a:bodyPr vert="horz" lIns="91440" tIns="45720" rIns="91440" bIns="45720" rtlCol="0" anchor="ctr">
            <a:normAutofit/>
          </a:bodyPr>
          <a:lstStyle/>
          <a:p>
            <a:r>
              <a:rPr lang="en-US" b="1" kern="1200">
                <a:latin typeface="+mj-lt"/>
                <a:ea typeface="+mj-ea"/>
                <a:cs typeface="+mj-cs"/>
              </a:rPr>
              <a:t>Advancements in Future</a:t>
            </a:r>
          </a:p>
        </p:txBody>
      </p:sp>
      <p:sp>
        <p:nvSpPr>
          <p:cNvPr id="4" name="Rectangle 2">
            <a:extLst>
              <a:ext uri="{FF2B5EF4-FFF2-40B4-BE49-F238E27FC236}">
                <a16:creationId xmlns:a16="http://schemas.microsoft.com/office/drawing/2014/main" id="{A602232E-6706-FF5A-9AA7-1830788BEEA2}"/>
              </a:ext>
            </a:extLst>
          </p:cNvPr>
          <p:cNvSpPr txBox="1">
            <a:spLocks noChangeArrowheads="1"/>
          </p:cNvSpPr>
          <p:nvPr/>
        </p:nvSpPr>
        <p:spPr bwMode="auto">
          <a:xfrm>
            <a:off x="371474" y="1233488"/>
            <a:ext cx="11520487" cy="4943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eaLnBrk="1" hangingPunct="1">
              <a:spcAft>
                <a:spcPts val="600"/>
              </a:spcAft>
            </a:pPr>
            <a:endParaRPr lang="en-US" sz="2000">
              <a:latin typeface="+mn-lt"/>
            </a:endParaRPr>
          </a:p>
          <a:p>
            <a:pPr marL="285750" eaLnBrk="1" hangingPunct="1">
              <a:spcAft>
                <a:spcPts val="600"/>
              </a:spcAft>
            </a:pPr>
            <a:r>
              <a:rPr lang="en-US" sz="2000" b="1">
                <a:latin typeface="+mn-lt"/>
              </a:rPr>
              <a:t>Prediction of Total Energy based on Geographical features:</a:t>
            </a:r>
            <a:endParaRPr lang="en-US" sz="2000" b="1">
              <a:latin typeface="+mn-lt"/>
              <a:cs typeface="Calibri Light"/>
            </a:endParaRPr>
          </a:p>
          <a:p>
            <a:pPr marL="0" eaLnBrk="1" hangingPunct="1">
              <a:spcAft>
                <a:spcPts val="600"/>
              </a:spcAft>
            </a:pPr>
            <a:endParaRPr lang="en-US" sz="2000" b="1">
              <a:latin typeface="+mn-lt"/>
            </a:endParaRPr>
          </a:p>
          <a:p>
            <a:pPr marL="0" indent="0" algn="just" eaLnBrk="1" hangingPunct="1">
              <a:spcAft>
                <a:spcPts val="600"/>
              </a:spcAft>
              <a:buNone/>
            </a:pPr>
            <a:r>
              <a:rPr lang="en-US" sz="2000">
                <a:latin typeface="+mn-lt"/>
              </a:rPr>
              <a:t>Implementation of geographical features, such as latitude and longitude, in the predictive model to capture spatial variations in energy consumption. This enhancement aims to provide more accurate and localized predictions, accounting for regional influences on energy usage patterns.</a:t>
            </a:r>
            <a:endParaRPr lang="en-US" sz="2000">
              <a:latin typeface="+mn-lt"/>
              <a:cs typeface="Calibri Light"/>
            </a:endParaRPr>
          </a:p>
          <a:p>
            <a:pPr marL="0" eaLnBrk="1" hangingPunct="1">
              <a:spcAft>
                <a:spcPts val="600"/>
              </a:spcAft>
            </a:pPr>
            <a:endParaRPr lang="en-US" sz="2000">
              <a:latin typeface="+mn-lt"/>
            </a:endParaRPr>
          </a:p>
          <a:p>
            <a:pPr eaLnBrk="1" hangingPunct="1">
              <a:spcAft>
                <a:spcPts val="600"/>
              </a:spcAft>
            </a:pPr>
            <a:r>
              <a:rPr lang="en-US" sz="2000" b="1">
                <a:latin typeface="+mn-lt"/>
              </a:rPr>
              <a:t>Expansion to Industrial and Commercial Sectors</a:t>
            </a:r>
            <a:r>
              <a:rPr lang="en-US" sz="2000">
                <a:latin typeface="+mn-lt"/>
              </a:rPr>
              <a:t>:</a:t>
            </a:r>
            <a:endParaRPr lang="en-US" sz="2000" b="1">
              <a:latin typeface="+mn-lt"/>
            </a:endParaRPr>
          </a:p>
          <a:p>
            <a:pPr eaLnBrk="1" hangingPunct="1">
              <a:spcAft>
                <a:spcPts val="600"/>
              </a:spcAft>
            </a:pPr>
            <a:endParaRPr lang="en-US" sz="2000">
              <a:latin typeface="+mn-lt"/>
            </a:endParaRPr>
          </a:p>
          <a:p>
            <a:pPr marL="0" indent="0" eaLnBrk="1" hangingPunct="1">
              <a:spcAft>
                <a:spcPts val="600"/>
              </a:spcAft>
              <a:buNone/>
            </a:pPr>
            <a:r>
              <a:rPr lang="en-US" sz="2000">
                <a:latin typeface="+mn-lt"/>
              </a:rPr>
              <a:t>In future phases of this project, to broaden the analysis to encompass the total energy consumption of Industrial and Commercial units. This extension will involve incorporating relevant features unique to these sectors, such as industrial processes, commercial square footage, and specific energy usage patterns. By including these components, we can provide a more comprehensive and nuanced understanding of energy consumption trends across diverse urban landscapes, enabling targeted strategies for energy efficiency and sustainability in both residential and commercial settings.</a:t>
            </a:r>
            <a:endParaRPr lang="en-US" sz="2000">
              <a:latin typeface="+mn-lt"/>
              <a:cs typeface="Calibri Light"/>
            </a:endParaRPr>
          </a:p>
        </p:txBody>
      </p:sp>
      <p:sp>
        <p:nvSpPr>
          <p:cNvPr id="30" name="Slide Number Placeholder 3">
            <a:extLst>
              <a:ext uri="{FF2B5EF4-FFF2-40B4-BE49-F238E27FC236}">
                <a16:creationId xmlns:a16="http://schemas.microsoft.com/office/drawing/2014/main" id="{484E1419-2399-2F26-AD4B-139BB39892B3}"/>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n-US" sz="800" smtClean="0"/>
              <a:pPr>
                <a:lnSpc>
                  <a:spcPct val="90000"/>
                </a:lnSpc>
                <a:spcAft>
                  <a:spcPts val="600"/>
                </a:spcAft>
              </a:pPr>
              <a:t>34</a:t>
            </a:fld>
            <a:endParaRPr lang="en-US" sz="800"/>
          </a:p>
        </p:txBody>
      </p:sp>
      <p:sp>
        <p:nvSpPr>
          <p:cNvPr id="3" name="Slide Number Placeholder 2" hidden="1">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pPr>
              <a:spcAft>
                <a:spcPts val="600"/>
              </a:spcAft>
            </a:pPr>
            <a:fld id="{03DC2DEF-D2FE-4B45-ABA4-9F153FD1C98A}" type="slidenum">
              <a:rPr lang="en-US" smtClean="0"/>
              <a:pPr>
                <a:spcAft>
                  <a:spcPts val="600"/>
                </a:spcAft>
              </a:pPr>
              <a:t>34</a:t>
            </a:fld>
            <a:endParaRPr lang="en-US"/>
          </a:p>
        </p:txBody>
      </p:sp>
    </p:spTree>
    <p:extLst>
      <p:ext uri="{BB962C8B-B14F-4D97-AF65-F5344CB8AC3E}">
        <p14:creationId xmlns:p14="http://schemas.microsoft.com/office/powerpoint/2010/main" val="712484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4D091A1-A2A6-8E6F-4966-29CCFDD4583B}"/>
              </a:ext>
            </a:extLst>
          </p:cNvPr>
          <p:cNvSpPr>
            <a:spLocks noGrp="1"/>
          </p:cNvSpPr>
          <p:nvPr>
            <p:ph type="title"/>
          </p:nvPr>
        </p:nvSpPr>
        <p:spPr>
          <a:xfrm>
            <a:off x="371475" y="476250"/>
            <a:ext cx="11330529" cy="889563"/>
          </a:xfrm>
        </p:spPr>
        <p:txBody>
          <a:bodyPr anchor="ctr">
            <a:normAutofit/>
          </a:bodyPr>
          <a:lstStyle/>
          <a:p>
            <a:r>
              <a:rPr lang="en-US" sz="2800"/>
              <a:t>References</a:t>
            </a:r>
          </a:p>
        </p:txBody>
      </p:sp>
      <p:sp>
        <p:nvSpPr>
          <p:cNvPr id="30" name="Slide Number Placeholder 3">
            <a:extLst>
              <a:ext uri="{FF2B5EF4-FFF2-40B4-BE49-F238E27FC236}">
                <a16:creationId xmlns:a16="http://schemas.microsoft.com/office/drawing/2014/main" id="{484E1419-2399-2F26-AD4B-139BB39892B3}"/>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35</a:t>
            </a:fld>
            <a:endParaRPr lang="en-US"/>
          </a:p>
        </p:txBody>
      </p:sp>
      <p:sp>
        <p:nvSpPr>
          <p:cNvPr id="3" name="Slide Number Placeholder 2" hidden="1">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pPr>
              <a:spcAft>
                <a:spcPts val="600"/>
              </a:spcAft>
            </a:pPr>
            <a:fld id="{03DC2DEF-D2FE-4B45-ABA4-9F153FD1C98A}" type="slidenum">
              <a:rPr lang="en-US" smtClean="0"/>
              <a:pPr>
                <a:spcAft>
                  <a:spcPts val="600"/>
                </a:spcAft>
              </a:pPr>
              <a:t>35</a:t>
            </a:fld>
            <a:endParaRPr lang="en-US"/>
          </a:p>
        </p:txBody>
      </p:sp>
      <p:sp>
        <p:nvSpPr>
          <p:cNvPr id="5" name="TextBox 4">
            <a:extLst>
              <a:ext uri="{FF2B5EF4-FFF2-40B4-BE49-F238E27FC236}">
                <a16:creationId xmlns:a16="http://schemas.microsoft.com/office/drawing/2014/main" id="{7EB50770-68FA-6BC9-9919-FA0B1779DC47}"/>
              </a:ext>
            </a:extLst>
          </p:cNvPr>
          <p:cNvSpPr txBox="1"/>
          <p:nvPr/>
        </p:nvSpPr>
        <p:spPr>
          <a:xfrm>
            <a:off x="647318" y="1163443"/>
            <a:ext cx="10566796" cy="8345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400">
                <a:ea typeface="+mn-lt"/>
                <a:cs typeface="+mn-lt"/>
                <a:hlinkClick r:id="rId3"/>
              </a:rPr>
              <a:t>https://data.cityofchicago.org/Environment-Sustainable-Development/Energy-Usage-2010/8yq3-m6wp/data</a:t>
            </a:r>
            <a:endParaRPr lang="en-US">
              <a:cs typeface="Calibri Light"/>
            </a:endParaRPr>
          </a:p>
          <a:p>
            <a:pPr marL="457200" indent="-457200">
              <a:lnSpc>
                <a:spcPct val="150000"/>
              </a:lnSpc>
              <a:buAutoNum type="arabicPeriod"/>
            </a:pPr>
            <a:r>
              <a:rPr lang="en-US" sz="2400">
                <a:ea typeface="+mn-lt"/>
                <a:cs typeface="+mn-lt"/>
              </a:rPr>
              <a:t>Analysis of single- and multi-family residential electricity consumption in a large urban environment: Evidence from Chicago, IL - </a:t>
            </a:r>
            <a:r>
              <a:rPr lang="en-US" sz="2400">
                <a:ea typeface="+mn-lt"/>
                <a:cs typeface="+mn-lt"/>
                <a:hlinkClick r:id="rId4"/>
              </a:rPr>
              <a:t>https://www.sciencedirect.com/science/article/abs/pii/S2210670722005558</a:t>
            </a:r>
            <a:endParaRPr lang="en-US" sz="2400">
              <a:ea typeface="+mn-lt"/>
              <a:cs typeface="+mn-lt"/>
            </a:endParaRPr>
          </a:p>
          <a:p>
            <a:pPr marL="457200" indent="-457200">
              <a:lnSpc>
                <a:spcPct val="150000"/>
              </a:lnSpc>
              <a:buAutoNum type="arabicPeriod"/>
            </a:pPr>
            <a:r>
              <a:rPr lang="en-US" sz="2400">
                <a:ea typeface="+mn-lt"/>
                <a:cs typeface="+mn-lt"/>
              </a:rPr>
              <a:t>Modelling using polynomial regression , Eva </a:t>
            </a:r>
            <a:r>
              <a:rPr lang="en-US" sz="2400" err="1">
                <a:ea typeface="+mn-lt"/>
                <a:cs typeface="+mn-lt"/>
              </a:rPr>
              <a:t>Ostertagová</a:t>
            </a:r>
            <a:r>
              <a:rPr lang="en-US" sz="2400">
                <a:ea typeface="+mn-lt"/>
                <a:cs typeface="+mn-lt"/>
              </a:rPr>
              <a:t> - </a:t>
            </a:r>
            <a:r>
              <a:rPr lang="en-US" sz="2400">
                <a:ea typeface="+mn-lt"/>
                <a:cs typeface="+mn-lt"/>
                <a:hlinkClick r:id="" action="ppaction://noaction"/>
              </a:rPr>
              <a:t>https://www.sciencedirect.com/science/article/pii/S1877705812046085</a:t>
            </a:r>
            <a:endParaRPr lang="en-US">
              <a:cs typeface="Calibri Light"/>
              <a:hlinkClick r:id="" action="ppaction://noaction"/>
            </a:endParaRPr>
          </a:p>
          <a:p>
            <a:pPr marL="457200" indent="-457200">
              <a:lnSpc>
                <a:spcPct val="150000"/>
              </a:lnSpc>
              <a:buAutoNum type="arabicPeriod"/>
            </a:pPr>
            <a:r>
              <a:rPr lang="en-US" sz="2400">
                <a:ea typeface="+mn-lt"/>
                <a:cs typeface="+mn-lt"/>
              </a:rPr>
              <a:t>Ensembles: Gradient boosting, random forests, bagging, voting, stacking - </a:t>
            </a:r>
            <a:r>
              <a:rPr lang="en-US" sz="2400">
                <a:ea typeface="+mn-lt"/>
                <a:cs typeface="+mn-lt"/>
                <a:hlinkClick r:id="rId5"/>
              </a:rPr>
              <a:t>https://scikit-learn.org/stable/modules/ensemble.html</a:t>
            </a:r>
            <a:endParaRPr lang="en-US" sz="2400">
              <a:cs typeface="Calibri Light"/>
            </a:endParaRPr>
          </a:p>
          <a:p>
            <a:pPr marL="457200" indent="-457200">
              <a:lnSpc>
                <a:spcPct val="150000"/>
              </a:lnSpc>
              <a:buAutoNum type="arabicPeriod"/>
            </a:pPr>
            <a:endParaRPr lang="en-US" sz="2400">
              <a:cs typeface="Calibri Light"/>
            </a:endParaRPr>
          </a:p>
          <a:p>
            <a:pPr marL="457200" indent="-457200">
              <a:lnSpc>
                <a:spcPct val="150000"/>
              </a:lnSpc>
              <a:buAutoNum type="arabicPeriod"/>
            </a:pPr>
            <a:endParaRPr lang="en-US" sz="2400">
              <a:cs typeface="Calibri Light"/>
            </a:endParaRPr>
          </a:p>
          <a:p>
            <a:pPr marL="457200" indent="-457200">
              <a:lnSpc>
                <a:spcPct val="150000"/>
              </a:lnSpc>
              <a:buAutoNum type="arabicPeriod"/>
            </a:pPr>
            <a:endParaRPr lang="en-US" sz="2400">
              <a:cs typeface="Calibri Light"/>
            </a:endParaRPr>
          </a:p>
          <a:p>
            <a:pPr marL="457200" indent="-457200">
              <a:lnSpc>
                <a:spcPct val="150000"/>
              </a:lnSpc>
              <a:buAutoNum type="arabicPeriod"/>
            </a:pPr>
            <a:endParaRPr lang="en-US" sz="2400">
              <a:cs typeface="Calibri Light"/>
            </a:endParaRPr>
          </a:p>
          <a:p>
            <a:pPr marL="457200" indent="-457200">
              <a:lnSpc>
                <a:spcPct val="150000"/>
              </a:lnSpc>
              <a:buAutoNum type="arabicPeriod"/>
            </a:pPr>
            <a:endParaRPr lang="en-US" sz="2400">
              <a:cs typeface="Calibri Light"/>
            </a:endParaRPr>
          </a:p>
          <a:p>
            <a:pPr marL="457200" indent="-457200">
              <a:lnSpc>
                <a:spcPct val="150000"/>
              </a:lnSpc>
              <a:buAutoNum type="arabicPeriod"/>
            </a:pPr>
            <a:endParaRPr lang="en-US" sz="2400">
              <a:cs typeface="Calibri Light"/>
            </a:endParaRPr>
          </a:p>
        </p:txBody>
      </p:sp>
    </p:spTree>
    <p:extLst>
      <p:ext uri="{BB962C8B-B14F-4D97-AF65-F5344CB8AC3E}">
        <p14:creationId xmlns:p14="http://schemas.microsoft.com/office/powerpoint/2010/main" val="650413536"/>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a:xfrm>
            <a:off x="486137" y="260351"/>
            <a:ext cx="11405825" cy="758824"/>
          </a:xfrm>
        </p:spPr>
        <p:txBody>
          <a:bodyPr/>
          <a:lstStyle/>
          <a:p>
            <a:r>
              <a:rPr lang="en-US"/>
              <a:t>Use Cases :</a:t>
            </a:r>
          </a:p>
        </p:txBody>
      </p:sp>
      <p:pic>
        <p:nvPicPr>
          <p:cNvPr descr="City outline"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ChangeAspect="1" noGrp="1"/>
          </p:cNvPicPr>
          <p:nvPr>
            <p:ph idx="13" sz="quarter" type="pic"/>
          </p:nvPr>
        </p:nvPicPr>
        <p:blipFill>
          <a:blip r:embed="rId3">
            <a:extLst>
              <a:ext uri="{96DAC541-7B7A-43D3-8B79-37D633B846F1}">
                <asvg:svgBlip xmlns:asvg="http://schemas.microsoft.com/office/drawing/2016/SVG/main" r:embed="rId4"/>
              </a:ext>
            </a:extLst>
          </a:blip>
          <a:srcRect b="64" t="64"/>
          <a:stretch/>
        </p:blipFill>
        <p:spPr>
          <a:xfrm>
            <a:off x="876300" y="1739900"/>
            <a:ext cx="1689100" cy="1397000"/>
          </a:xfrm>
        </p:spPr>
      </p:pic>
      <p:pic>
        <p:nvPicPr>
          <p:cNvPr descr="Agriculture with solid fill"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ChangeAspect="1" noGrp="1"/>
          </p:cNvPicPr>
          <p:nvPr>
            <p:ph idx="14" sz="quarter" type="pic"/>
          </p:nvPr>
        </p:nvPicPr>
        <p:blipFill>
          <a:blip r:embed="rId5">
            <a:extLst>
              <a:ext uri="{96DAC541-7B7A-43D3-8B79-37D633B846F1}">
                <asvg:svgBlip xmlns:asvg="http://schemas.microsoft.com/office/drawing/2016/SVG/main" r:embed="rId6"/>
              </a:ext>
            </a:extLst>
          </a:blip>
          <a:srcRect b="64" t="64"/>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ChangeAspect="1" noGrp="1"/>
          </p:cNvPicPr>
          <p:nvPr>
            <p:ph idx="15" sz="quarter" type="pic"/>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5000" l="-16501" r="-16501" t="-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ChangeAspect="1" noGrp="1"/>
          </p:cNvPicPr>
          <p:nvPr>
            <p:ph idx="17" sz="quarter" type="pic"/>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6483" l="-18293" r="-18293" t="-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idx="18" sz="quarter" type="body"/>
          </p:nvPr>
        </p:nvSpPr>
        <p:spPr/>
        <p:txBody>
          <a:bodyPr/>
          <a:lstStyle/>
          <a:p>
            <a:r>
              <a:rPr lang="en-US"/>
              <a:t>Urban Planning</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idx="19" sz="quarter" type="body"/>
          </p:nvPr>
        </p:nvSpPr>
        <p:spPr/>
        <p:txBody>
          <a:bodyPr anchor="b"/>
          <a:lstStyle/>
          <a:p>
            <a:r>
              <a:rPr lang="en-US"/>
              <a:t>Sustainability Initiatives</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idx="20" sz="quarter" type="body"/>
          </p:nvPr>
        </p:nvSpPr>
        <p:spPr/>
        <p:txBody>
          <a:bodyPr/>
          <a:lstStyle/>
          <a:p>
            <a:r>
              <a:rPr lang="en-US"/>
              <a:t>Policy Formulation</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idx="21" sz="quarter" type="body"/>
          </p:nvPr>
        </p:nvSpPr>
        <p:spPr/>
        <p:txBody>
          <a:bodyPr anchor="b"/>
          <a:lstStyle/>
          <a:p>
            <a:r>
              <a:rPr lang="en-US"/>
              <a:t>Utility Management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idx="12" sz="quarter" type="sldNum"/>
          </p:nvPr>
        </p:nvSpPr>
        <p:spPr/>
        <p:txBody>
          <a:bodyPr/>
          <a:lstStyle/>
          <a:p>
            <a:fld id="{03DC2DEF-D2FE-4B45-ABA4-9F153FD1C98A}" type="slidenum">
              <a:rPr lang="en-US" smtClean="0"/>
              <a:t>4</a:t>
            </a:fld>
            <a:endParaRPr lang="en-US"/>
          </a:p>
        </p:txBody>
      </p:sp>
    </p:spTree>
    <p:extLst>
      <p:ext uri="{BB962C8B-B14F-4D97-AF65-F5344CB8AC3E}">
        <p14:creationId xmlns:p14="http://schemas.microsoft.com/office/powerpoint/2010/main" val="116306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1164-C97A-3FDB-053D-52CFE9173BC6}"/>
              </a:ext>
            </a:extLst>
          </p:cNvPr>
          <p:cNvSpPr>
            <a:spLocks noGrp="1"/>
          </p:cNvSpPr>
          <p:nvPr>
            <p:ph type="title"/>
          </p:nvPr>
        </p:nvSpPr>
        <p:spPr>
          <a:xfrm>
            <a:off x="694481" y="260351"/>
            <a:ext cx="11197481" cy="758824"/>
          </a:xfrm>
        </p:spPr>
        <p:txBody>
          <a:bodyPr anchor="ctr">
            <a:normAutofit/>
          </a:bodyPr>
          <a:lstStyle/>
          <a:p>
            <a:r>
              <a:rPr lang="en-US" sz="4400"/>
              <a:t>Goals</a:t>
            </a:r>
          </a:p>
        </p:txBody>
      </p:sp>
      <p:sp>
        <p:nvSpPr>
          <p:cNvPr id="4" name="Slide Number Placeholder 3">
            <a:extLst>
              <a:ext uri="{FF2B5EF4-FFF2-40B4-BE49-F238E27FC236}">
                <a16:creationId xmlns:a16="http://schemas.microsoft.com/office/drawing/2014/main" id="{7F9EA0D3-78C3-D750-DDB4-1B9BFBAF7954}"/>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a:t>
            </a:fld>
            <a:endParaRPr lang="en-US" sz="800"/>
          </a:p>
        </p:txBody>
      </p:sp>
      <p:graphicFrame>
        <p:nvGraphicFramePr>
          <p:cNvPr id="7" name="Content Placeholder 2">
            <a:extLst>
              <a:ext uri="{FF2B5EF4-FFF2-40B4-BE49-F238E27FC236}">
                <a16:creationId xmlns:a16="http://schemas.microsoft.com/office/drawing/2014/main" id="{D39C9FE6-5ECA-EB2C-DAA9-3BA564831340}"/>
              </a:ext>
            </a:extLst>
          </p:cNvPr>
          <p:cNvGraphicFramePr>
            <a:graphicFrameLocks noGrp="1"/>
          </p:cNvGraphicFramePr>
          <p:nvPr>
            <p:ph idx="1"/>
            <p:extLst>
              <p:ext uri="{D42A27DB-BD31-4B8C-83A1-F6EECF244321}">
                <p14:modId xmlns:p14="http://schemas.microsoft.com/office/powerpoint/2010/main" val="2937358965"/>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651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09C239-2AF2-BA0B-0094-283EDDEF6867}"/>
              </a:ext>
            </a:extLst>
          </p:cNvPr>
          <p:cNvSpPr>
            <a:spLocks noGrp="1"/>
          </p:cNvSpPr>
          <p:nvPr>
            <p:ph type="title"/>
          </p:nvPr>
        </p:nvSpPr>
        <p:spPr>
          <a:xfrm>
            <a:off x="371475" y="260351"/>
            <a:ext cx="11520488" cy="758824"/>
          </a:xfrm>
        </p:spPr>
        <p:txBody>
          <a:bodyPr vert="horz" lIns="91440" tIns="45720" rIns="91440" bIns="45720" rtlCol="0" anchor="ctr">
            <a:normAutofit/>
          </a:bodyPr>
          <a:lstStyle/>
          <a:p>
            <a:r>
              <a:rPr lang="en-US" b="1" kern="1200">
                <a:latin typeface="+mj-lt"/>
                <a:ea typeface="+mj-ea"/>
                <a:cs typeface="+mj-cs"/>
              </a:rPr>
              <a:t>Dataset overview</a:t>
            </a:r>
          </a:p>
        </p:txBody>
      </p:sp>
      <p:sp>
        <p:nvSpPr>
          <p:cNvPr id="12" name="Slide Number Placeholder 2">
            <a:extLst>
              <a:ext uri="{FF2B5EF4-FFF2-40B4-BE49-F238E27FC236}">
                <a16:creationId xmlns:a16="http://schemas.microsoft.com/office/drawing/2014/main" id="{1C80F9FA-5E89-8A88-EC29-BEF29C97EBDF}"/>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6</a:t>
            </a:fld>
            <a:endParaRPr lang="en-US"/>
          </a:p>
        </p:txBody>
      </p:sp>
      <p:graphicFrame>
        <p:nvGraphicFramePr>
          <p:cNvPr id="8" name="TextBox 5">
            <a:extLst>
              <a:ext uri="{FF2B5EF4-FFF2-40B4-BE49-F238E27FC236}">
                <a16:creationId xmlns:a16="http://schemas.microsoft.com/office/drawing/2014/main" id="{EE429A9B-1462-E82C-C0B3-C235711B5A88}"/>
              </a:ext>
            </a:extLst>
          </p:cNvPr>
          <p:cNvGraphicFramePr/>
          <p:nvPr>
            <p:extLst>
              <p:ext uri="{D42A27DB-BD31-4B8C-83A1-F6EECF244321}">
                <p14:modId xmlns:p14="http://schemas.microsoft.com/office/powerpoint/2010/main" val="3021406797"/>
              </p:ext>
            </p:extLst>
          </p:nvPr>
        </p:nvGraphicFramePr>
        <p:xfrm>
          <a:off x="4846184" y="1233488"/>
          <a:ext cx="6991350" cy="496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3BF7E075-A2F2-ACDD-37C5-495E5A6F8520}"/>
              </a:ext>
            </a:extLst>
          </p:cNvPr>
          <p:cNvPicPr>
            <a:picLocks noChangeAspect="1"/>
          </p:cNvPicPr>
          <p:nvPr/>
        </p:nvPicPr>
        <p:blipFill>
          <a:blip r:embed="rId8"/>
          <a:srcRect/>
          <a:stretch/>
        </p:blipFill>
        <p:spPr>
          <a:xfrm>
            <a:off x="753542" y="1904579"/>
            <a:ext cx="3721872" cy="3625104"/>
          </a:xfrm>
          <a:prstGeom prst="rect">
            <a:avLst/>
          </a:prstGeom>
        </p:spPr>
      </p:pic>
    </p:spTree>
    <p:extLst>
      <p:ext uri="{BB962C8B-B14F-4D97-AF65-F5344CB8AC3E}">
        <p14:creationId xmlns:p14="http://schemas.microsoft.com/office/powerpoint/2010/main" val="129660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438E-324A-9CE8-BF1D-6304DE14EEF9}"/>
              </a:ext>
            </a:extLst>
          </p:cNvPr>
          <p:cNvSpPr>
            <a:spLocks noGrp="1"/>
          </p:cNvSpPr>
          <p:nvPr>
            <p:ph type="title"/>
          </p:nvPr>
        </p:nvSpPr>
        <p:spPr>
          <a:xfrm>
            <a:off x="648181" y="260351"/>
            <a:ext cx="11243781" cy="758824"/>
          </a:xfrm>
        </p:spPr>
        <p:txBody>
          <a:bodyPr anchor="ctr">
            <a:normAutofit/>
          </a:bodyPr>
          <a:lstStyle/>
          <a:p>
            <a:r>
              <a:rPr lang="en-US"/>
              <a:t>Key Features</a:t>
            </a:r>
          </a:p>
        </p:txBody>
      </p:sp>
      <p:sp>
        <p:nvSpPr>
          <p:cNvPr id="4" name="Slide Number Placeholder 3">
            <a:extLst>
              <a:ext uri="{FF2B5EF4-FFF2-40B4-BE49-F238E27FC236}">
                <a16:creationId xmlns:a16="http://schemas.microsoft.com/office/drawing/2014/main" id="{C0263BF0-191A-BB78-CC68-A96C37B8C354}"/>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7</a:t>
            </a:fld>
            <a:endParaRPr lang="en-US" sz="800"/>
          </a:p>
        </p:txBody>
      </p:sp>
      <p:graphicFrame>
        <p:nvGraphicFramePr>
          <p:cNvPr id="7" name="Content Placeholder 2">
            <a:extLst>
              <a:ext uri="{FF2B5EF4-FFF2-40B4-BE49-F238E27FC236}">
                <a16:creationId xmlns:a16="http://schemas.microsoft.com/office/drawing/2014/main" id="{34D94B5E-6AF9-4D0F-6013-C505C63D6136}"/>
              </a:ext>
            </a:extLst>
          </p:cNvPr>
          <p:cNvGraphicFramePr>
            <a:graphicFrameLocks noGrp="1"/>
          </p:cNvGraphicFramePr>
          <p:nvPr>
            <p:ph type="chart" sz="quarter" idx="13"/>
            <p:extLst>
              <p:ext uri="{D42A27DB-BD31-4B8C-83A1-F6EECF244321}">
                <p14:modId xmlns:p14="http://schemas.microsoft.com/office/powerpoint/2010/main" val="799505899"/>
              </p:ext>
            </p:extLst>
          </p:nvPr>
        </p:nvGraphicFramePr>
        <p:xfrm>
          <a:off x="557604" y="1245063"/>
          <a:ext cx="11520488" cy="496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116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5B04-1191-E16C-AC92-A77F0789BE71}"/>
              </a:ext>
            </a:extLst>
          </p:cNvPr>
          <p:cNvSpPr>
            <a:spLocks noGrp="1"/>
          </p:cNvSpPr>
          <p:nvPr>
            <p:ph type="title"/>
          </p:nvPr>
        </p:nvSpPr>
        <p:spPr>
          <a:xfrm>
            <a:off x="442912" y="242936"/>
            <a:ext cx="11520488" cy="758824"/>
          </a:xfrm>
        </p:spPr>
        <p:txBody>
          <a:bodyPr anchor="ctr">
            <a:normAutofit/>
          </a:bodyPr>
          <a:lstStyle/>
          <a:p>
            <a:r>
              <a:rPr lang="en-US" sz="4400"/>
              <a:t>Column Descriptions</a:t>
            </a:r>
          </a:p>
        </p:txBody>
      </p:sp>
      <p:sp>
        <p:nvSpPr>
          <p:cNvPr id="5" name="Slide Number Placeholder 4">
            <a:extLst>
              <a:ext uri="{FF2B5EF4-FFF2-40B4-BE49-F238E27FC236}">
                <a16:creationId xmlns:a16="http://schemas.microsoft.com/office/drawing/2014/main" id="{0AC73FEB-222D-DC11-9621-A4351101B1A6}"/>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8</a:t>
            </a:fld>
            <a:endParaRPr lang="en-US" sz="800"/>
          </a:p>
        </p:txBody>
      </p:sp>
      <p:graphicFrame>
        <p:nvGraphicFramePr>
          <p:cNvPr id="17" name="Content Placeholder 2">
            <a:extLst>
              <a:ext uri="{FF2B5EF4-FFF2-40B4-BE49-F238E27FC236}">
                <a16:creationId xmlns:a16="http://schemas.microsoft.com/office/drawing/2014/main" id="{8A1061F0-DF1A-78E8-3922-031934ECE0A1}"/>
              </a:ext>
            </a:extLst>
          </p:cNvPr>
          <p:cNvGraphicFramePr>
            <a:graphicFrameLocks noGrp="1"/>
          </p:cNvGraphicFramePr>
          <p:nvPr>
            <p:ph type="chart" sz="quarter" idx="13"/>
            <p:extLst>
              <p:ext uri="{D42A27DB-BD31-4B8C-83A1-F6EECF244321}">
                <p14:modId xmlns:p14="http://schemas.microsoft.com/office/powerpoint/2010/main" val="2381718354"/>
              </p:ext>
            </p:extLst>
          </p:nvPr>
        </p:nvGraphicFramePr>
        <p:xfrm>
          <a:off x="371474" y="1192192"/>
          <a:ext cx="11449051" cy="5405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012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324091" y="260351"/>
            <a:ext cx="10623309" cy="973137"/>
          </a:xfrm>
        </p:spPr>
        <p:txBody>
          <a:bodyPr anchor="ctr">
            <a:normAutofit/>
          </a:bodyPr>
          <a:lstStyle/>
          <a:p>
            <a:pPr algn="l"/>
            <a:r>
              <a:rPr lang="en-US"/>
              <a:t>Data Analysis and Cleaning</a:t>
            </a:r>
          </a:p>
        </p:txBody>
      </p:sp>
      <p:sp>
        <p:nvSpPr>
          <p:cNvPr id="18" name="Text Placeholder 17">
            <a:extLst>
              <a:ext uri="{FF2B5EF4-FFF2-40B4-BE49-F238E27FC236}">
                <a16:creationId xmlns:a16="http://schemas.microsoft.com/office/drawing/2014/main" id="{ED42596E-DB09-43F7-A053-18CEB2DDE639}"/>
              </a:ext>
            </a:extLst>
          </p:cNvPr>
          <p:cNvSpPr>
            <a:spLocks noGrp="1"/>
          </p:cNvSpPr>
          <p:nvPr>
            <p:ph idx="1"/>
          </p:nvPr>
        </p:nvSpPr>
        <p:spPr>
          <a:xfrm>
            <a:off x="546100" y="1638299"/>
            <a:ext cx="5346700" cy="4381501"/>
          </a:xfrm>
        </p:spPr>
        <p:txBody>
          <a:bodyPr>
            <a:normAutofit/>
          </a:bodyPr>
          <a:lstStyle/>
          <a:p>
            <a:pPr marL="457200" lvl="0" indent="-304800" rtl="0">
              <a:spcBef>
                <a:spcPts val="0"/>
              </a:spcBef>
              <a:spcAft>
                <a:spcPts val="0"/>
              </a:spcAft>
              <a:buSzPts val="1200"/>
              <a:buFont typeface="Times New Roman"/>
              <a:buChar char="●"/>
            </a:pPr>
            <a:r>
              <a:rPr lang="en-US" sz="2800"/>
              <a:t>There are three building types available in our data set  - Residential, Commercial, Industrial.</a:t>
            </a:r>
          </a:p>
          <a:p>
            <a:pPr marL="152400" lvl="0" indent="0" rtl="0">
              <a:spcBef>
                <a:spcPts val="0"/>
              </a:spcBef>
              <a:spcAft>
                <a:spcPts val="0"/>
              </a:spcAft>
              <a:buSzPts val="1200"/>
              <a:buNone/>
            </a:pPr>
            <a:endParaRPr lang="en-US" sz="2800">
              <a:highlight>
                <a:srgbClr val="FFFFFF"/>
              </a:highlight>
            </a:endParaRPr>
          </a:p>
          <a:p>
            <a:pPr marL="457200" indent="-304800">
              <a:spcBef>
                <a:spcPts val="0"/>
              </a:spcBef>
              <a:buSzPts val="1200"/>
              <a:buFont typeface="Times New Roman"/>
              <a:buChar char="●"/>
            </a:pPr>
            <a:r>
              <a:rPr lang="en-US" sz="2800"/>
              <a:t>Out of the total 67,051 records, 49,747 are residential, 17,185 are commercial, and the remaining 47 records belong to industrial properties.</a:t>
            </a:r>
          </a:p>
          <a:p>
            <a:endParaRPr lang="en-US" sz="280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9</a:t>
            </a:fld>
            <a:endParaRPr lang="en-US" sz="800"/>
          </a:p>
        </p:txBody>
      </p:sp>
      <p:pic>
        <p:nvPicPr>
          <p:cNvPr id="7" name="Picture 6">
            <a:extLst>
              <a:ext uri="{FF2B5EF4-FFF2-40B4-BE49-F238E27FC236}">
                <a16:creationId xmlns:a16="http://schemas.microsoft.com/office/drawing/2014/main" id="{430A8DA5-568B-350A-789F-2CE532CE60DB}"/>
              </a:ext>
            </a:extLst>
          </p:cNvPr>
          <p:cNvPicPr>
            <a:picLocks noChangeAspect="1"/>
          </p:cNvPicPr>
          <p:nvPr/>
        </p:nvPicPr>
        <p:blipFill>
          <a:blip r:embed="rId3"/>
          <a:stretch>
            <a:fillRect/>
          </a:stretch>
        </p:blipFill>
        <p:spPr>
          <a:xfrm>
            <a:off x="6345783" y="1460501"/>
            <a:ext cx="5296396" cy="4740274"/>
          </a:xfrm>
          <a:prstGeom prst="rect">
            <a:avLst/>
          </a:prstGeom>
          <a:noFill/>
        </p:spPr>
      </p:pic>
    </p:spTree>
    <p:extLst>
      <p:ext uri="{BB962C8B-B14F-4D97-AF65-F5344CB8AC3E}">
        <p14:creationId xmlns:p14="http://schemas.microsoft.com/office/powerpoint/2010/main" val="290002626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7a6a1a1-8092-45a9-8004-3b65849c069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339A421F359B42BAE025A1793C5E92" ma:contentTypeVersion="7" ma:contentTypeDescription="Create a new document." ma:contentTypeScope="" ma:versionID="c155bbb3cb7fc784ff86db3cde137bd6">
  <xsd:schema xmlns:xsd="http://www.w3.org/2001/XMLSchema" xmlns:xs="http://www.w3.org/2001/XMLSchema" xmlns:p="http://schemas.microsoft.com/office/2006/metadata/properties" xmlns:ns3="e7a6a1a1-8092-45a9-8004-3b65849c0691" xmlns:ns4="fd20cab5-8f1e-44a8-b923-5cfa0a149be0" targetNamespace="http://schemas.microsoft.com/office/2006/metadata/properties" ma:root="true" ma:fieldsID="dd0c44c5204b5d922925141ed0707d12" ns3:_="" ns4:_="">
    <xsd:import namespace="e7a6a1a1-8092-45a9-8004-3b65849c0691"/>
    <xsd:import namespace="fd20cab5-8f1e-44a8-b923-5cfa0a149be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a6a1a1-8092-45a9-8004-3b65849c06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20cab5-8f1e-44a8-b923-5cfa0a149b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D6363B-8C86-4632-9450-A45BA810D521}">
  <ds:schemaRefs>
    <ds:schemaRef ds:uri="http://schemas.microsoft.com/sharepoint/v3/contenttype/forms"/>
  </ds:schemaRefs>
</ds:datastoreItem>
</file>

<file path=customXml/itemProps2.xml><?xml version="1.0" encoding="utf-8"?>
<ds:datastoreItem xmlns:ds="http://schemas.openxmlformats.org/officeDocument/2006/customXml" ds:itemID="{4EF5F6EF-EFFF-4FFC-92C8-038C7F394D0F}">
  <ds:schemaRefs>
    <ds:schemaRef ds:uri="e7a6a1a1-8092-45a9-8004-3b65849c0691"/>
    <ds:schemaRef ds:uri="fd20cab5-8f1e-44a8-b923-5cfa0a149b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B7BAB-B6C4-4EE7-8CF3-7B9C5733BCDE}">
  <ds:schemaRefs>
    <ds:schemaRef ds:uri="e7a6a1a1-8092-45a9-8004-3b65849c0691"/>
    <ds:schemaRef ds:uri="fd20cab5-8f1e-44a8-b923-5cfa0a149b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Application>Microsoft Office PowerPoint</Application>
  <PresentationFormat>Widescreen</PresentationFormat>
  <Slides>35</Slides>
  <Notes>33</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Forecasting Energy Consumption in Chicago: A Comprehensive Analysis for Sustainable Urban Development  </vt:lpstr>
      <vt:lpstr>Introduction</vt:lpstr>
      <vt:lpstr>Problem Statement</vt:lpstr>
      <vt:lpstr>Use Cases :</vt:lpstr>
      <vt:lpstr>Goals</vt:lpstr>
      <vt:lpstr>Dataset overview</vt:lpstr>
      <vt:lpstr>Key Features</vt:lpstr>
      <vt:lpstr>Column Descriptions</vt:lpstr>
      <vt:lpstr>Data Analysis and Cleaning</vt:lpstr>
      <vt:lpstr>Data Analysis and Cleaning Cont.</vt:lpstr>
      <vt:lpstr>Data Analysis and Cleaning Cont.</vt:lpstr>
      <vt:lpstr>Data Analysis and Cleaning Cont.</vt:lpstr>
      <vt:lpstr>Data Analysis and Cleaning Cont.</vt:lpstr>
      <vt:lpstr>Exploratory Data Analysis</vt:lpstr>
      <vt:lpstr>Exploratory Data Analysis Cont.</vt:lpstr>
      <vt:lpstr>Exploratory Data Analysis Cont.</vt:lpstr>
      <vt:lpstr>Exploratory Data Analysis Cont.</vt:lpstr>
      <vt:lpstr>Exploratory Data Analysis Cont. </vt:lpstr>
      <vt:lpstr>Data Preprocessing to transform raw data into a format suitable for machine learning models.</vt:lpstr>
      <vt:lpstr>Removing Outliers  We addressed outliers in the new dataframe containing target and feature variables by removal followed by imputing null values with the mean. Subsequently, we visualized the impact through box plots before and after outlier handling. </vt:lpstr>
      <vt:lpstr>Removing Outliers  </vt:lpstr>
      <vt:lpstr>Correlation Matrix </vt:lpstr>
      <vt:lpstr>Data Standardization and feature selection</vt:lpstr>
      <vt:lpstr>Machine Learning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 Parameter Tuning</vt:lpstr>
      <vt:lpstr>Model Evaluation &amp; Conclusion</vt:lpstr>
      <vt:lpstr>Advancements in Future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Energy Consumption in Chicago: A Machine Learning Approach</dc:title>
  <dc:creator>Rashmini Akkapally</dc:creator>
  <cp:revision>91</cp:revision>
  <dcterms:created xsi:type="dcterms:W3CDTF">2023-12-04T02:00:42Z</dcterms:created>
  <dcterms:modified xsi:type="dcterms:W3CDTF">2023-12-05T23:45:26Z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0x0101003B339A421F359B42BAE025A1793C5E92</vt:lpwstr>
  </property>
  <property fmtid="{D5CDD505-2E9C-101B-9397-08002B2CF9AE}" name="NXPowerLiteLastOptimized" pid="3">
    <vt:lpwstr>1095048</vt:lpwstr>
  </property>
  <property fmtid="{D5CDD505-2E9C-101B-9397-08002B2CF9AE}" name="NXPowerLiteSettings" pid="4">
    <vt:lpwstr>F7000400038000</vt:lpwstr>
  </property>
  <property fmtid="{D5CDD505-2E9C-101B-9397-08002B2CF9AE}" name="NXPowerLiteVersion" pid="5">
    <vt:lpwstr>S10.0.0</vt:lpwstr>
  </property>
</Properties>
</file>