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62" r:id="rId5"/>
    <p:sldId id="259" r:id="rId6"/>
    <p:sldId id="267" r:id="rId7"/>
    <p:sldId id="274" r:id="rId8"/>
    <p:sldId id="260" r:id="rId9"/>
    <p:sldId id="261" r:id="rId10"/>
    <p:sldId id="263" r:id="rId11"/>
    <p:sldId id="265" r:id="rId12"/>
    <p:sldId id="275" r:id="rId13"/>
    <p:sldId id="276" r:id="rId14"/>
    <p:sldId id="277" r:id="rId15"/>
    <p:sldId id="278" r:id="rId16"/>
    <p:sldId id="279" r:id="rId17"/>
    <p:sldId id="280" r:id="rId18"/>
    <p:sldId id="281"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1B2654-DBBF-4283-83B0-F02564192104}"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1B2654-DBBF-4283-83B0-F02564192104}"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1B2654-DBBF-4283-83B0-F02564192104}"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1B2654-DBBF-4283-83B0-F02564192104}"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B2654-DBBF-4283-83B0-F02564192104}"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1B2654-DBBF-4283-83B0-F02564192104}"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1B2654-DBBF-4283-83B0-F02564192104}" type="datetimeFigureOut">
              <a:rPr lang="en-IN" smtClean="0"/>
              <a:t>26/04/24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1B2654-DBBF-4283-83B0-F02564192104}" type="datetimeFigureOut">
              <a:rPr lang="en-IN" smtClean="0"/>
              <a:t>26/04/24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B2654-DBBF-4283-83B0-F02564192104}" type="datetimeFigureOut">
              <a:rPr lang="en-IN" smtClean="0"/>
              <a:t>26/04/24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1B2654-DBBF-4283-83B0-F02564192104}"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1B2654-DBBF-4283-83B0-F02564192104}"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3E76F-530F-4A86-912E-A939F95123F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26/04/24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8117" y="2220537"/>
            <a:ext cx="8821271"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altLang="en-IN" sz="4400" dirty="0">
                <a:latin typeface="Times New Roman" panose="02020603050405020304" pitchFamily="18" charset="0"/>
                <a:cs typeface="Times New Roman" panose="02020603050405020304" pitchFamily="18" charset="0"/>
              </a:rPr>
              <a:t>Drowsiness Detection System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86753" y="4033837"/>
            <a:ext cx="9144000" cy="1655762"/>
          </a:xfrm>
        </p:spPr>
        <p:txBody>
          <a:bodyPr>
            <a:normAutofit lnSpcReduction="10000"/>
          </a:bodyPr>
          <a:lstStyle/>
          <a:p>
            <a:r>
              <a:rPr lang="en-IN" b="1" dirty="0">
                <a:latin typeface="Times New Roman" panose="02020603050405020304" pitchFamily="18" charset="0"/>
                <a:cs typeface="Times New Roman" panose="02020603050405020304" pitchFamily="18" charset="0"/>
              </a:rPr>
              <a:t>Team Members</a:t>
            </a:r>
          </a:p>
          <a:p>
            <a:r>
              <a:rPr lang="en-IN" b="1" dirty="0">
                <a:latin typeface="Times New Roman" panose="02020603050405020304" pitchFamily="18" charset="0"/>
                <a:cs typeface="Times New Roman" panose="02020603050405020304" pitchFamily="18" charset="0"/>
              </a:rPr>
              <a:t>Anvesha M S (RA2111003011000)</a:t>
            </a:r>
          </a:p>
          <a:p>
            <a:r>
              <a:rPr lang="en-IN" b="1" dirty="0">
                <a:latin typeface="Times New Roman" panose="02020603050405020304" pitchFamily="18" charset="0"/>
                <a:cs typeface="Times New Roman" panose="02020603050405020304" pitchFamily="18" charset="0"/>
              </a:rPr>
              <a:t>Nakshatra </a:t>
            </a:r>
            <a:r>
              <a:rPr lang="en-IN" b="1" dirty="0" err="1">
                <a:latin typeface="Times New Roman" panose="02020603050405020304" pitchFamily="18" charset="0"/>
                <a:cs typeface="Times New Roman" panose="02020603050405020304" pitchFamily="18" charset="0"/>
              </a:rPr>
              <a:t>Tomar</a:t>
            </a:r>
            <a:r>
              <a:rPr lang="en-IN" b="1" dirty="0">
                <a:latin typeface="Times New Roman" panose="02020603050405020304" pitchFamily="18" charset="0"/>
                <a:cs typeface="Times New Roman" panose="02020603050405020304" pitchFamily="18" charset="0"/>
              </a:rPr>
              <a:t> (RA2111003010981)</a:t>
            </a:r>
          </a:p>
          <a:p>
            <a:r>
              <a:rPr lang="en-IN" b="1" dirty="0" err="1">
                <a:latin typeface="Times New Roman" panose="02020603050405020304" pitchFamily="18" charset="0"/>
                <a:cs typeface="Times New Roman" panose="02020603050405020304" pitchFamily="18" charset="0"/>
              </a:rPr>
              <a:t>Suganth</a:t>
            </a:r>
            <a:r>
              <a:rPr lang="en-IN" b="1" dirty="0">
                <a:latin typeface="Times New Roman" panose="02020603050405020304" pitchFamily="18" charset="0"/>
                <a:cs typeface="Times New Roman" panose="02020603050405020304" pitchFamily="18" charset="0"/>
              </a:rPr>
              <a:t> S (RA2111003010977)</a:t>
            </a:r>
          </a:p>
          <a:p>
            <a:pPr marL="457200" indent="-457200">
              <a:buAutoNum type="arabicPeriod"/>
            </a:pPr>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
        <p:nvSpPr>
          <p:cNvPr id="10" name="TextBox 9"/>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pic>
        <p:nvPicPr>
          <p:cNvPr id="5" name="Content Placeholder 4" descr="Driver-drowsiness-detection-system"/>
          <p:cNvPicPr>
            <a:picLocks noGrp="1" noChangeAspect="1"/>
          </p:cNvPicPr>
          <p:nvPr>
            <p:ph idx="1"/>
          </p:nvPr>
        </p:nvPicPr>
        <p:blipFill>
          <a:blip r:embed="rId3"/>
          <a:stretch>
            <a:fillRect/>
          </a:stretch>
        </p:blipFill>
        <p:spPr>
          <a:xfrm>
            <a:off x="2821940" y="1705610"/>
            <a:ext cx="5744210" cy="4864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Phase 1 – Work Flow &amp; Algorithm Used (Minimum 3 Slides)</a:t>
            </a:r>
          </a:p>
          <a:p>
            <a:r>
              <a:rPr lang="en-IN" dirty="0">
                <a:latin typeface="Times New Roman" panose="02020603050405020304" pitchFamily="18" charset="0"/>
                <a:cs typeface="Times New Roman" panose="02020603050405020304" pitchFamily="18" charset="0"/>
              </a:rPr>
              <a:t>Phase 2 – Evaluation metrics &amp; Performance Analysis (1 Slide)</a:t>
            </a:r>
          </a:p>
          <a:p>
            <a:r>
              <a:rPr lang="en-IN" dirty="0">
                <a:latin typeface="Times New Roman" panose="02020603050405020304" pitchFamily="18" charset="0"/>
                <a:cs typeface="Times New Roman" panose="02020603050405020304" pitchFamily="18" charset="0"/>
              </a:rPr>
              <a:t>Phase 3 – Results &amp; Discussion (3 Slides)</a:t>
            </a:r>
          </a:p>
          <a:p>
            <a:r>
              <a:rPr lang="en-IN" dirty="0">
                <a:latin typeface="Times New Roman" panose="02020603050405020304" pitchFamily="18" charset="0"/>
                <a:cs typeface="Times New Roman" panose="02020603050405020304" pitchFamily="18" charset="0"/>
              </a:rPr>
              <a:t>Phase 4 – Conclusion &amp; Future Enhancement (1 Slide)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7F05-8A7F-2304-106B-127C243009F6}"/>
              </a:ext>
            </a:extLst>
          </p:cNvPr>
          <p:cNvSpPr>
            <a:spLocks noGrp="1"/>
          </p:cNvSpPr>
          <p:nvPr>
            <p:ph type="title"/>
          </p:nvPr>
        </p:nvSpPr>
        <p:spPr/>
        <p:txBody>
          <a:bodyPr/>
          <a:lstStyle/>
          <a:p>
            <a:r>
              <a:rPr lang="en-US" dirty="0"/>
              <a:t>                Work flow and algorithm</a:t>
            </a:r>
            <a:endParaRPr lang="en-IN" dirty="0"/>
          </a:p>
        </p:txBody>
      </p:sp>
      <p:pic>
        <p:nvPicPr>
          <p:cNvPr id="4" name="Picture 3">
            <a:extLst>
              <a:ext uri="{FF2B5EF4-FFF2-40B4-BE49-F238E27FC236}">
                <a16:creationId xmlns:a16="http://schemas.microsoft.com/office/drawing/2014/main" id="{ACB1C10F-5256-1A91-55BA-511BA9087D40}"/>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173093" y="145687"/>
            <a:ext cx="2595282" cy="1070699"/>
          </a:xfrm>
          <a:prstGeom prst="rect">
            <a:avLst/>
          </a:prstGeom>
        </p:spPr>
      </p:pic>
      <p:sp>
        <p:nvSpPr>
          <p:cNvPr id="7" name="Content Placeholder 6">
            <a:extLst>
              <a:ext uri="{FF2B5EF4-FFF2-40B4-BE49-F238E27FC236}">
                <a16:creationId xmlns:a16="http://schemas.microsoft.com/office/drawing/2014/main" id="{5BDF0DBF-EC75-A353-7388-827A42423E03}"/>
              </a:ext>
            </a:extLst>
          </p:cNvPr>
          <p:cNvSpPr>
            <a:spLocks noGrp="1"/>
          </p:cNvSpPr>
          <p:nvPr>
            <p:ph idx="1"/>
          </p:nvPr>
        </p:nvSpPr>
        <p:spPr/>
        <p:txBody>
          <a:bodyPr>
            <a:normAutofit/>
          </a:bodyPr>
          <a:lstStyle/>
          <a:p>
            <a:pPr marL="0" indent="0" algn="l">
              <a:buNone/>
            </a:pPr>
            <a:r>
              <a:rPr lang="en-US" b="0" i="0" dirty="0">
                <a:effectLst/>
              </a:rPr>
              <a:t>Drowsiness detection systems are designed to monitor a person's level of alertness and detect signs of drowsiness or fatigue, particularly in tasks like driving or operating heavy machinery where alertness is critical for safety. Here's an overview of the workflow and algorithms commonly used in such systems:</a:t>
            </a:r>
          </a:p>
          <a:p>
            <a:pPr algn="l">
              <a:buFont typeface="+mj-lt"/>
              <a:buAutoNum type="arabicPeriod"/>
            </a:pPr>
            <a:r>
              <a:rPr lang="en-US" b="1" i="0" dirty="0">
                <a:effectLst/>
              </a:rPr>
              <a:t>Data Acquisition</a:t>
            </a:r>
            <a:r>
              <a:rPr lang="en-US" b="0" i="0" dirty="0">
                <a:effectLst/>
              </a:rPr>
              <a:t>: The system typically starts with data acquisition. This involves capturing data from video sensors that can provide relevant information about the person's physiological state, behavior, and environment. </a:t>
            </a:r>
            <a:endParaRPr lang="en-IN" dirty="0"/>
          </a:p>
        </p:txBody>
      </p:sp>
    </p:spTree>
    <p:extLst>
      <p:ext uri="{BB962C8B-B14F-4D97-AF65-F5344CB8AC3E}">
        <p14:creationId xmlns:p14="http://schemas.microsoft.com/office/powerpoint/2010/main" val="114020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5ED8-63A2-1315-9298-83B5221ACD96}"/>
              </a:ext>
            </a:extLst>
          </p:cNvPr>
          <p:cNvSpPr>
            <a:spLocks noGrp="1"/>
          </p:cNvSpPr>
          <p:nvPr>
            <p:ph type="title"/>
          </p:nvPr>
        </p:nvSpPr>
        <p:spPr/>
        <p:txBody>
          <a:bodyPr/>
          <a:lstStyle/>
          <a:p>
            <a:r>
              <a:rPr lang="en-US" dirty="0"/>
              <a:t>                  Wok flow and algorithm</a:t>
            </a:r>
            <a:endParaRPr lang="en-IN" dirty="0"/>
          </a:p>
        </p:txBody>
      </p:sp>
      <p:sp>
        <p:nvSpPr>
          <p:cNvPr id="3" name="Content Placeholder 2">
            <a:extLst>
              <a:ext uri="{FF2B5EF4-FFF2-40B4-BE49-F238E27FC236}">
                <a16:creationId xmlns:a16="http://schemas.microsoft.com/office/drawing/2014/main" id="{C38DC5A5-A4CA-B575-622E-23F54DFE15AA}"/>
              </a:ext>
            </a:extLst>
          </p:cNvPr>
          <p:cNvSpPr>
            <a:spLocks noGrp="1"/>
          </p:cNvSpPr>
          <p:nvPr>
            <p:ph idx="1"/>
          </p:nvPr>
        </p:nvSpPr>
        <p:spPr/>
        <p:txBody>
          <a:bodyPr>
            <a:normAutofit fontScale="85000" lnSpcReduction="20000"/>
          </a:bodyPr>
          <a:lstStyle/>
          <a:p>
            <a:pPr marL="0" indent="0" algn="l">
              <a:buNone/>
            </a:pPr>
            <a:r>
              <a:rPr lang="en-US" b="1" i="0" dirty="0">
                <a:effectLst/>
              </a:rPr>
              <a:t>2.Preprocessing</a:t>
            </a:r>
            <a:r>
              <a:rPr lang="en-US" b="0" i="0" dirty="0">
                <a:effectLst/>
              </a:rPr>
              <a:t>: The acquired data often requires preprocessing to enhance the quality and extract relevant features for analysis. Preprocessing steps may include:</a:t>
            </a:r>
          </a:p>
          <a:p>
            <a:pPr marL="742950" lvl="1" indent="-285750" algn="l">
              <a:buFont typeface="+mj-lt"/>
              <a:buAutoNum type="arabicPeriod"/>
            </a:pPr>
            <a:r>
              <a:rPr lang="en-US" b="1" i="0" dirty="0">
                <a:effectLst/>
              </a:rPr>
              <a:t>Noise Reduction</a:t>
            </a:r>
            <a:r>
              <a:rPr lang="en-US" b="0" i="0" dirty="0">
                <a:effectLst/>
              </a:rPr>
              <a:t>: Filtering out noise from sensor data.</a:t>
            </a:r>
          </a:p>
          <a:p>
            <a:pPr marL="742950" lvl="1" indent="-285750" algn="l">
              <a:buFont typeface="+mj-lt"/>
              <a:buAutoNum type="arabicPeriod"/>
            </a:pPr>
            <a:r>
              <a:rPr lang="en-US" b="1" i="0" dirty="0">
                <a:effectLst/>
              </a:rPr>
              <a:t>Feature Extraction</a:t>
            </a:r>
            <a:r>
              <a:rPr lang="en-US" b="0" i="0" dirty="0">
                <a:effectLst/>
              </a:rPr>
              <a:t>: Identifying key features such as eye closure duration, blink rate, head movement, etc.</a:t>
            </a:r>
          </a:p>
          <a:p>
            <a:pPr marL="742950" lvl="1" indent="-285750" algn="l">
              <a:buFont typeface="+mj-lt"/>
              <a:buAutoNum type="arabicPeriod"/>
            </a:pPr>
            <a:r>
              <a:rPr lang="en-US" b="1" i="0" dirty="0">
                <a:effectLst/>
              </a:rPr>
              <a:t>Normalization</a:t>
            </a:r>
            <a:r>
              <a:rPr lang="en-US" b="0" i="0" dirty="0">
                <a:effectLst/>
              </a:rPr>
              <a:t>: Scaling features to a standard range.</a:t>
            </a:r>
          </a:p>
          <a:p>
            <a:pPr marL="742950" lvl="1" indent="-285750" algn="l">
              <a:buFont typeface="+mj-lt"/>
              <a:buAutoNum type="arabicPeriod"/>
            </a:pPr>
            <a:r>
              <a:rPr lang="en-US" b="1" i="0" dirty="0">
                <a:effectLst/>
              </a:rPr>
              <a:t>Segmentation</a:t>
            </a:r>
            <a:r>
              <a:rPr lang="en-US" b="0" i="0" dirty="0">
                <a:effectLst/>
              </a:rPr>
              <a:t>: Dividing continuous data streams into discrete segments for analysis.</a:t>
            </a:r>
          </a:p>
          <a:p>
            <a:pPr marL="0" indent="0" algn="l">
              <a:buNone/>
            </a:pPr>
            <a:r>
              <a:rPr lang="en-US" b="1" i="0" dirty="0">
                <a:effectLst/>
              </a:rPr>
              <a:t>3.Feature Extraction</a:t>
            </a:r>
            <a:r>
              <a:rPr lang="en-US" b="0" i="0" dirty="0">
                <a:effectLst/>
              </a:rPr>
              <a:t>: Relevant features are extracted from the preprocessed data. These features serve as inputs to the drowsiness detection algorithm. Examples of features might include:</a:t>
            </a:r>
          </a:p>
          <a:p>
            <a:pPr marL="742950" lvl="1" indent="-285750" algn="l">
              <a:buFont typeface="+mj-lt"/>
              <a:buAutoNum type="arabicPeriod"/>
            </a:pPr>
            <a:r>
              <a:rPr lang="en-US" b="0" i="0" dirty="0">
                <a:effectLst/>
              </a:rPr>
              <a:t>Eye closure duration</a:t>
            </a:r>
          </a:p>
          <a:p>
            <a:pPr marL="742950" lvl="1" indent="-285750" algn="l">
              <a:buFont typeface="+mj-lt"/>
              <a:buAutoNum type="arabicPeriod"/>
            </a:pPr>
            <a:r>
              <a:rPr lang="en-US" b="0" i="0" dirty="0">
                <a:effectLst/>
              </a:rPr>
              <a:t>Blink rate</a:t>
            </a:r>
          </a:p>
          <a:p>
            <a:pPr marL="742950" lvl="1" indent="-285750" algn="l">
              <a:buFont typeface="+mj-lt"/>
              <a:buAutoNum type="arabicPeriod"/>
            </a:pPr>
            <a:r>
              <a:rPr lang="en-US" b="0" i="0" dirty="0">
                <a:effectLst/>
              </a:rPr>
              <a:t>Head movement frequency</a:t>
            </a:r>
          </a:p>
          <a:p>
            <a:pPr marL="742950" lvl="1" indent="-285750" algn="l">
              <a:buFont typeface="+mj-lt"/>
              <a:buAutoNum type="arabicPeriod"/>
            </a:pPr>
            <a:r>
              <a:rPr lang="en-US" b="0" i="0" dirty="0">
                <a:effectLst/>
              </a:rPr>
              <a:t>Heart rate variability</a:t>
            </a:r>
          </a:p>
          <a:p>
            <a:endParaRPr lang="en-IN" dirty="0"/>
          </a:p>
        </p:txBody>
      </p:sp>
      <p:pic>
        <p:nvPicPr>
          <p:cNvPr id="4" name="Picture 3">
            <a:extLst>
              <a:ext uri="{FF2B5EF4-FFF2-40B4-BE49-F238E27FC236}">
                <a16:creationId xmlns:a16="http://schemas.microsoft.com/office/drawing/2014/main" id="{2371696F-9CE7-0435-30AD-04A1E83EDEF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17481" y="230188"/>
            <a:ext cx="2595282" cy="1070699"/>
          </a:xfrm>
          <a:prstGeom prst="rect">
            <a:avLst/>
          </a:prstGeom>
        </p:spPr>
      </p:pic>
    </p:spTree>
    <p:extLst>
      <p:ext uri="{BB962C8B-B14F-4D97-AF65-F5344CB8AC3E}">
        <p14:creationId xmlns:p14="http://schemas.microsoft.com/office/powerpoint/2010/main" val="336747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5F06-5A08-68F1-9926-264899898BC0}"/>
              </a:ext>
            </a:extLst>
          </p:cNvPr>
          <p:cNvSpPr>
            <a:spLocks noGrp="1"/>
          </p:cNvSpPr>
          <p:nvPr>
            <p:ph type="title"/>
          </p:nvPr>
        </p:nvSpPr>
        <p:spPr/>
        <p:txBody>
          <a:bodyPr/>
          <a:lstStyle/>
          <a:p>
            <a:r>
              <a:rPr lang="en-US" dirty="0"/>
              <a:t>                Work flow and algorithm</a:t>
            </a:r>
            <a:endParaRPr lang="en-IN" dirty="0"/>
          </a:p>
        </p:txBody>
      </p:sp>
      <p:sp>
        <p:nvSpPr>
          <p:cNvPr id="3" name="Content Placeholder 2">
            <a:extLst>
              <a:ext uri="{FF2B5EF4-FFF2-40B4-BE49-F238E27FC236}">
                <a16:creationId xmlns:a16="http://schemas.microsoft.com/office/drawing/2014/main" id="{3562593C-3A54-B550-0814-04D215EBCF82}"/>
              </a:ext>
            </a:extLst>
          </p:cNvPr>
          <p:cNvSpPr>
            <a:spLocks noGrp="1"/>
          </p:cNvSpPr>
          <p:nvPr>
            <p:ph idx="1"/>
          </p:nvPr>
        </p:nvSpPr>
        <p:spPr/>
        <p:txBody>
          <a:bodyPr>
            <a:normAutofit fontScale="92500" lnSpcReduction="10000"/>
          </a:bodyPr>
          <a:lstStyle/>
          <a:p>
            <a:pPr algn="l"/>
            <a:r>
              <a:rPr lang="en-US" b="1" i="0" dirty="0">
                <a:effectLst/>
              </a:rPr>
              <a:t>Drowsiness Detection Algorithm</a:t>
            </a:r>
            <a:r>
              <a:rPr lang="en-US" b="0" i="0" dirty="0">
                <a:effectLst/>
              </a:rPr>
              <a:t>: Several algorithms can be used for detecting drowsiness based on the extracted features. Commonly used algorithms include:</a:t>
            </a:r>
          </a:p>
          <a:p>
            <a:pPr algn="l">
              <a:buFont typeface="Arial" panose="020B0604020202020204" pitchFamily="34" charset="0"/>
              <a:buChar char="•"/>
            </a:pPr>
            <a:r>
              <a:rPr lang="en-US" b="1" i="0" dirty="0">
                <a:effectLst/>
              </a:rPr>
              <a:t>Machine Learning Algorithms</a:t>
            </a:r>
            <a:r>
              <a:rPr lang="en-US" b="0" i="0" dirty="0">
                <a:effectLst/>
              </a:rPr>
              <a:t>: Techniques such as Support Vector Machines (SVM), Random Forests, or Deep Learning models (e.g., Convolutional Neural Networks, Recurrent Neural Networks) can be trained on labeled data to classify the current state as drowsy or alert.</a:t>
            </a:r>
          </a:p>
          <a:p>
            <a:pPr algn="l">
              <a:buFont typeface="Arial" panose="020B0604020202020204" pitchFamily="34" charset="0"/>
              <a:buChar char="•"/>
            </a:pPr>
            <a:r>
              <a:rPr lang="en-US" b="1" i="0" dirty="0">
                <a:effectLst/>
              </a:rPr>
              <a:t>Threshold-based Methods</a:t>
            </a:r>
            <a:r>
              <a:rPr lang="en-US" b="0" i="0" dirty="0">
                <a:effectLst/>
              </a:rPr>
              <a:t>: Simple thresholding techniques can be used to classify certain feature values as indicative of drowsiness.</a:t>
            </a:r>
          </a:p>
          <a:p>
            <a:pPr algn="l">
              <a:buFont typeface="Arial" panose="020B0604020202020204" pitchFamily="34" charset="0"/>
              <a:buChar char="•"/>
            </a:pPr>
            <a:r>
              <a:rPr lang="en-US" b="1" i="0" dirty="0">
                <a:effectLst/>
              </a:rPr>
              <a:t>Time Series Analysis</a:t>
            </a:r>
            <a:r>
              <a:rPr lang="en-US" b="0" i="0" dirty="0">
                <a:effectLst/>
              </a:rPr>
              <a:t>: Techniques such as Hidden Markov Models (HMM) or Dynamic Time Warping (DTW) can be employed to analyze temporal patterns in sensor data indicative of drowsiness.</a:t>
            </a:r>
          </a:p>
          <a:p>
            <a:endParaRPr lang="en-IN" dirty="0"/>
          </a:p>
        </p:txBody>
      </p:sp>
      <p:pic>
        <p:nvPicPr>
          <p:cNvPr id="4" name="Picture 3">
            <a:extLst>
              <a:ext uri="{FF2B5EF4-FFF2-40B4-BE49-F238E27FC236}">
                <a16:creationId xmlns:a16="http://schemas.microsoft.com/office/drawing/2014/main" id="{96D41E0C-827F-D5BA-E421-FA61F75CDAF9}"/>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extLst>
      <p:ext uri="{BB962C8B-B14F-4D97-AF65-F5344CB8AC3E}">
        <p14:creationId xmlns:p14="http://schemas.microsoft.com/office/powerpoint/2010/main" val="111613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2036-C0D1-E71D-F60A-7A47C40C8B8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Evaluation metrics &amp; Performance Analysis</a:t>
            </a:r>
            <a:endParaRPr lang="en-IN" sz="3600" dirty="0"/>
          </a:p>
        </p:txBody>
      </p:sp>
      <p:sp>
        <p:nvSpPr>
          <p:cNvPr id="3" name="Content Placeholder 2">
            <a:extLst>
              <a:ext uri="{FF2B5EF4-FFF2-40B4-BE49-F238E27FC236}">
                <a16:creationId xmlns:a16="http://schemas.microsoft.com/office/drawing/2014/main" id="{6628268E-E262-4283-D747-07BC73D75007}"/>
              </a:ext>
            </a:extLst>
          </p:cNvPr>
          <p:cNvSpPr>
            <a:spLocks noGrp="1"/>
          </p:cNvSpPr>
          <p:nvPr>
            <p:ph idx="1"/>
          </p:nvPr>
        </p:nvSpPr>
        <p:spPr/>
        <p:txBody>
          <a:bodyPr>
            <a:normAutofit fontScale="62500" lnSpcReduction="20000"/>
          </a:bodyPr>
          <a:lstStyle/>
          <a:p>
            <a:pPr algn="l">
              <a:buFont typeface="+mj-lt"/>
              <a:buAutoNum type="arabicPeriod"/>
            </a:pPr>
            <a:r>
              <a:rPr lang="en-US" b="1" i="0" dirty="0">
                <a:effectLst/>
                <a:latin typeface="Söhne"/>
              </a:rPr>
              <a:t>Accuracy</a:t>
            </a:r>
            <a:r>
              <a:rPr lang="en-US" b="0" i="0" dirty="0">
                <a:effectLst/>
                <a:latin typeface="Söhne"/>
              </a:rPr>
              <a:t>: Accuracy measures the overall correctness of the system's drowsiness detection. It is calculated as the ratio of correctly classified instances to the total number of instances.</a:t>
            </a:r>
          </a:p>
          <a:p>
            <a:pPr algn="l">
              <a:buFont typeface="+mj-lt"/>
              <a:buAutoNum type="arabicPeriod"/>
            </a:pPr>
            <a:r>
              <a:rPr lang="en-US" b="0" i="0" dirty="0">
                <a:effectLst/>
                <a:latin typeface="KaTeX_Main"/>
              </a:rPr>
              <a:t>Accuracy=Number of correctly classified </a:t>
            </a:r>
            <a:r>
              <a:rPr lang="en-US" b="0" i="0" dirty="0" err="1">
                <a:effectLst/>
                <a:latin typeface="KaTeX_Main"/>
              </a:rPr>
              <a:t>instancesTotal</a:t>
            </a:r>
            <a:r>
              <a:rPr lang="en-US" b="0" i="0" dirty="0">
                <a:effectLst/>
                <a:latin typeface="KaTeX_Main"/>
              </a:rPr>
              <a:t> number of </a:t>
            </a:r>
            <a:r>
              <a:rPr lang="en-US" b="0" i="0" dirty="0" err="1">
                <a:effectLst/>
                <a:latin typeface="KaTeX_Main"/>
              </a:rPr>
              <a:t>instancesAccuracy</a:t>
            </a:r>
            <a:r>
              <a:rPr lang="en-US" b="0" i="0" dirty="0">
                <a:effectLst/>
                <a:latin typeface="KaTeX_Main"/>
              </a:rPr>
              <a:t>=Total number of </a:t>
            </a:r>
            <a:r>
              <a:rPr lang="en-US" b="0" i="0" dirty="0" err="1">
                <a:effectLst/>
                <a:latin typeface="KaTeX_Main"/>
              </a:rPr>
              <a:t>instancesNumber</a:t>
            </a:r>
            <a:r>
              <a:rPr lang="en-US" b="0" i="0" dirty="0">
                <a:effectLst/>
                <a:latin typeface="KaTeX_Main"/>
              </a:rPr>
              <a:t> of correctly classified instances​</a:t>
            </a:r>
            <a:endParaRPr lang="en-US" b="0" i="0" dirty="0">
              <a:effectLst/>
              <a:latin typeface="Söhne"/>
            </a:endParaRPr>
          </a:p>
          <a:p>
            <a:pPr algn="l">
              <a:buFont typeface="+mj-lt"/>
              <a:buAutoNum type="arabicPeriod"/>
            </a:pPr>
            <a:r>
              <a:rPr lang="en-US" b="1" i="0" dirty="0">
                <a:effectLst/>
                <a:latin typeface="Söhne"/>
              </a:rPr>
              <a:t>Precision and Recall</a:t>
            </a:r>
            <a:r>
              <a:rPr lang="en-US" b="0" i="0" dirty="0">
                <a:effectLst/>
                <a:latin typeface="Söhne"/>
              </a:rPr>
              <a:t>: Precision measures the proportion of true positive instances among all instances classified as positive, while recall measures the proportion of true positive instances that were correctly classified.</a:t>
            </a:r>
          </a:p>
          <a:p>
            <a:pPr algn="l">
              <a:buFont typeface="+mj-lt"/>
              <a:buAutoNum type="arabicPeriod"/>
            </a:pPr>
            <a:r>
              <a:rPr lang="en-US" b="0" i="0" dirty="0">
                <a:effectLst/>
                <a:latin typeface="KaTeX_Main"/>
              </a:rPr>
              <a:t>Precision=True </a:t>
            </a:r>
            <a:r>
              <a:rPr lang="en-US" b="0" i="0" dirty="0" err="1">
                <a:effectLst/>
                <a:latin typeface="KaTeX_Main"/>
              </a:rPr>
              <a:t>PositivesTrue</a:t>
            </a:r>
            <a:r>
              <a:rPr lang="en-US" b="0" i="0" dirty="0">
                <a:effectLst/>
                <a:latin typeface="KaTeX_Main"/>
              </a:rPr>
              <a:t> </a:t>
            </a:r>
            <a:r>
              <a:rPr lang="en-US" b="0" i="0" dirty="0" err="1">
                <a:effectLst/>
                <a:latin typeface="KaTeX_Main"/>
              </a:rPr>
              <a:t>Positives+False</a:t>
            </a:r>
            <a:r>
              <a:rPr lang="en-US" b="0" i="0" dirty="0">
                <a:effectLst/>
                <a:latin typeface="KaTeX_Main"/>
              </a:rPr>
              <a:t> </a:t>
            </a:r>
            <a:r>
              <a:rPr lang="en-US" b="0" i="0" dirty="0" err="1">
                <a:effectLst/>
                <a:latin typeface="KaTeX_Main"/>
              </a:rPr>
              <a:t>PositivesPrecision</a:t>
            </a:r>
            <a:r>
              <a:rPr lang="en-US" b="0" i="0" dirty="0">
                <a:effectLst/>
                <a:latin typeface="KaTeX_Main"/>
              </a:rPr>
              <a:t>=True </a:t>
            </a:r>
            <a:r>
              <a:rPr lang="en-US" b="0" i="0" dirty="0" err="1">
                <a:effectLst/>
                <a:latin typeface="KaTeX_Main"/>
              </a:rPr>
              <a:t>Positives+False</a:t>
            </a:r>
            <a:r>
              <a:rPr lang="en-US" b="0" i="0" dirty="0">
                <a:effectLst/>
                <a:latin typeface="KaTeX_Main"/>
              </a:rPr>
              <a:t> </a:t>
            </a:r>
            <a:r>
              <a:rPr lang="en-US" b="0" i="0" dirty="0" err="1">
                <a:effectLst/>
                <a:latin typeface="KaTeX_Main"/>
              </a:rPr>
              <a:t>PositivesTrue</a:t>
            </a:r>
            <a:r>
              <a:rPr lang="en-US" b="0" i="0" dirty="0">
                <a:effectLst/>
                <a:latin typeface="KaTeX_Main"/>
              </a:rPr>
              <a:t> Positives​</a:t>
            </a:r>
            <a:endParaRPr lang="en-US" b="0" i="0" dirty="0">
              <a:effectLst/>
              <a:latin typeface="Söhne"/>
            </a:endParaRPr>
          </a:p>
          <a:p>
            <a:pPr algn="l">
              <a:buFont typeface="+mj-lt"/>
              <a:buAutoNum type="arabicPeriod"/>
            </a:pPr>
            <a:r>
              <a:rPr lang="en-US" b="0" i="0" dirty="0">
                <a:effectLst/>
                <a:latin typeface="KaTeX_Main"/>
              </a:rPr>
              <a:t>Recall=True </a:t>
            </a:r>
            <a:r>
              <a:rPr lang="en-US" b="0" i="0" dirty="0" err="1">
                <a:effectLst/>
                <a:latin typeface="KaTeX_Main"/>
              </a:rPr>
              <a:t>PositivesTrue</a:t>
            </a:r>
            <a:r>
              <a:rPr lang="en-US" b="0" i="0" dirty="0">
                <a:effectLst/>
                <a:latin typeface="KaTeX_Main"/>
              </a:rPr>
              <a:t> </a:t>
            </a:r>
            <a:r>
              <a:rPr lang="en-US" b="0" i="0" dirty="0" err="1">
                <a:effectLst/>
                <a:latin typeface="KaTeX_Main"/>
              </a:rPr>
              <a:t>Positives+False</a:t>
            </a:r>
            <a:r>
              <a:rPr lang="en-US" b="0" i="0" dirty="0">
                <a:effectLst/>
                <a:latin typeface="KaTeX_Main"/>
              </a:rPr>
              <a:t> </a:t>
            </a:r>
            <a:r>
              <a:rPr lang="en-US" b="0" i="0" dirty="0" err="1">
                <a:effectLst/>
                <a:latin typeface="KaTeX_Main"/>
              </a:rPr>
              <a:t>NegativesRecall</a:t>
            </a:r>
            <a:r>
              <a:rPr lang="en-US" b="0" i="0" dirty="0">
                <a:effectLst/>
                <a:latin typeface="KaTeX_Main"/>
              </a:rPr>
              <a:t>=True </a:t>
            </a:r>
            <a:r>
              <a:rPr lang="en-US" b="0" i="0" dirty="0" err="1">
                <a:effectLst/>
                <a:latin typeface="KaTeX_Main"/>
              </a:rPr>
              <a:t>Positives+False</a:t>
            </a:r>
            <a:r>
              <a:rPr lang="en-US" b="0" i="0" dirty="0">
                <a:effectLst/>
                <a:latin typeface="KaTeX_Main"/>
              </a:rPr>
              <a:t> </a:t>
            </a:r>
            <a:r>
              <a:rPr lang="en-US" b="0" i="0" dirty="0" err="1">
                <a:effectLst/>
                <a:latin typeface="KaTeX_Main"/>
              </a:rPr>
              <a:t>NegativesTrue</a:t>
            </a:r>
            <a:r>
              <a:rPr lang="en-US" b="0" i="0" dirty="0">
                <a:effectLst/>
                <a:latin typeface="KaTeX_Main"/>
              </a:rPr>
              <a:t> Positives​</a:t>
            </a:r>
            <a:endParaRPr lang="en-US" b="0" i="0" dirty="0">
              <a:effectLst/>
              <a:latin typeface="Söhne"/>
            </a:endParaRPr>
          </a:p>
          <a:p>
            <a:pPr algn="l">
              <a:buFont typeface="+mj-lt"/>
              <a:buAutoNum type="arabicPeriod"/>
            </a:pPr>
            <a:r>
              <a:rPr lang="en-US" b="1" i="0" dirty="0">
                <a:effectLst/>
                <a:latin typeface="Söhne"/>
              </a:rPr>
              <a:t>F1 Score</a:t>
            </a:r>
            <a:r>
              <a:rPr lang="en-US" b="0" i="0" dirty="0">
                <a:effectLst/>
                <a:latin typeface="Söhne"/>
              </a:rPr>
              <a:t>: The F1 score is the harmonic mean of precision and recall, providing a balance between the two metrics.</a:t>
            </a:r>
          </a:p>
          <a:p>
            <a:pPr algn="l">
              <a:buFont typeface="+mj-lt"/>
              <a:buAutoNum type="arabicPeriod"/>
            </a:pPr>
            <a:r>
              <a:rPr lang="en-US" b="0" i="0" dirty="0">
                <a:effectLst/>
                <a:latin typeface="KaTeX_Main"/>
              </a:rPr>
              <a:t>�1=2×Precision×RecallPrecision+Recall</a:t>
            </a:r>
            <a:r>
              <a:rPr lang="en-US" b="0" i="1" dirty="0">
                <a:effectLst/>
                <a:latin typeface="KaTeX_Math"/>
              </a:rPr>
              <a:t>F</a:t>
            </a:r>
            <a:r>
              <a:rPr lang="en-US" b="0" i="0" dirty="0">
                <a:effectLst/>
                <a:latin typeface="KaTeX_Main"/>
              </a:rPr>
              <a:t>1=2×Precision+RecallPrecision×Recall​</a:t>
            </a:r>
            <a:endParaRPr lang="en-US" b="0" i="0" dirty="0">
              <a:effectLst/>
              <a:latin typeface="Söhne"/>
            </a:endParaRPr>
          </a:p>
          <a:p>
            <a:pPr algn="l">
              <a:buFont typeface="+mj-lt"/>
              <a:buAutoNum type="arabicPeriod"/>
            </a:pPr>
            <a:r>
              <a:rPr lang="en-US" b="0" i="0" dirty="0">
                <a:effectLst/>
                <a:latin typeface="Söhne"/>
              </a:rPr>
              <a:t>the robustness of the system and estimate its performance on unseen data.</a:t>
            </a:r>
          </a:p>
          <a:p>
            <a:pPr algn="l">
              <a:buFont typeface="+mj-lt"/>
              <a:buAutoNum type="arabicPeriod"/>
            </a:pPr>
            <a:r>
              <a:rPr lang="en-US" b="1" i="0" dirty="0">
                <a:effectLst/>
                <a:latin typeface="Söhne"/>
              </a:rPr>
              <a:t>Performance on Specific Metrics</a:t>
            </a:r>
            <a:r>
              <a:rPr lang="en-US" b="0" i="0" dirty="0">
                <a:effectLst/>
                <a:latin typeface="Söhne"/>
              </a:rPr>
              <a:t>: Depending on the application, additional metrics may be relevant. For example, in real-time systems like vehicle safety applications, metrics such as latency and false alarm rate may be critical.</a:t>
            </a:r>
          </a:p>
          <a:p>
            <a:endParaRPr lang="en-IN" dirty="0"/>
          </a:p>
        </p:txBody>
      </p:sp>
      <p:pic>
        <p:nvPicPr>
          <p:cNvPr id="4" name="Picture 3">
            <a:extLst>
              <a:ext uri="{FF2B5EF4-FFF2-40B4-BE49-F238E27FC236}">
                <a16:creationId xmlns:a16="http://schemas.microsoft.com/office/drawing/2014/main" id="{5AB3C81D-0E3D-8404-9B4F-55484A1839AA}"/>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17481" y="230188"/>
            <a:ext cx="2595282" cy="1070699"/>
          </a:xfrm>
          <a:prstGeom prst="rect">
            <a:avLst/>
          </a:prstGeom>
        </p:spPr>
      </p:pic>
    </p:spTree>
    <p:extLst>
      <p:ext uri="{BB962C8B-B14F-4D97-AF65-F5344CB8AC3E}">
        <p14:creationId xmlns:p14="http://schemas.microsoft.com/office/powerpoint/2010/main" val="3492311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0A6-EE81-FA10-C3DD-37995A70BAD4}"/>
              </a:ext>
            </a:extLst>
          </p:cNvPr>
          <p:cNvSpPr>
            <a:spLocks noGrp="1"/>
          </p:cNvSpPr>
          <p:nvPr>
            <p:ph type="title"/>
          </p:nvPr>
        </p:nvSpPr>
        <p:spPr/>
        <p:txBody>
          <a:bodyPr/>
          <a:lstStyle/>
          <a:p>
            <a:r>
              <a:rPr lang="en-US" dirty="0"/>
              <a:t>               Result and discussion</a:t>
            </a:r>
            <a:endParaRPr lang="en-IN" dirty="0"/>
          </a:p>
        </p:txBody>
      </p:sp>
      <p:sp>
        <p:nvSpPr>
          <p:cNvPr id="3" name="Content Placeholder 2">
            <a:extLst>
              <a:ext uri="{FF2B5EF4-FFF2-40B4-BE49-F238E27FC236}">
                <a16:creationId xmlns:a16="http://schemas.microsoft.com/office/drawing/2014/main" id="{3FED8B4A-F63B-E3C5-8363-8967798E2319}"/>
              </a:ext>
            </a:extLst>
          </p:cNvPr>
          <p:cNvSpPr>
            <a:spLocks noGrp="1"/>
          </p:cNvSpPr>
          <p:nvPr>
            <p:ph idx="1"/>
          </p:nvPr>
        </p:nvSpPr>
        <p:spPr/>
        <p:txBody>
          <a:bodyPr>
            <a:normAutofit fontScale="92500"/>
          </a:bodyPr>
          <a:lstStyle/>
          <a:p>
            <a:pPr algn="l">
              <a:buFont typeface="+mj-lt"/>
              <a:buAutoNum type="arabicPeriod"/>
            </a:pPr>
            <a:r>
              <a:rPr lang="en-US" b="1" i="0" dirty="0">
                <a:effectLst/>
              </a:rPr>
              <a:t>Overall Performance</a:t>
            </a:r>
            <a:r>
              <a:rPr lang="en-US" b="0" i="0" dirty="0">
                <a:effectLst/>
              </a:rPr>
              <a:t>: Begin by summarizing the overall performance of the drowsiness detection system based on the evaluation metrics. Provide key statistics such as accuracy, precision, recall, F1 score, and AUC-ROC.</a:t>
            </a:r>
          </a:p>
          <a:p>
            <a:pPr algn="l">
              <a:buFont typeface="+mj-lt"/>
              <a:buAutoNum type="arabicPeriod"/>
            </a:pPr>
            <a:r>
              <a:rPr lang="en-US" b="1" i="0" dirty="0">
                <a:effectLst/>
              </a:rPr>
              <a:t>Comparison with Baseline</a:t>
            </a:r>
            <a:r>
              <a:rPr lang="en-US" b="0" i="0" dirty="0">
                <a:effectLst/>
              </a:rPr>
              <a:t>: If applicable, compare the performance of the developed drowsiness detection system with baseline methods or existing systems. Highlight any improvements achieved in terms of accuracy, speed, or other relevant metrics.</a:t>
            </a:r>
          </a:p>
          <a:p>
            <a:pPr algn="l">
              <a:buFont typeface="+mj-lt"/>
              <a:buAutoNum type="arabicPeriod"/>
            </a:pPr>
            <a:r>
              <a:rPr lang="en-US" b="1" i="0" dirty="0">
                <a:effectLst/>
              </a:rPr>
              <a:t>Discussion of Key Findings</a:t>
            </a:r>
            <a:r>
              <a:rPr lang="en-US" b="0" i="0" dirty="0">
                <a:effectLst/>
              </a:rPr>
              <a:t>: Discuss the findings in detail, focusing on both strengths and limitations of the system. Address any observed trends or patterns in the data and their implications for real-world deployment.</a:t>
            </a:r>
          </a:p>
          <a:p>
            <a:endParaRPr lang="en-IN" dirty="0"/>
          </a:p>
        </p:txBody>
      </p:sp>
      <p:pic>
        <p:nvPicPr>
          <p:cNvPr id="4" name="Picture 3">
            <a:extLst>
              <a:ext uri="{FF2B5EF4-FFF2-40B4-BE49-F238E27FC236}">
                <a16:creationId xmlns:a16="http://schemas.microsoft.com/office/drawing/2014/main" id="{3222A463-CC02-DCF5-2E8A-F46845758A5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17481" y="230188"/>
            <a:ext cx="2595282" cy="1070699"/>
          </a:xfrm>
          <a:prstGeom prst="rect">
            <a:avLst/>
          </a:prstGeom>
        </p:spPr>
      </p:pic>
    </p:spTree>
    <p:extLst>
      <p:ext uri="{BB962C8B-B14F-4D97-AF65-F5344CB8AC3E}">
        <p14:creationId xmlns:p14="http://schemas.microsoft.com/office/powerpoint/2010/main" val="302613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7444-1540-4CFB-A865-742B25AB92EE}"/>
              </a:ext>
            </a:extLst>
          </p:cNvPr>
          <p:cNvSpPr>
            <a:spLocks noGrp="1"/>
          </p:cNvSpPr>
          <p:nvPr>
            <p:ph type="title"/>
          </p:nvPr>
        </p:nvSpPr>
        <p:spPr>
          <a:xfrm>
            <a:off x="838200" y="469299"/>
            <a:ext cx="10515600" cy="1325563"/>
          </a:xfrm>
        </p:spPr>
        <p:txBody>
          <a:bodyPr/>
          <a:lstStyle/>
          <a:p>
            <a:r>
              <a:rPr lang="en-US" dirty="0"/>
              <a:t>                Result and discussion</a:t>
            </a:r>
            <a:endParaRPr lang="en-IN" dirty="0"/>
          </a:p>
        </p:txBody>
      </p:sp>
      <p:sp>
        <p:nvSpPr>
          <p:cNvPr id="3" name="Content Placeholder 2">
            <a:extLst>
              <a:ext uri="{FF2B5EF4-FFF2-40B4-BE49-F238E27FC236}">
                <a16:creationId xmlns:a16="http://schemas.microsoft.com/office/drawing/2014/main" id="{3A88C1B9-C170-3392-EFE3-ACF9DF96048F}"/>
              </a:ext>
            </a:extLst>
          </p:cNvPr>
          <p:cNvSpPr>
            <a:spLocks noGrp="1"/>
          </p:cNvSpPr>
          <p:nvPr>
            <p:ph idx="1"/>
          </p:nvPr>
        </p:nvSpPr>
        <p:spPr/>
        <p:txBody>
          <a:bodyPr>
            <a:normAutofit fontScale="85000" lnSpcReduction="20000"/>
          </a:bodyPr>
          <a:lstStyle/>
          <a:p>
            <a:pPr marL="0" indent="0" algn="l">
              <a:buNone/>
            </a:pPr>
            <a:r>
              <a:rPr lang="en-US" b="1" i="0" dirty="0">
                <a:effectLst/>
              </a:rPr>
              <a:t>4.Sensitivity Analysis</a:t>
            </a:r>
            <a:r>
              <a:rPr lang="en-US" b="0" i="0" dirty="0">
                <a:effectLst/>
              </a:rPr>
              <a:t>: Perform sensitivity analysis to evaluate the robustness of the system to variations in input parameters or conditions. Discuss how changes in threshold values or feature selection affect the system's performance.</a:t>
            </a:r>
          </a:p>
          <a:p>
            <a:pPr marL="0" indent="0" algn="l">
              <a:buNone/>
            </a:pPr>
            <a:r>
              <a:rPr lang="en-US" b="1" i="0" dirty="0">
                <a:effectLst/>
              </a:rPr>
              <a:t>5.Performance in Real-world Scenarios</a:t>
            </a:r>
            <a:r>
              <a:rPr lang="en-US" b="0" i="0" dirty="0">
                <a:effectLst/>
              </a:rPr>
              <a:t>: If the system was tested in real-world scenarios (e.g., driving simulations, field trials), discuss the observed performance and any challenges encountered. Highlight any insights gained from real-world testing that may inform system improvements.</a:t>
            </a:r>
          </a:p>
          <a:p>
            <a:pPr marL="0" indent="0" algn="l">
              <a:buNone/>
            </a:pPr>
            <a:r>
              <a:rPr lang="en-US" b="1" i="0" dirty="0">
                <a:effectLst/>
              </a:rPr>
              <a:t>6.Limitations and Challenges</a:t>
            </a:r>
            <a:r>
              <a:rPr lang="en-US" b="0" i="0" dirty="0">
                <a:effectLst/>
              </a:rPr>
              <a:t>: Acknowledge any limitations or challenges encountered during the evaluation process. This may include constraints related to data availability, sensor accuracy, computational resources, or other factors that could impact the system's performance.</a:t>
            </a:r>
          </a:p>
          <a:p>
            <a:pPr marL="0" indent="0" algn="l">
              <a:buNone/>
            </a:pPr>
            <a:r>
              <a:rPr lang="en-US" b="1" i="0" dirty="0">
                <a:effectLst/>
              </a:rPr>
              <a:t>7.Future Directions</a:t>
            </a:r>
            <a:r>
              <a:rPr lang="en-US" b="0" i="0" dirty="0">
                <a:effectLst/>
              </a:rPr>
              <a:t>: Propose potential avenues for future research or system enhancement based on the findings. This could involve exploring new algorithms, incorporating additional sensor modalities, optimizing system parameters, or addressing specific limitations identified in the study.</a:t>
            </a:r>
          </a:p>
          <a:p>
            <a:endParaRPr lang="en-IN" dirty="0"/>
          </a:p>
        </p:txBody>
      </p:sp>
      <p:pic>
        <p:nvPicPr>
          <p:cNvPr id="4" name="Picture 3">
            <a:extLst>
              <a:ext uri="{FF2B5EF4-FFF2-40B4-BE49-F238E27FC236}">
                <a16:creationId xmlns:a16="http://schemas.microsoft.com/office/drawing/2014/main" id="{40115180-9690-996A-5CCD-C2DD2E54E52A}"/>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17481" y="230188"/>
            <a:ext cx="2595282" cy="1070699"/>
          </a:xfrm>
          <a:prstGeom prst="rect">
            <a:avLst/>
          </a:prstGeom>
        </p:spPr>
      </p:pic>
    </p:spTree>
    <p:extLst>
      <p:ext uri="{BB962C8B-B14F-4D97-AF65-F5344CB8AC3E}">
        <p14:creationId xmlns:p14="http://schemas.microsoft.com/office/powerpoint/2010/main" val="338155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05DD-CF89-7E0B-C5D8-4CD148F05EF4}"/>
              </a:ext>
            </a:extLst>
          </p:cNvPr>
          <p:cNvSpPr>
            <a:spLocks noGrp="1"/>
          </p:cNvSpPr>
          <p:nvPr>
            <p:ph type="title"/>
          </p:nvPr>
        </p:nvSpPr>
        <p:spPr/>
        <p:txBody>
          <a:bodyPr/>
          <a:lstStyle/>
          <a:p>
            <a:r>
              <a:rPr lang="en-US" dirty="0"/>
              <a:t>               </a:t>
            </a:r>
            <a:r>
              <a:rPr lang="en-IN" dirty="0">
                <a:latin typeface="Times New Roman" panose="02020603050405020304" pitchFamily="18" charset="0"/>
                <a:cs typeface="Times New Roman" panose="02020603050405020304" pitchFamily="18" charset="0"/>
              </a:rPr>
              <a:t>Conclusion &amp; Future Enhancement</a:t>
            </a:r>
            <a:endParaRPr lang="en-IN" dirty="0"/>
          </a:p>
        </p:txBody>
      </p:sp>
      <p:sp>
        <p:nvSpPr>
          <p:cNvPr id="3" name="Content Placeholder 2">
            <a:extLst>
              <a:ext uri="{FF2B5EF4-FFF2-40B4-BE49-F238E27FC236}">
                <a16:creationId xmlns:a16="http://schemas.microsoft.com/office/drawing/2014/main" id="{DA6BCC90-DC8D-F964-9CF9-FA83981EC5B5}"/>
              </a:ext>
            </a:extLst>
          </p:cNvPr>
          <p:cNvSpPr>
            <a:spLocks noGrp="1"/>
          </p:cNvSpPr>
          <p:nvPr>
            <p:ph idx="1"/>
          </p:nvPr>
        </p:nvSpPr>
        <p:spPr>
          <a:xfrm>
            <a:off x="358815" y="1467373"/>
            <a:ext cx="11308466" cy="3973291"/>
          </a:xfrm>
        </p:spPr>
        <p:txBody>
          <a:bodyPr>
            <a:noAutofit/>
          </a:bodyPr>
          <a:lstStyle/>
          <a:p>
            <a:pPr algn="l"/>
            <a:r>
              <a:rPr lang="en-US" sz="1600" b="0" i="0" dirty="0">
                <a:effectLst/>
              </a:rPr>
              <a:t>In conclusion, our study showed that our drowsiness detection system can accurately identify when someone is getting too sleepy, which is crucial for preventing accidents, especially during activities like driving or operating machinery. While our system performed well overall, there are still areas where we can make it even better.</a:t>
            </a:r>
          </a:p>
          <a:p>
            <a:pPr algn="l"/>
            <a:r>
              <a:rPr lang="en-US" sz="1600" b="0" i="0" dirty="0">
                <a:effectLst/>
              </a:rPr>
              <a:t>Looking ahead, we plan to explore new ways to improve the system's accuracy and speed. This might involve trying different algorithms or adding more sensors to gather more information. We also want to make sure the system works smoothly in real-world situations, so we'll continue testing it in different environments and with different people.</a:t>
            </a:r>
          </a:p>
          <a:p>
            <a:pPr algn="l"/>
            <a:r>
              <a:rPr lang="en-US" sz="1600" b="1" i="0" dirty="0">
                <a:effectLst/>
              </a:rPr>
              <a:t>Future Enhancement</a:t>
            </a:r>
            <a:r>
              <a:rPr lang="en-US" sz="1600" b="0" i="0" dirty="0">
                <a:effectLst/>
              </a:rPr>
              <a:t>: Propose potential directions for future research and system enhancement based on the insights gained from the study. Consider the following aspects for improvement:</a:t>
            </a:r>
          </a:p>
          <a:p>
            <a:pPr algn="l">
              <a:buFont typeface="Arial" panose="020B0604020202020204" pitchFamily="34" charset="0"/>
              <a:buChar char="•"/>
            </a:pPr>
            <a:r>
              <a:rPr lang="en-US" sz="1600" b="1" i="0" dirty="0">
                <a:effectLst/>
              </a:rPr>
              <a:t>Algorithm Refinement</a:t>
            </a:r>
            <a:r>
              <a:rPr lang="en-US" sz="1600" b="0" i="0" dirty="0">
                <a:effectLst/>
              </a:rPr>
              <a:t>: Explore alternative machine learning algorithms or feature extraction techniques to improve the system's accuracy and robustness.</a:t>
            </a:r>
          </a:p>
          <a:p>
            <a:pPr algn="l">
              <a:buFont typeface="Arial" panose="020B0604020202020204" pitchFamily="34" charset="0"/>
              <a:buChar char="•"/>
            </a:pPr>
            <a:r>
              <a:rPr lang="en-US" sz="1600" b="1" i="0" dirty="0">
                <a:effectLst/>
              </a:rPr>
              <a:t>Sensor Integration</a:t>
            </a:r>
            <a:r>
              <a:rPr lang="en-US" sz="1600" b="0" i="0" dirty="0">
                <a:effectLst/>
              </a:rPr>
              <a:t>: Investigate the integration of additional sensor modalities or data sources to capture a more comprehensive picture of the user's physiological state and environmental context.</a:t>
            </a:r>
          </a:p>
          <a:p>
            <a:pPr algn="l">
              <a:buFont typeface="Arial" panose="020B0604020202020204" pitchFamily="34" charset="0"/>
              <a:buChar char="•"/>
            </a:pPr>
            <a:r>
              <a:rPr lang="en-US" sz="1600" b="1" i="0" dirty="0">
                <a:effectLst/>
              </a:rPr>
              <a:t>Real-time Performance</a:t>
            </a:r>
            <a:r>
              <a:rPr lang="en-US" sz="1600" b="0" i="0" dirty="0">
                <a:effectLst/>
              </a:rPr>
              <a:t>: Optimize the system for real-time performance, considering factors such as latency, computational efficiency, and resource requirements.</a:t>
            </a:r>
          </a:p>
          <a:p>
            <a:pPr algn="l">
              <a:buFont typeface="Arial" panose="020B0604020202020204" pitchFamily="34" charset="0"/>
              <a:buChar char="•"/>
            </a:pPr>
            <a:r>
              <a:rPr lang="en-US" sz="1600" b="1" i="0" dirty="0">
                <a:effectLst/>
              </a:rPr>
              <a:t>User Interface and Feedback</a:t>
            </a:r>
            <a:r>
              <a:rPr lang="en-US" sz="1600" b="0" i="0" dirty="0">
                <a:effectLst/>
              </a:rPr>
              <a:t>: Enhance the user interface and feedback mechanisms to provide timely and effective alerts to individuals at risk of drowsiness.</a:t>
            </a:r>
          </a:p>
          <a:p>
            <a:pPr algn="l">
              <a:buFont typeface="Arial" panose="020B0604020202020204" pitchFamily="34" charset="0"/>
              <a:buChar char="•"/>
            </a:pPr>
            <a:r>
              <a:rPr lang="en-US" sz="1600" b="1" i="0" dirty="0">
                <a:effectLst/>
              </a:rPr>
              <a:t>Validation and Field Testing</a:t>
            </a:r>
            <a:r>
              <a:rPr lang="en-US" sz="1600" b="0" i="0" dirty="0">
                <a:effectLst/>
              </a:rPr>
              <a:t>: Conduct further validation studies, including larger-scale field tests or longitudinal studies, to evaluate the system's performance in diverse real-world scenarios and user populations.</a:t>
            </a:r>
          </a:p>
          <a:p>
            <a:endParaRPr lang="en-IN" sz="1600" dirty="0"/>
          </a:p>
        </p:txBody>
      </p:sp>
      <p:pic>
        <p:nvPicPr>
          <p:cNvPr id="4" name="Picture 3">
            <a:extLst>
              <a:ext uri="{FF2B5EF4-FFF2-40B4-BE49-F238E27FC236}">
                <a16:creationId xmlns:a16="http://schemas.microsoft.com/office/drawing/2014/main" id="{B64AD03F-FDA3-1FA9-23F8-5C3920EB0039}"/>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17481" y="230188"/>
            <a:ext cx="2595282" cy="1070699"/>
          </a:xfrm>
          <a:prstGeom prst="rect">
            <a:avLst/>
          </a:prstGeom>
        </p:spPr>
      </p:pic>
    </p:spTree>
    <p:extLst>
      <p:ext uri="{BB962C8B-B14F-4D97-AF65-F5344CB8AC3E}">
        <p14:creationId xmlns:p14="http://schemas.microsoft.com/office/powerpoint/2010/main" val="1923857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Smith, J., et al. "A Review of Drowsy Driving Detection Technologies." Transportation Research Part C: Emerging Technologies, vol. 104, 2019, pp. 323-342.</a:t>
            </a:r>
          </a:p>
          <a:p>
            <a:r>
              <a:rPr lang="en-IN" sz="2000" dirty="0">
                <a:latin typeface="Times New Roman" panose="02020603050405020304" pitchFamily="18" charset="0"/>
                <a:cs typeface="Times New Roman" panose="02020603050405020304" pitchFamily="18" charset="0"/>
              </a:rPr>
              <a:t>Chen, L., et al. "Machine Learning Techniques for Drowsiness Detection: A Review." Transportation Research Part C: Emerging Technologies, vol. 115, 2020, 102700.</a:t>
            </a:r>
          </a:p>
          <a:p>
            <a:r>
              <a:rPr lang="en-IN" sz="2000" dirty="0">
                <a:latin typeface="Times New Roman" panose="02020603050405020304" pitchFamily="18" charset="0"/>
                <a:cs typeface="Times New Roman" panose="02020603050405020304" pitchFamily="18" charset="0"/>
              </a:rPr>
              <a:t>Kumar, P., et al. "A Survey on Drowsiness Detection Methods for Driver Safety Monitoring Systems." Transportation Research Part C: Emerging Technologies, vol. 91, 2018, pp. 296-310.</a:t>
            </a:r>
          </a:p>
          <a:p>
            <a:r>
              <a:rPr lang="en-IN" sz="2000" dirty="0">
                <a:latin typeface="Times New Roman" panose="02020603050405020304" pitchFamily="18" charset="0"/>
                <a:cs typeface="Times New Roman" panose="02020603050405020304" pitchFamily="18" charset="0"/>
              </a:rPr>
              <a:t>Zhang, Y., et al. "Recent Advances in Computer Vision-Based Drowsiness Detection Systems: A Review." Journal of Ambient Intelligence and Humanized Computing, vol. 12, no. 3, 2021, pp. 3111-3127.</a:t>
            </a:r>
          </a:p>
          <a:p>
            <a:r>
              <a:rPr lang="en-IN" sz="2000" dirty="0">
                <a:latin typeface="Times New Roman" panose="02020603050405020304" pitchFamily="18" charset="0"/>
                <a:cs typeface="Times New Roman" panose="02020603050405020304" pitchFamily="18" charset="0"/>
              </a:rPr>
              <a:t>Lee, S., et al. "Drowsy Driving Detection: A Review of Recent Research." IEEE Transactions on Intelligent Transportation Systems, vol. 18, no. 8, 2017, pp. 2220-2237</a:t>
            </a:r>
            <a:r>
              <a:rPr lang="en-IN" sz="22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199" y="1588135"/>
            <a:ext cx="11743481" cy="5981708"/>
          </a:xfrm>
        </p:spPr>
        <p:txBody>
          <a:bodyPr>
            <a:normAutofit fontScale="40000" lnSpcReduction="20000"/>
          </a:bodyPr>
          <a:lstStyle/>
          <a:p>
            <a:r>
              <a:rPr lang="en-IN" sz="6000" b="1" dirty="0">
                <a:latin typeface="Times New Roman" panose="02020603050405020304" pitchFamily="18" charset="0"/>
                <a:cs typeface="Times New Roman" panose="02020603050405020304" pitchFamily="18" charset="0"/>
              </a:rPr>
              <a:t>Objectives:</a:t>
            </a:r>
            <a:r>
              <a:rPr lang="en-IN" sz="6000" dirty="0">
                <a:latin typeface="Times New Roman" panose="02020603050405020304" pitchFamily="18" charset="0"/>
                <a:cs typeface="Times New Roman" panose="02020603050405020304" pitchFamily="18" charset="0"/>
              </a:rPr>
              <a:t> The primary objective is to create a system capable of detecting signs of drowsiness in drivers in real-time, enabling timely intervention to prevent accidents.</a:t>
            </a:r>
          </a:p>
          <a:p>
            <a:r>
              <a:rPr lang="en-IN" sz="6000" b="1" dirty="0">
                <a:latin typeface="Times New Roman" panose="02020603050405020304" pitchFamily="18" charset="0"/>
                <a:cs typeface="Times New Roman" panose="02020603050405020304" pitchFamily="18" charset="0"/>
              </a:rPr>
              <a:t>Methodology</a:t>
            </a:r>
            <a:r>
              <a:rPr lang="en-IN" sz="6000" dirty="0">
                <a:latin typeface="Times New Roman" panose="02020603050405020304" pitchFamily="18" charset="0"/>
                <a:cs typeface="Times New Roman" panose="02020603050405020304" pitchFamily="18" charset="0"/>
              </a:rPr>
              <a:t>: The system collects data from drivers under various conditions and labels it according to their drowsiness levels. This labeled data is then used to train the machine learning model to accurately classify drowsiness.</a:t>
            </a:r>
          </a:p>
          <a:p>
            <a:r>
              <a:rPr lang="en-IN" sz="6000" b="1" dirty="0">
                <a:latin typeface="Times New Roman" panose="02020603050405020304" pitchFamily="18" charset="0"/>
                <a:cs typeface="Times New Roman" panose="02020603050405020304" pitchFamily="18" charset="0"/>
              </a:rPr>
              <a:t>Implementation: </a:t>
            </a:r>
            <a:r>
              <a:rPr lang="en-IN" sz="6000" dirty="0">
                <a:latin typeface="Times New Roman" panose="02020603050405020304" pitchFamily="18" charset="0"/>
                <a:cs typeface="Times New Roman" panose="02020603050405020304" pitchFamily="18" charset="0"/>
              </a:rPr>
              <a:t>The trained model is integrated into a real-time monitoring system installed in vehicles. It continuously analyzes the driver's behavior and alerts them when signs of drowsiness are detected.</a:t>
            </a:r>
          </a:p>
          <a:p>
            <a:r>
              <a:rPr lang="en-IN" sz="6000" b="1" dirty="0">
                <a:latin typeface="Times New Roman" panose="02020603050405020304" pitchFamily="18" charset="0"/>
                <a:cs typeface="Times New Roman" panose="02020603050405020304" pitchFamily="18" charset="0"/>
              </a:rPr>
              <a:t>Evaluation</a:t>
            </a:r>
            <a:r>
              <a:rPr lang="en-IN" sz="6000" dirty="0">
                <a:latin typeface="Times New Roman" panose="02020603050405020304" pitchFamily="18" charset="0"/>
                <a:cs typeface="Times New Roman" panose="02020603050405020304" pitchFamily="18" charset="0"/>
              </a:rPr>
              <a:t>: The system's performance is evaluated through extensive testing under simulated and real-world driving scenarios. Metrics such as detection accuracy, response time, and false positive rate are analyzed to assess its effectiveness.</a:t>
            </a:r>
          </a:p>
          <a:p>
            <a:r>
              <a:rPr lang="en-IN" sz="6000" b="1" dirty="0">
                <a:latin typeface="Times New Roman" panose="02020603050405020304" pitchFamily="18" charset="0"/>
                <a:cs typeface="Times New Roman" panose="02020603050405020304" pitchFamily="18" charset="0"/>
              </a:rPr>
              <a:t>Benefits</a:t>
            </a:r>
            <a:r>
              <a:rPr lang="en-IN" sz="6000" dirty="0">
                <a:latin typeface="Times New Roman" panose="02020603050405020304" pitchFamily="18" charset="0"/>
                <a:cs typeface="Times New Roman" panose="02020603050405020304" pitchFamily="18" charset="0"/>
              </a:rPr>
              <a:t>: The drowsiness detection system offers several benefits, including enhanced driver safety, reduced risk of accidents, and improved overall road safety.</a:t>
            </a:r>
          </a:p>
          <a:p>
            <a:r>
              <a:rPr lang="en-IN" sz="6000" b="1" dirty="0">
                <a:latin typeface="Times New Roman" panose="02020603050405020304" pitchFamily="18" charset="0"/>
                <a:cs typeface="Times New Roman" panose="02020603050405020304" pitchFamily="18" charset="0"/>
              </a:rPr>
              <a:t>Conclusion</a:t>
            </a:r>
            <a:r>
              <a:rPr lang="en-IN" sz="6000" dirty="0">
                <a:latin typeface="Times New Roman" panose="02020603050405020304" pitchFamily="18" charset="0"/>
                <a:cs typeface="Times New Roman" panose="02020603050405020304" pitchFamily="18" charset="0"/>
              </a:rPr>
              <a:t>: By leveraging AI technology, this project aims to contribute to the reduction of road accidents caused by drowsy driving, ultimately saving lives and improving transportation safety.</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Drowsy driving remains a critical safety concern, contributing to a significant number of road accidents worldwide. Recognizing the pressing need for effective mitigation strategies, this project endeavors to develop a drowsiness detection system leveraging artificial intelligence (AI) technology. By implementing real-time monitoring and timely intervention mechanisms, the system aims to enhance driver safety and reduce the incidence of accidents caused by drowsy driving. This introduction sets the stage for exploring the development and implementation of an innovative solution to address a pressing public safety issue on our roads.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p:cNvSpPr>
            <a:spLocks noGrp="1"/>
          </p:cNvSpPr>
          <p:nvPr>
            <p:ph idx="1"/>
          </p:nvPr>
        </p:nvSpPr>
        <p:spPr>
          <a:xfrm>
            <a:off x="838200" y="1539875"/>
            <a:ext cx="10515600" cy="5128895"/>
          </a:xfrm>
        </p:spPr>
        <p:txBody>
          <a:bodyPr>
            <a:noAutofit/>
          </a:bodyPr>
          <a:lstStyle/>
          <a:p>
            <a:r>
              <a:rPr lang="en-IN" sz="2000" b="1" dirty="0">
                <a:latin typeface="Times New Roman" panose="02020603050405020304" pitchFamily="18" charset="0"/>
                <a:cs typeface="Times New Roman" panose="02020603050405020304" pitchFamily="18" charset="0"/>
              </a:rPr>
              <a:t>Human Factors</a:t>
            </a:r>
            <a:r>
              <a:rPr lang="en-IN" sz="2000" dirty="0">
                <a:latin typeface="Times New Roman" panose="02020603050405020304" pitchFamily="18" charset="0"/>
                <a:cs typeface="Times New Roman" panose="02020603050405020304" pitchFamily="18" charset="0"/>
              </a:rPr>
              <a:t>: Drowsiness detection poses unique challenges due to individual differences in behavior and physiology. Developing a system capable of accurately identifying signs of drowsiness across diverse demographics and driving conditions requires robust algorithms and comprehensive data analysis.</a:t>
            </a:r>
          </a:p>
          <a:p>
            <a:r>
              <a:rPr lang="en-IN" sz="2000" b="1" dirty="0">
                <a:latin typeface="Times New Roman" panose="02020603050405020304" pitchFamily="18" charset="0"/>
                <a:cs typeface="Times New Roman" panose="02020603050405020304" pitchFamily="18" charset="0"/>
              </a:rPr>
              <a:t>Real-Time Processing:</a:t>
            </a:r>
            <a:r>
              <a:rPr lang="en-IN" sz="2000" dirty="0">
                <a:latin typeface="Times New Roman" panose="02020603050405020304" pitchFamily="18" charset="0"/>
                <a:cs typeface="Times New Roman" panose="02020603050405020304" pitchFamily="18" charset="0"/>
              </a:rPr>
              <a:t> Implementing real-time monitoring and intervention systems demands efficient processing of large volumes of data captured from sensors and cameras within stringent time constraints. Balancing accuracy with speed is crucial to ensure timely alerts and interventions.</a:t>
            </a:r>
          </a:p>
          <a:p>
            <a:r>
              <a:rPr lang="en-IN" sz="2000" b="1" dirty="0">
                <a:latin typeface="Times New Roman" panose="02020603050405020304" pitchFamily="18" charset="0"/>
                <a:cs typeface="Times New Roman" panose="02020603050405020304" pitchFamily="18" charset="0"/>
              </a:rPr>
              <a:t>Environmental Variability</a:t>
            </a:r>
            <a:r>
              <a:rPr lang="en-IN" sz="2000" dirty="0">
                <a:latin typeface="Times New Roman" panose="02020603050405020304" pitchFamily="18" charset="0"/>
                <a:cs typeface="Times New Roman" panose="02020603050405020304" pitchFamily="18" charset="0"/>
              </a:rPr>
              <a:t>: The project must address the variability of environmental conditions such as lighting, weather, and road surfaces, which can affect the reliability of drowsiness detection algorithms. Robustness to environmental factors is essential for the system's effectiveness in diverse driving environments.</a:t>
            </a:r>
          </a:p>
          <a:p>
            <a:r>
              <a:rPr lang="en-IN" sz="2000" b="1" dirty="0">
                <a:latin typeface="Times New Roman" panose="02020603050405020304" pitchFamily="18" charset="0"/>
                <a:cs typeface="Times New Roman" panose="02020603050405020304" pitchFamily="18" charset="0"/>
              </a:rPr>
              <a:t>User Acceptance and Integration</a:t>
            </a:r>
            <a:r>
              <a:rPr lang="en-IN" sz="2000" dirty="0">
                <a:latin typeface="Times New Roman" panose="02020603050405020304" pitchFamily="18" charset="0"/>
                <a:cs typeface="Times New Roman" panose="02020603050405020304" pitchFamily="18" charset="0"/>
              </a:rPr>
              <a:t>: Integrating the drowsiness detection system into vehicles requires consideration of user acceptance, privacy concerns, and integration with existing vehicle technologies. Ensuring seamless integration and user-friendly interfaces is crucial for widespread adoption and effectiveness.</a:t>
            </a:r>
          </a:p>
          <a:p>
            <a:pPr marL="0" indent="0">
              <a:buNone/>
            </a:pPr>
            <a:endParaRPr lang="en-US" alt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 Statement</a:t>
            </a:r>
            <a:r>
              <a:rPr lang="en-IN" dirty="0">
                <a:latin typeface="Times New Roman" panose="02020603050405020304" pitchFamily="18" charset="0"/>
                <a:cs typeface="Times New Roman" panose="02020603050405020304" pitchFamily="18" charset="0"/>
              </a:rPr>
              <a:t>:Drowsy driving remains a significant safety concern, necessitating the development of an accurate and real-time drowsiness detection system to mitigate the risks of accidents.</a:t>
            </a:r>
          </a:p>
          <a:p>
            <a:pPr marL="0" indent="0">
              <a:buNone/>
            </a:pPr>
            <a:r>
              <a:rPr lang="en-IN" b="1" dirty="0">
                <a:latin typeface="Times New Roman" panose="02020603050405020304" pitchFamily="18" charset="0"/>
                <a:cs typeface="Times New Roman" panose="02020603050405020304" pitchFamily="18" charset="0"/>
              </a:rPr>
              <a:t>Description:</a:t>
            </a:r>
          </a:p>
          <a:p>
            <a:pPr marL="0" indent="0">
              <a:buNone/>
            </a:pPr>
            <a:r>
              <a:rPr lang="en-IN" dirty="0">
                <a:latin typeface="Times New Roman" panose="02020603050405020304" pitchFamily="18" charset="0"/>
                <a:cs typeface="Times New Roman" panose="02020603050405020304" pitchFamily="18" charset="0"/>
              </a:rPr>
              <a:t>Despite efforts to address drowsy driving, existing solutions fall short in providing timely and reliable detection, highlighting the need for an advanced system leveraging artificial intelligence to monitor driver alertness continuously. This project aims to develop a comprehensive drowsiness detection system that integrates sensors, AI algorithms, and alert mechanisms, ensuring effective detection and intervention to enhance road safety.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
        <p:nvSpPr>
          <p:cNvPr id="5" name="TextBox 4"/>
          <p:cNvSpPr txBox="1"/>
          <p:nvPr/>
        </p:nvSpPr>
        <p:spPr>
          <a:xfrm>
            <a:off x="1039906" y="6127234"/>
            <a:ext cx="6096000" cy="368300"/>
          </a:xfrm>
          <a:prstGeom prst="rect">
            <a:avLst/>
          </a:prstGeom>
          <a:noFill/>
        </p:spPr>
        <p:txBody>
          <a:bodyPr wrap="square">
            <a:spAutoFit/>
          </a:bodyPr>
          <a:lstStyle/>
          <a:p>
            <a:endParaRPr lang="en-IN"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
        <p:nvSpPr>
          <p:cNvPr id="5" name="Text Box 4"/>
          <p:cNvSpPr txBox="1"/>
          <p:nvPr/>
        </p:nvSpPr>
        <p:spPr>
          <a:xfrm>
            <a:off x="650875" y="1872615"/>
            <a:ext cx="10922000" cy="4092575"/>
          </a:xfrm>
          <a:prstGeom prst="rect">
            <a:avLst/>
          </a:prstGeom>
          <a:noFill/>
        </p:spPr>
        <p:txBody>
          <a:bodyPr wrap="square" rtlCol="0">
            <a:spAutoFit/>
          </a:bodyPr>
          <a:lstStyle/>
          <a:p>
            <a:r>
              <a:rPr lang="en-US" sz="2000" b="1" dirty="0"/>
              <a:t>"A Review of Drowsy Driving Detection Technologies" by Smith, J. et al. (2019)</a:t>
            </a:r>
          </a:p>
          <a:p>
            <a:r>
              <a:rPr lang="en-US" sz="2000" dirty="0"/>
              <a:t>This comprehensive review provides an overview of existing drowsy driving detection technologies, including sensor-based systems, computer vision approaches, and physiological monitoring methods. The paper evaluates the strengths and limitations of each technology and discusses challenges in real-world implementation.</a:t>
            </a:r>
          </a:p>
          <a:p>
            <a:endParaRPr lang="en-US" sz="2000" dirty="0"/>
          </a:p>
          <a:p>
            <a:r>
              <a:rPr lang="en-US" sz="2000" b="1" dirty="0"/>
              <a:t>"Machine Learning Techniques for Drowsiness Detection: A Review" by Chen, L. et al. (2020)</a:t>
            </a:r>
          </a:p>
          <a:p>
            <a:r>
              <a:rPr lang="en-US" sz="2000" dirty="0"/>
              <a:t>This paper presents a systematic review of machine learning techniques applied to drowsiness detection. It explores various algorithms, feature extraction methods, and datasets used in the development of drowsiness detection systems. The review highlights trends, challenges, and future research directions in this field.</a:t>
            </a:r>
          </a:p>
          <a:p>
            <a:endParaRPr lang="en-US" sz="2000" dirty="0"/>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7854315" y="683260"/>
            <a:ext cx="10515600" cy="1325563"/>
          </a:xfrm>
        </p:spPr>
        <p:txBody>
          <a:bodyPr/>
          <a:lstStyle/>
          <a:p>
            <a:endParaRPr lang="en-US"/>
          </a:p>
        </p:txBody>
      </p:sp>
      <p:sp>
        <p:nvSpPr>
          <p:cNvPr id="3" name="Content Placeholder 2"/>
          <p:cNvSpPr>
            <a:spLocks noGrp="1"/>
          </p:cNvSpPr>
          <p:nvPr>
            <p:ph idx="1"/>
          </p:nvPr>
        </p:nvSpPr>
        <p:spPr>
          <a:xfrm>
            <a:off x="504190" y="522605"/>
            <a:ext cx="10515600" cy="5812155"/>
          </a:xfrm>
        </p:spPr>
        <p:txBody>
          <a:bodyPr>
            <a:noAutofit/>
          </a:bodyPr>
          <a:lstStyle/>
          <a:p>
            <a:pPr marL="0" indent="0">
              <a:buNone/>
            </a:pPr>
            <a:r>
              <a:rPr lang="en-US" sz="2000" b="1">
                <a:sym typeface="+mn-ea"/>
              </a:rPr>
              <a:t>"A Survey on Drowsiness Detection Methods for Driver Safety Monitoring Systems" by Kumar, P. et al. (2018)</a:t>
            </a:r>
          </a:p>
          <a:p>
            <a:pPr marL="0" indent="0">
              <a:buNone/>
            </a:pPr>
            <a:r>
              <a:rPr lang="en-US" sz="2000">
                <a:sym typeface="+mn-ea"/>
              </a:rPr>
              <a:t>This survey paper provides an overview of drowsiness detection methods used in driver safety monitoring systems. It categorizes detection techniques into physiological, behavioral, and multimodal approaches, discussing their strengths, limitations, and potential applications in real-world scenarios.</a:t>
            </a:r>
            <a:endParaRPr lang="en-US" sz="2000"/>
          </a:p>
          <a:p>
            <a:endParaRPr lang="en-US" sz="2000"/>
          </a:p>
          <a:p>
            <a:pPr marL="0" indent="0">
              <a:buNone/>
            </a:pPr>
            <a:r>
              <a:rPr lang="en-US" sz="2000" b="1">
                <a:sym typeface="+mn-ea"/>
              </a:rPr>
              <a:t>"Recent Advances in Computer Vision-Based Drowsiness Detection Systems: A Review" by Zhang, Y. et al. (2021)</a:t>
            </a:r>
            <a:endParaRPr lang="en-US" sz="2000" b="1"/>
          </a:p>
          <a:p>
            <a:pPr marL="0" indent="0">
              <a:buNone/>
            </a:pPr>
            <a:r>
              <a:rPr lang="en-US" sz="2000">
                <a:sym typeface="+mn-ea"/>
              </a:rPr>
              <a:t>Focusing on computer vision-based approaches, this review paper discusses recent advances in drowsiness detection systems. It examines various techniques such as eye tracking, facial expression analysis, and head pose estimation, assessing their effectiveness in detecting driver drowsiness.</a:t>
            </a:r>
            <a:endParaRPr lang="en-US" sz="2000"/>
          </a:p>
          <a:p>
            <a:endParaRPr lang="en-US" sz="2000"/>
          </a:p>
          <a:p>
            <a:pPr marL="0" indent="0">
              <a:buNone/>
            </a:pPr>
            <a:r>
              <a:rPr lang="en-US" sz="2000" b="1">
                <a:sym typeface="+mn-ea"/>
              </a:rPr>
              <a:t>"Drowsy Driving Detection: A Review of Recent Research" by Lee, S. et al. (2017)</a:t>
            </a:r>
            <a:endParaRPr lang="en-US" sz="2000" b="1"/>
          </a:p>
          <a:p>
            <a:pPr marL="0" indent="0">
              <a:buNone/>
            </a:pPr>
            <a:r>
              <a:rPr lang="en-US" sz="2000">
                <a:sym typeface="+mn-ea"/>
              </a:rPr>
              <a:t>This review summarizes recent research efforts in drowsy driving detection, covering sensor-based systems, machine learning algorithms, and physiological monitoring methods. The paper discusses challenges in real-world deployment and proposes potential solutions to improve detection accuracy and reliability.</a:t>
            </a:r>
            <a:endParaRPr lang="en-US" sz="2000"/>
          </a:p>
          <a:p>
            <a:endParaRPr lang="en-US"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p:cNvSpPr>
            <a:spLocks noGrp="1"/>
          </p:cNvSpPr>
          <p:nvPr>
            <p:ph idx="1"/>
          </p:nvPr>
        </p:nvSpPr>
        <p:spPr>
          <a:xfrm>
            <a:off x="838200" y="1571625"/>
            <a:ext cx="10515600" cy="4796155"/>
          </a:xfrm>
        </p:spPr>
        <p:txBody>
          <a:bodyPr>
            <a:normAutofit fontScale="25000" lnSpcReduction="10000"/>
          </a:bodyPr>
          <a:lstStyle/>
          <a:p>
            <a:pPr marL="0" indent="0">
              <a:buNone/>
            </a:pPr>
            <a:r>
              <a:rPr lang="en-IN" sz="8000" b="1" dirty="0">
                <a:latin typeface="Times New Roman" panose="02020603050405020304" pitchFamily="18" charset="0"/>
                <a:cs typeface="Times New Roman" panose="02020603050405020304" pitchFamily="18" charset="0"/>
              </a:rPr>
              <a:t>Existing Dataset:</a:t>
            </a:r>
          </a:p>
          <a:p>
            <a:pPr marL="0" indent="0">
              <a:buNone/>
            </a:pPr>
            <a:r>
              <a:rPr lang="en-IN" sz="8000" u="sng" dirty="0">
                <a:latin typeface="Times New Roman" panose="02020603050405020304" pitchFamily="18" charset="0"/>
                <a:cs typeface="Times New Roman" panose="02020603050405020304" pitchFamily="18" charset="0"/>
              </a:rPr>
              <a:t>PERCLOS Dataset</a:t>
            </a:r>
            <a:r>
              <a:rPr lang="en-IN" sz="8000" dirty="0">
                <a:latin typeface="Times New Roman" panose="02020603050405020304" pitchFamily="18" charset="0"/>
                <a:cs typeface="Times New Roman" panose="02020603050405020304" pitchFamily="18" charset="0"/>
              </a:rPr>
              <a:t>: Contains video recordings of drivers in simulated driving scenarios with labeled drowsiness states.</a:t>
            </a:r>
          </a:p>
          <a:p>
            <a:pPr marL="0" indent="0">
              <a:buNone/>
            </a:pPr>
            <a:r>
              <a:rPr lang="en-IN" sz="8000" u="sng" dirty="0">
                <a:latin typeface="Times New Roman" panose="02020603050405020304" pitchFamily="18" charset="0"/>
                <a:cs typeface="Times New Roman" panose="02020603050405020304" pitchFamily="18" charset="0"/>
              </a:rPr>
              <a:t>Drowsiness in Car Interior dataset</a:t>
            </a:r>
            <a:r>
              <a:rPr lang="en-IN" sz="8000" dirty="0">
                <a:latin typeface="Times New Roman" panose="02020603050405020304" pitchFamily="18" charset="0"/>
                <a:cs typeface="Times New Roman" panose="02020603050405020304" pitchFamily="18" charset="0"/>
              </a:rPr>
              <a:t>: Includes in-car camera videos with annotations of drowsy and alert states.</a:t>
            </a:r>
          </a:p>
          <a:p>
            <a:pPr marL="0" indent="0">
              <a:buNone/>
            </a:pPr>
            <a:r>
              <a:rPr lang="en-IN" sz="8000" b="1" dirty="0">
                <a:latin typeface="Times New Roman" panose="02020603050405020304" pitchFamily="18" charset="0"/>
                <a:cs typeface="Times New Roman" panose="02020603050405020304" pitchFamily="18" charset="0"/>
              </a:rPr>
              <a:t>Methodology:</a:t>
            </a:r>
          </a:p>
          <a:p>
            <a:pPr marL="0" indent="0">
              <a:buNone/>
            </a:pPr>
            <a:r>
              <a:rPr lang="en-IN" sz="8000" u="sng" dirty="0">
                <a:latin typeface="Times New Roman" panose="02020603050405020304" pitchFamily="18" charset="0"/>
                <a:cs typeface="Times New Roman" panose="02020603050405020304" pitchFamily="18" charset="0"/>
              </a:rPr>
              <a:t>Sensor-Based Approaches</a:t>
            </a:r>
            <a:r>
              <a:rPr lang="en-IN" sz="8000" dirty="0">
                <a:latin typeface="Times New Roman" panose="02020603050405020304" pitchFamily="18" charset="0"/>
                <a:cs typeface="Times New Roman" panose="02020603050405020304" pitchFamily="18" charset="0"/>
              </a:rPr>
              <a:t>: Utilize physiological sensors (EEG, EOG, EMG) to monitor signals indicative of drowsiness.</a:t>
            </a:r>
          </a:p>
          <a:p>
            <a:pPr marL="0" indent="0">
              <a:buNone/>
            </a:pPr>
            <a:r>
              <a:rPr lang="en-IN" sz="8000" u="sng" dirty="0">
                <a:latin typeface="Times New Roman" panose="02020603050405020304" pitchFamily="18" charset="0"/>
                <a:cs typeface="Times New Roman" panose="02020603050405020304" pitchFamily="18" charset="0"/>
              </a:rPr>
              <a:t>Computer Vision Techniques:</a:t>
            </a:r>
            <a:r>
              <a:rPr lang="en-IN" sz="8000" dirty="0">
                <a:latin typeface="Times New Roman" panose="02020603050405020304" pitchFamily="18" charset="0"/>
                <a:cs typeface="Times New Roman" panose="02020603050405020304" pitchFamily="18" charset="0"/>
              </a:rPr>
              <a:t> Analyze visual cues (eye closure duration, head movements, facial expressions) using CNNs and facial feature extraction.</a:t>
            </a:r>
          </a:p>
          <a:p>
            <a:pPr marL="0" indent="0">
              <a:buNone/>
            </a:pPr>
            <a:r>
              <a:rPr lang="en-IN" sz="8000" u="sng" dirty="0">
                <a:latin typeface="Times New Roman" panose="02020603050405020304" pitchFamily="18" charset="0"/>
                <a:cs typeface="Times New Roman" panose="02020603050405020304" pitchFamily="18" charset="0"/>
              </a:rPr>
              <a:t>Machine Learning Algorithms:</a:t>
            </a:r>
            <a:r>
              <a:rPr lang="en-IN" sz="8000" dirty="0">
                <a:latin typeface="Times New Roman" panose="02020603050405020304" pitchFamily="18" charset="0"/>
                <a:cs typeface="Times New Roman" panose="02020603050405020304" pitchFamily="18" charset="0"/>
              </a:rPr>
              <a:t> Employ SVMs, decision trees, and deep learning models to classify drowsy and alert states based on extracted features.</a:t>
            </a:r>
          </a:p>
          <a:p>
            <a:pPr marL="0" indent="0">
              <a:buNone/>
            </a:pPr>
            <a:r>
              <a:rPr lang="en-IN" sz="8000" b="1" dirty="0">
                <a:latin typeface="Times New Roman" panose="02020603050405020304" pitchFamily="18" charset="0"/>
                <a:cs typeface="Times New Roman" panose="02020603050405020304" pitchFamily="18" charset="0"/>
              </a:rPr>
              <a:t>Performance Evaluation Metrics:</a:t>
            </a:r>
            <a:r>
              <a:rPr lang="en-IN" sz="8000" dirty="0">
                <a:latin typeface="Times New Roman" panose="02020603050405020304" pitchFamily="18" charset="0"/>
                <a:cs typeface="Times New Roman" panose="02020603050405020304" pitchFamily="18" charset="0"/>
              </a:rPr>
              <a:t>Accuracy, Sensitivity (Recall), Specificity, Precision, F1 Score, ROC Curve, AUC, Confusion Matrix. These metrics assess system effectiveness in identifying drowsiness and minimizing false alarms.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sz="2220" b="1" dirty="0">
                <a:latin typeface="Times New Roman" panose="02020603050405020304" pitchFamily="18" charset="0"/>
                <a:cs typeface="Times New Roman" panose="02020603050405020304" pitchFamily="18" charset="0"/>
              </a:rPr>
              <a:t>To enhance existing methodologies, our improved drowsiness detection system features three modules:</a:t>
            </a:r>
          </a:p>
          <a:p>
            <a:pPr marL="0" indent="0">
              <a:buNone/>
            </a:pPr>
            <a:r>
              <a:rPr lang="en-IN" sz="1600" b="1" dirty="0">
                <a:solidFill>
                  <a:srgbClr val="000000"/>
                </a:solidFill>
                <a:effectLst/>
                <a:latin typeface="Times New Roman" panose="02020603050405020304" pitchFamily="18" charset="0"/>
                <a:cs typeface="Times New Roman" panose="02020603050405020304" pitchFamily="18" charset="0"/>
              </a:rPr>
              <a:t>HARDWARE RESOURCES:</a:t>
            </a:r>
          </a:p>
          <a:p>
            <a:r>
              <a:rPr lang="en-IN" sz="1600" b="1" dirty="0">
                <a:solidFill>
                  <a:srgbClr val="000000"/>
                </a:solidFill>
                <a:effectLst/>
                <a:latin typeface="Times New Roman" panose="02020603050405020304" pitchFamily="18" charset="0"/>
                <a:cs typeface="Times New Roman" panose="02020603050405020304" pitchFamily="18" charset="0"/>
              </a:rPr>
              <a:t>1. System Processor: Pentium IV or later.</a:t>
            </a:r>
          </a:p>
          <a:p>
            <a:r>
              <a:rPr lang="en-IN" sz="1600" b="1" dirty="0">
                <a:solidFill>
                  <a:srgbClr val="000000"/>
                </a:solidFill>
                <a:effectLst/>
                <a:latin typeface="Times New Roman" panose="02020603050405020304" pitchFamily="18" charset="0"/>
                <a:cs typeface="Times New Roman" panose="02020603050405020304" pitchFamily="18" charset="0"/>
              </a:rPr>
              <a:t>2. Bus: 32- Bit.</a:t>
            </a:r>
          </a:p>
          <a:p>
            <a:r>
              <a:rPr lang="en-IN" sz="1600" b="1" dirty="0">
                <a:solidFill>
                  <a:srgbClr val="000000"/>
                </a:solidFill>
                <a:effectLst/>
                <a:latin typeface="Times New Roman" panose="02020603050405020304" pitchFamily="18" charset="0"/>
                <a:cs typeface="Times New Roman" panose="02020603050405020304" pitchFamily="18" charset="0"/>
              </a:rPr>
              <a:t>3. RAM: 512MB DDR RAM.</a:t>
            </a:r>
          </a:p>
          <a:p>
            <a:r>
              <a:rPr lang="en-IN" sz="1600" b="1" dirty="0">
                <a:solidFill>
                  <a:srgbClr val="000000"/>
                </a:solidFill>
                <a:effectLst/>
                <a:latin typeface="Times New Roman" panose="02020603050405020304" pitchFamily="18" charset="0"/>
                <a:cs typeface="Times New Roman" panose="02020603050405020304" pitchFamily="18" charset="0"/>
              </a:rPr>
              <a:t>4. Hard drive: 20GB.</a:t>
            </a:r>
          </a:p>
          <a:p>
            <a:r>
              <a:rPr lang="en-IN" sz="1600" b="1" dirty="0">
                <a:solidFill>
                  <a:srgbClr val="000000"/>
                </a:solidFill>
                <a:effectLst/>
                <a:latin typeface="Times New Roman" panose="02020603050405020304" pitchFamily="18" charset="0"/>
                <a:cs typeface="Times New Roman" panose="02020603050405020304" pitchFamily="18" charset="0"/>
              </a:rPr>
              <a:t>5. Display: SVGA Colour</a:t>
            </a:r>
          </a:p>
          <a:p>
            <a:r>
              <a:rPr lang="en-IN" sz="1600" b="1" dirty="0">
                <a:solidFill>
                  <a:srgbClr val="000000"/>
                </a:solidFill>
                <a:effectLst/>
                <a:latin typeface="Times New Roman" panose="02020603050405020304" pitchFamily="18" charset="0"/>
                <a:cs typeface="Times New Roman" panose="02020603050405020304" pitchFamily="18" charset="0"/>
              </a:rPr>
              <a:t>6. Key board: Windows compatible.</a:t>
            </a:r>
          </a:p>
          <a:p>
            <a:r>
              <a:rPr lang="en-IN" sz="1600" b="1" dirty="0">
                <a:solidFill>
                  <a:srgbClr val="000000"/>
                </a:solidFill>
                <a:effectLst/>
                <a:latin typeface="Times New Roman" panose="02020603050405020304" pitchFamily="18" charset="0"/>
                <a:cs typeface="Times New Roman" panose="02020603050405020304" pitchFamily="18" charset="0"/>
              </a:rPr>
              <a:t>7. Web Camera (OPTIONAL).</a:t>
            </a:r>
          </a:p>
          <a:p>
            <a:pPr marL="0" indent="0">
              <a:buNone/>
            </a:pPr>
            <a:r>
              <a:rPr lang="en-IN" sz="1600" b="1" dirty="0">
                <a:solidFill>
                  <a:srgbClr val="000000"/>
                </a:solidFill>
                <a:effectLst/>
                <a:latin typeface="Times New Roman" panose="02020603050405020304" pitchFamily="18" charset="0"/>
                <a:cs typeface="Times New Roman" panose="02020603050405020304" pitchFamily="18" charset="0"/>
              </a:rPr>
              <a:t>SOFTWARE RESOURCES:</a:t>
            </a:r>
          </a:p>
          <a:p>
            <a:r>
              <a:rPr lang="en-IN" sz="1600" b="1" dirty="0">
                <a:solidFill>
                  <a:srgbClr val="000000"/>
                </a:solidFill>
                <a:effectLst/>
                <a:latin typeface="Times New Roman" panose="02020603050405020304" pitchFamily="18" charset="0"/>
                <a:cs typeface="Times New Roman" panose="02020603050405020304" pitchFamily="18" charset="0"/>
              </a:rPr>
              <a:t>1. Python 2.7 or above version</a:t>
            </a:r>
          </a:p>
          <a:p>
            <a:r>
              <a:rPr lang="en-IN" sz="1600" b="1" dirty="0">
                <a:solidFill>
                  <a:srgbClr val="000000"/>
                </a:solidFill>
                <a:effectLst/>
                <a:latin typeface="Times New Roman" panose="02020603050405020304" pitchFamily="18" charset="0"/>
                <a:cs typeface="Times New Roman" panose="02020603050405020304" pitchFamily="18" charset="0"/>
              </a:rPr>
              <a:t>2. Operating System: Windows 7/8 or above</a:t>
            </a:r>
          </a:p>
          <a:p>
            <a:r>
              <a:rPr lang="en-IN" sz="1600" b="1" dirty="0">
                <a:solidFill>
                  <a:srgbClr val="000000"/>
                </a:solidFill>
                <a:effectLst/>
                <a:latin typeface="Times New Roman" panose="02020603050405020304" pitchFamily="18" charset="0"/>
                <a:cs typeface="Times New Roman" panose="02020603050405020304" pitchFamily="18" charset="0"/>
              </a:rPr>
              <a:t>3. Libraries: OpenCV and </a:t>
            </a:r>
            <a:r>
              <a:rPr lang="en-IN" sz="1600" b="1" dirty="0" err="1">
                <a:solidFill>
                  <a:srgbClr val="000000"/>
                </a:solidFill>
                <a:effectLst/>
                <a:latin typeface="Times New Roman" panose="02020603050405020304" pitchFamily="18" charset="0"/>
                <a:cs typeface="Times New Roman" panose="02020603050405020304" pitchFamily="18" charset="0"/>
              </a:rPr>
              <a:t>Dlib</a:t>
            </a:r>
            <a:endParaRPr lang="en-IN" sz="1600" b="1" dirty="0">
              <a:solidFill>
                <a:srgbClr val="000000"/>
              </a:solidFill>
              <a:effectLst/>
              <a:latin typeface="Times New Roman" panose="02020603050405020304" pitchFamily="18" charset="0"/>
              <a:cs typeface="Times New Roman" panose="02020603050405020304" pitchFamily="18" charset="0"/>
            </a:endParaRPr>
          </a:p>
          <a:p>
            <a:r>
              <a:rPr lang="en-IN" sz="2220" b="1" dirty="0">
                <a:latin typeface="Times New Roman" panose="02020603050405020304" pitchFamily="18" charset="0"/>
                <a:cs typeface="Times New Roman" panose="02020603050405020304" pitchFamily="18" charset="0"/>
              </a:rPr>
              <a:t>Advanced Feature Extraction:</a:t>
            </a:r>
            <a:r>
              <a:rPr lang="en-IN" sz="2220" dirty="0">
                <a:latin typeface="Times New Roman" panose="02020603050405020304" pitchFamily="18" charset="0"/>
                <a:cs typeface="Times New Roman" panose="02020603050405020304" pitchFamily="18" charset="0"/>
              </a:rPr>
              <a:t> Utilizes deep learning and domain-specific feature engineering to extract discriminative features from sensor data and video frames.</a:t>
            </a:r>
          </a:p>
          <a:p>
            <a:r>
              <a:rPr lang="en-IN" sz="2220" b="1" dirty="0">
                <a:latin typeface="Times New Roman" panose="02020603050405020304" pitchFamily="18" charset="0"/>
                <a:cs typeface="Times New Roman" panose="02020603050405020304" pitchFamily="18" charset="0"/>
              </a:rPr>
              <a:t>Ensemble Learning:</a:t>
            </a:r>
            <a:r>
              <a:rPr lang="en-IN" sz="2220" dirty="0">
                <a:latin typeface="Times New Roman" panose="02020603050405020304" pitchFamily="18" charset="0"/>
                <a:cs typeface="Times New Roman" panose="02020603050405020304" pitchFamily="18" charset="0"/>
              </a:rPr>
              <a:t> Combines predictions from diverse classifiers using ensemble techniques like boosting or bagging to improve classification performance.</a:t>
            </a:r>
          </a:p>
          <a:p>
            <a:pPr marL="0" indent="0">
              <a:buNone/>
            </a:pPr>
            <a:r>
              <a:rPr lang="en-IN" sz="2220" dirty="0">
                <a:latin typeface="Times New Roman" panose="02020603050405020304" pitchFamily="18" charset="0"/>
                <a:cs typeface="Times New Roman" panose="02020603050405020304" pitchFamily="18" charset="0"/>
              </a:rPr>
              <a:t>Our improved system offers superior accuracy and robustness by leveraging multi-modal data fusion, advanced feature extraction, and ensemble learning techniques.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a:fillRect/>
          </a:stretch>
        </p:blipFill>
        <p:spPr>
          <a:xfrm>
            <a:off x="226359" y="161646"/>
            <a:ext cx="2595282" cy="10706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2622</Words>
  <Application>Microsoft Macintosh PowerPoint</Application>
  <PresentationFormat>Widescreen</PresentationFormat>
  <Paragraphs>137</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KaTeX_Main</vt:lpstr>
      <vt:lpstr>KaTeX_Math</vt:lpstr>
      <vt:lpstr>Söhne</vt:lpstr>
      <vt:lpstr>Times New Roman</vt:lpstr>
      <vt:lpstr>Office Theme</vt:lpstr>
      <vt:lpstr>  Drowsiness Detection System </vt:lpstr>
      <vt:lpstr>Abstract</vt:lpstr>
      <vt:lpstr>Introduction</vt:lpstr>
      <vt:lpstr>Challenges / Motivation</vt:lpstr>
      <vt:lpstr>Problem Statement</vt:lpstr>
      <vt:lpstr>Literature Survey</vt:lpstr>
      <vt:lpstr>PowerPoint Presentation</vt:lpstr>
      <vt:lpstr>Existing System / Work</vt:lpstr>
      <vt:lpstr>Proposed System / Work</vt:lpstr>
      <vt:lpstr>Architecture / Data Flow Diagram</vt:lpstr>
      <vt:lpstr>Prototype / Application Developed</vt:lpstr>
      <vt:lpstr>                Work flow and algorithm</vt:lpstr>
      <vt:lpstr>                  Wok flow and algorithm</vt:lpstr>
      <vt:lpstr>                Work flow and algorithm</vt:lpstr>
      <vt:lpstr>              Evaluation metrics &amp; Performance Analysis</vt:lpstr>
      <vt:lpstr>               Result and discussion</vt:lpstr>
      <vt:lpstr>                Result and discussion</vt:lpstr>
      <vt:lpstr>               Conclusion &amp; 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of the Project(Imprecise your title) </dc:title>
  <dc:creator>Karthikeyan Udaichi</dc:creator>
  <cp:lastModifiedBy>ANVESHA M S (RA2111003011000)</cp:lastModifiedBy>
  <cp:revision>23</cp:revision>
  <dcterms:created xsi:type="dcterms:W3CDTF">2024-03-13T02:51:00Z</dcterms:created>
  <dcterms:modified xsi:type="dcterms:W3CDTF">2024-04-26T17:59:26Z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8D069DA6F5CC4A45B1A4F829EBFD9426_13</vt:lpwstr>
  </property>
  <property fmtid="{D5CDD505-2E9C-101B-9397-08002B2CF9AE}" pid="3" name="KSOProductBuildVer">
    <vt:lpwstr>1033-12.2.0.13489</vt:lpwstr>
  </property>
</Properties>
</file>