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136" autoAdjust="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BC99-1AF2-4BD1-B6C5-9B1A6BD04C8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A631-5F94-4836-930B-DE4ECF0D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elabrahamsson.com/learning-scala-part-five-method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 to Java, all values in Scala are objects (including numerical values and functions). Since Scala is class-based, all values are instances of a class. The diagram below illustrates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A631-5F94-4836-930B-DE4ECF0DF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http://joelabrahamsson.com/learning-scala-part-five-methods/</a:t>
            </a:r>
            <a:endParaRPr lang="en-US" dirty="0" smtClean="0"/>
          </a:p>
          <a:p>
            <a:r>
              <a:rPr lang="en-US" dirty="0" smtClean="0"/>
              <a:t>http://docs.scala-lang.org/tutorials/scala-for-java-programmers.html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http://www.scala-lang.org/old/node/8422.html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A631-5F94-4836-930B-DE4ECF0DFE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8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33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8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api/2.7.2/scala/Boolean.html" TargetMode="External"/><Relationship Id="rId2" Type="http://schemas.openxmlformats.org/officeDocument/2006/relationships/hyperlink" Target="http://www.scala-lang.org/api/2.7.2/scala/An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ala-lang.org/api/2.7.2/scala/Any.html#equals%28Any%29" TargetMode="External"/><Relationship Id="rId5" Type="http://schemas.openxmlformats.org/officeDocument/2006/relationships/hyperlink" Target="http://www.scala-lang.org/api/2.7.2/scala/Int.html" TargetMode="External"/><Relationship Id="rId4" Type="http://schemas.openxmlformats.org/officeDocument/2006/relationships/hyperlink" Target="http://en.wikipedia.org/wiki/Equivalence_rel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6234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gency FB" panose="020B0503020202020204" pitchFamily="34" charset="0"/>
              </a:rPr>
              <a:t>Scala</a:t>
            </a:r>
            <a:endParaRPr lang="en-US" dirty="0">
              <a:solidFill>
                <a:srgbClr val="7030A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164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Scala </a:t>
            </a:r>
            <a:r>
              <a:rPr lang="en-US" sz="4000" dirty="0" smtClean="0">
                <a:solidFill>
                  <a:srgbClr val="7030A0"/>
                </a:solidFill>
              </a:rPr>
              <a:t>Methods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9086"/>
            <a:ext cx="8596668" cy="55190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 err="1" smtClean="0">
                <a:solidFill>
                  <a:schemeClr val="dk1"/>
                </a:solidFill>
              </a:rPr>
              <a:t>def</a:t>
            </a:r>
            <a:r>
              <a:rPr lang="en-US" sz="1300" dirty="0" smtClean="0">
                <a:solidFill>
                  <a:schemeClr val="dk1"/>
                </a:solidFill>
              </a:rPr>
              <a:t> </a:t>
            </a:r>
            <a:r>
              <a:rPr lang="en-US" sz="1300" dirty="0">
                <a:solidFill>
                  <a:schemeClr val="dk1"/>
                </a:solidFill>
              </a:rPr>
              <a:t>ellipse(original: String, </a:t>
            </a:r>
            <a:r>
              <a:rPr lang="en-US" sz="1300" dirty="0" err="1">
                <a:solidFill>
                  <a:schemeClr val="dk1"/>
                </a:solidFill>
              </a:rPr>
              <a:t>maxLength</a:t>
            </a:r>
            <a:r>
              <a:rPr lang="en-US" sz="1300" dirty="0">
                <a:solidFill>
                  <a:schemeClr val="dk1"/>
                </a:solidFill>
              </a:rPr>
              <a:t>: </a:t>
            </a:r>
            <a:r>
              <a:rPr lang="en-US" sz="1300" dirty="0" err="1">
                <a:solidFill>
                  <a:schemeClr val="dk1"/>
                </a:solidFill>
              </a:rPr>
              <a:t>Int</a:t>
            </a:r>
            <a:r>
              <a:rPr lang="en-US" sz="1300" dirty="0">
                <a:solidFill>
                  <a:schemeClr val="dk1"/>
                </a:solidFill>
              </a:rPr>
              <a:t>) : String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dk1"/>
                </a:solidFill>
              </a:rPr>
              <a:t>    </a:t>
            </a:r>
            <a:r>
              <a:rPr lang="en-US" sz="1300" dirty="0" smtClean="0">
                <a:solidFill>
                  <a:schemeClr val="dk1"/>
                </a:solidFill>
              </a:rPr>
              <a:t>			return </a:t>
            </a:r>
            <a:r>
              <a:rPr lang="en-US" sz="1300" dirty="0">
                <a:solidFill>
                  <a:schemeClr val="dk1"/>
                </a:solidFill>
              </a:rPr>
              <a:t>"Not implemented yet";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dk1"/>
                </a:solidFill>
              </a:rPr>
              <a:t>		</a:t>
            </a:r>
            <a:r>
              <a:rPr lang="en-US" sz="1300" dirty="0" smtClean="0">
                <a:solidFill>
                  <a:schemeClr val="dk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dk1"/>
                </a:solidFill>
              </a:rPr>
              <a:t>Can be reduced to 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dk1"/>
                </a:solidFill>
              </a:rPr>
              <a:t>def</a:t>
            </a:r>
            <a:r>
              <a:rPr lang="en-US" sz="1300" dirty="0">
                <a:solidFill>
                  <a:schemeClr val="dk1"/>
                </a:solidFill>
              </a:rPr>
              <a:t> ellipse(original: String, </a:t>
            </a:r>
            <a:r>
              <a:rPr lang="en-US" sz="1300" dirty="0" err="1">
                <a:solidFill>
                  <a:schemeClr val="dk1"/>
                </a:solidFill>
              </a:rPr>
              <a:t>maxLength</a:t>
            </a:r>
            <a:r>
              <a:rPr lang="en-US" sz="1300" dirty="0">
                <a:solidFill>
                  <a:schemeClr val="dk1"/>
                </a:solidFill>
              </a:rPr>
              <a:t>: </a:t>
            </a:r>
            <a:r>
              <a:rPr lang="en-US" sz="1300" dirty="0" err="1">
                <a:solidFill>
                  <a:schemeClr val="dk1"/>
                </a:solidFill>
              </a:rPr>
              <a:t>Int</a:t>
            </a:r>
            <a:r>
              <a:rPr lang="en-US" sz="1300" dirty="0">
                <a:solidFill>
                  <a:schemeClr val="dk1"/>
                </a:solidFill>
              </a:rPr>
              <a:t>)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dk1"/>
                </a:solidFill>
              </a:rPr>
              <a:t>    "Not implemented yet";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dk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Return type is </a:t>
            </a:r>
            <a:r>
              <a:rPr lang="en-US" dirty="0" smtClean="0"/>
              <a:t>understood : no need to mention specifically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“return” keyword is also not needed.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Parameters are must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 smtClean="0"/>
              <a:t> the return type is Unit then you can omit </a:t>
            </a:r>
            <a:r>
              <a:rPr lang="en-US" dirty="0"/>
              <a:t>the '=', </a:t>
            </a:r>
            <a:r>
              <a:rPr lang="en-US" dirty="0" smtClean="0"/>
              <a:t>you </a:t>
            </a:r>
            <a:r>
              <a:rPr lang="en-US" dirty="0"/>
              <a:t>should include the '='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1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9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1528"/>
            <a:ext cx="10058400" cy="4430712"/>
          </a:xfrm>
        </p:spPr>
        <p:txBody>
          <a:bodyPr/>
          <a:lstStyle/>
          <a:p>
            <a:r>
              <a:rPr lang="en-US" dirty="0" smtClean="0"/>
              <a:t>Modern</a:t>
            </a:r>
          </a:p>
          <a:p>
            <a:r>
              <a:rPr lang="en-US" dirty="0" smtClean="0"/>
              <a:t>Multi-paradigm – why ?</a:t>
            </a:r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/>
              <a:t>designed to express common programming patterns in a </a:t>
            </a:r>
            <a:r>
              <a:rPr lang="en-US" i="1" dirty="0" smtClean="0"/>
              <a:t>concise (?),</a:t>
            </a:r>
            <a:r>
              <a:rPr lang="en-US" dirty="0" smtClean="0"/>
              <a:t> elegant(?),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type-safe(?) 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 smtClean="0"/>
              <a:t>∫</a:t>
            </a:r>
            <a:r>
              <a:rPr lang="en-US" sz="3200" dirty="0" smtClean="0"/>
              <a:t>(OOPs, Functional Features)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8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20" y="342472"/>
            <a:ext cx="8596668" cy="7363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Scala is Object-Oriented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8787"/>
            <a:ext cx="8596668" cy="4962575"/>
          </a:xfrm>
        </p:spPr>
        <p:txBody>
          <a:bodyPr/>
          <a:lstStyle/>
          <a:p>
            <a:r>
              <a:rPr lang="en-US" dirty="0" smtClean="0"/>
              <a:t>Every value is object – pure OO</a:t>
            </a:r>
          </a:p>
          <a:p>
            <a:r>
              <a:rPr lang="en-US" dirty="0" smtClean="0"/>
              <a:t>Classes – to define types - templates </a:t>
            </a:r>
            <a:r>
              <a:rPr lang="en-US" dirty="0"/>
              <a:t>that can be instantiated into many objects at runtime</a:t>
            </a:r>
            <a:endParaRPr lang="en-US" dirty="0" smtClean="0"/>
          </a:p>
          <a:p>
            <a:r>
              <a:rPr lang="en-US" dirty="0" smtClean="0"/>
              <a:t>Traits – to define behavior – similar to interfaces in java8</a:t>
            </a:r>
          </a:p>
          <a:p>
            <a:r>
              <a:rPr lang="en-US" dirty="0" smtClean="0"/>
              <a:t>Inheritance is there – sub classing is allowed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mixin</a:t>
            </a:r>
            <a:r>
              <a:rPr lang="en-US" dirty="0" smtClean="0"/>
              <a:t>-based composition</a:t>
            </a:r>
            <a:r>
              <a:rPr lang="en-US" dirty="0"/>
              <a:t> </a:t>
            </a:r>
            <a:r>
              <a:rPr lang="en-US" dirty="0" smtClean="0"/>
              <a:t>mechanism  : </a:t>
            </a:r>
            <a:r>
              <a:rPr lang="en-US" dirty="0"/>
              <a:t>a clean replacement for multiple inheritance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391"/>
            <a:ext cx="8596668" cy="8596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Unified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13" y="1532499"/>
            <a:ext cx="5705475" cy="3781425"/>
          </a:xfrm>
        </p:spPr>
      </p:pic>
      <p:sp>
        <p:nvSpPr>
          <p:cNvPr id="3" name="TextBox 2"/>
          <p:cNvSpPr txBox="1"/>
          <p:nvPr/>
        </p:nvSpPr>
        <p:spPr>
          <a:xfrm>
            <a:off x="925286" y="6106886"/>
            <a:ext cx="69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b="1" dirty="0" smtClean="0">
                <a:solidFill>
                  <a:schemeClr val="accent5"/>
                </a:solidFill>
              </a:rPr>
              <a:t>values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 are objects : numerical values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743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164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Scala Class Hierarchy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9086"/>
            <a:ext cx="8596668" cy="5519057"/>
          </a:xfrm>
        </p:spPr>
        <p:txBody>
          <a:bodyPr>
            <a:normAutofit/>
          </a:bodyPr>
          <a:lstStyle/>
          <a:p>
            <a:r>
              <a:rPr lang="en-US" dirty="0" smtClean="0"/>
              <a:t>Super class of all classes : </a:t>
            </a:r>
            <a:r>
              <a:rPr lang="en-US" dirty="0" err="1" smtClean="0"/>
              <a:t>scala.Any</a:t>
            </a:r>
            <a:endParaRPr lang="en-US" dirty="0"/>
          </a:p>
          <a:p>
            <a:r>
              <a:rPr lang="en-US" dirty="0" smtClean="0"/>
              <a:t>Any –---has two direct sub classes-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scala.AnyVal</a:t>
            </a:r>
            <a:r>
              <a:rPr lang="en-US" dirty="0" smtClean="0"/>
              <a:t> and </a:t>
            </a:r>
            <a:r>
              <a:rPr lang="en-US" dirty="0" err="1" smtClean="0"/>
              <a:t>scala.AnyRef</a:t>
            </a:r>
            <a:endParaRPr lang="en-US" dirty="0" smtClean="0"/>
          </a:p>
          <a:p>
            <a:r>
              <a:rPr lang="en-US" dirty="0" err="1" smtClean="0"/>
              <a:t>scala.AnyVal</a:t>
            </a:r>
            <a:r>
              <a:rPr lang="en-US" dirty="0" smtClean="0"/>
              <a:t> represents  value classes</a:t>
            </a:r>
          </a:p>
          <a:p>
            <a:r>
              <a:rPr lang="en-US" dirty="0" err="1" smtClean="0"/>
              <a:t>scala.AnyRef</a:t>
            </a:r>
            <a:r>
              <a:rPr lang="en-US" dirty="0" smtClean="0"/>
              <a:t> represents reference classes</a:t>
            </a:r>
          </a:p>
          <a:p>
            <a:r>
              <a:rPr lang="en-US" dirty="0" smtClean="0"/>
              <a:t>All </a:t>
            </a:r>
            <a:r>
              <a:rPr lang="en-US" dirty="0"/>
              <a:t>value classes are predefined; they correspond to the primitive types of Java-like </a:t>
            </a:r>
            <a:r>
              <a:rPr lang="en-US" dirty="0" smtClean="0"/>
              <a:t>languages</a:t>
            </a:r>
          </a:p>
          <a:p>
            <a:r>
              <a:rPr lang="en-US" dirty="0"/>
              <a:t>All other classes define reference </a:t>
            </a:r>
            <a:r>
              <a:rPr lang="en-US" dirty="0" smtClean="0"/>
              <a:t>types</a:t>
            </a:r>
          </a:p>
          <a:p>
            <a:r>
              <a:rPr lang="en-US" dirty="0"/>
              <a:t>User-defined classes define reference types by </a:t>
            </a:r>
            <a:r>
              <a:rPr lang="en-US" dirty="0" smtClean="0"/>
              <a:t>default i.e.  they always  (indirectly) subclass </a:t>
            </a:r>
            <a:r>
              <a:rPr lang="en-US" dirty="0" err="1" smtClean="0"/>
              <a:t>scala.AnyRef</a:t>
            </a:r>
            <a:endParaRPr lang="en-US" dirty="0"/>
          </a:p>
          <a:p>
            <a:r>
              <a:rPr lang="en-US" dirty="0" smtClean="0"/>
              <a:t>Every user-defined  class  in Scala implicitly  extends the trait </a:t>
            </a:r>
            <a:r>
              <a:rPr lang="en-US" dirty="0" err="1" smtClean="0"/>
              <a:t>scala.ScalaObject</a:t>
            </a:r>
            <a:endParaRPr lang="en-US" dirty="0" smtClean="0"/>
          </a:p>
          <a:p>
            <a:r>
              <a:rPr lang="en-US" dirty="0"/>
              <a:t> Classes from the infrastructure on which Scala is running (e.g. the Java </a:t>
            </a:r>
            <a:r>
              <a:rPr lang="en-US" dirty="0" smtClean="0"/>
              <a:t>runtime </a:t>
            </a:r>
            <a:r>
              <a:rPr lang="en-US" dirty="0"/>
              <a:t>environment) do not extend </a:t>
            </a:r>
            <a:r>
              <a:rPr lang="en-US" dirty="0" err="1" smtClean="0"/>
              <a:t>scala.ScalaObject</a:t>
            </a:r>
            <a:endParaRPr lang="en-US" dirty="0" smtClean="0"/>
          </a:p>
          <a:p>
            <a:r>
              <a:rPr lang="en-US" dirty="0" err="1" smtClean="0"/>
              <a:t>scala.AnyRef</a:t>
            </a:r>
            <a:r>
              <a:rPr lang="en-US" dirty="0" smtClean="0"/>
              <a:t> </a:t>
            </a:r>
            <a:r>
              <a:rPr lang="en-US" dirty="0"/>
              <a:t>corresponds to </a:t>
            </a:r>
            <a:r>
              <a:rPr lang="en-US" dirty="0" err="1"/>
              <a:t>java.lang.Object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9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31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Scala </a:t>
            </a:r>
            <a:r>
              <a:rPr lang="en-US" dirty="0" err="1" smtClean="0">
                <a:solidFill>
                  <a:srgbClr val="7030A0"/>
                </a:solidFill>
              </a:rPr>
              <a:t>AnyRef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86854"/>
              </p:ext>
            </p:extLst>
          </p:nvPr>
        </p:nvGraphicFramePr>
        <p:xfrm>
          <a:off x="677863" y="652463"/>
          <a:ext cx="8596312" cy="555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651"/>
                <a:gridCol w="6084661"/>
              </a:tblGrid>
              <a:tr h="42522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name-Sig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description</a:t>
                      </a:r>
                      <a:endParaRPr lang="en-US" dirty="0"/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!= (arg0 : </a:t>
                      </a:r>
                      <a:r>
                        <a:rPr lang="en-US" sz="1200" dirty="0" err="1" smtClean="0"/>
                        <a:t>AnyRef</a:t>
                      </a:r>
                      <a:r>
                        <a:rPr lang="en-US" sz="1200" dirty="0" smtClean="0"/>
                        <a:t>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if the receiver object is equivalent to the argument; true otherwise.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82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 (arg0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AnyRef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Boolean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 == arg0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same as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(o 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null) arg0 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null else 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o.equals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(arg0)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39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AnyRef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creates and returns a copy of the receiver object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(arg0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AnyRef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Boolean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test whether the argument (arg0) is a reference to the receiver object (this).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 (arg0 : Any) : Boolean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compare the receiver object (this) with the argument object (arg0) for equivalence.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finalize : Unit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called by the garbage collector on the receiver object when garbage collection determines that there are no more references to the object.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java.lang.Class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AnyRef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representation that corresponds to the dynamic class of the receiver object.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hash code value for the object.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30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 (arg0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AnyRef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Boolean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o.ne(arg0)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the same as 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!(</a:t>
                      </a:r>
                      <a:r>
                        <a:rPr lang="en-US" sz="12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o.eq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(arg0)).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9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 : Unit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Wakes up a single thread that is waiting on the receiver object's monitor.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86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Unit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Wakes up all threads that are waiting on the receiver object's monitor.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[T0](arg0 : T0) : T0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69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java.lang.String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representation of the object.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(arg0 : Long) : Unit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: Unit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4172"/>
            <a:ext cx="8596668" cy="4789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equals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3326" y="835795"/>
            <a:ext cx="9161883" cy="5309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 smtClean="0">
                <a:solidFill>
                  <a:schemeClr val="dk1"/>
                </a:solidFill>
              </a:rPr>
              <a:t>def</a:t>
            </a:r>
            <a:r>
              <a:rPr lang="en-US" altLang="en-US" sz="1400" dirty="0">
                <a:solidFill>
                  <a:schemeClr val="dk1"/>
                </a:solidFill>
              </a:rPr>
              <a:t> equals(arg0 : </a:t>
            </a:r>
            <a:r>
              <a:rPr lang="en-US" altLang="en-US" sz="1400" dirty="0">
                <a:solidFill>
                  <a:schemeClr val="dk1"/>
                </a:solidFill>
                <a:hlinkClick r:id="rId2"/>
              </a:rPr>
              <a:t>Any</a:t>
            </a:r>
            <a:r>
              <a:rPr lang="en-US" altLang="en-US" sz="1400" dirty="0">
                <a:solidFill>
                  <a:schemeClr val="dk1"/>
                </a:solidFill>
              </a:rPr>
              <a:t>) : </a:t>
            </a:r>
            <a:r>
              <a:rPr lang="en-US" altLang="en-US" sz="1400" dirty="0" smtClean="0">
                <a:solidFill>
                  <a:schemeClr val="dk1"/>
                </a:solidFill>
                <a:hlinkClick r:id="rId3"/>
              </a:rPr>
              <a:t>Boolean</a:t>
            </a:r>
            <a:endParaRPr lang="en-US" altLang="en-US" sz="1400" dirty="0" smtClean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This method is used to compare the receiver object (this) with the argument object (arg0) for equivalence.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The default implementations of this method is an </a:t>
            </a:r>
            <a:r>
              <a:rPr lang="en-US" altLang="en-US" sz="1400" dirty="0">
                <a:solidFill>
                  <a:schemeClr val="dk1"/>
                </a:solidFill>
                <a:hlinkClick r:id="rId4"/>
              </a:rPr>
              <a:t>equivalence relation</a:t>
            </a:r>
            <a:r>
              <a:rPr lang="en-US" altLang="en-US" sz="1400" dirty="0" smtClean="0">
                <a:solidFill>
                  <a:schemeClr val="dk1"/>
                </a:solidFill>
              </a:rPr>
              <a:t>: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dk1"/>
                </a:solidFill>
              </a:rPr>
              <a:t>It is reflexive: for any instance x of type Any, </a:t>
            </a:r>
            <a:r>
              <a:rPr lang="en-US" altLang="en-US" sz="1400" dirty="0" err="1">
                <a:solidFill>
                  <a:schemeClr val="dk1"/>
                </a:solidFill>
              </a:rPr>
              <a:t>x.equals</a:t>
            </a:r>
            <a:r>
              <a:rPr lang="en-US" altLang="en-US" sz="1400" dirty="0">
                <a:solidFill>
                  <a:schemeClr val="dk1"/>
                </a:solidFill>
              </a:rPr>
              <a:t>(x) should return true.</a:t>
            </a: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dk1"/>
                </a:solidFill>
              </a:rPr>
              <a:t>It </a:t>
            </a:r>
            <a:r>
              <a:rPr lang="en-US" altLang="en-US" sz="1400" dirty="0">
                <a:solidFill>
                  <a:schemeClr val="dk1"/>
                </a:solidFill>
              </a:rPr>
              <a:t>is symmetric: for any instances x and y of type Any, </a:t>
            </a:r>
            <a:r>
              <a:rPr lang="en-US" altLang="en-US" sz="1400" dirty="0" err="1">
                <a:solidFill>
                  <a:schemeClr val="dk1"/>
                </a:solidFill>
              </a:rPr>
              <a:t>x.equals</a:t>
            </a:r>
            <a:r>
              <a:rPr lang="en-US" altLang="en-US" sz="1400" dirty="0">
                <a:solidFill>
                  <a:schemeClr val="dk1"/>
                </a:solidFill>
              </a:rPr>
              <a:t>(y) should return true if and only if </a:t>
            </a:r>
            <a:r>
              <a:rPr lang="en-US" altLang="en-US" sz="1400" dirty="0" err="1">
                <a:solidFill>
                  <a:schemeClr val="dk1"/>
                </a:solidFill>
              </a:rPr>
              <a:t>y.equals</a:t>
            </a:r>
            <a:r>
              <a:rPr lang="en-US" altLang="en-US" sz="1400" dirty="0">
                <a:solidFill>
                  <a:schemeClr val="dk1"/>
                </a:solidFill>
              </a:rPr>
              <a:t>(x) </a:t>
            </a:r>
            <a:endParaRPr lang="en-US" altLang="en-US" sz="1400" dirty="0" smtClean="0">
              <a:solidFill>
                <a:schemeClr val="dk1"/>
              </a:solidFill>
            </a:endParaRP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dk1"/>
                </a:solidFill>
              </a:rPr>
              <a:t> </a:t>
            </a:r>
            <a:r>
              <a:rPr lang="en-US" altLang="en-US" sz="1400" dirty="0" smtClean="0">
                <a:solidFill>
                  <a:schemeClr val="dk1"/>
                </a:solidFill>
              </a:rPr>
              <a:t>  returns</a:t>
            </a:r>
            <a:r>
              <a:rPr lang="en-US" altLang="en-US" sz="1400" dirty="0">
                <a:solidFill>
                  <a:schemeClr val="dk1"/>
                </a:solidFill>
              </a:rPr>
              <a:t> true.</a:t>
            </a: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dk1"/>
                </a:solidFill>
              </a:rPr>
              <a:t>It is transitive: for any instances x, y, and z of type </a:t>
            </a:r>
            <a:r>
              <a:rPr lang="en-US" altLang="en-US" sz="1400" dirty="0" err="1">
                <a:solidFill>
                  <a:schemeClr val="dk1"/>
                </a:solidFill>
              </a:rPr>
              <a:t>AnyRef</a:t>
            </a:r>
            <a:r>
              <a:rPr lang="en-US" altLang="en-US" sz="1400" dirty="0">
                <a:solidFill>
                  <a:schemeClr val="dk1"/>
                </a:solidFill>
              </a:rPr>
              <a:t> if </a:t>
            </a:r>
            <a:r>
              <a:rPr lang="en-US" altLang="en-US" sz="1400" dirty="0" err="1">
                <a:solidFill>
                  <a:schemeClr val="dk1"/>
                </a:solidFill>
              </a:rPr>
              <a:t>x.equals</a:t>
            </a:r>
            <a:r>
              <a:rPr lang="en-US" altLang="en-US" sz="1400" dirty="0">
                <a:solidFill>
                  <a:schemeClr val="dk1"/>
                </a:solidFill>
              </a:rPr>
              <a:t>(y) returns true and </a:t>
            </a:r>
            <a:r>
              <a:rPr lang="en-US" altLang="en-US" sz="1400" dirty="0" err="1">
                <a:solidFill>
                  <a:schemeClr val="dk1"/>
                </a:solidFill>
              </a:rPr>
              <a:t>y.equals</a:t>
            </a:r>
            <a:r>
              <a:rPr lang="en-US" altLang="en-US" sz="1400" dirty="0">
                <a:solidFill>
                  <a:schemeClr val="dk1"/>
                </a:solidFill>
              </a:rPr>
              <a:t>(z) </a:t>
            </a: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solidFill>
                  <a:schemeClr val="dk1"/>
                </a:solidFill>
              </a:rPr>
              <a:t>    returns</a:t>
            </a:r>
            <a:r>
              <a:rPr lang="en-US" altLang="en-US" sz="1400" dirty="0">
                <a:solidFill>
                  <a:schemeClr val="dk1"/>
                </a:solidFill>
              </a:rPr>
              <a:t> true, then </a:t>
            </a:r>
            <a:r>
              <a:rPr lang="en-US" altLang="en-US" sz="1400" dirty="0" err="1">
                <a:solidFill>
                  <a:schemeClr val="dk1"/>
                </a:solidFill>
              </a:rPr>
              <a:t>x.equals</a:t>
            </a:r>
            <a:r>
              <a:rPr lang="en-US" altLang="en-US" sz="1400" dirty="0">
                <a:solidFill>
                  <a:schemeClr val="dk1"/>
                </a:solidFill>
              </a:rPr>
              <a:t>(z) should return true</a:t>
            </a:r>
            <a:r>
              <a:rPr lang="en-US" altLang="en-US" sz="1400" dirty="0" smtClean="0">
                <a:solidFill>
                  <a:schemeClr val="dk1"/>
                </a:solidFill>
              </a:rPr>
              <a:t>.</a:t>
            </a: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If you override this method, you should verify that your implementation remains an equivalence relation</a:t>
            </a:r>
            <a:r>
              <a:rPr lang="en-US" altLang="en-US" sz="1400" dirty="0" smtClean="0">
                <a:solidFill>
                  <a:schemeClr val="dk1"/>
                </a:solidFill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dk1"/>
                </a:solidFill>
              </a:rPr>
              <a:t>Additionally</a:t>
            </a:r>
            <a:r>
              <a:rPr lang="en-US" altLang="en-US" sz="1400" dirty="0">
                <a:solidFill>
                  <a:schemeClr val="dk1"/>
                </a:solidFill>
              </a:rPr>
              <a:t>, </a:t>
            </a:r>
            <a:r>
              <a:rPr lang="en-US" altLang="en-US" sz="1400" dirty="0" smtClean="0">
                <a:solidFill>
                  <a:schemeClr val="dk1"/>
                </a:solidFill>
              </a:rPr>
              <a:t>when </a:t>
            </a:r>
            <a:r>
              <a:rPr lang="en-US" altLang="en-US" sz="1400" dirty="0">
                <a:solidFill>
                  <a:schemeClr val="dk1"/>
                </a:solidFill>
              </a:rPr>
              <a:t>overriding this method it is often necessary to override </a:t>
            </a:r>
            <a:r>
              <a:rPr lang="en-US" altLang="en-US" sz="1200" dirty="0" err="1">
                <a:solidFill>
                  <a:schemeClr val="dk1"/>
                </a:solidFill>
              </a:rPr>
              <a:t>hashCode</a:t>
            </a:r>
            <a:r>
              <a:rPr lang="en-US" altLang="en-US" sz="1400" dirty="0">
                <a:solidFill>
                  <a:schemeClr val="dk1"/>
                </a:solidFill>
              </a:rPr>
              <a:t> to ensure that </a:t>
            </a:r>
            <a:endParaRPr lang="en-US" altLang="en-US" sz="1400" dirty="0" smtClean="0">
              <a:solidFill>
                <a:schemeClr val="dk1"/>
              </a:solidFill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chemeClr val="dk1"/>
                </a:solidFill>
              </a:rPr>
              <a:t>objects </a:t>
            </a:r>
            <a:r>
              <a:rPr lang="en-US" altLang="en-US" sz="1400" dirty="0">
                <a:solidFill>
                  <a:schemeClr val="dk1"/>
                </a:solidFill>
              </a:rPr>
              <a:t>that are "equal" </a:t>
            </a:r>
            <a:r>
              <a:rPr lang="en-US" altLang="en-US" sz="1400" dirty="0" smtClean="0">
                <a:solidFill>
                  <a:schemeClr val="dk1"/>
                </a:solidFill>
              </a:rPr>
              <a:t>(</a:t>
            </a:r>
            <a:r>
              <a:rPr lang="en-US" altLang="en-US" sz="1400" dirty="0">
                <a:solidFill>
                  <a:schemeClr val="dk1"/>
                </a:solidFill>
              </a:rPr>
              <a:t>o1.equals(o2) returns true) hash to the same </a:t>
            </a:r>
            <a:r>
              <a:rPr lang="en-US" altLang="en-US" sz="1400" dirty="0" err="1">
                <a:solidFill>
                  <a:schemeClr val="dk1"/>
                </a:solidFill>
                <a:hlinkClick r:id="rId5"/>
              </a:rPr>
              <a:t>Int</a:t>
            </a:r>
            <a:r>
              <a:rPr lang="en-US" altLang="en-US" sz="1400" dirty="0">
                <a:solidFill>
                  <a:schemeClr val="dk1"/>
                </a:solidFill>
              </a:rPr>
              <a:t> (o1.hashCode.equals(o2.hashCode</a:t>
            </a:r>
            <a:r>
              <a:rPr lang="en-US" altLang="en-US" sz="1400" dirty="0" smtClean="0">
                <a:solidFill>
                  <a:schemeClr val="dk1"/>
                </a:solidFill>
              </a:rPr>
              <a:t>)).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Parameters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arg0 - the object to compare against this object for equality</a:t>
            </a:r>
            <a:r>
              <a:rPr lang="en-US" altLang="en-US" sz="1400" dirty="0" smtClean="0">
                <a:solidFill>
                  <a:schemeClr val="dk1"/>
                </a:solidFill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Returns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true if the receiver object is equivalent to the argument; false otherwise</a:t>
            </a:r>
            <a:r>
              <a:rPr lang="en-US" altLang="en-US" sz="1400" dirty="0" smtClean="0">
                <a:solidFill>
                  <a:schemeClr val="dk1"/>
                </a:solidFill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dk1"/>
                </a:solidFill>
              </a:rPr>
              <a:t>Overrides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chemeClr val="dk1"/>
                </a:solidFill>
                <a:hlinkClick r:id="rId2"/>
              </a:rPr>
              <a:t>Any</a:t>
            </a:r>
            <a:r>
              <a:rPr lang="en-US" altLang="en-US" sz="1400" dirty="0" err="1">
                <a:solidFill>
                  <a:schemeClr val="dk1"/>
                </a:solidFill>
              </a:rPr>
              <a:t>.</a:t>
            </a:r>
            <a:r>
              <a:rPr lang="en-US" altLang="en-US" sz="1400" dirty="0" err="1">
                <a:solidFill>
                  <a:schemeClr val="dk1"/>
                </a:solidFill>
                <a:hlinkClick r:id="rId6"/>
              </a:rPr>
              <a:t>equals</a:t>
            </a:r>
            <a:endParaRPr lang="en-US" altLang="en-US" sz="14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5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26" y="141380"/>
            <a:ext cx="8596668" cy="4789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eq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982" y="620351"/>
            <a:ext cx="8759564" cy="57553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352" tIns="7617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final </a:t>
            </a:r>
            <a:r>
              <a:rPr lang="en-US" altLang="en-US" sz="1300" dirty="0" err="1">
                <a:solidFill>
                  <a:schemeClr val="dk1"/>
                </a:solidFill>
              </a:rPr>
              <a:t>def</a:t>
            </a:r>
            <a:r>
              <a:rPr lang="en-US" altLang="en-US" sz="1300" dirty="0">
                <a:solidFill>
                  <a:schemeClr val="dk1"/>
                </a:solidFill>
              </a:rPr>
              <a:t> </a:t>
            </a:r>
            <a:r>
              <a:rPr lang="en-US" altLang="en-US" sz="1300" dirty="0" err="1">
                <a:solidFill>
                  <a:schemeClr val="dk1"/>
                </a:solidFill>
              </a:rPr>
              <a:t>eq</a:t>
            </a:r>
            <a:r>
              <a:rPr lang="en-US" altLang="en-US" sz="1300" dirty="0">
                <a:solidFill>
                  <a:schemeClr val="dk1"/>
                </a:solidFill>
              </a:rPr>
              <a:t>(arg0 :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) : </a:t>
            </a:r>
            <a:r>
              <a:rPr lang="en-US" altLang="en-US" sz="1300" dirty="0" smtClean="0">
                <a:solidFill>
                  <a:schemeClr val="dk1"/>
                </a:solidFill>
              </a:rPr>
              <a:t>Boolean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This method is used to test whether the argument (arg0) is a reference to the receiver object (this</a:t>
            </a:r>
            <a:r>
              <a:rPr lang="en-US" altLang="en-US" sz="1300" dirty="0" smtClean="0">
                <a:solidFill>
                  <a:schemeClr val="dk1"/>
                </a:solidFill>
              </a:rPr>
              <a:t>).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 smtClean="0">
                <a:solidFill>
                  <a:schemeClr val="dk1"/>
                </a:solidFill>
              </a:rPr>
              <a:t>The </a:t>
            </a:r>
            <a:r>
              <a:rPr lang="en-US" altLang="en-US" sz="1300" dirty="0" err="1">
                <a:solidFill>
                  <a:schemeClr val="dk1"/>
                </a:solidFill>
              </a:rPr>
              <a:t>eq</a:t>
            </a:r>
            <a:r>
              <a:rPr lang="en-US" altLang="en-US" sz="1300" dirty="0">
                <a:solidFill>
                  <a:schemeClr val="dk1"/>
                </a:solidFill>
              </a:rPr>
              <a:t> method implements an equivalence relation on non-null instances of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 smtClean="0">
                <a:solidFill>
                  <a:schemeClr val="dk1"/>
                </a:solidFill>
              </a:rPr>
              <a:t>: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chemeClr val="dk1"/>
                </a:solidFill>
              </a:rPr>
              <a:t>It is reflexive: for any non-null instance x of type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,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(x) returns true.</a:t>
            </a: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chemeClr val="dk1"/>
                </a:solidFill>
              </a:rPr>
              <a:t>It is symmetric: for any non-null instances x and y of type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,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(y) returns true </a:t>
            </a:r>
            <a:endParaRPr lang="en-US" altLang="en-US" sz="1300" dirty="0" smtClean="0">
              <a:solidFill>
                <a:schemeClr val="dk1"/>
              </a:solidFill>
            </a:endParaRP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 </a:t>
            </a:r>
            <a:r>
              <a:rPr lang="en-US" altLang="en-US" sz="1300" dirty="0" smtClean="0">
                <a:solidFill>
                  <a:schemeClr val="dk1"/>
                </a:solidFill>
              </a:rPr>
              <a:t>  if </a:t>
            </a:r>
            <a:r>
              <a:rPr lang="en-US" altLang="en-US" sz="1300" dirty="0">
                <a:solidFill>
                  <a:schemeClr val="dk1"/>
                </a:solidFill>
              </a:rPr>
              <a:t>and only if </a:t>
            </a:r>
            <a:r>
              <a:rPr lang="en-US" altLang="en-US" sz="1300" dirty="0" err="1">
                <a:solidFill>
                  <a:schemeClr val="dk1"/>
                </a:solidFill>
              </a:rPr>
              <a:t>y.eq</a:t>
            </a:r>
            <a:r>
              <a:rPr lang="en-US" altLang="en-US" sz="1300" dirty="0">
                <a:solidFill>
                  <a:schemeClr val="dk1"/>
                </a:solidFill>
              </a:rPr>
              <a:t>(x) returns true.</a:t>
            </a:r>
          </a:p>
          <a:p>
            <a:pPr marL="171450" lvl="3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chemeClr val="dk1"/>
                </a:solidFill>
              </a:rPr>
              <a:t>It is transitive: for any non-null instances x, y, and z of type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 if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(y) returns true and </a:t>
            </a:r>
            <a:r>
              <a:rPr lang="en-US" altLang="en-US" sz="1300" dirty="0" err="1">
                <a:solidFill>
                  <a:schemeClr val="dk1"/>
                </a:solidFill>
              </a:rPr>
              <a:t>y.eq</a:t>
            </a:r>
            <a:r>
              <a:rPr lang="en-US" altLang="en-US" sz="1300" dirty="0">
                <a:solidFill>
                  <a:schemeClr val="dk1"/>
                </a:solidFill>
              </a:rPr>
              <a:t>(z) </a:t>
            </a:r>
            <a:endParaRPr lang="en-US" altLang="en-US" sz="1300" dirty="0" smtClean="0">
              <a:solidFill>
                <a:schemeClr val="dk1"/>
              </a:solidFill>
            </a:endParaRP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 </a:t>
            </a:r>
            <a:r>
              <a:rPr lang="en-US" altLang="en-US" sz="1300" dirty="0" smtClean="0">
                <a:solidFill>
                  <a:schemeClr val="dk1"/>
                </a:solidFill>
              </a:rPr>
              <a:t>  returns </a:t>
            </a:r>
            <a:r>
              <a:rPr lang="en-US" altLang="en-US" sz="1300" dirty="0">
                <a:solidFill>
                  <a:schemeClr val="dk1"/>
                </a:solidFill>
              </a:rPr>
              <a:t>true, then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(z) returns true</a:t>
            </a:r>
            <a:r>
              <a:rPr lang="en-US" altLang="en-US" sz="1300" dirty="0" smtClean="0">
                <a:solidFill>
                  <a:schemeClr val="dk1"/>
                </a:solidFill>
              </a:rPr>
              <a:t>.</a:t>
            </a: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Additionally, the </a:t>
            </a:r>
            <a:r>
              <a:rPr lang="en-US" altLang="en-US" sz="1300" dirty="0" err="1">
                <a:solidFill>
                  <a:schemeClr val="dk1"/>
                </a:solidFill>
              </a:rPr>
              <a:t>eq</a:t>
            </a:r>
            <a:r>
              <a:rPr lang="en-US" altLang="en-US" sz="1300" dirty="0">
                <a:solidFill>
                  <a:schemeClr val="dk1"/>
                </a:solidFill>
              </a:rPr>
              <a:t> method has three other properties</a:t>
            </a:r>
            <a:r>
              <a:rPr lang="en-US" altLang="en-US" sz="1300" dirty="0" smtClean="0">
                <a:solidFill>
                  <a:schemeClr val="dk1"/>
                </a:solidFill>
              </a:rPr>
              <a:t>.</a:t>
            </a:r>
          </a:p>
          <a:p>
            <a:pPr marL="285750" lvl="3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chemeClr val="dk1"/>
                </a:solidFill>
              </a:rPr>
              <a:t>It is consistent: for any non-null instances x and y of type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, multiple invocations of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(y) </a:t>
            </a:r>
            <a:r>
              <a:rPr lang="en-US" altLang="en-US" sz="1300" dirty="0" smtClean="0">
                <a:solidFill>
                  <a:schemeClr val="dk1"/>
                </a:solidFill>
              </a:rPr>
              <a:t>consistently</a:t>
            </a: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 </a:t>
            </a:r>
            <a:r>
              <a:rPr lang="en-US" altLang="en-US" sz="1300" dirty="0" smtClean="0">
                <a:solidFill>
                  <a:schemeClr val="dk1"/>
                </a:solidFill>
              </a:rPr>
              <a:t>    </a:t>
            </a:r>
            <a:r>
              <a:rPr lang="en-US" altLang="en-US" sz="1300" dirty="0">
                <a:solidFill>
                  <a:schemeClr val="dk1"/>
                </a:solidFill>
              </a:rPr>
              <a:t>returns true or consistently returns false.</a:t>
            </a:r>
          </a:p>
          <a:p>
            <a:pPr marL="285750" lvl="3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>
                <a:solidFill>
                  <a:schemeClr val="dk1"/>
                </a:solidFill>
              </a:rPr>
              <a:t>For any non-null instance x of type </a:t>
            </a:r>
            <a:r>
              <a:rPr lang="en-US" altLang="en-US" sz="1300" dirty="0" err="1">
                <a:solidFill>
                  <a:schemeClr val="dk1"/>
                </a:solidFill>
              </a:rPr>
              <a:t>AnyRef</a:t>
            </a:r>
            <a:r>
              <a:rPr lang="en-US" altLang="en-US" sz="1300" dirty="0">
                <a:solidFill>
                  <a:schemeClr val="dk1"/>
                </a:solidFill>
              </a:rPr>
              <a:t>, </a:t>
            </a:r>
            <a:r>
              <a:rPr lang="en-US" altLang="en-US" sz="1300" dirty="0" err="1">
                <a:solidFill>
                  <a:schemeClr val="dk1"/>
                </a:solidFill>
              </a:rPr>
              <a:t>x.eq</a:t>
            </a:r>
            <a:r>
              <a:rPr lang="en-US" altLang="en-US" sz="1300" dirty="0">
                <a:solidFill>
                  <a:schemeClr val="dk1"/>
                </a:solidFill>
              </a:rPr>
              <a:t>(null) and </a:t>
            </a:r>
            <a:r>
              <a:rPr lang="en-US" altLang="en-US" sz="1300" dirty="0" err="1">
                <a:solidFill>
                  <a:schemeClr val="dk1"/>
                </a:solidFill>
              </a:rPr>
              <a:t>null.eq</a:t>
            </a:r>
            <a:r>
              <a:rPr lang="en-US" altLang="en-US" sz="1300" dirty="0">
                <a:solidFill>
                  <a:schemeClr val="dk1"/>
                </a:solidFill>
              </a:rPr>
              <a:t>(x) returns false.</a:t>
            </a:r>
          </a:p>
          <a:p>
            <a:pPr marL="285750" lvl="3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300" dirty="0" err="1">
                <a:solidFill>
                  <a:schemeClr val="dk1"/>
                </a:solidFill>
              </a:rPr>
              <a:t>null.eq</a:t>
            </a:r>
            <a:r>
              <a:rPr lang="en-US" altLang="en-US" sz="1300" dirty="0">
                <a:solidFill>
                  <a:schemeClr val="dk1"/>
                </a:solidFill>
              </a:rPr>
              <a:t>(null) returns true.</a:t>
            </a:r>
            <a:endParaRPr lang="en-US" altLang="en-US" sz="1300" dirty="0" smtClean="0">
              <a:solidFill>
                <a:schemeClr val="dk1"/>
              </a:solidFill>
            </a:endParaRPr>
          </a:p>
          <a:p>
            <a:pPr marL="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When overriding the equals or </a:t>
            </a:r>
            <a:r>
              <a:rPr lang="en-US" altLang="en-US" sz="1300" dirty="0" err="1">
                <a:solidFill>
                  <a:schemeClr val="dk1"/>
                </a:solidFill>
              </a:rPr>
              <a:t>hashCode</a:t>
            </a:r>
            <a:r>
              <a:rPr lang="en-US" altLang="en-US" sz="1300" dirty="0">
                <a:solidFill>
                  <a:schemeClr val="dk1"/>
                </a:solidFill>
              </a:rPr>
              <a:t> methods, it is important to ensure that their behavior is consistent with </a:t>
            </a:r>
            <a:endParaRPr lang="en-US" altLang="en-US" sz="1300" dirty="0" smtClean="0">
              <a:solidFill>
                <a:schemeClr val="dk1"/>
              </a:solidFill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 smtClean="0">
                <a:solidFill>
                  <a:schemeClr val="dk1"/>
                </a:solidFill>
              </a:rPr>
              <a:t>reference equality</a:t>
            </a:r>
            <a:r>
              <a:rPr lang="en-US" altLang="en-US" sz="1300" dirty="0">
                <a:solidFill>
                  <a:schemeClr val="dk1"/>
                </a:solidFill>
              </a:rPr>
              <a:t>. </a:t>
            </a:r>
            <a:r>
              <a:rPr lang="en-US" altLang="en-US" sz="1300" dirty="0" smtClean="0">
                <a:solidFill>
                  <a:schemeClr val="dk1"/>
                </a:solidFill>
              </a:rPr>
              <a:t> Therefore</a:t>
            </a:r>
            <a:r>
              <a:rPr lang="en-US" altLang="en-US" sz="1300" dirty="0">
                <a:solidFill>
                  <a:schemeClr val="dk1"/>
                </a:solidFill>
              </a:rPr>
              <a:t>, if two objects are references to each other (o1 </a:t>
            </a:r>
            <a:r>
              <a:rPr lang="en-US" altLang="en-US" sz="1300" dirty="0" err="1">
                <a:solidFill>
                  <a:schemeClr val="dk1"/>
                </a:solidFill>
              </a:rPr>
              <a:t>eq</a:t>
            </a:r>
            <a:r>
              <a:rPr lang="en-US" altLang="en-US" sz="1300" dirty="0">
                <a:solidFill>
                  <a:schemeClr val="dk1"/>
                </a:solidFill>
              </a:rPr>
              <a:t> o2), they should be equal to </a:t>
            </a:r>
            <a:endParaRPr lang="en-US" altLang="en-US" sz="1300" dirty="0" smtClean="0">
              <a:solidFill>
                <a:schemeClr val="dk1"/>
              </a:solidFill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 smtClean="0">
                <a:solidFill>
                  <a:schemeClr val="dk1"/>
                </a:solidFill>
              </a:rPr>
              <a:t>each </a:t>
            </a:r>
            <a:r>
              <a:rPr lang="en-US" altLang="en-US" sz="1300" dirty="0">
                <a:solidFill>
                  <a:schemeClr val="dk1"/>
                </a:solidFill>
              </a:rPr>
              <a:t>other (o1 == o2) and </a:t>
            </a:r>
            <a:r>
              <a:rPr lang="en-US" altLang="en-US" sz="1300" dirty="0" smtClean="0">
                <a:solidFill>
                  <a:schemeClr val="dk1"/>
                </a:solidFill>
              </a:rPr>
              <a:t>they </a:t>
            </a:r>
            <a:r>
              <a:rPr lang="en-US" altLang="en-US" sz="1300" dirty="0">
                <a:solidFill>
                  <a:schemeClr val="dk1"/>
                </a:solidFill>
              </a:rPr>
              <a:t>should hash to the same value (o1.hashCode == o2.hashCode</a:t>
            </a:r>
            <a:r>
              <a:rPr lang="en-US" altLang="en-US" sz="1300" dirty="0" smtClean="0">
                <a:solidFill>
                  <a:schemeClr val="dk1"/>
                </a:solidFill>
              </a:rPr>
              <a:t>).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chemeClr val="dk1"/>
                </a:solidFill>
              </a:rPr>
              <a:t>Parameters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arg0 - the object to compare against his object for reference </a:t>
            </a:r>
            <a:r>
              <a:rPr lang="en-US" altLang="en-US" sz="1300" dirty="0" smtClean="0">
                <a:solidFill>
                  <a:schemeClr val="dk1"/>
                </a:solidFill>
              </a:rPr>
              <a:t>equality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smtClean="0">
                <a:solidFill>
                  <a:schemeClr val="dk1"/>
                </a:solidFill>
              </a:rPr>
              <a:t>Returns</a:t>
            </a:r>
            <a:endParaRPr lang="en-US" altLang="en-US" sz="1300" dirty="0">
              <a:solidFill>
                <a:schemeClr val="dk1"/>
              </a:solidFill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dk1"/>
                </a:solidFill>
              </a:rPr>
              <a:t>true </a:t>
            </a:r>
            <a:r>
              <a:rPr lang="en-US" altLang="en-US" sz="1300" dirty="0" smtClean="0">
                <a:solidFill>
                  <a:schemeClr val="dk1"/>
                </a:solidFill>
              </a:rPr>
              <a:t>if </a:t>
            </a:r>
            <a:r>
              <a:rPr lang="en-US" altLang="en-US" sz="1300" dirty="0">
                <a:solidFill>
                  <a:schemeClr val="dk1"/>
                </a:solidFill>
              </a:rPr>
              <a:t>the argument is a reference to the receiver object; false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9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164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Scala </a:t>
            </a:r>
            <a:r>
              <a:rPr lang="en-US" sz="4000" dirty="0" smtClean="0">
                <a:solidFill>
                  <a:srgbClr val="7030A0"/>
                </a:solidFill>
              </a:rPr>
              <a:t>Classes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9086"/>
            <a:ext cx="8596668" cy="5519057"/>
          </a:xfrm>
        </p:spPr>
        <p:txBody>
          <a:bodyPr>
            <a:normAutofit/>
          </a:bodyPr>
          <a:lstStyle/>
          <a:p>
            <a:r>
              <a:rPr lang="en-US" dirty="0"/>
              <a:t>static templates that can be instantiated into many objects at </a:t>
            </a:r>
            <a:r>
              <a:rPr lang="en-US" dirty="0" smtClean="0"/>
              <a:t>runtime</a:t>
            </a:r>
          </a:p>
          <a:p>
            <a:r>
              <a:rPr lang="en-US" dirty="0"/>
              <a:t>parameterized with constructor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There are no static members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Classes doesn’t support main method, only singleton objects.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construct != </a:t>
            </a:r>
            <a:r>
              <a:rPr lang="en-US" dirty="0" err="1" smtClean="0"/>
              <a:t>var</a:t>
            </a:r>
            <a:r>
              <a:rPr lang="en-US" dirty="0" smtClean="0"/>
              <a:t> construct.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construct </a:t>
            </a:r>
            <a:r>
              <a:rPr lang="en-US" dirty="0" smtClean="0"/>
              <a:t>do </a:t>
            </a:r>
            <a:r>
              <a:rPr lang="en-US" dirty="0"/>
              <a:t>not allow updates; i.e. the value is constant</a:t>
            </a:r>
            <a:r>
              <a:rPr lang="en-US" dirty="0" smtClean="0"/>
              <a:t>.</a:t>
            </a:r>
          </a:p>
          <a:p>
            <a:r>
              <a:rPr lang="en-US" dirty="0"/>
              <a:t>Unit corresponds to void in Java-like </a:t>
            </a:r>
            <a:r>
              <a:rPr lang="en-US" dirty="0" smtClean="0"/>
              <a:t>languages. Method return type is void =&gt; unit</a:t>
            </a:r>
          </a:p>
          <a:p>
            <a:r>
              <a:rPr lang="en-US" dirty="0" smtClean="0"/>
              <a:t>If a method is overridden, it has to be tagged as “override”.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7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2850</TotalTime>
  <Words>851</Words>
  <Application>Microsoft Office PowerPoint</Application>
  <PresentationFormat>Widescreen</PresentationFormat>
  <Paragraphs>141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Trebuchet MS</vt:lpstr>
      <vt:lpstr>Wingdings</vt:lpstr>
      <vt:lpstr>Wingdings 3</vt:lpstr>
      <vt:lpstr>Facet</vt:lpstr>
      <vt:lpstr>Scala</vt:lpstr>
      <vt:lpstr>Introduction</vt:lpstr>
      <vt:lpstr>Scala is Object-Oriented</vt:lpstr>
      <vt:lpstr>Unified Types</vt:lpstr>
      <vt:lpstr>Scala Class Hierarchy </vt:lpstr>
      <vt:lpstr>Scala AnyRef</vt:lpstr>
      <vt:lpstr>equals</vt:lpstr>
      <vt:lpstr>eq</vt:lpstr>
      <vt:lpstr>Scala Classes </vt:lpstr>
      <vt:lpstr>Scala Methods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65</cp:revision>
  <dcterms:created xsi:type="dcterms:W3CDTF">2016-04-10T02:57:07Z</dcterms:created>
  <dcterms:modified xsi:type="dcterms:W3CDTF">2016-04-19T02:08:34Z</dcterms:modified>
</cp:coreProperties>
</file>