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21"/>
  </p:notesMasterIdLst>
  <p:sldIdLst>
    <p:sldId id="256" r:id="rId2"/>
    <p:sldId id="257" r:id="rId3"/>
    <p:sldId id="258" r:id="rId4"/>
    <p:sldId id="259" r:id="rId5"/>
    <p:sldId id="260" r:id="rId6"/>
    <p:sldId id="263" r:id="rId7"/>
    <p:sldId id="264" r:id="rId8"/>
    <p:sldId id="266" r:id="rId9"/>
    <p:sldId id="262" r:id="rId10"/>
    <p:sldId id="268" r:id="rId11"/>
    <p:sldId id="267" r:id="rId12"/>
    <p:sldId id="269" r:id="rId13"/>
    <p:sldId id="270" r:id="rId14"/>
    <p:sldId id="272" r:id="rId15"/>
    <p:sldId id="271" r:id="rId16"/>
    <p:sldId id="275" r:id="rId17"/>
    <p:sldId id="276" r:id="rId18"/>
    <p:sldId id="277"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5136" autoAdjust="0"/>
  </p:normalViewPr>
  <p:slideViewPr>
    <p:cSldViewPr snapToGrid="0">
      <p:cViewPr varScale="1">
        <p:scale>
          <a:sx n="89" d="100"/>
          <a:sy n="89"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40BC99-1AF2-4BD1-B6C5-9B1A6BD04C8E}" type="datetimeFigureOut">
              <a:rPr lang="en-US" smtClean="0"/>
              <a:t>5/4/2016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1A631-5F94-4836-930B-DE4ECF0DFEFA}" type="slidenum">
              <a:rPr lang="en-US" smtClean="0"/>
              <a:t>‹#›</a:t>
            </a:fld>
            <a:endParaRPr lang="en-US"/>
          </a:p>
        </p:txBody>
      </p:sp>
    </p:spTree>
    <p:extLst>
      <p:ext uri="{BB962C8B-B14F-4D97-AF65-F5344CB8AC3E}">
        <p14:creationId xmlns:p14="http://schemas.microsoft.com/office/powerpoint/2010/main" val="3955145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joelabrahamsson.com/learning-scala-part-five-method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contrast to Java, all values in Scala are objects (including numerical values and functions). Since Scala is class-based, all values are instances of a class. The diagram below illustrates the class hierarchy</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4</a:t>
            </a:fld>
            <a:endParaRPr lang="en-US"/>
          </a:p>
        </p:txBody>
      </p:sp>
    </p:spTree>
    <p:extLst>
      <p:ext uri="{BB962C8B-B14F-4D97-AF65-F5344CB8AC3E}">
        <p14:creationId xmlns:p14="http://schemas.microsoft.com/office/powerpoint/2010/main" val="2758695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http://joelabrahamsson.com/learning-scala-part-five-methods/</a:t>
            </a:r>
            <a:endParaRPr lang="en-US" dirty="0" smtClean="0"/>
          </a:p>
          <a:p>
            <a:r>
              <a:rPr lang="en-US" dirty="0" smtClean="0"/>
              <a:t>http://docs.scala-lang.org/tutorials/scala-for-java-programmers.html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http://www.scala-lang.org/old/node/8422.html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10</a:t>
            </a:fld>
            <a:endParaRPr lang="en-US"/>
          </a:p>
        </p:txBody>
      </p:sp>
    </p:spTree>
    <p:extLst>
      <p:ext uri="{BB962C8B-B14F-4D97-AF65-F5344CB8AC3E}">
        <p14:creationId xmlns:p14="http://schemas.microsoft.com/office/powerpoint/2010/main" val="833798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mixin</a:t>
            </a:r>
            <a:r>
              <a:rPr lang="en-US" dirty="0" smtClean="0"/>
              <a:t> is apt when you're adding some behavior to your class. e.g. the ability to enumerate in case of a collection type. You can </a:t>
            </a:r>
            <a:r>
              <a:rPr lang="en-US" dirty="0" err="1" smtClean="0"/>
              <a:t>mixin</a:t>
            </a:r>
            <a:r>
              <a:rPr lang="en-US" dirty="0" smtClean="0"/>
              <a:t> as many sets of behavior into your class as you want. Its a nice way to reuse common code ; you basically get a bunch of methods for free.</a:t>
            </a:r>
          </a:p>
          <a:p>
            <a:endParaRPr lang="en-US" dirty="0" smtClean="0"/>
          </a:p>
          <a:p>
            <a:r>
              <a:rPr lang="en-US" sz="1200" b="0" i="0" kern="1200" dirty="0" smtClean="0">
                <a:solidFill>
                  <a:schemeClr val="tx1"/>
                </a:solidFill>
                <a:effectLst/>
                <a:latin typeface="+mn-lt"/>
                <a:ea typeface="+mn-ea"/>
                <a:cs typeface="+mn-cs"/>
              </a:rPr>
              <a:t>At a language-agnostic level, a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just adds functionality to a class, and is more for programmer convenience and to avoid code duplication. An abstract (base) class forms an is-a relationship and allows for polymorphism. One reason why inheritance is overused is that it's an easy way to implement </a:t>
            </a:r>
            <a:r>
              <a:rPr lang="en-US" sz="1200" b="0" i="0" kern="1200" dirty="0" err="1" smtClean="0">
                <a:solidFill>
                  <a:schemeClr val="tx1"/>
                </a:solidFill>
                <a:effectLst/>
                <a:latin typeface="+mn-lt"/>
                <a:ea typeface="+mn-ea"/>
                <a:cs typeface="+mn-cs"/>
              </a:rPr>
              <a:t>mixins</a:t>
            </a:r>
            <a:r>
              <a:rPr lang="en-US" sz="1200" b="0" i="0" kern="1200" dirty="0" smtClean="0">
                <a:solidFill>
                  <a:schemeClr val="tx1"/>
                </a:solidFill>
                <a:effectLst/>
                <a:latin typeface="+mn-lt"/>
                <a:ea typeface="+mn-ea"/>
                <a:cs typeface="+mn-cs"/>
              </a:rPr>
              <a:t> without writing any boilerplate in languages that don't really support them. The problem is that you're declaring a polymorphic is-a relationship as a side effect, making your API more confusing and possibly adding ambiguity. Hence, newer languages like D and Ruby support </a:t>
            </a:r>
            <a:r>
              <a:rPr lang="en-US" sz="1200" b="0" i="0" kern="1200" dirty="0" err="1" smtClean="0">
                <a:solidFill>
                  <a:schemeClr val="tx1"/>
                </a:solidFill>
                <a:effectLst/>
                <a:latin typeface="+mn-lt"/>
                <a:ea typeface="+mn-ea"/>
                <a:cs typeface="+mn-cs"/>
              </a:rPr>
              <a:t>mixins</a:t>
            </a:r>
            <a:r>
              <a:rPr lang="en-US" sz="1200" b="0" i="0" kern="1200" dirty="0" smtClean="0">
                <a:solidFill>
                  <a:schemeClr val="tx1"/>
                </a:solidFill>
                <a:effectLst/>
                <a:latin typeface="+mn-lt"/>
                <a:ea typeface="+mn-ea"/>
                <a:cs typeface="+mn-cs"/>
              </a:rPr>
              <a:t> as native features, allowing a convenient way to add a bunch of functionality to a class without declaring a polymorphic is-a relationship.</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is never meant as stand alone class. They just add some functionality to the class you declare. In Python they can be easily applied by class decorators. For example you could decorate your class with Singleton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making your class a singleton.</a:t>
            </a:r>
            <a:r>
              <a:rPr lang="en-US" sz="1200" u="sng" kern="1200" dirty="0" smtClean="0">
                <a:solidFill>
                  <a:schemeClr val="tx1"/>
                </a:solidFill>
                <a:latin typeface="+mn-lt"/>
                <a:ea typeface="+mn-ea"/>
                <a:cs typeface="+mn-cs"/>
              </a:rPr>
              <a:t> </a:t>
            </a:r>
            <a:r>
              <a:rPr lang="en-US" sz="1200" u="sng" kern="1200" dirty="0" err="1" smtClean="0">
                <a:solidFill>
                  <a:schemeClr val="tx1"/>
                </a:solidFill>
                <a:latin typeface="+mn-lt"/>
                <a:ea typeface="+mn-ea"/>
                <a:cs typeface="+mn-cs"/>
              </a:rPr>
              <a:t>def</a:t>
            </a:r>
            <a:r>
              <a:rPr lang="en-US" sz="1200" u="sng" kern="1200" dirty="0" smtClean="0">
                <a:solidFill>
                  <a:schemeClr val="tx1"/>
                </a:solidFill>
                <a:latin typeface="+mn-lt"/>
                <a:ea typeface="+mn-ea"/>
                <a:cs typeface="+mn-cs"/>
              </a:rPr>
              <a:t> add(</a:t>
            </a:r>
            <a:r>
              <a:rPr lang="en-US" sz="1200" u="sng" kern="1200" dirty="0" err="1" smtClean="0">
                <a:solidFill>
                  <a:schemeClr val="tx1"/>
                </a:solidFill>
                <a:latin typeface="+mn-lt"/>
                <a:ea typeface="+mn-ea"/>
                <a:cs typeface="+mn-cs"/>
              </a:rPr>
              <a:t>a:Int,b:Int</a:t>
            </a:r>
            <a:r>
              <a:rPr lang="en-US" sz="1200" u="sng" kern="1200" dirty="0" smtClean="0">
                <a:solidFill>
                  <a:schemeClr val="tx1"/>
                </a:solidFill>
                <a:latin typeface="+mn-lt"/>
                <a:ea typeface="+mn-ea"/>
                <a:cs typeface="+mn-cs"/>
              </a:rPr>
              <a:t>):</a:t>
            </a:r>
            <a:r>
              <a:rPr lang="en-US" sz="1200" u="sng" kern="1200" dirty="0" err="1" smtClean="0">
                <a:solidFill>
                  <a:schemeClr val="tx1"/>
                </a:solidFill>
                <a:latin typeface="+mn-lt"/>
                <a:ea typeface="+mn-ea"/>
                <a:cs typeface="+mn-cs"/>
              </a:rPr>
              <a:t>Int</a:t>
            </a:r>
            <a:r>
              <a:rPr lang="en-US" sz="1200" u="sng" kern="1200" dirty="0" smtClean="0">
                <a:solidFill>
                  <a:schemeClr val="tx1"/>
                </a:solidFill>
                <a:latin typeface="+mn-lt"/>
                <a:ea typeface="+mn-ea"/>
                <a:cs typeface="+mn-cs"/>
              </a:rPr>
              <a:t> = a + b</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12</a:t>
            </a:fld>
            <a:endParaRPr lang="en-US"/>
          </a:p>
        </p:txBody>
      </p:sp>
    </p:spTree>
    <p:extLst>
      <p:ext uri="{BB962C8B-B14F-4D97-AF65-F5344CB8AC3E}">
        <p14:creationId xmlns:p14="http://schemas.microsoft.com/office/powerpoint/2010/main" val="1174226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mixin</a:t>
            </a:r>
            <a:r>
              <a:rPr lang="en-US" dirty="0" smtClean="0"/>
              <a:t> is apt when you're adding some behavior to your class. e.g. the ability to enumerate in case of a collection type. You can </a:t>
            </a:r>
            <a:r>
              <a:rPr lang="en-US" dirty="0" err="1" smtClean="0"/>
              <a:t>mixin</a:t>
            </a:r>
            <a:r>
              <a:rPr lang="en-US" dirty="0" smtClean="0"/>
              <a:t> as many sets of behavior into your class as you want. Its a nice way to reuse common code ; you basically get a bunch of methods for free.</a:t>
            </a:r>
          </a:p>
          <a:p>
            <a:endParaRPr lang="en-US" dirty="0" smtClean="0"/>
          </a:p>
          <a:p>
            <a:r>
              <a:rPr lang="en-US" sz="1200" b="0" i="0" kern="1200" dirty="0" smtClean="0">
                <a:solidFill>
                  <a:schemeClr val="tx1"/>
                </a:solidFill>
                <a:effectLst/>
                <a:latin typeface="+mn-lt"/>
                <a:ea typeface="+mn-ea"/>
                <a:cs typeface="+mn-cs"/>
              </a:rPr>
              <a:t>At a language-agnostic level, a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just adds functionality to a class, and is more for programmer convenience and to avoid code duplication. An abstract (base) class forms an is-a relationship and allows for polymorphism. One reason why inheritance is overused is that it's an easy way to implement </a:t>
            </a:r>
            <a:r>
              <a:rPr lang="en-US" sz="1200" b="0" i="0" kern="1200" dirty="0" err="1" smtClean="0">
                <a:solidFill>
                  <a:schemeClr val="tx1"/>
                </a:solidFill>
                <a:effectLst/>
                <a:latin typeface="+mn-lt"/>
                <a:ea typeface="+mn-ea"/>
                <a:cs typeface="+mn-cs"/>
              </a:rPr>
              <a:t>mixins</a:t>
            </a:r>
            <a:r>
              <a:rPr lang="en-US" sz="1200" b="0" i="0" kern="1200" dirty="0" smtClean="0">
                <a:solidFill>
                  <a:schemeClr val="tx1"/>
                </a:solidFill>
                <a:effectLst/>
                <a:latin typeface="+mn-lt"/>
                <a:ea typeface="+mn-ea"/>
                <a:cs typeface="+mn-cs"/>
              </a:rPr>
              <a:t> without writing any boilerplate in languages that don't really support them. The problem is that you're declaring a polymorphic is-a relationship as a side effect, making your API more confusing and possibly adding ambiguity. Hence, newer languages like D and Ruby support </a:t>
            </a:r>
            <a:r>
              <a:rPr lang="en-US" sz="1200" b="0" i="0" kern="1200" dirty="0" err="1" smtClean="0">
                <a:solidFill>
                  <a:schemeClr val="tx1"/>
                </a:solidFill>
                <a:effectLst/>
                <a:latin typeface="+mn-lt"/>
                <a:ea typeface="+mn-ea"/>
                <a:cs typeface="+mn-cs"/>
              </a:rPr>
              <a:t>mixins</a:t>
            </a:r>
            <a:r>
              <a:rPr lang="en-US" sz="1200" b="0" i="0" kern="1200" dirty="0" smtClean="0">
                <a:solidFill>
                  <a:schemeClr val="tx1"/>
                </a:solidFill>
                <a:effectLst/>
                <a:latin typeface="+mn-lt"/>
                <a:ea typeface="+mn-ea"/>
                <a:cs typeface="+mn-cs"/>
              </a:rPr>
              <a:t> as native features, allowing a convenient way to add a bunch of functionality to a class without declaring a polymorphic is-a relationship.</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is never meant as stand alone class. They just add some functionality to the class you declare. In Python they can be easily applied by class decorators. For example you could decorate your class with Singleton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making your class a singleton.</a:t>
            </a:r>
            <a:r>
              <a:rPr lang="en-US" sz="1200" u="sng" kern="1200" dirty="0" smtClean="0">
                <a:solidFill>
                  <a:schemeClr val="tx1"/>
                </a:solidFill>
                <a:latin typeface="+mn-lt"/>
                <a:ea typeface="+mn-ea"/>
                <a:cs typeface="+mn-cs"/>
              </a:rPr>
              <a:t> </a:t>
            </a:r>
            <a:r>
              <a:rPr lang="en-US" sz="1200" u="sng" kern="1200" dirty="0" err="1" smtClean="0">
                <a:solidFill>
                  <a:schemeClr val="tx1"/>
                </a:solidFill>
                <a:latin typeface="+mn-lt"/>
                <a:ea typeface="+mn-ea"/>
                <a:cs typeface="+mn-cs"/>
              </a:rPr>
              <a:t>def</a:t>
            </a:r>
            <a:r>
              <a:rPr lang="en-US" sz="1200" u="sng" kern="1200" dirty="0" smtClean="0">
                <a:solidFill>
                  <a:schemeClr val="tx1"/>
                </a:solidFill>
                <a:latin typeface="+mn-lt"/>
                <a:ea typeface="+mn-ea"/>
                <a:cs typeface="+mn-cs"/>
              </a:rPr>
              <a:t> add(</a:t>
            </a:r>
            <a:r>
              <a:rPr lang="en-US" sz="1200" u="sng" kern="1200" dirty="0" err="1" smtClean="0">
                <a:solidFill>
                  <a:schemeClr val="tx1"/>
                </a:solidFill>
                <a:latin typeface="+mn-lt"/>
                <a:ea typeface="+mn-ea"/>
                <a:cs typeface="+mn-cs"/>
              </a:rPr>
              <a:t>a:Int,b:Int</a:t>
            </a:r>
            <a:r>
              <a:rPr lang="en-US" sz="1200" u="sng" kern="1200" dirty="0" smtClean="0">
                <a:solidFill>
                  <a:schemeClr val="tx1"/>
                </a:solidFill>
                <a:latin typeface="+mn-lt"/>
                <a:ea typeface="+mn-ea"/>
                <a:cs typeface="+mn-cs"/>
              </a:rPr>
              <a:t>):</a:t>
            </a:r>
            <a:r>
              <a:rPr lang="en-US" sz="1200" u="sng" kern="1200" dirty="0" err="1" smtClean="0">
                <a:solidFill>
                  <a:schemeClr val="tx1"/>
                </a:solidFill>
                <a:latin typeface="+mn-lt"/>
                <a:ea typeface="+mn-ea"/>
                <a:cs typeface="+mn-cs"/>
              </a:rPr>
              <a:t>Int</a:t>
            </a:r>
            <a:r>
              <a:rPr lang="en-US" sz="1200" u="sng" kern="1200" dirty="0" smtClean="0">
                <a:solidFill>
                  <a:schemeClr val="tx1"/>
                </a:solidFill>
                <a:latin typeface="+mn-lt"/>
                <a:ea typeface="+mn-ea"/>
                <a:cs typeface="+mn-cs"/>
              </a:rPr>
              <a:t> = a + b</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13</a:t>
            </a:fld>
            <a:endParaRPr lang="en-US"/>
          </a:p>
        </p:txBody>
      </p:sp>
    </p:spTree>
    <p:extLst>
      <p:ext uri="{BB962C8B-B14F-4D97-AF65-F5344CB8AC3E}">
        <p14:creationId xmlns:p14="http://schemas.microsoft.com/office/powerpoint/2010/main" val="800761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mixin</a:t>
            </a:r>
            <a:r>
              <a:rPr lang="en-US" dirty="0" smtClean="0"/>
              <a:t> is apt when you're adding some behavior to your class. e.g. the ability to enumerate in case of a collection type. You can </a:t>
            </a:r>
            <a:r>
              <a:rPr lang="en-US" dirty="0" err="1" smtClean="0"/>
              <a:t>mixin</a:t>
            </a:r>
            <a:r>
              <a:rPr lang="en-US" dirty="0" smtClean="0"/>
              <a:t> as many sets of behavior into your class as you want. Its a nice way to reuse common code ; you basically get a bunch of methods for free.</a:t>
            </a:r>
          </a:p>
          <a:p>
            <a:endParaRPr lang="en-US" dirty="0" smtClean="0"/>
          </a:p>
          <a:p>
            <a:r>
              <a:rPr lang="en-US" sz="1200" b="0" i="0" kern="1200" dirty="0" smtClean="0">
                <a:solidFill>
                  <a:schemeClr val="tx1"/>
                </a:solidFill>
                <a:effectLst/>
                <a:latin typeface="+mn-lt"/>
                <a:ea typeface="+mn-ea"/>
                <a:cs typeface="+mn-cs"/>
              </a:rPr>
              <a:t>At a language-agnostic level, a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just adds functionality to a class, and is more for programmer convenience and to avoid code duplication. An abstract (base) class forms an is-a relationship and allows for polymorphism. One reason why inheritance is overused is that it's an easy way to implement </a:t>
            </a:r>
            <a:r>
              <a:rPr lang="en-US" sz="1200" b="0" i="0" kern="1200" dirty="0" err="1" smtClean="0">
                <a:solidFill>
                  <a:schemeClr val="tx1"/>
                </a:solidFill>
                <a:effectLst/>
                <a:latin typeface="+mn-lt"/>
                <a:ea typeface="+mn-ea"/>
                <a:cs typeface="+mn-cs"/>
              </a:rPr>
              <a:t>mixins</a:t>
            </a:r>
            <a:r>
              <a:rPr lang="en-US" sz="1200" b="0" i="0" kern="1200" dirty="0" smtClean="0">
                <a:solidFill>
                  <a:schemeClr val="tx1"/>
                </a:solidFill>
                <a:effectLst/>
                <a:latin typeface="+mn-lt"/>
                <a:ea typeface="+mn-ea"/>
                <a:cs typeface="+mn-cs"/>
              </a:rPr>
              <a:t> without writing any boilerplate in languages that don't really support them. The problem is that you're declaring a polymorphic is-a relationship as a side effect, making your API more confusing and possibly adding ambiguity. Hence, newer languages like D and Ruby support </a:t>
            </a:r>
            <a:r>
              <a:rPr lang="en-US" sz="1200" b="0" i="0" kern="1200" dirty="0" err="1" smtClean="0">
                <a:solidFill>
                  <a:schemeClr val="tx1"/>
                </a:solidFill>
                <a:effectLst/>
                <a:latin typeface="+mn-lt"/>
                <a:ea typeface="+mn-ea"/>
                <a:cs typeface="+mn-cs"/>
              </a:rPr>
              <a:t>mixins</a:t>
            </a:r>
            <a:r>
              <a:rPr lang="en-US" sz="1200" b="0" i="0" kern="1200" dirty="0" smtClean="0">
                <a:solidFill>
                  <a:schemeClr val="tx1"/>
                </a:solidFill>
                <a:effectLst/>
                <a:latin typeface="+mn-lt"/>
                <a:ea typeface="+mn-ea"/>
                <a:cs typeface="+mn-cs"/>
              </a:rPr>
              <a:t> as native features, allowing a convenient way to add a bunch of functionality to a class without declaring a polymorphic is-a relationship.</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is never meant as stand alone class. They just add some functionality to the class you declare. In Python they can be easily applied by class decorators. For example you could decorate your class with Singleton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making your class a singleton.</a:t>
            </a:r>
            <a:r>
              <a:rPr lang="en-US" sz="1200" u="sng" kern="1200" dirty="0" smtClean="0">
                <a:solidFill>
                  <a:schemeClr val="tx1"/>
                </a:solidFill>
                <a:latin typeface="+mn-lt"/>
                <a:ea typeface="+mn-ea"/>
                <a:cs typeface="+mn-cs"/>
              </a:rPr>
              <a:t> </a:t>
            </a:r>
            <a:r>
              <a:rPr lang="en-US" sz="1200" u="sng" kern="1200" dirty="0" err="1" smtClean="0">
                <a:solidFill>
                  <a:schemeClr val="tx1"/>
                </a:solidFill>
                <a:latin typeface="+mn-lt"/>
                <a:ea typeface="+mn-ea"/>
                <a:cs typeface="+mn-cs"/>
              </a:rPr>
              <a:t>def</a:t>
            </a:r>
            <a:r>
              <a:rPr lang="en-US" sz="1200" u="sng" kern="1200" dirty="0" smtClean="0">
                <a:solidFill>
                  <a:schemeClr val="tx1"/>
                </a:solidFill>
                <a:latin typeface="+mn-lt"/>
                <a:ea typeface="+mn-ea"/>
                <a:cs typeface="+mn-cs"/>
              </a:rPr>
              <a:t> add(</a:t>
            </a:r>
            <a:r>
              <a:rPr lang="en-US" sz="1200" u="sng" kern="1200" dirty="0" err="1" smtClean="0">
                <a:solidFill>
                  <a:schemeClr val="tx1"/>
                </a:solidFill>
                <a:latin typeface="+mn-lt"/>
                <a:ea typeface="+mn-ea"/>
                <a:cs typeface="+mn-cs"/>
              </a:rPr>
              <a:t>a:Int,b:Int</a:t>
            </a:r>
            <a:r>
              <a:rPr lang="en-US" sz="1200" u="sng" kern="1200" dirty="0" smtClean="0">
                <a:solidFill>
                  <a:schemeClr val="tx1"/>
                </a:solidFill>
                <a:latin typeface="+mn-lt"/>
                <a:ea typeface="+mn-ea"/>
                <a:cs typeface="+mn-cs"/>
              </a:rPr>
              <a:t>):</a:t>
            </a:r>
            <a:r>
              <a:rPr lang="en-US" sz="1200" u="sng" kern="1200" dirty="0" err="1" smtClean="0">
                <a:solidFill>
                  <a:schemeClr val="tx1"/>
                </a:solidFill>
                <a:latin typeface="+mn-lt"/>
                <a:ea typeface="+mn-ea"/>
                <a:cs typeface="+mn-cs"/>
              </a:rPr>
              <a:t>Int</a:t>
            </a:r>
            <a:r>
              <a:rPr lang="en-US" sz="1200" u="sng" kern="1200" dirty="0" smtClean="0">
                <a:solidFill>
                  <a:schemeClr val="tx1"/>
                </a:solidFill>
                <a:latin typeface="+mn-lt"/>
                <a:ea typeface="+mn-ea"/>
                <a:cs typeface="+mn-cs"/>
              </a:rPr>
              <a:t> = a + b</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14</a:t>
            </a:fld>
            <a:endParaRPr lang="en-US"/>
          </a:p>
        </p:txBody>
      </p:sp>
    </p:spTree>
    <p:extLst>
      <p:ext uri="{BB962C8B-B14F-4D97-AF65-F5344CB8AC3E}">
        <p14:creationId xmlns:p14="http://schemas.microsoft.com/office/powerpoint/2010/main" val="3400776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type </a:t>
            </a:r>
            <a:r>
              <a:rPr lang="en-US" sz="1200" kern="1200" dirty="0" err="1" smtClean="0">
                <a:solidFill>
                  <a:schemeClr val="tx1"/>
                </a:solidFill>
                <a:effectLst/>
                <a:latin typeface="+mn-lt"/>
                <a:ea typeface="+mn-ea"/>
                <a:cs typeface="+mn-cs"/>
              </a:rPr>
              <a:t>Str</a:t>
            </a:r>
            <a:r>
              <a:rPr lang="en-US" sz="1200" kern="1200" dirty="0" smtClean="0">
                <a:solidFill>
                  <a:schemeClr val="tx1"/>
                </a:solidFill>
                <a:effectLst/>
                <a:latin typeface="+mn-lt"/>
                <a:ea typeface="+mn-ea"/>
                <a:cs typeface="+mn-cs"/>
              </a:rPr>
              <a:t> = String defined type alias </a:t>
            </a:r>
            <a:r>
              <a:rPr lang="en-US" sz="1200" kern="1200" dirty="0" err="1" smtClean="0">
                <a:solidFill>
                  <a:schemeClr val="tx1"/>
                </a:solidFill>
                <a:effectLst/>
                <a:latin typeface="+mn-lt"/>
                <a:ea typeface="+mn-ea"/>
                <a:cs typeface="+mn-cs"/>
              </a:rPr>
              <a:t>Str</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15</a:t>
            </a:fld>
            <a:endParaRPr lang="en-US"/>
          </a:p>
        </p:txBody>
      </p:sp>
    </p:spTree>
    <p:extLst>
      <p:ext uri="{BB962C8B-B14F-4D97-AF65-F5344CB8AC3E}">
        <p14:creationId xmlns:p14="http://schemas.microsoft.com/office/powerpoint/2010/main" val="1373781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type </a:t>
            </a:r>
            <a:r>
              <a:rPr lang="en-US" sz="1200" kern="1200" dirty="0" err="1" smtClean="0">
                <a:solidFill>
                  <a:schemeClr val="tx1"/>
                </a:solidFill>
                <a:effectLst/>
                <a:latin typeface="+mn-lt"/>
                <a:ea typeface="+mn-ea"/>
                <a:cs typeface="+mn-cs"/>
              </a:rPr>
              <a:t>Str</a:t>
            </a:r>
            <a:r>
              <a:rPr lang="en-US" sz="1200" kern="1200" dirty="0" smtClean="0">
                <a:solidFill>
                  <a:schemeClr val="tx1"/>
                </a:solidFill>
                <a:effectLst/>
                <a:latin typeface="+mn-lt"/>
                <a:ea typeface="+mn-ea"/>
                <a:cs typeface="+mn-cs"/>
              </a:rPr>
              <a:t> = String defined type alias </a:t>
            </a:r>
            <a:r>
              <a:rPr lang="en-US" sz="1200" kern="1200" dirty="0" err="1" smtClean="0">
                <a:solidFill>
                  <a:schemeClr val="tx1"/>
                </a:solidFill>
                <a:effectLst/>
                <a:latin typeface="+mn-lt"/>
                <a:ea typeface="+mn-ea"/>
                <a:cs typeface="+mn-cs"/>
              </a:rPr>
              <a:t>Str</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16</a:t>
            </a:fld>
            <a:endParaRPr lang="en-US"/>
          </a:p>
        </p:txBody>
      </p:sp>
    </p:spTree>
    <p:extLst>
      <p:ext uri="{BB962C8B-B14F-4D97-AF65-F5344CB8AC3E}">
        <p14:creationId xmlns:p14="http://schemas.microsoft.com/office/powerpoint/2010/main" val="3024387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type </a:t>
            </a:r>
            <a:r>
              <a:rPr lang="en-US" sz="1200" kern="1200" dirty="0" err="1" smtClean="0">
                <a:solidFill>
                  <a:schemeClr val="tx1"/>
                </a:solidFill>
                <a:effectLst/>
                <a:latin typeface="+mn-lt"/>
                <a:ea typeface="+mn-ea"/>
                <a:cs typeface="+mn-cs"/>
              </a:rPr>
              <a:t>Str</a:t>
            </a:r>
            <a:r>
              <a:rPr lang="en-US" sz="1200" kern="1200" dirty="0" smtClean="0">
                <a:solidFill>
                  <a:schemeClr val="tx1"/>
                </a:solidFill>
                <a:effectLst/>
                <a:latin typeface="+mn-lt"/>
                <a:ea typeface="+mn-ea"/>
                <a:cs typeface="+mn-cs"/>
              </a:rPr>
              <a:t> = String defined type alias </a:t>
            </a:r>
            <a:r>
              <a:rPr lang="en-US" sz="1200" kern="1200" dirty="0" err="1" smtClean="0">
                <a:solidFill>
                  <a:schemeClr val="tx1"/>
                </a:solidFill>
                <a:effectLst/>
                <a:latin typeface="+mn-lt"/>
                <a:ea typeface="+mn-ea"/>
                <a:cs typeface="+mn-cs"/>
              </a:rPr>
              <a:t>Str</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17</a:t>
            </a:fld>
            <a:endParaRPr lang="en-US"/>
          </a:p>
        </p:txBody>
      </p:sp>
    </p:spTree>
    <p:extLst>
      <p:ext uri="{BB962C8B-B14F-4D97-AF65-F5344CB8AC3E}">
        <p14:creationId xmlns:p14="http://schemas.microsoft.com/office/powerpoint/2010/main" val="3130888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type </a:t>
            </a:r>
            <a:r>
              <a:rPr lang="en-US" sz="1200" kern="1200" dirty="0" err="1" smtClean="0">
                <a:solidFill>
                  <a:schemeClr val="tx1"/>
                </a:solidFill>
                <a:effectLst/>
                <a:latin typeface="+mn-lt"/>
                <a:ea typeface="+mn-ea"/>
                <a:cs typeface="+mn-cs"/>
              </a:rPr>
              <a:t>Str</a:t>
            </a:r>
            <a:r>
              <a:rPr lang="en-US" sz="1200" kern="1200" dirty="0" smtClean="0">
                <a:solidFill>
                  <a:schemeClr val="tx1"/>
                </a:solidFill>
                <a:effectLst/>
                <a:latin typeface="+mn-lt"/>
                <a:ea typeface="+mn-ea"/>
                <a:cs typeface="+mn-cs"/>
              </a:rPr>
              <a:t> = String defined type alias </a:t>
            </a:r>
            <a:r>
              <a:rPr lang="en-US" sz="1200" kern="1200" dirty="0" err="1" smtClean="0">
                <a:solidFill>
                  <a:schemeClr val="tx1"/>
                </a:solidFill>
                <a:effectLst/>
                <a:latin typeface="+mn-lt"/>
                <a:ea typeface="+mn-ea"/>
                <a:cs typeface="+mn-cs"/>
              </a:rPr>
              <a:t>Str</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18</a:t>
            </a:fld>
            <a:endParaRPr lang="en-US"/>
          </a:p>
        </p:txBody>
      </p:sp>
    </p:spTree>
    <p:extLst>
      <p:ext uri="{BB962C8B-B14F-4D97-AF65-F5344CB8AC3E}">
        <p14:creationId xmlns:p14="http://schemas.microsoft.com/office/powerpoint/2010/main" val="3569207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99C5B11-6607-4EFE-9B3F-FCF805DD55B2}"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1626254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C5B11-6607-4EFE-9B3F-FCF805DD55B2}"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343154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C5B11-6607-4EFE-9B3F-FCF805DD55B2}"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01878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C5B11-6607-4EFE-9B3F-FCF805DD55B2}"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3296182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C5B11-6607-4EFE-9B3F-FCF805DD55B2}"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7338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C5B11-6607-4EFE-9B3F-FCF805DD55B2}"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2406838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9C5B11-6607-4EFE-9B3F-FCF805DD55B2}"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1637167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9C5B11-6607-4EFE-9B3F-FCF805DD55B2}"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131496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9C5B11-6607-4EFE-9B3F-FCF805DD55B2}"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779689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C5B11-6607-4EFE-9B3F-FCF805DD55B2}"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73577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9C5B11-6607-4EFE-9B3F-FCF805DD55B2}"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15552737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9C5B11-6607-4EFE-9B3F-FCF805DD55B2}" type="datetimeFigureOut">
              <a:rPr lang="en-US" smtClean="0"/>
              <a:t>5/4/2016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55890115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9C5B11-6607-4EFE-9B3F-FCF805DD55B2}" type="datetimeFigureOut">
              <a:rPr lang="en-US" smtClean="0"/>
              <a:t>5/4/2016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4185987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9C5B11-6607-4EFE-9B3F-FCF805DD55B2}" type="datetimeFigureOut">
              <a:rPr lang="en-US" smtClean="0"/>
              <a:t>5/4/2016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238233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9C5B11-6607-4EFE-9B3F-FCF805DD55B2}"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320969833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9C5B11-6607-4EFE-9B3F-FCF805DD55B2}"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2690478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99C5B11-6607-4EFE-9B3F-FCF805DD55B2}" type="datetimeFigureOut">
              <a:rPr lang="en-US" smtClean="0"/>
              <a:t>5/4/2016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00D7B6C-318C-401E-92E0-2E85CFA2444B}" type="slidenum">
              <a:rPr lang="en-US" smtClean="0"/>
              <a:t>‹#›</a:t>
            </a:fld>
            <a:endParaRPr lang="en-US"/>
          </a:p>
        </p:txBody>
      </p:sp>
    </p:spTree>
    <p:extLst>
      <p:ext uri="{BB962C8B-B14F-4D97-AF65-F5344CB8AC3E}">
        <p14:creationId xmlns:p14="http://schemas.microsoft.com/office/powerpoint/2010/main" val="120327141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scalatest.org/user_guide/using_assertions" TargetMode="External"/><Relationship Id="rId2" Type="http://schemas.openxmlformats.org/officeDocument/2006/relationships/hyperlink" Target="http://scala-exercises.47deg.com/koans#assertsa/s-99/" TargetMode="External"/><Relationship Id="rId1" Type="http://schemas.openxmlformats.org/officeDocument/2006/relationships/slideLayout" Target="../slideLayouts/slideLayout2.xml"/><Relationship Id="rId5" Type="http://schemas.openxmlformats.org/officeDocument/2006/relationships/hyperlink" Target="http://stackoverflow.com/questions/218025/what-is-the-difference-between-currying-and-partial-application" TargetMode="External"/><Relationship Id="rId4" Type="http://schemas.openxmlformats.org/officeDocument/2006/relationships/hyperlink" Target="http://www.vasinov.com/blog/on-currying-and-partial-function-applic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scala-lang.org/api/2.7.2/scala/Boolean.html" TargetMode="External"/><Relationship Id="rId2" Type="http://schemas.openxmlformats.org/officeDocument/2006/relationships/hyperlink" Target="http://www.scala-lang.org/api/2.7.2/scala/Any.html" TargetMode="External"/><Relationship Id="rId1" Type="http://schemas.openxmlformats.org/officeDocument/2006/relationships/slideLayout" Target="../slideLayouts/slideLayout2.xml"/><Relationship Id="rId6" Type="http://schemas.openxmlformats.org/officeDocument/2006/relationships/hyperlink" Target="http://www.scala-lang.org/api/2.7.2/scala/Any.html#equals%28Any%29" TargetMode="External"/><Relationship Id="rId5" Type="http://schemas.openxmlformats.org/officeDocument/2006/relationships/hyperlink" Target="http://www.scala-lang.org/api/2.7.2/scala/Int.html" TargetMode="External"/><Relationship Id="rId4" Type="http://schemas.openxmlformats.org/officeDocument/2006/relationships/hyperlink" Target="http://en.wikipedia.org/wiki/Equivalence_rela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662342"/>
          </a:xfrm>
        </p:spPr>
        <p:txBody>
          <a:bodyPr/>
          <a:lstStyle/>
          <a:p>
            <a:pPr algn="ctr"/>
            <a:r>
              <a:rPr lang="en-US" dirty="0" smtClean="0">
                <a:solidFill>
                  <a:srgbClr val="7030A0"/>
                </a:solidFill>
                <a:latin typeface="Agency FB" panose="020B0503020202020204" pitchFamily="34" charset="0"/>
              </a:rPr>
              <a:t>Scala</a:t>
            </a:r>
            <a:endParaRPr lang="en-US" dirty="0">
              <a:solidFill>
                <a:srgbClr val="7030A0"/>
              </a:solidFill>
              <a:latin typeface="Agency FB" panose="020B0503020202020204" pitchFamily="34"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40594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816428"/>
          </a:xfrm>
        </p:spPr>
        <p:txBody>
          <a:bodyPr>
            <a:normAutofit fontScale="90000"/>
          </a:bodyPr>
          <a:lstStyle/>
          <a:p>
            <a:pPr algn="ctr"/>
            <a:r>
              <a:rPr lang="en-US" sz="4000" dirty="0">
                <a:solidFill>
                  <a:srgbClr val="7030A0"/>
                </a:solidFill>
              </a:rPr>
              <a:t>Scala </a:t>
            </a:r>
            <a:r>
              <a:rPr lang="en-US" sz="4000" dirty="0" smtClean="0">
                <a:solidFill>
                  <a:srgbClr val="7030A0"/>
                </a:solidFill>
              </a:rPr>
              <a:t>Methods</a:t>
            </a:r>
            <a:r>
              <a:rPr lang="en-US" b="1" dirty="0"/>
              <a:t/>
            </a:r>
            <a:br>
              <a:rPr lang="en-US" b="1" dirty="0"/>
            </a:br>
            <a:endParaRPr lang="en-US" dirty="0"/>
          </a:p>
        </p:txBody>
      </p:sp>
      <p:sp>
        <p:nvSpPr>
          <p:cNvPr id="3" name="Content Placeholder 2"/>
          <p:cNvSpPr>
            <a:spLocks noGrp="1"/>
          </p:cNvSpPr>
          <p:nvPr>
            <p:ph idx="1"/>
          </p:nvPr>
        </p:nvSpPr>
        <p:spPr>
          <a:xfrm>
            <a:off x="677334" y="849086"/>
            <a:ext cx="8596668" cy="5519057"/>
          </a:xfrm>
        </p:spPr>
        <p:txBody>
          <a:bodyPr>
            <a:normAutofit/>
          </a:bodyPr>
          <a:lstStyle/>
          <a:p>
            <a:pPr marL="0" indent="0">
              <a:spcBef>
                <a:spcPts val="0"/>
              </a:spcBef>
              <a:buNone/>
            </a:pPr>
            <a:r>
              <a:rPr lang="en-US" sz="1300" dirty="0" err="1" smtClean="0">
                <a:solidFill>
                  <a:schemeClr val="dk1"/>
                </a:solidFill>
              </a:rPr>
              <a:t>def</a:t>
            </a:r>
            <a:r>
              <a:rPr lang="en-US" sz="1300" dirty="0" smtClean="0">
                <a:solidFill>
                  <a:schemeClr val="dk1"/>
                </a:solidFill>
              </a:rPr>
              <a:t> </a:t>
            </a:r>
            <a:r>
              <a:rPr lang="en-US" sz="1300" dirty="0">
                <a:solidFill>
                  <a:schemeClr val="dk1"/>
                </a:solidFill>
              </a:rPr>
              <a:t>ellipse(original: String, </a:t>
            </a:r>
            <a:r>
              <a:rPr lang="en-US" sz="1300" dirty="0" err="1">
                <a:solidFill>
                  <a:schemeClr val="dk1"/>
                </a:solidFill>
              </a:rPr>
              <a:t>maxLength</a:t>
            </a:r>
            <a:r>
              <a:rPr lang="en-US" sz="1300" dirty="0">
                <a:solidFill>
                  <a:schemeClr val="dk1"/>
                </a:solidFill>
              </a:rPr>
              <a:t>: </a:t>
            </a:r>
            <a:r>
              <a:rPr lang="en-US" sz="1300" dirty="0" err="1">
                <a:solidFill>
                  <a:schemeClr val="dk1"/>
                </a:solidFill>
              </a:rPr>
              <a:t>Int</a:t>
            </a:r>
            <a:r>
              <a:rPr lang="en-US" sz="1300" dirty="0">
                <a:solidFill>
                  <a:schemeClr val="dk1"/>
                </a:solidFill>
              </a:rPr>
              <a:t>) : String = {</a:t>
            </a:r>
          </a:p>
          <a:p>
            <a:pPr marL="0" indent="0">
              <a:spcBef>
                <a:spcPts val="0"/>
              </a:spcBef>
              <a:buNone/>
            </a:pPr>
            <a:r>
              <a:rPr lang="en-US" sz="1300" dirty="0">
                <a:solidFill>
                  <a:schemeClr val="dk1"/>
                </a:solidFill>
              </a:rPr>
              <a:t>    </a:t>
            </a:r>
            <a:r>
              <a:rPr lang="en-US" sz="1300" dirty="0" smtClean="0">
                <a:solidFill>
                  <a:schemeClr val="dk1"/>
                </a:solidFill>
              </a:rPr>
              <a:t>			return </a:t>
            </a:r>
            <a:r>
              <a:rPr lang="en-US" sz="1300" dirty="0">
                <a:solidFill>
                  <a:schemeClr val="dk1"/>
                </a:solidFill>
              </a:rPr>
              <a:t>"Not implemented yet";</a:t>
            </a:r>
          </a:p>
          <a:p>
            <a:pPr marL="0" indent="0">
              <a:spcBef>
                <a:spcPts val="0"/>
              </a:spcBef>
              <a:buNone/>
            </a:pPr>
            <a:r>
              <a:rPr lang="en-US" sz="1300" dirty="0" smtClean="0">
                <a:solidFill>
                  <a:schemeClr val="dk1"/>
                </a:solidFill>
              </a:rPr>
              <a:t>		}</a:t>
            </a:r>
          </a:p>
          <a:p>
            <a:pPr marL="0" indent="0">
              <a:spcBef>
                <a:spcPts val="0"/>
              </a:spcBef>
              <a:buNone/>
            </a:pPr>
            <a:endParaRPr lang="en-US" sz="1300" dirty="0">
              <a:solidFill>
                <a:schemeClr val="dk1"/>
              </a:solidFill>
            </a:endParaRPr>
          </a:p>
          <a:p>
            <a:pPr marL="0" indent="0">
              <a:spcBef>
                <a:spcPts val="0"/>
              </a:spcBef>
              <a:buNone/>
            </a:pPr>
            <a:r>
              <a:rPr lang="en-US" sz="1300" dirty="0" smtClean="0">
                <a:solidFill>
                  <a:schemeClr val="dk1"/>
                </a:solidFill>
              </a:rPr>
              <a:t>Can be reduced to </a:t>
            </a:r>
          </a:p>
          <a:p>
            <a:pPr marL="0" indent="0">
              <a:spcBef>
                <a:spcPts val="0"/>
              </a:spcBef>
              <a:buNone/>
            </a:pPr>
            <a:endParaRPr lang="en-US" sz="1300" dirty="0">
              <a:solidFill>
                <a:schemeClr val="dk1"/>
              </a:solidFill>
            </a:endParaRPr>
          </a:p>
          <a:p>
            <a:pPr marL="0" indent="0">
              <a:spcBef>
                <a:spcPts val="0"/>
              </a:spcBef>
              <a:buNone/>
            </a:pPr>
            <a:r>
              <a:rPr lang="en-US" sz="1300" dirty="0" err="1">
                <a:solidFill>
                  <a:schemeClr val="dk1"/>
                </a:solidFill>
              </a:rPr>
              <a:t>def</a:t>
            </a:r>
            <a:r>
              <a:rPr lang="en-US" sz="1300" dirty="0">
                <a:solidFill>
                  <a:schemeClr val="dk1"/>
                </a:solidFill>
              </a:rPr>
              <a:t> ellipse(original: String, </a:t>
            </a:r>
            <a:r>
              <a:rPr lang="en-US" sz="1300" dirty="0" err="1">
                <a:solidFill>
                  <a:schemeClr val="dk1"/>
                </a:solidFill>
              </a:rPr>
              <a:t>maxLength</a:t>
            </a:r>
            <a:r>
              <a:rPr lang="en-US" sz="1300" dirty="0">
                <a:solidFill>
                  <a:schemeClr val="dk1"/>
                </a:solidFill>
              </a:rPr>
              <a:t>: </a:t>
            </a:r>
            <a:r>
              <a:rPr lang="en-US" sz="1300" dirty="0" err="1">
                <a:solidFill>
                  <a:schemeClr val="dk1"/>
                </a:solidFill>
              </a:rPr>
              <a:t>Int</a:t>
            </a:r>
            <a:r>
              <a:rPr lang="en-US" sz="1300" dirty="0">
                <a:solidFill>
                  <a:schemeClr val="dk1"/>
                </a:solidFill>
              </a:rPr>
              <a:t>) = {</a:t>
            </a:r>
          </a:p>
          <a:p>
            <a:pPr marL="0" indent="0">
              <a:spcBef>
                <a:spcPts val="0"/>
              </a:spcBef>
              <a:buNone/>
            </a:pPr>
            <a:r>
              <a:rPr lang="en-US" sz="1300" dirty="0">
                <a:solidFill>
                  <a:schemeClr val="dk1"/>
                </a:solidFill>
              </a:rPr>
              <a:t>    "Not implemented yet";</a:t>
            </a:r>
          </a:p>
          <a:p>
            <a:pPr marL="0" indent="0">
              <a:spcBef>
                <a:spcPts val="0"/>
              </a:spcBef>
              <a:buNone/>
            </a:pPr>
            <a:r>
              <a:rPr lang="en-US" sz="1300" dirty="0" smtClean="0">
                <a:solidFill>
                  <a:schemeClr val="dk1"/>
                </a:solidFill>
              </a:rPr>
              <a:t>}</a:t>
            </a:r>
          </a:p>
          <a:p>
            <a:pPr marL="0" indent="0">
              <a:spcBef>
                <a:spcPts val="0"/>
              </a:spcBef>
              <a:buNone/>
            </a:pPr>
            <a:endParaRPr lang="en-US" sz="1300" dirty="0">
              <a:solidFill>
                <a:schemeClr val="dk1"/>
              </a:solidFill>
            </a:endParaRPr>
          </a:p>
          <a:p>
            <a:pPr marL="0" indent="0">
              <a:spcBef>
                <a:spcPts val="0"/>
              </a:spcBef>
              <a:buNone/>
            </a:pPr>
            <a:endParaRPr lang="en-US" sz="1300" dirty="0" smtClean="0">
              <a:solidFill>
                <a:schemeClr val="dk1"/>
              </a:solidFill>
            </a:endParaRPr>
          </a:p>
          <a:p>
            <a:pPr>
              <a:spcBef>
                <a:spcPts val="0"/>
              </a:spcBef>
              <a:buFont typeface="Wingdings" panose="05000000000000000000" pitchFamily="2" charset="2"/>
              <a:buChar char="§"/>
            </a:pPr>
            <a:r>
              <a:rPr lang="en-US" dirty="0"/>
              <a:t>Return type is </a:t>
            </a:r>
            <a:r>
              <a:rPr lang="en-US" dirty="0" smtClean="0"/>
              <a:t>understood : no need to mention specifically</a:t>
            </a:r>
          </a:p>
          <a:p>
            <a:pPr>
              <a:spcBef>
                <a:spcPts val="0"/>
              </a:spcBef>
              <a:buFont typeface="Wingdings" panose="05000000000000000000" pitchFamily="2" charset="2"/>
              <a:buChar char="§"/>
            </a:pPr>
            <a:r>
              <a:rPr lang="en-US" dirty="0" smtClean="0"/>
              <a:t>“return” keyword is also not needed.</a:t>
            </a:r>
          </a:p>
          <a:p>
            <a:pPr>
              <a:spcBef>
                <a:spcPts val="0"/>
              </a:spcBef>
              <a:buFont typeface="Wingdings" panose="05000000000000000000" pitchFamily="2" charset="2"/>
              <a:buChar char="§"/>
            </a:pPr>
            <a:r>
              <a:rPr lang="en-US" dirty="0" smtClean="0"/>
              <a:t>Parameters are must</a:t>
            </a:r>
          </a:p>
          <a:p>
            <a:pPr>
              <a:spcBef>
                <a:spcPts val="0"/>
              </a:spcBef>
              <a:buFont typeface="Wingdings" panose="05000000000000000000" pitchFamily="2" charset="2"/>
              <a:buChar char="§"/>
            </a:pPr>
            <a:r>
              <a:rPr lang="en-US" dirty="0"/>
              <a:t>If </a:t>
            </a:r>
            <a:r>
              <a:rPr lang="en-US" dirty="0" smtClean="0"/>
              <a:t> the return type is Unit then you can omit </a:t>
            </a:r>
            <a:r>
              <a:rPr lang="en-US" dirty="0"/>
              <a:t>the '=', </a:t>
            </a:r>
            <a:r>
              <a:rPr lang="en-US" dirty="0" smtClean="0"/>
              <a:t>you </a:t>
            </a:r>
            <a:r>
              <a:rPr lang="en-US" dirty="0"/>
              <a:t>should include the '='</a:t>
            </a:r>
          </a:p>
          <a:p>
            <a:pPr marL="0" indent="0">
              <a:spcBef>
                <a:spcPts val="0"/>
              </a:spcBef>
              <a:buNone/>
            </a:pPr>
            <a:endParaRPr lang="en-US" sz="1300" dirty="0"/>
          </a:p>
          <a:p>
            <a:pPr marL="0" indent="0">
              <a:spcBef>
                <a:spcPts val="0"/>
              </a:spcBef>
              <a:buNone/>
            </a:pPr>
            <a:endParaRPr lang="en-US" sz="1300" dirty="0">
              <a:solidFill>
                <a:schemeClr val="dk1"/>
              </a:solidFill>
            </a:endParaRPr>
          </a:p>
          <a:p>
            <a:endParaRPr lang="en-US" dirty="0"/>
          </a:p>
        </p:txBody>
      </p:sp>
    </p:spTree>
    <p:extLst>
      <p:ext uri="{BB962C8B-B14F-4D97-AF65-F5344CB8AC3E}">
        <p14:creationId xmlns:p14="http://schemas.microsoft.com/office/powerpoint/2010/main" val="3015918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4748"/>
            <a:ext cx="8596668" cy="692075"/>
          </a:xfrm>
        </p:spPr>
        <p:txBody>
          <a:bodyPr>
            <a:normAutofit fontScale="90000"/>
          </a:bodyPr>
          <a:lstStyle/>
          <a:p>
            <a:pPr algn="ctr"/>
            <a:r>
              <a:rPr lang="en-US" dirty="0" smtClean="0">
                <a:solidFill>
                  <a:srgbClr val="7030A0"/>
                </a:solidFill>
              </a:rPr>
              <a:t>Traits</a:t>
            </a:r>
            <a:r>
              <a:rPr lang="en-US" b="1" dirty="0"/>
              <a:t/>
            </a:r>
            <a:br>
              <a:rPr lang="en-US" b="1" dirty="0"/>
            </a:br>
            <a:endParaRPr lang="en-US" dirty="0"/>
          </a:p>
        </p:txBody>
      </p:sp>
      <p:sp>
        <p:nvSpPr>
          <p:cNvPr id="3" name="Content Placeholder 2"/>
          <p:cNvSpPr>
            <a:spLocks noGrp="1"/>
          </p:cNvSpPr>
          <p:nvPr>
            <p:ph idx="1"/>
          </p:nvPr>
        </p:nvSpPr>
        <p:spPr>
          <a:xfrm>
            <a:off x="677334" y="806823"/>
            <a:ext cx="8596668" cy="5626250"/>
          </a:xfrm>
        </p:spPr>
        <p:txBody>
          <a:bodyPr/>
          <a:lstStyle/>
          <a:p>
            <a:r>
              <a:rPr lang="en-US" dirty="0"/>
              <a:t>D</a:t>
            </a:r>
            <a:r>
              <a:rPr lang="en-US" dirty="0" smtClean="0"/>
              <a:t>efine </a:t>
            </a:r>
            <a:r>
              <a:rPr lang="en-US" dirty="0"/>
              <a:t>object types by specifying the signature of the supported </a:t>
            </a:r>
            <a:r>
              <a:rPr lang="en-US" dirty="0" smtClean="0"/>
              <a:t>methods</a:t>
            </a:r>
          </a:p>
          <a:p>
            <a:r>
              <a:rPr lang="en-US" dirty="0" smtClean="0"/>
              <a:t>Similar to interfaces in java8, traits allow implementation of few methods</a:t>
            </a:r>
          </a:p>
          <a:p>
            <a:r>
              <a:rPr lang="en-US" dirty="0"/>
              <a:t>T</a:t>
            </a:r>
            <a:r>
              <a:rPr lang="en-US" dirty="0" smtClean="0"/>
              <a:t>raits </a:t>
            </a:r>
            <a:r>
              <a:rPr lang="en-US" dirty="0"/>
              <a:t>may not have constructor </a:t>
            </a:r>
            <a:r>
              <a:rPr lang="en-US" dirty="0" smtClean="0"/>
              <a:t>parameters</a:t>
            </a:r>
          </a:p>
          <a:p>
            <a:r>
              <a:rPr lang="en-US" dirty="0"/>
              <a:t>classes </a:t>
            </a:r>
            <a:r>
              <a:rPr lang="en-US" dirty="0" smtClean="0"/>
              <a:t> integrate the traits : </a:t>
            </a:r>
            <a:r>
              <a:rPr lang="en-US" dirty="0" err="1" smtClean="0"/>
              <a:t>extends,with</a:t>
            </a:r>
            <a:endParaRPr lang="en-US" dirty="0"/>
          </a:p>
        </p:txBody>
      </p:sp>
    </p:spTree>
    <p:extLst>
      <p:ext uri="{BB962C8B-B14F-4D97-AF65-F5344CB8AC3E}">
        <p14:creationId xmlns:p14="http://schemas.microsoft.com/office/powerpoint/2010/main" val="3219890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2324"/>
            <a:ext cx="8596668" cy="606015"/>
          </a:xfrm>
        </p:spPr>
        <p:txBody>
          <a:bodyPr>
            <a:normAutofit fontScale="90000"/>
          </a:bodyPr>
          <a:lstStyle/>
          <a:p>
            <a:pPr algn="ctr"/>
            <a:r>
              <a:rPr lang="en-US" sz="3200" dirty="0" err="1">
                <a:solidFill>
                  <a:srgbClr val="7030A0"/>
                </a:solidFill>
              </a:rPr>
              <a:t>Mixin</a:t>
            </a:r>
            <a:r>
              <a:rPr lang="en-US" sz="3200" dirty="0">
                <a:solidFill>
                  <a:srgbClr val="7030A0"/>
                </a:solidFill>
              </a:rPr>
              <a:t> Class Composition</a:t>
            </a:r>
            <a:r>
              <a:rPr lang="en-US" b="1" dirty="0"/>
              <a:t/>
            </a:r>
            <a:br>
              <a:rPr lang="en-US" b="1" dirty="0"/>
            </a:br>
            <a:endParaRPr lang="en-US" dirty="0"/>
          </a:p>
        </p:txBody>
      </p:sp>
      <p:sp>
        <p:nvSpPr>
          <p:cNvPr id="3" name="Content Placeholder 2"/>
          <p:cNvSpPr>
            <a:spLocks noGrp="1"/>
          </p:cNvSpPr>
          <p:nvPr>
            <p:ph idx="1"/>
          </p:nvPr>
        </p:nvSpPr>
        <p:spPr>
          <a:xfrm>
            <a:off x="677334" y="828339"/>
            <a:ext cx="8596668" cy="5723068"/>
          </a:xfrm>
        </p:spPr>
        <p:txBody>
          <a:bodyPr/>
          <a:lstStyle/>
          <a:p>
            <a:r>
              <a:rPr lang="en-US" dirty="0"/>
              <a:t>A </a:t>
            </a:r>
            <a:r>
              <a:rPr lang="en-US" dirty="0" err="1"/>
              <a:t>mixin</a:t>
            </a:r>
            <a:r>
              <a:rPr lang="en-US" dirty="0"/>
              <a:t> is a fragment of a class that is intended to be composed with other classes or </a:t>
            </a:r>
            <a:r>
              <a:rPr lang="en-US" dirty="0" err="1"/>
              <a:t>mixins</a:t>
            </a:r>
            <a:r>
              <a:rPr lang="en-US" dirty="0" smtClean="0"/>
              <a:t>.</a:t>
            </a:r>
          </a:p>
          <a:p>
            <a:r>
              <a:rPr lang="en-US" dirty="0"/>
              <a:t>A </a:t>
            </a:r>
            <a:r>
              <a:rPr lang="en-US" dirty="0" err="1"/>
              <a:t>mixin</a:t>
            </a:r>
            <a:r>
              <a:rPr lang="en-US" dirty="0"/>
              <a:t> is a fragment of a class in the sense that it is intended to be composed with other classes or </a:t>
            </a:r>
            <a:r>
              <a:rPr lang="en-US" dirty="0" err="1"/>
              <a:t>mixins</a:t>
            </a:r>
            <a:r>
              <a:rPr lang="en-US" dirty="0" smtClean="0"/>
              <a:t>.</a:t>
            </a:r>
          </a:p>
          <a:p>
            <a:r>
              <a:rPr lang="en-US" dirty="0"/>
              <a:t>The difference between a regular, stand-alone class (such as Person) and a </a:t>
            </a:r>
            <a:r>
              <a:rPr lang="en-US" dirty="0" err="1"/>
              <a:t>mixin</a:t>
            </a:r>
            <a:r>
              <a:rPr lang="en-US" dirty="0"/>
              <a:t> is that a </a:t>
            </a:r>
            <a:r>
              <a:rPr lang="en-US" dirty="0" err="1"/>
              <a:t>mixin</a:t>
            </a:r>
            <a:r>
              <a:rPr lang="en-US" dirty="0"/>
              <a:t> models some small functionality slice (for example, printing or displaying) and is not intended for standalone use. Rather, it is supposed to be composed with some other class needing this functionality (Person, for instance). One use of </a:t>
            </a:r>
            <a:r>
              <a:rPr lang="en-US" dirty="0" err="1"/>
              <a:t>mixins</a:t>
            </a:r>
            <a:r>
              <a:rPr lang="en-US" dirty="0"/>
              <a:t> in object-oriented languages involves classes and multiple inheritance. In this model, a </a:t>
            </a:r>
            <a:r>
              <a:rPr lang="en-US" dirty="0" err="1"/>
              <a:t>mixin</a:t>
            </a:r>
            <a:r>
              <a:rPr lang="en-US" dirty="0"/>
              <a:t> is represented as a class, which is then referred to as a "</a:t>
            </a:r>
            <a:r>
              <a:rPr lang="en-US" dirty="0" err="1"/>
              <a:t>mixin</a:t>
            </a:r>
            <a:r>
              <a:rPr lang="en-US" dirty="0"/>
              <a:t> class," and we derive a composed class from a number of </a:t>
            </a:r>
            <a:r>
              <a:rPr lang="en-US" dirty="0" err="1"/>
              <a:t>mixin</a:t>
            </a:r>
            <a:r>
              <a:rPr lang="en-US" dirty="0"/>
              <a:t> classes using multiple inheritance</a:t>
            </a:r>
            <a:r>
              <a:rPr lang="en-US" dirty="0" smtClean="0"/>
              <a:t>.</a:t>
            </a:r>
          </a:p>
          <a:p>
            <a:r>
              <a:rPr lang="en-US" dirty="0" err="1"/>
              <a:t>Mixins</a:t>
            </a:r>
            <a:r>
              <a:rPr lang="en-US" dirty="0"/>
              <a:t> are a language concept that allows a programmer to inject some code into a class. </a:t>
            </a:r>
            <a:r>
              <a:rPr lang="en-US" dirty="0" err="1"/>
              <a:t>Mixin</a:t>
            </a:r>
            <a:r>
              <a:rPr lang="en-US" dirty="0"/>
              <a:t> programming is a style of software development, in which units of functionality are created in a class and then mixed in with other classes</a:t>
            </a:r>
          </a:p>
        </p:txBody>
      </p:sp>
    </p:spTree>
    <p:extLst>
      <p:ext uri="{BB962C8B-B14F-4D97-AF65-F5344CB8AC3E}">
        <p14:creationId xmlns:p14="http://schemas.microsoft.com/office/powerpoint/2010/main" val="1756258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2324"/>
            <a:ext cx="8596668" cy="606015"/>
          </a:xfrm>
        </p:spPr>
        <p:txBody>
          <a:bodyPr>
            <a:normAutofit/>
          </a:bodyPr>
          <a:lstStyle/>
          <a:p>
            <a:pPr algn="ctr"/>
            <a:r>
              <a:rPr lang="en-US" sz="3200" dirty="0" smtClean="0">
                <a:solidFill>
                  <a:srgbClr val="7030A0"/>
                </a:solidFill>
              </a:rPr>
              <a:t>Functions</a:t>
            </a:r>
            <a:endParaRPr lang="en-US" dirty="0"/>
          </a:p>
        </p:txBody>
      </p:sp>
      <p:sp>
        <p:nvSpPr>
          <p:cNvPr id="3" name="Content Placeholder 2"/>
          <p:cNvSpPr>
            <a:spLocks noGrp="1"/>
          </p:cNvSpPr>
          <p:nvPr>
            <p:ph idx="1"/>
          </p:nvPr>
        </p:nvSpPr>
        <p:spPr>
          <a:xfrm>
            <a:off x="677334" y="828339"/>
            <a:ext cx="8596668" cy="5723068"/>
          </a:xfrm>
        </p:spPr>
        <p:txBody>
          <a:bodyPr>
            <a:normAutofit/>
          </a:bodyPr>
          <a:lstStyle/>
          <a:p>
            <a:pPr marL="342900" lvl="1" indent="-342900" fontAlgn="base"/>
            <a:r>
              <a:rPr lang="en-US" sz="1800" dirty="0" smtClean="0"/>
              <a:t>Function Declarations:</a:t>
            </a:r>
          </a:p>
          <a:p>
            <a:pPr marL="857250" lvl="2" indent="-457200" defTabSz="914400" eaLnBrk="0" fontAlgn="base" hangingPunct="0">
              <a:spcBef>
                <a:spcPct val="0"/>
              </a:spcBef>
              <a:spcAft>
                <a:spcPct val="0"/>
              </a:spcAft>
              <a:buClrTx/>
              <a:buSzTx/>
              <a:buNone/>
            </a:pPr>
            <a:r>
              <a:rPr lang="en-US" sz="1100" dirty="0" smtClean="0">
                <a:solidFill>
                  <a:schemeClr val="dk1"/>
                </a:solidFill>
              </a:rPr>
              <a:t>	</a:t>
            </a:r>
            <a:r>
              <a:rPr lang="en-US" sz="1200" dirty="0" err="1" smtClean="0">
                <a:solidFill>
                  <a:schemeClr val="dk1"/>
                </a:solidFill>
              </a:rPr>
              <a:t>def</a:t>
            </a:r>
            <a:r>
              <a:rPr lang="en-US" sz="1200" dirty="0" smtClean="0">
                <a:solidFill>
                  <a:schemeClr val="dk1"/>
                </a:solidFill>
              </a:rPr>
              <a:t> </a:t>
            </a:r>
            <a:r>
              <a:rPr lang="en-US" sz="1200" dirty="0" err="1">
                <a:solidFill>
                  <a:schemeClr val="dk1"/>
                </a:solidFill>
              </a:rPr>
              <a:t>functionName</a:t>
            </a:r>
            <a:r>
              <a:rPr lang="en-US" sz="1200" dirty="0">
                <a:solidFill>
                  <a:schemeClr val="dk1"/>
                </a:solidFill>
              </a:rPr>
              <a:t> ([list of parameters]) : [return type]</a:t>
            </a:r>
          </a:p>
          <a:p>
            <a:pPr marL="342900" lvl="1" indent="-342900" fontAlgn="base"/>
            <a:r>
              <a:rPr lang="en-US" sz="1800" dirty="0"/>
              <a:t>Function </a:t>
            </a:r>
            <a:r>
              <a:rPr lang="en-US" sz="1800" dirty="0" smtClean="0"/>
              <a:t>Definitions:</a:t>
            </a:r>
          </a:p>
          <a:p>
            <a:pPr marL="857250" lvl="2" indent="-457200" defTabSz="914400" eaLnBrk="0" fontAlgn="base" hangingPunct="0">
              <a:spcBef>
                <a:spcPct val="0"/>
              </a:spcBef>
              <a:spcAft>
                <a:spcPct val="0"/>
              </a:spcAft>
              <a:buClrTx/>
              <a:buSzTx/>
              <a:buNone/>
            </a:pPr>
            <a:r>
              <a:rPr lang="en-US" sz="1100" dirty="0" smtClean="0">
                <a:solidFill>
                  <a:schemeClr val="dk1"/>
                </a:solidFill>
              </a:rPr>
              <a:t>       </a:t>
            </a:r>
            <a:r>
              <a:rPr lang="en-US" sz="1200" dirty="0" err="1" smtClean="0">
                <a:solidFill>
                  <a:schemeClr val="dk1"/>
                </a:solidFill>
              </a:rPr>
              <a:t>def</a:t>
            </a:r>
            <a:r>
              <a:rPr lang="en-US" sz="1200" dirty="0" smtClean="0">
                <a:solidFill>
                  <a:schemeClr val="dk1"/>
                </a:solidFill>
              </a:rPr>
              <a:t> </a:t>
            </a:r>
            <a:r>
              <a:rPr lang="en-US" sz="1200" dirty="0" err="1">
                <a:solidFill>
                  <a:schemeClr val="dk1"/>
                </a:solidFill>
              </a:rPr>
              <a:t>functionName</a:t>
            </a:r>
            <a:r>
              <a:rPr lang="en-US" sz="1200" dirty="0">
                <a:solidFill>
                  <a:schemeClr val="dk1"/>
                </a:solidFill>
              </a:rPr>
              <a:t> ([list of parameters]) : [return type] = {</a:t>
            </a:r>
          </a:p>
          <a:p>
            <a:pPr marL="857250" lvl="2" indent="-457200" defTabSz="914400" eaLnBrk="0" fontAlgn="base" hangingPunct="0">
              <a:spcBef>
                <a:spcPct val="0"/>
              </a:spcBef>
              <a:spcAft>
                <a:spcPct val="0"/>
              </a:spcAft>
              <a:buClrTx/>
              <a:buSzTx/>
              <a:buNone/>
            </a:pPr>
            <a:r>
              <a:rPr lang="en-US" sz="1200" dirty="0">
                <a:solidFill>
                  <a:schemeClr val="dk1"/>
                </a:solidFill>
              </a:rPr>
              <a:t>   </a:t>
            </a:r>
            <a:r>
              <a:rPr lang="en-US" sz="1200" dirty="0" smtClean="0">
                <a:solidFill>
                  <a:schemeClr val="dk1"/>
                </a:solidFill>
              </a:rPr>
              <a:t>         function </a:t>
            </a:r>
            <a:r>
              <a:rPr lang="en-US" sz="1200" dirty="0">
                <a:solidFill>
                  <a:schemeClr val="dk1"/>
                </a:solidFill>
              </a:rPr>
              <a:t>body</a:t>
            </a:r>
          </a:p>
          <a:p>
            <a:pPr marL="857250" lvl="2" indent="-457200" defTabSz="914400" eaLnBrk="0" fontAlgn="base" hangingPunct="0">
              <a:spcBef>
                <a:spcPct val="0"/>
              </a:spcBef>
              <a:spcAft>
                <a:spcPct val="0"/>
              </a:spcAft>
              <a:buClrTx/>
              <a:buSzTx/>
              <a:buNone/>
            </a:pPr>
            <a:r>
              <a:rPr lang="en-US" sz="1200" dirty="0">
                <a:solidFill>
                  <a:schemeClr val="dk1"/>
                </a:solidFill>
              </a:rPr>
              <a:t>   </a:t>
            </a:r>
            <a:r>
              <a:rPr lang="en-US" sz="1200" dirty="0" smtClean="0">
                <a:solidFill>
                  <a:schemeClr val="dk1"/>
                </a:solidFill>
              </a:rPr>
              <a:t>         return </a:t>
            </a:r>
            <a:r>
              <a:rPr lang="en-US" sz="1200" dirty="0">
                <a:solidFill>
                  <a:schemeClr val="dk1"/>
                </a:solidFill>
              </a:rPr>
              <a:t>[expr]</a:t>
            </a:r>
          </a:p>
          <a:p>
            <a:pPr marL="857250" lvl="2" indent="-457200" defTabSz="914400" eaLnBrk="0" fontAlgn="base" hangingPunct="0">
              <a:spcBef>
                <a:spcPct val="0"/>
              </a:spcBef>
              <a:spcAft>
                <a:spcPct val="0"/>
              </a:spcAft>
              <a:buClrTx/>
              <a:buSzTx/>
              <a:buNone/>
            </a:pPr>
            <a:r>
              <a:rPr lang="en-US" sz="1200" dirty="0" smtClean="0">
                <a:solidFill>
                  <a:schemeClr val="dk1"/>
                </a:solidFill>
              </a:rPr>
              <a:t>       }</a:t>
            </a:r>
          </a:p>
          <a:p>
            <a:pPr marL="342900" lvl="1" indent="-342900" fontAlgn="base"/>
            <a:r>
              <a:rPr lang="en-US" sz="1800" dirty="0"/>
              <a:t>Calling </a:t>
            </a:r>
            <a:r>
              <a:rPr lang="en-US" sz="1800" dirty="0" smtClean="0"/>
              <a:t>Functions</a:t>
            </a:r>
          </a:p>
          <a:p>
            <a:pPr marL="857250" lvl="2" indent="-457200" defTabSz="914400" eaLnBrk="0" fontAlgn="base" hangingPunct="0">
              <a:spcBef>
                <a:spcPct val="0"/>
              </a:spcBef>
              <a:spcAft>
                <a:spcPct val="0"/>
              </a:spcAft>
              <a:buClrTx/>
              <a:buSzTx/>
              <a:buFont typeface="Arial" panose="020B0604020202020204" pitchFamily="34" charset="0"/>
              <a:buChar char="•"/>
            </a:pPr>
            <a:r>
              <a:rPr lang="en-US" sz="1200" dirty="0" err="1">
                <a:solidFill>
                  <a:schemeClr val="dk1"/>
                </a:solidFill>
              </a:rPr>
              <a:t>functionName</a:t>
            </a:r>
            <a:r>
              <a:rPr lang="en-US" sz="1200" dirty="0">
                <a:solidFill>
                  <a:schemeClr val="dk1"/>
                </a:solidFill>
              </a:rPr>
              <a:t>( list of parameters )</a:t>
            </a:r>
          </a:p>
          <a:p>
            <a:pPr marL="857250" lvl="2" indent="-457200" defTabSz="914400" eaLnBrk="0" fontAlgn="base" hangingPunct="0">
              <a:spcBef>
                <a:spcPct val="0"/>
              </a:spcBef>
              <a:spcAft>
                <a:spcPct val="0"/>
              </a:spcAft>
              <a:buClrTx/>
              <a:buSzTx/>
              <a:buFont typeface="Arial" panose="020B0604020202020204" pitchFamily="34" charset="0"/>
              <a:buChar char="•"/>
            </a:pPr>
            <a:r>
              <a:rPr lang="en-US" sz="1200" dirty="0">
                <a:solidFill>
                  <a:schemeClr val="dk1"/>
                </a:solidFill>
              </a:rPr>
              <a:t>[instance.]</a:t>
            </a:r>
            <a:r>
              <a:rPr lang="en-US" sz="1200" dirty="0" err="1">
                <a:solidFill>
                  <a:schemeClr val="dk1"/>
                </a:solidFill>
              </a:rPr>
              <a:t>functionName</a:t>
            </a:r>
            <a:r>
              <a:rPr lang="en-US" sz="1200" dirty="0">
                <a:solidFill>
                  <a:schemeClr val="dk1"/>
                </a:solidFill>
              </a:rPr>
              <a:t>( list of parameters )</a:t>
            </a:r>
          </a:p>
        </p:txBody>
      </p:sp>
    </p:spTree>
    <p:extLst>
      <p:ext uri="{BB962C8B-B14F-4D97-AF65-F5344CB8AC3E}">
        <p14:creationId xmlns:p14="http://schemas.microsoft.com/office/powerpoint/2010/main" val="4123249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2324"/>
            <a:ext cx="8596668" cy="606015"/>
          </a:xfrm>
        </p:spPr>
        <p:txBody>
          <a:bodyPr>
            <a:normAutofit/>
          </a:bodyPr>
          <a:lstStyle/>
          <a:p>
            <a:pPr algn="ctr"/>
            <a:r>
              <a:rPr lang="en-US" sz="3200" dirty="0" smtClean="0">
                <a:solidFill>
                  <a:srgbClr val="7030A0"/>
                </a:solidFill>
              </a:rPr>
              <a:t>Anonymous Functions</a:t>
            </a:r>
            <a:endParaRPr lang="en-US" dirty="0"/>
          </a:p>
        </p:txBody>
      </p:sp>
      <p:sp>
        <p:nvSpPr>
          <p:cNvPr id="3" name="Content Placeholder 2"/>
          <p:cNvSpPr>
            <a:spLocks noGrp="1"/>
          </p:cNvSpPr>
          <p:nvPr>
            <p:ph idx="1"/>
          </p:nvPr>
        </p:nvSpPr>
        <p:spPr>
          <a:xfrm>
            <a:off x="677334" y="828339"/>
            <a:ext cx="8596668" cy="5723068"/>
          </a:xfrm>
        </p:spPr>
        <p:txBody>
          <a:bodyPr>
            <a:normAutofit/>
          </a:bodyPr>
          <a:lstStyle/>
          <a:p>
            <a:r>
              <a:rPr lang="en-US" dirty="0" smtClean="0"/>
              <a:t>Can define a function inside a function in </a:t>
            </a:r>
            <a:r>
              <a:rPr lang="en-US" dirty="0" err="1" smtClean="0"/>
              <a:t>scala</a:t>
            </a:r>
            <a:endParaRPr lang="en-US" dirty="0" smtClean="0"/>
          </a:p>
          <a:p>
            <a:r>
              <a:rPr lang="en-US" dirty="0" smtClean="0"/>
              <a:t>Can define Anonymous function in </a:t>
            </a:r>
            <a:r>
              <a:rPr lang="en-US" dirty="0" err="1" smtClean="0"/>
              <a:t>scala</a:t>
            </a:r>
            <a:endParaRPr lang="en-US" dirty="0" smtClean="0"/>
          </a:p>
          <a:p>
            <a:pPr lvl="1"/>
            <a:r>
              <a:rPr lang="es-ES" dirty="0" smtClean="0"/>
              <a:t>(</a:t>
            </a:r>
            <a:r>
              <a:rPr lang="es-ES" dirty="0"/>
              <a:t>x: </a:t>
            </a:r>
            <a:r>
              <a:rPr lang="es-ES" dirty="0" err="1"/>
              <a:t>Int</a:t>
            </a:r>
            <a:r>
              <a:rPr lang="es-ES" dirty="0"/>
              <a:t>, y: </a:t>
            </a:r>
            <a:r>
              <a:rPr lang="es-ES" dirty="0" err="1"/>
              <a:t>Int</a:t>
            </a:r>
            <a:r>
              <a:rPr lang="es-ES" dirty="0"/>
              <a:t>) =&gt; "(" + x + ", " + y + </a:t>
            </a:r>
            <a:r>
              <a:rPr lang="es-ES" dirty="0" smtClean="0"/>
              <a:t>")“</a:t>
            </a:r>
          </a:p>
          <a:p>
            <a:pPr lvl="1"/>
            <a:r>
              <a:rPr lang="en-US" dirty="0"/>
              <a:t>() =&gt; { </a:t>
            </a:r>
            <a:r>
              <a:rPr lang="en-US" dirty="0" err="1"/>
              <a:t>System.getProperty</a:t>
            </a:r>
            <a:r>
              <a:rPr lang="en-US" dirty="0"/>
              <a:t>("</a:t>
            </a:r>
            <a:r>
              <a:rPr lang="en-US" dirty="0" err="1"/>
              <a:t>user.dir</a:t>
            </a:r>
            <a:r>
              <a:rPr lang="en-US" dirty="0"/>
              <a:t>") </a:t>
            </a:r>
            <a:r>
              <a:rPr lang="en-US" dirty="0" smtClean="0"/>
              <a:t>}</a:t>
            </a:r>
          </a:p>
          <a:p>
            <a:pPr lvl="1"/>
            <a:r>
              <a:rPr lang="en-US" dirty="0"/>
              <a:t>(x: </a:t>
            </a:r>
            <a:r>
              <a:rPr lang="en-US" dirty="0" err="1"/>
              <a:t>Int</a:t>
            </a:r>
            <a:r>
              <a:rPr lang="en-US" dirty="0"/>
              <a:t>) =&gt; x + </a:t>
            </a:r>
            <a:r>
              <a:rPr lang="en-US" dirty="0" smtClean="0"/>
              <a:t>1</a:t>
            </a:r>
          </a:p>
          <a:p>
            <a:pPr marL="457200" lvl="1" indent="-457200" defTabSz="914400" eaLnBrk="0" fontAlgn="base" hangingPunct="0">
              <a:spcBef>
                <a:spcPct val="0"/>
              </a:spcBef>
              <a:spcAft>
                <a:spcPct val="0"/>
              </a:spcAft>
              <a:buClrTx/>
              <a:buSzTx/>
              <a:buNone/>
            </a:pPr>
            <a:r>
              <a:rPr lang="en-US" sz="1300" dirty="0" smtClean="0">
                <a:solidFill>
                  <a:schemeClr val="dk1"/>
                </a:solidFill>
              </a:rPr>
              <a:t>		new </a:t>
            </a:r>
            <a:r>
              <a:rPr lang="en-US" sz="1300" dirty="0">
                <a:solidFill>
                  <a:schemeClr val="dk1"/>
                </a:solidFill>
              </a:rPr>
              <a:t>Function1[</a:t>
            </a:r>
            <a:r>
              <a:rPr lang="en-US" sz="1300" dirty="0" err="1">
                <a:solidFill>
                  <a:schemeClr val="dk1"/>
                </a:solidFill>
              </a:rPr>
              <a:t>Int</a:t>
            </a:r>
            <a:r>
              <a:rPr lang="en-US" sz="1300" dirty="0">
                <a:solidFill>
                  <a:schemeClr val="dk1"/>
                </a:solidFill>
              </a:rPr>
              <a:t>, </a:t>
            </a:r>
            <a:r>
              <a:rPr lang="en-US" sz="1300" dirty="0" err="1">
                <a:solidFill>
                  <a:schemeClr val="dk1"/>
                </a:solidFill>
              </a:rPr>
              <a:t>Int</a:t>
            </a:r>
            <a:r>
              <a:rPr lang="en-US" sz="1300" dirty="0">
                <a:solidFill>
                  <a:schemeClr val="dk1"/>
                </a:solidFill>
              </a:rPr>
              <a:t>] </a:t>
            </a:r>
            <a:r>
              <a:rPr lang="en-US" sz="1300" dirty="0" smtClean="0">
                <a:solidFill>
                  <a:schemeClr val="dk1"/>
                </a:solidFill>
              </a:rPr>
              <a:t>  {</a:t>
            </a:r>
            <a:endParaRPr lang="en-US" sz="1300" dirty="0">
              <a:solidFill>
                <a:schemeClr val="dk1"/>
              </a:solidFill>
            </a:endParaRPr>
          </a:p>
          <a:p>
            <a:pPr marL="457200" lvl="1" indent="-457200" defTabSz="914400" eaLnBrk="0" fontAlgn="base" hangingPunct="0">
              <a:spcBef>
                <a:spcPct val="0"/>
              </a:spcBef>
              <a:spcAft>
                <a:spcPct val="0"/>
              </a:spcAft>
              <a:buClrTx/>
              <a:buSzTx/>
              <a:buNone/>
            </a:pPr>
            <a:r>
              <a:rPr lang="en-US" sz="1300" dirty="0">
                <a:solidFill>
                  <a:schemeClr val="dk1"/>
                </a:solidFill>
              </a:rPr>
              <a:t>  </a:t>
            </a:r>
            <a:r>
              <a:rPr lang="en-US" sz="1300" dirty="0" smtClean="0">
                <a:solidFill>
                  <a:schemeClr val="dk1"/>
                </a:solidFill>
              </a:rPr>
              <a:t>		    </a:t>
            </a:r>
            <a:r>
              <a:rPr lang="en-US" sz="1300" dirty="0" err="1" smtClean="0">
                <a:solidFill>
                  <a:schemeClr val="dk1"/>
                </a:solidFill>
              </a:rPr>
              <a:t>def</a:t>
            </a:r>
            <a:r>
              <a:rPr lang="en-US" sz="1300" dirty="0" smtClean="0">
                <a:solidFill>
                  <a:schemeClr val="dk1"/>
                </a:solidFill>
              </a:rPr>
              <a:t> </a:t>
            </a:r>
            <a:r>
              <a:rPr lang="en-US" sz="1300" dirty="0">
                <a:solidFill>
                  <a:schemeClr val="dk1"/>
                </a:solidFill>
              </a:rPr>
              <a:t>apply(x: </a:t>
            </a:r>
            <a:r>
              <a:rPr lang="en-US" sz="1300" dirty="0" err="1">
                <a:solidFill>
                  <a:schemeClr val="dk1"/>
                </a:solidFill>
              </a:rPr>
              <a:t>Int</a:t>
            </a:r>
            <a:r>
              <a:rPr lang="en-US" sz="1300" dirty="0">
                <a:solidFill>
                  <a:schemeClr val="dk1"/>
                </a:solidFill>
              </a:rPr>
              <a:t>): </a:t>
            </a:r>
            <a:r>
              <a:rPr lang="en-US" sz="1300" dirty="0" err="1">
                <a:solidFill>
                  <a:schemeClr val="dk1"/>
                </a:solidFill>
              </a:rPr>
              <a:t>Int</a:t>
            </a:r>
            <a:r>
              <a:rPr lang="en-US" sz="1300" dirty="0">
                <a:solidFill>
                  <a:schemeClr val="dk1"/>
                </a:solidFill>
              </a:rPr>
              <a:t> = x + 1</a:t>
            </a:r>
          </a:p>
          <a:p>
            <a:pPr marL="457200" lvl="1" indent="-457200" defTabSz="914400" eaLnBrk="0" fontAlgn="base" hangingPunct="0">
              <a:spcBef>
                <a:spcPct val="0"/>
              </a:spcBef>
              <a:spcAft>
                <a:spcPct val="0"/>
              </a:spcAft>
              <a:buClrTx/>
              <a:buSzTx/>
              <a:buNone/>
            </a:pPr>
            <a:r>
              <a:rPr lang="en-US" sz="1300" dirty="0" smtClean="0">
                <a:solidFill>
                  <a:schemeClr val="dk1"/>
                </a:solidFill>
              </a:rPr>
              <a:t>		}</a:t>
            </a:r>
          </a:p>
          <a:p>
            <a:pPr marL="342900" lvl="1" indent="-342900" fontAlgn="base"/>
            <a:r>
              <a:rPr lang="en-US" sz="1800" dirty="0"/>
              <a:t>Similar to lambda expression in </a:t>
            </a:r>
            <a:r>
              <a:rPr lang="en-US" sz="1800" dirty="0" smtClean="0"/>
              <a:t>java 8</a:t>
            </a:r>
          </a:p>
          <a:p>
            <a:pPr marL="342900" lvl="1" indent="-342900" fontAlgn="base"/>
            <a:r>
              <a:rPr lang="en-US" sz="1800" dirty="0"/>
              <a:t>You can pass anonymous functions around or save them into </a:t>
            </a:r>
            <a:r>
              <a:rPr lang="en-US" sz="1800" dirty="0" err="1"/>
              <a:t>vals</a:t>
            </a:r>
            <a:r>
              <a:rPr lang="en-US" sz="1800" dirty="0"/>
              <a:t>.</a:t>
            </a:r>
            <a:endParaRPr lang="en-US" sz="1200" dirty="0">
              <a:solidFill>
                <a:schemeClr val="dk1"/>
              </a:solidFill>
            </a:endParaRPr>
          </a:p>
        </p:txBody>
      </p:sp>
    </p:spTree>
    <p:extLst>
      <p:ext uri="{BB962C8B-B14F-4D97-AF65-F5344CB8AC3E}">
        <p14:creationId xmlns:p14="http://schemas.microsoft.com/office/powerpoint/2010/main" val="3936608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5355"/>
            <a:ext cx="8596668" cy="885713"/>
          </a:xfrm>
        </p:spPr>
        <p:txBody>
          <a:bodyPr/>
          <a:lstStyle/>
          <a:p>
            <a:pPr algn="ctr"/>
            <a:r>
              <a:rPr lang="en-US" dirty="0" smtClean="0">
                <a:solidFill>
                  <a:srgbClr val="7030A0"/>
                </a:solidFill>
              </a:rPr>
              <a:t>Function Types</a:t>
            </a:r>
            <a:endParaRPr lang="en-US" dirty="0"/>
          </a:p>
        </p:txBody>
      </p:sp>
      <p:sp>
        <p:nvSpPr>
          <p:cNvPr id="3" name="Content Placeholder 2"/>
          <p:cNvSpPr>
            <a:spLocks noGrp="1"/>
          </p:cNvSpPr>
          <p:nvPr>
            <p:ph idx="1"/>
          </p:nvPr>
        </p:nvSpPr>
        <p:spPr>
          <a:xfrm>
            <a:off x="677334" y="1237129"/>
            <a:ext cx="8596668" cy="4804233"/>
          </a:xfrm>
        </p:spPr>
        <p:txBody>
          <a:bodyPr/>
          <a:lstStyle/>
          <a:p>
            <a:r>
              <a:rPr lang="en-US" dirty="0"/>
              <a:t>very lightweight way to write function </a:t>
            </a:r>
            <a:r>
              <a:rPr lang="en-US" dirty="0" smtClean="0"/>
              <a:t>types</a:t>
            </a:r>
          </a:p>
          <a:p>
            <a:r>
              <a:rPr lang="en-US" dirty="0" err="1"/>
              <a:t>Int</a:t>
            </a:r>
            <a:r>
              <a:rPr lang="en-US" dirty="0"/>
              <a:t> =&gt; </a:t>
            </a:r>
            <a:r>
              <a:rPr lang="en-US" dirty="0" err="1" smtClean="0"/>
              <a:t>Int</a:t>
            </a:r>
            <a:endParaRPr lang="en-US" dirty="0" smtClean="0"/>
          </a:p>
          <a:p>
            <a:pPr lvl="1"/>
            <a:r>
              <a:rPr lang="en-US" dirty="0"/>
              <a:t>Function1[</a:t>
            </a:r>
            <a:r>
              <a:rPr lang="en-US" dirty="0" err="1"/>
              <a:t>Int</a:t>
            </a:r>
            <a:r>
              <a:rPr lang="en-US" dirty="0"/>
              <a:t>, </a:t>
            </a:r>
            <a:r>
              <a:rPr lang="en-US" dirty="0" err="1"/>
              <a:t>Int</a:t>
            </a:r>
            <a:r>
              <a:rPr lang="en-US" dirty="0"/>
              <a:t>]</a:t>
            </a:r>
          </a:p>
          <a:p>
            <a:r>
              <a:rPr lang="en-US" dirty="0"/>
              <a:t>(</a:t>
            </a:r>
            <a:r>
              <a:rPr lang="en-US" dirty="0" err="1"/>
              <a:t>Int</a:t>
            </a:r>
            <a:r>
              <a:rPr lang="en-US" dirty="0"/>
              <a:t>, </a:t>
            </a:r>
            <a:r>
              <a:rPr lang="en-US" dirty="0" err="1"/>
              <a:t>Int</a:t>
            </a:r>
            <a:r>
              <a:rPr lang="en-US" dirty="0"/>
              <a:t>) =&gt; </a:t>
            </a:r>
            <a:r>
              <a:rPr lang="en-US" dirty="0" smtClean="0"/>
              <a:t>String</a:t>
            </a:r>
          </a:p>
          <a:p>
            <a:pPr lvl="1"/>
            <a:r>
              <a:rPr lang="en-US" dirty="0"/>
              <a:t>Function2[</a:t>
            </a:r>
            <a:r>
              <a:rPr lang="en-US" dirty="0" err="1"/>
              <a:t>Int</a:t>
            </a:r>
            <a:r>
              <a:rPr lang="en-US" dirty="0"/>
              <a:t>, </a:t>
            </a:r>
            <a:r>
              <a:rPr lang="en-US" dirty="0" err="1"/>
              <a:t>Int</a:t>
            </a:r>
            <a:r>
              <a:rPr lang="en-US" dirty="0"/>
              <a:t>, String]</a:t>
            </a:r>
          </a:p>
          <a:p>
            <a:r>
              <a:rPr lang="en-US" dirty="0"/>
              <a:t>() =&gt; </a:t>
            </a:r>
            <a:r>
              <a:rPr lang="en-US" dirty="0" smtClean="0"/>
              <a:t>String</a:t>
            </a:r>
          </a:p>
          <a:p>
            <a:pPr lvl="1"/>
            <a:r>
              <a:rPr lang="en-US" dirty="0"/>
              <a:t>Function0[String</a:t>
            </a:r>
            <a:r>
              <a:rPr lang="en-US" dirty="0" smtClean="0"/>
              <a:t>]</a:t>
            </a:r>
          </a:p>
          <a:p>
            <a:r>
              <a:rPr lang="en-US" dirty="0"/>
              <a:t>The keyword </a:t>
            </a:r>
            <a:r>
              <a:rPr lang="en-US" dirty="0" smtClean="0"/>
              <a:t>“type” </a:t>
            </a:r>
            <a:r>
              <a:rPr lang="en-US" dirty="0"/>
              <a:t>in Scala creates an alias for a given type. </a:t>
            </a:r>
            <a:endParaRPr lang="en-US" dirty="0" smtClean="0"/>
          </a:p>
        </p:txBody>
      </p:sp>
    </p:spTree>
    <p:extLst>
      <p:ext uri="{BB962C8B-B14F-4D97-AF65-F5344CB8AC3E}">
        <p14:creationId xmlns:p14="http://schemas.microsoft.com/office/powerpoint/2010/main" val="263119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6264"/>
            <a:ext cx="8596668" cy="616771"/>
          </a:xfrm>
        </p:spPr>
        <p:txBody>
          <a:bodyPr>
            <a:normAutofit fontScale="90000"/>
          </a:bodyPr>
          <a:lstStyle/>
          <a:p>
            <a:pPr algn="ctr"/>
            <a:r>
              <a:rPr lang="en-US" dirty="0" smtClean="0">
                <a:solidFill>
                  <a:srgbClr val="7030A0"/>
                </a:solidFill>
              </a:rPr>
              <a:t>Higher-order </a:t>
            </a:r>
            <a:r>
              <a:rPr lang="en-US" dirty="0">
                <a:solidFill>
                  <a:srgbClr val="7030A0"/>
                </a:solidFill>
              </a:rPr>
              <a:t>Functions</a:t>
            </a:r>
            <a:endParaRPr lang="en-US" dirty="0"/>
          </a:p>
        </p:txBody>
      </p:sp>
      <p:sp>
        <p:nvSpPr>
          <p:cNvPr id="3" name="Content Placeholder 2"/>
          <p:cNvSpPr>
            <a:spLocks noGrp="1"/>
          </p:cNvSpPr>
          <p:nvPr>
            <p:ph idx="1"/>
          </p:nvPr>
        </p:nvSpPr>
        <p:spPr>
          <a:xfrm>
            <a:off x="677334" y="753035"/>
            <a:ext cx="8596668" cy="5288327"/>
          </a:xfrm>
        </p:spPr>
        <p:txBody>
          <a:bodyPr/>
          <a:lstStyle/>
          <a:p>
            <a:r>
              <a:rPr lang="en-US" dirty="0"/>
              <a:t>functions that </a:t>
            </a:r>
            <a:r>
              <a:rPr lang="en-US" i="1" dirty="0"/>
              <a:t>take other functions as parameters</a:t>
            </a:r>
            <a:r>
              <a:rPr lang="en-US" dirty="0"/>
              <a:t>, or whose </a:t>
            </a:r>
            <a:r>
              <a:rPr lang="en-US" i="1" dirty="0"/>
              <a:t>result is a </a:t>
            </a:r>
            <a:r>
              <a:rPr lang="en-US" i="1" dirty="0" smtClean="0"/>
              <a:t>function</a:t>
            </a:r>
          </a:p>
          <a:p>
            <a:pPr marL="457200" lvl="1" indent="0">
              <a:spcBef>
                <a:spcPts val="0"/>
              </a:spcBef>
              <a:buNone/>
            </a:pPr>
            <a:r>
              <a:rPr lang="en-US" dirty="0" smtClean="0"/>
              <a:t>  </a:t>
            </a:r>
            <a:r>
              <a:rPr lang="en-US" sz="1200" dirty="0" err="1" smtClean="0"/>
              <a:t>def</a:t>
            </a:r>
            <a:r>
              <a:rPr lang="en-US" sz="1200" dirty="0" smtClean="0"/>
              <a:t> </a:t>
            </a:r>
            <a:r>
              <a:rPr lang="en-US" sz="1200" dirty="0"/>
              <a:t>apply(f: </a:t>
            </a:r>
            <a:r>
              <a:rPr lang="en-US" sz="1200" dirty="0" err="1"/>
              <a:t>Int</a:t>
            </a:r>
            <a:r>
              <a:rPr lang="en-US" sz="1200" dirty="0"/>
              <a:t> =&gt; String, v: </a:t>
            </a:r>
            <a:r>
              <a:rPr lang="en-US" sz="1200" dirty="0" err="1"/>
              <a:t>Int</a:t>
            </a:r>
            <a:r>
              <a:rPr lang="en-US" sz="1200" dirty="0"/>
              <a:t>) = f(v</a:t>
            </a:r>
            <a:r>
              <a:rPr lang="en-US" sz="1200" dirty="0" smtClean="0"/>
              <a:t>)</a:t>
            </a:r>
          </a:p>
          <a:p>
            <a:pPr marL="457200" lvl="1" indent="0">
              <a:spcBef>
                <a:spcPts val="0"/>
              </a:spcBef>
              <a:buNone/>
            </a:pPr>
            <a:endParaRPr lang="en-US" sz="1200" dirty="0" smtClean="0"/>
          </a:p>
          <a:p>
            <a:pPr marL="457200" lvl="1" indent="0">
              <a:spcBef>
                <a:spcPts val="0"/>
              </a:spcBef>
              <a:buNone/>
            </a:pPr>
            <a:r>
              <a:rPr lang="en-US" sz="1200" dirty="0"/>
              <a:t>	</a:t>
            </a:r>
            <a:r>
              <a:rPr lang="en-US" sz="1200" dirty="0" smtClean="0"/>
              <a:t>first parameter -&gt; function which takes input as Integer and returns String</a:t>
            </a:r>
          </a:p>
          <a:p>
            <a:pPr marL="457200" lvl="1" indent="0">
              <a:spcBef>
                <a:spcPts val="0"/>
              </a:spcBef>
              <a:buNone/>
            </a:pPr>
            <a:r>
              <a:rPr lang="en-US" sz="1200" dirty="0"/>
              <a:t>	</a:t>
            </a:r>
            <a:r>
              <a:rPr lang="en-US" sz="1200" dirty="0" smtClean="0"/>
              <a:t>second parameter -&gt; Integer </a:t>
            </a:r>
          </a:p>
          <a:p>
            <a:pPr marL="457200" lvl="1" indent="0">
              <a:spcBef>
                <a:spcPts val="0"/>
              </a:spcBef>
              <a:buNone/>
            </a:pPr>
            <a:r>
              <a:rPr lang="en-US" sz="1200" dirty="0"/>
              <a:t>	</a:t>
            </a:r>
            <a:r>
              <a:rPr lang="en-US" sz="1200" dirty="0" smtClean="0"/>
              <a:t>Body -&gt; evaluation of function on the second </a:t>
            </a:r>
            <a:r>
              <a:rPr lang="en-US" sz="1200" dirty="0" err="1" smtClean="0"/>
              <a:t>param</a:t>
            </a:r>
            <a:endParaRPr lang="en-US" sz="1200" dirty="0" smtClean="0"/>
          </a:p>
        </p:txBody>
      </p:sp>
    </p:spTree>
    <p:extLst>
      <p:ext uri="{BB962C8B-B14F-4D97-AF65-F5344CB8AC3E}">
        <p14:creationId xmlns:p14="http://schemas.microsoft.com/office/powerpoint/2010/main" val="1195265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6264"/>
            <a:ext cx="8596668" cy="616771"/>
          </a:xfrm>
        </p:spPr>
        <p:txBody>
          <a:bodyPr>
            <a:normAutofit fontScale="90000"/>
          </a:bodyPr>
          <a:lstStyle/>
          <a:p>
            <a:pPr algn="ctr"/>
            <a:r>
              <a:rPr lang="en-US" dirty="0" smtClean="0">
                <a:solidFill>
                  <a:srgbClr val="7030A0"/>
                </a:solidFill>
              </a:rPr>
              <a:t>Nested </a:t>
            </a:r>
            <a:r>
              <a:rPr lang="en-US" dirty="0">
                <a:solidFill>
                  <a:srgbClr val="7030A0"/>
                </a:solidFill>
              </a:rPr>
              <a:t>Functions</a:t>
            </a:r>
            <a:endParaRPr lang="en-US" dirty="0"/>
          </a:p>
        </p:txBody>
      </p:sp>
      <p:sp>
        <p:nvSpPr>
          <p:cNvPr id="3" name="Content Placeholder 2"/>
          <p:cNvSpPr>
            <a:spLocks noGrp="1"/>
          </p:cNvSpPr>
          <p:nvPr>
            <p:ph idx="1"/>
          </p:nvPr>
        </p:nvSpPr>
        <p:spPr>
          <a:xfrm>
            <a:off x="677334" y="753035"/>
            <a:ext cx="8596668" cy="5288327"/>
          </a:xfrm>
        </p:spPr>
        <p:txBody>
          <a:bodyPr/>
          <a:lstStyle/>
          <a:p>
            <a:r>
              <a:rPr lang="en-US" dirty="0" smtClean="0"/>
              <a:t>possible </a:t>
            </a:r>
            <a:r>
              <a:rPr lang="en-US" dirty="0"/>
              <a:t>to </a:t>
            </a:r>
            <a:r>
              <a:rPr lang="en-US" dirty="0" smtClean="0"/>
              <a:t>define functions within </a:t>
            </a:r>
            <a:r>
              <a:rPr lang="en-US" dirty="0"/>
              <a:t>functions </a:t>
            </a:r>
            <a:endParaRPr lang="en-US" dirty="0" smtClean="0"/>
          </a:p>
          <a:p>
            <a:endParaRPr lang="en-US" sz="1200" dirty="0"/>
          </a:p>
          <a:p>
            <a:pPr marL="0" indent="0">
              <a:buNone/>
            </a:pPr>
            <a:r>
              <a:rPr lang="en-US" sz="1200" dirty="0"/>
              <a:t>	</a:t>
            </a:r>
            <a:r>
              <a:rPr lang="en-US" sz="1200" dirty="0" err="1" smtClean="0"/>
              <a:t>def</a:t>
            </a:r>
            <a:r>
              <a:rPr lang="en-US" sz="1200" dirty="0" smtClean="0"/>
              <a:t>  main(</a:t>
            </a:r>
            <a:r>
              <a:rPr lang="en-US" sz="1200" dirty="0" err="1" smtClean="0"/>
              <a:t>s:Array</a:t>
            </a:r>
            <a:r>
              <a:rPr lang="en-US" sz="1200" dirty="0" smtClean="0"/>
              <a:t>[String]){</a:t>
            </a:r>
          </a:p>
          <a:p>
            <a:pPr marL="0" indent="0">
              <a:buNone/>
            </a:pPr>
            <a:r>
              <a:rPr lang="en-US" sz="1200" dirty="0" smtClean="0"/>
              <a:t>	      </a:t>
            </a:r>
            <a:r>
              <a:rPr lang="en-US" sz="1200" dirty="0" err="1" smtClean="0"/>
              <a:t>def</a:t>
            </a:r>
            <a:r>
              <a:rPr lang="en-US" sz="1200" dirty="0" smtClean="0"/>
              <a:t> add (</a:t>
            </a:r>
            <a:r>
              <a:rPr lang="en-US" sz="1200" dirty="0" err="1" smtClean="0"/>
              <a:t>a:Int,b:Int</a:t>
            </a:r>
            <a:r>
              <a:rPr lang="en-US" sz="1200" dirty="0" smtClean="0"/>
              <a:t>):</a:t>
            </a:r>
            <a:r>
              <a:rPr lang="en-US" sz="1200" dirty="0" err="1" smtClean="0"/>
              <a:t>Int</a:t>
            </a:r>
            <a:r>
              <a:rPr lang="en-US" sz="1200" dirty="0" smtClean="0"/>
              <a:t> = a + b   // Define the function within function</a:t>
            </a:r>
            <a:endParaRPr lang="en-US" sz="1200" dirty="0"/>
          </a:p>
          <a:p>
            <a:pPr marL="0" indent="0">
              <a:buNone/>
            </a:pPr>
            <a:r>
              <a:rPr lang="en-US" sz="1200" dirty="0" smtClean="0"/>
              <a:t>	       </a:t>
            </a:r>
            <a:r>
              <a:rPr lang="en-US" sz="1200" dirty="0" err="1" smtClean="0"/>
              <a:t>println</a:t>
            </a:r>
            <a:r>
              <a:rPr lang="en-US" sz="1200" dirty="0" smtClean="0"/>
              <a:t> (add(3,4))       // output result</a:t>
            </a:r>
          </a:p>
          <a:p>
            <a:pPr marL="0" indent="0">
              <a:buNone/>
            </a:pPr>
            <a:r>
              <a:rPr lang="en-US" sz="1200" dirty="0" smtClean="0"/>
              <a:t>	}</a:t>
            </a:r>
          </a:p>
          <a:p>
            <a:pPr marL="0" indent="0">
              <a:buNone/>
            </a:pPr>
            <a:r>
              <a:rPr lang="en-US" sz="1200" dirty="0" smtClean="0"/>
              <a:t>	</a:t>
            </a:r>
          </a:p>
          <a:p>
            <a:pPr marL="0" indent="0">
              <a:buNone/>
            </a:pPr>
            <a:endParaRPr lang="en-US" sz="1200" dirty="0"/>
          </a:p>
          <a:p>
            <a:pPr marL="0" indent="0">
              <a:buNone/>
            </a:pPr>
            <a:r>
              <a:rPr lang="en-US" sz="1200" dirty="0" smtClean="0"/>
              <a:t>	</a:t>
            </a:r>
            <a:r>
              <a:rPr lang="en-US" sz="1200" dirty="0" err="1" smtClean="0"/>
              <a:t>def</a:t>
            </a:r>
            <a:r>
              <a:rPr lang="en-US" sz="1200" dirty="0" smtClean="0"/>
              <a:t>  manipulate(</a:t>
            </a:r>
            <a:r>
              <a:rPr lang="en-US" sz="1200" dirty="0" err="1" smtClean="0"/>
              <a:t>s:String</a:t>
            </a:r>
            <a:r>
              <a:rPr lang="en-US" sz="1200" dirty="0" smtClean="0"/>
              <a:t>){</a:t>
            </a:r>
          </a:p>
          <a:p>
            <a:pPr marL="0" indent="0">
              <a:buNone/>
            </a:pPr>
            <a:r>
              <a:rPr lang="en-US" sz="1200" dirty="0"/>
              <a:t>	</a:t>
            </a:r>
            <a:r>
              <a:rPr lang="en-US" sz="1200" dirty="0" smtClean="0"/>
              <a:t>	</a:t>
            </a:r>
            <a:r>
              <a:rPr lang="en-US" sz="1200" dirty="0" err="1" smtClean="0"/>
              <a:t>def</a:t>
            </a:r>
            <a:r>
              <a:rPr lang="en-US" sz="1200" dirty="0" smtClean="0"/>
              <a:t>  </a:t>
            </a:r>
            <a:r>
              <a:rPr lang="en-US" sz="1200" dirty="0" err="1" smtClean="0"/>
              <a:t>doubleInt</a:t>
            </a:r>
            <a:r>
              <a:rPr lang="en-US" sz="1200" dirty="0" smtClean="0"/>
              <a:t>(</a:t>
            </a:r>
            <a:r>
              <a:rPr lang="en-US" sz="1200" dirty="0" err="1" smtClean="0"/>
              <a:t>a:Int</a:t>
            </a:r>
            <a:r>
              <a:rPr lang="en-US" sz="1200" dirty="0" smtClean="0"/>
              <a:t>) = a * 2</a:t>
            </a:r>
          </a:p>
          <a:p>
            <a:pPr marL="0" indent="0">
              <a:buNone/>
            </a:pPr>
            <a:r>
              <a:rPr lang="en-US" sz="1200" dirty="0"/>
              <a:t>	</a:t>
            </a:r>
            <a:r>
              <a:rPr lang="en-US" sz="1200" dirty="0" smtClean="0"/>
              <a:t>	if(s)</a:t>
            </a:r>
            <a:endParaRPr lang="en-US" sz="1200" dirty="0"/>
          </a:p>
          <a:p>
            <a:pPr marL="0" indent="0">
              <a:buNone/>
            </a:pPr>
            <a:r>
              <a:rPr lang="en-US" sz="1200" dirty="0"/>
              <a:t>	 </a:t>
            </a:r>
            <a:r>
              <a:rPr lang="en-US" sz="1200" dirty="0" smtClean="0"/>
              <a:t>}</a:t>
            </a:r>
            <a:endParaRPr lang="en-US" sz="1200" dirty="0"/>
          </a:p>
          <a:p>
            <a:pPr marL="0" indent="0">
              <a:buNone/>
            </a:pPr>
            <a:endParaRPr lang="en-US" sz="1200" dirty="0" smtClean="0"/>
          </a:p>
          <a:p>
            <a:pPr marL="457200" lvl="1" indent="0">
              <a:spcBef>
                <a:spcPts val="0"/>
              </a:spcBef>
              <a:buNone/>
            </a:pPr>
            <a:r>
              <a:rPr lang="en-US" sz="1200" dirty="0"/>
              <a:t>	</a:t>
            </a:r>
            <a:endParaRPr lang="en-US" sz="1200" dirty="0" smtClean="0"/>
          </a:p>
        </p:txBody>
      </p:sp>
    </p:spTree>
    <p:extLst>
      <p:ext uri="{BB962C8B-B14F-4D97-AF65-F5344CB8AC3E}">
        <p14:creationId xmlns:p14="http://schemas.microsoft.com/office/powerpoint/2010/main" val="3155071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6264"/>
            <a:ext cx="8596668" cy="616771"/>
          </a:xfrm>
        </p:spPr>
        <p:txBody>
          <a:bodyPr>
            <a:normAutofit fontScale="90000"/>
          </a:bodyPr>
          <a:lstStyle/>
          <a:p>
            <a:pPr algn="ctr"/>
            <a:r>
              <a:rPr lang="en-US" dirty="0" smtClean="0">
                <a:solidFill>
                  <a:srgbClr val="7030A0"/>
                </a:solidFill>
              </a:rPr>
              <a:t>Currying Functions</a:t>
            </a:r>
            <a:endParaRPr lang="en-US" dirty="0"/>
          </a:p>
        </p:txBody>
      </p:sp>
      <p:sp>
        <p:nvSpPr>
          <p:cNvPr id="3" name="Content Placeholder 2"/>
          <p:cNvSpPr>
            <a:spLocks noGrp="1"/>
          </p:cNvSpPr>
          <p:nvPr>
            <p:ph idx="1"/>
          </p:nvPr>
        </p:nvSpPr>
        <p:spPr>
          <a:xfrm>
            <a:off x="677334" y="753035"/>
            <a:ext cx="8596668" cy="5288327"/>
          </a:xfrm>
        </p:spPr>
        <p:txBody>
          <a:bodyPr/>
          <a:lstStyle/>
          <a:p>
            <a:r>
              <a:rPr lang="en-US" dirty="0" smtClean="0"/>
              <a:t>Transforms </a:t>
            </a:r>
            <a:r>
              <a:rPr lang="en-US" dirty="0"/>
              <a:t>a function that takes multiple parameters into a chain of functions, each taking a single parameter</a:t>
            </a:r>
            <a:endParaRPr lang="en-US" dirty="0" smtClean="0"/>
          </a:p>
          <a:p>
            <a:r>
              <a:rPr lang="en-US" sz="1200" dirty="0" smtClean="0"/>
              <a:t>Def 1:</a:t>
            </a:r>
            <a:endParaRPr lang="en-US" sz="1200" dirty="0"/>
          </a:p>
          <a:p>
            <a:pPr marL="0" indent="0">
              <a:buNone/>
            </a:pPr>
            <a:r>
              <a:rPr lang="en-US" sz="1200" dirty="0"/>
              <a:t>	</a:t>
            </a:r>
            <a:r>
              <a:rPr lang="en-US" sz="1200" dirty="0" err="1"/>
              <a:t>def</a:t>
            </a:r>
            <a:r>
              <a:rPr lang="en-US" sz="1200" dirty="0"/>
              <a:t> </a:t>
            </a:r>
            <a:r>
              <a:rPr lang="en-US" sz="1200" dirty="0" err="1"/>
              <a:t>strcat</a:t>
            </a:r>
            <a:r>
              <a:rPr lang="en-US" sz="1200" dirty="0"/>
              <a:t>(s1: String)(s2: String) = s1 + </a:t>
            </a:r>
            <a:r>
              <a:rPr lang="en-US" sz="1200" dirty="0" smtClean="0"/>
              <a:t>s2</a:t>
            </a:r>
          </a:p>
          <a:p>
            <a:pPr marL="0" indent="0">
              <a:buNone/>
            </a:pPr>
            <a:endParaRPr lang="en-US" sz="1200" dirty="0"/>
          </a:p>
          <a:p>
            <a:r>
              <a:rPr lang="en-US" sz="1200" dirty="0" smtClean="0"/>
              <a:t>	</a:t>
            </a:r>
            <a:r>
              <a:rPr lang="en-US" sz="1200" dirty="0"/>
              <a:t>Def 2:</a:t>
            </a:r>
          </a:p>
          <a:p>
            <a:pPr marL="457200" lvl="1" indent="0">
              <a:spcBef>
                <a:spcPts val="0"/>
              </a:spcBef>
              <a:buNone/>
            </a:pPr>
            <a:r>
              <a:rPr lang="en-US" sz="1200" dirty="0" err="1" smtClean="0"/>
              <a:t>def</a:t>
            </a:r>
            <a:r>
              <a:rPr lang="en-US" sz="1200" dirty="0" smtClean="0"/>
              <a:t> </a:t>
            </a:r>
            <a:r>
              <a:rPr lang="en-US" sz="1200" dirty="0" err="1"/>
              <a:t>strcat</a:t>
            </a:r>
            <a:r>
              <a:rPr lang="en-US" sz="1200" dirty="0"/>
              <a:t>(s1: String) = (s2: String) =&gt; s1 + </a:t>
            </a:r>
            <a:r>
              <a:rPr lang="en-US" sz="1200" dirty="0" smtClean="0"/>
              <a:t>s2</a:t>
            </a:r>
          </a:p>
          <a:p>
            <a:pPr marL="457200" lvl="1" indent="0">
              <a:spcBef>
                <a:spcPts val="0"/>
              </a:spcBef>
              <a:buNone/>
            </a:pPr>
            <a:endParaRPr lang="en-US" sz="1200" dirty="0" smtClean="0"/>
          </a:p>
          <a:p>
            <a:pPr marL="342900" lvl="1" indent="-342900"/>
            <a:r>
              <a:rPr lang="en-US" sz="1200" dirty="0" smtClean="0"/>
              <a:t>Calling curried function:</a:t>
            </a:r>
          </a:p>
          <a:p>
            <a:pPr marL="457200" lvl="1" indent="0">
              <a:spcBef>
                <a:spcPts val="0"/>
              </a:spcBef>
              <a:buNone/>
            </a:pPr>
            <a:r>
              <a:rPr lang="en-US" sz="1200" dirty="0" err="1"/>
              <a:t>strcat</a:t>
            </a:r>
            <a:r>
              <a:rPr lang="en-US" sz="1200" dirty="0"/>
              <a:t>("foo")("bar")</a:t>
            </a:r>
          </a:p>
          <a:p>
            <a:pPr marL="457200" lvl="1" indent="0">
              <a:spcBef>
                <a:spcPts val="0"/>
              </a:spcBef>
              <a:buNone/>
            </a:pPr>
            <a:endParaRPr lang="en-US" sz="1200" dirty="0" smtClean="0"/>
          </a:p>
          <a:p>
            <a:pPr marL="342900" lvl="1" indent="-342900"/>
            <a:r>
              <a:rPr lang="en-US" sz="1200" dirty="0"/>
              <a:t>When a method is called with a fewer number of parameter lists, then this will yield a function taking the missing parameter lists as its </a:t>
            </a:r>
            <a:r>
              <a:rPr lang="en-US" sz="1200" dirty="0" smtClean="0"/>
              <a:t>arguments.</a:t>
            </a:r>
          </a:p>
          <a:p>
            <a:pPr marL="400050" lvl="2" indent="0">
              <a:buNone/>
            </a:pPr>
            <a:r>
              <a:rPr lang="en-US" sz="1200" dirty="0"/>
              <a:t>For </a:t>
            </a:r>
            <a:r>
              <a:rPr lang="en-US" sz="1200" dirty="0" smtClean="0"/>
              <a:t>Ex : </a:t>
            </a:r>
            <a:r>
              <a:rPr lang="en-US" sz="1200" dirty="0" err="1" smtClean="0"/>
              <a:t>strcat</a:t>
            </a:r>
            <a:r>
              <a:rPr lang="en-US" sz="1200" dirty="0" smtClean="0"/>
              <a:t>(“foo”) will return a function of type : String =&gt; String</a:t>
            </a:r>
            <a:endParaRPr lang="en-US" sz="1200" dirty="0"/>
          </a:p>
          <a:p>
            <a:pPr marL="400050" lvl="2" indent="0">
              <a:buNone/>
            </a:pPr>
            <a:endParaRPr lang="en-US" sz="1200" dirty="0"/>
          </a:p>
          <a:p>
            <a:pPr marL="342900" lvl="1" indent="-342900"/>
            <a:r>
              <a:rPr lang="en-US" sz="1200" dirty="0"/>
              <a:t>Currying is converting a single function of n arguments into n functions with a single argument </a:t>
            </a:r>
            <a:r>
              <a:rPr lang="en-US" sz="1200" dirty="0" smtClean="0"/>
              <a:t>each</a:t>
            </a:r>
          </a:p>
          <a:p>
            <a:pPr marL="342900" lvl="1" indent="-342900"/>
            <a:r>
              <a:rPr lang="en-US" sz="1200" dirty="0"/>
              <a:t>"currying" and "partial application" are two totally different functions. </a:t>
            </a:r>
            <a:r>
              <a:rPr lang="en-US" sz="1200"/>
              <a:t>Currying takes exactly 1 input, whereas partial application takes 2 (or more) inputs</a:t>
            </a:r>
            <a:endParaRPr lang="en-US" sz="1200" dirty="0"/>
          </a:p>
        </p:txBody>
      </p:sp>
    </p:spTree>
    <p:extLst>
      <p:ext uri="{BB962C8B-B14F-4D97-AF65-F5344CB8AC3E}">
        <p14:creationId xmlns:p14="http://schemas.microsoft.com/office/powerpoint/2010/main" val="1542634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8536"/>
            <a:ext cx="8596668" cy="530711"/>
          </a:xfrm>
        </p:spPr>
        <p:txBody>
          <a:bodyPr>
            <a:normAutofit fontScale="90000"/>
          </a:bodyPr>
          <a:lstStyle/>
          <a:p>
            <a:r>
              <a:rPr lang="en-US" dirty="0" err="1" smtClean="0"/>
              <a:t>urls</a:t>
            </a:r>
            <a:endParaRPr lang="en-US" dirty="0"/>
          </a:p>
        </p:txBody>
      </p:sp>
      <p:sp>
        <p:nvSpPr>
          <p:cNvPr id="3" name="Content Placeholder 2"/>
          <p:cNvSpPr>
            <a:spLocks noGrp="1"/>
          </p:cNvSpPr>
          <p:nvPr>
            <p:ph idx="1"/>
          </p:nvPr>
        </p:nvSpPr>
        <p:spPr>
          <a:xfrm>
            <a:off x="677334" y="699247"/>
            <a:ext cx="8596668" cy="5342115"/>
          </a:xfrm>
        </p:spPr>
        <p:txBody>
          <a:bodyPr>
            <a:normAutofit/>
          </a:bodyPr>
          <a:lstStyle/>
          <a:p>
            <a:pPr marL="0" indent="0">
              <a:buNone/>
            </a:pPr>
            <a:r>
              <a:rPr lang="en-US" sz="1200" dirty="0">
                <a:hlinkClick r:id="rId2"/>
              </a:rPr>
              <a:t>http://aperiodic.net/phil/scala/s-99</a:t>
            </a:r>
            <a:r>
              <a:rPr lang="en-US" sz="1200" dirty="0" smtClean="0">
                <a:hlinkClick r:id="rId2"/>
              </a:rPr>
              <a:t>/</a:t>
            </a:r>
          </a:p>
          <a:p>
            <a:pPr marL="0" indent="0">
              <a:buNone/>
            </a:pPr>
            <a:r>
              <a:rPr lang="en-US" sz="1200" dirty="0" smtClean="0">
                <a:hlinkClick r:id="rId2"/>
              </a:rPr>
              <a:t>http</a:t>
            </a:r>
            <a:r>
              <a:rPr lang="en-US" sz="1200" dirty="0">
                <a:hlinkClick r:id="rId2"/>
              </a:rPr>
              <a:t>://scala-exercises.47deg.com/koans#assertsa/s-99</a:t>
            </a:r>
            <a:r>
              <a:rPr lang="en-US" sz="1200" dirty="0" smtClean="0">
                <a:hlinkClick r:id="rId2"/>
              </a:rPr>
              <a:t>/</a:t>
            </a:r>
            <a:endParaRPr lang="en-US" sz="1200" dirty="0" smtClean="0"/>
          </a:p>
          <a:p>
            <a:pPr marL="0" indent="0">
              <a:buNone/>
            </a:pPr>
            <a:r>
              <a:rPr lang="en-US" sz="1200" dirty="0">
                <a:hlinkClick r:id="rId3"/>
              </a:rPr>
              <a:t>http://</a:t>
            </a:r>
            <a:r>
              <a:rPr lang="en-US" sz="1200" dirty="0" smtClean="0">
                <a:hlinkClick r:id="rId3"/>
              </a:rPr>
              <a:t>www.scalatest.org/user_guide/using_assertions</a:t>
            </a:r>
            <a:endParaRPr lang="en-US" sz="1200" dirty="0" smtClean="0"/>
          </a:p>
          <a:p>
            <a:pPr marL="0" indent="0">
              <a:buNone/>
            </a:pPr>
            <a:r>
              <a:rPr lang="en-US" sz="1200" dirty="0">
                <a:hlinkClick r:id="rId4"/>
              </a:rPr>
              <a:t>http://www.vasinov.com/blog/on-currying-and-partial-function-application</a:t>
            </a:r>
            <a:r>
              <a:rPr lang="en-US" sz="1200" dirty="0" smtClean="0">
                <a:hlinkClick r:id="rId4"/>
              </a:rPr>
              <a:t>/</a:t>
            </a:r>
            <a:endParaRPr lang="en-US" sz="1200" dirty="0" smtClean="0"/>
          </a:p>
          <a:p>
            <a:pPr marL="0" indent="0">
              <a:buNone/>
            </a:pPr>
            <a:r>
              <a:rPr lang="en-US" sz="1200" dirty="0">
                <a:hlinkClick r:id="rId5"/>
              </a:rPr>
              <a:t>http://</a:t>
            </a:r>
            <a:r>
              <a:rPr lang="en-US" sz="1200" dirty="0" smtClean="0">
                <a:hlinkClick r:id="rId5"/>
              </a:rPr>
              <a:t>stackoverflow.com/questions/218025/what-is-the-difference-between-currying-and-partial-application</a:t>
            </a:r>
            <a:endParaRPr lang="en-US" sz="1200" dirty="0" smtClean="0"/>
          </a:p>
          <a:p>
            <a:pPr marL="0" indent="0">
              <a:buNone/>
            </a:pPr>
            <a:endParaRPr lang="en-US" sz="1200" dirty="0" smtClean="0"/>
          </a:p>
          <a:p>
            <a:pPr marL="0" indent="0">
              <a:buNone/>
            </a:pPr>
            <a:endParaRPr lang="en-US" sz="1200" dirty="0"/>
          </a:p>
        </p:txBody>
      </p:sp>
    </p:spTree>
    <p:extLst>
      <p:ext uri="{BB962C8B-B14F-4D97-AF65-F5344CB8AC3E}">
        <p14:creationId xmlns:p14="http://schemas.microsoft.com/office/powerpoint/2010/main" val="1080284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09990"/>
          </a:xfrm>
        </p:spPr>
        <p:txBody>
          <a:bodyPr>
            <a:normAutofit/>
          </a:bodyPr>
          <a:lstStyle/>
          <a:p>
            <a:pPr algn="ctr"/>
            <a:r>
              <a:rPr lang="en-US" dirty="0" smtClean="0">
                <a:solidFill>
                  <a:srgbClr val="7030A0"/>
                </a:solidFill>
              </a:rPr>
              <a:t>Introduction</a:t>
            </a:r>
            <a:endParaRPr lang="en-US" dirty="0">
              <a:solidFill>
                <a:srgbClr val="7030A0"/>
              </a:solidFill>
            </a:endParaRPr>
          </a:p>
        </p:txBody>
      </p:sp>
      <p:sp>
        <p:nvSpPr>
          <p:cNvPr id="3" name="Content Placeholder 2"/>
          <p:cNvSpPr>
            <a:spLocks noGrp="1"/>
          </p:cNvSpPr>
          <p:nvPr>
            <p:ph idx="1"/>
          </p:nvPr>
        </p:nvSpPr>
        <p:spPr>
          <a:xfrm>
            <a:off x="1097280" y="1181528"/>
            <a:ext cx="10058400" cy="4430712"/>
          </a:xfrm>
        </p:spPr>
        <p:txBody>
          <a:bodyPr/>
          <a:lstStyle/>
          <a:p>
            <a:r>
              <a:rPr lang="en-US" dirty="0" smtClean="0"/>
              <a:t>Modern</a:t>
            </a:r>
          </a:p>
          <a:p>
            <a:r>
              <a:rPr lang="en-US" dirty="0" smtClean="0"/>
              <a:t>Multi-paradigm – why ?</a:t>
            </a:r>
          </a:p>
          <a:p>
            <a:r>
              <a:rPr lang="en-US" dirty="0"/>
              <a:t>P</a:t>
            </a:r>
            <a:r>
              <a:rPr lang="en-US" dirty="0" smtClean="0"/>
              <a:t>rogramming language</a:t>
            </a:r>
          </a:p>
          <a:p>
            <a:r>
              <a:rPr lang="en-US" dirty="0"/>
              <a:t>designed to express common programming patterns in a </a:t>
            </a:r>
            <a:r>
              <a:rPr lang="en-US" i="1" dirty="0" smtClean="0"/>
              <a:t>concise (?),</a:t>
            </a:r>
            <a:r>
              <a:rPr lang="en-US" dirty="0" smtClean="0"/>
              <a:t> elegant(?), </a:t>
            </a:r>
          </a:p>
          <a:p>
            <a:pPr marL="0" indent="0">
              <a:buNone/>
            </a:pPr>
            <a:r>
              <a:rPr lang="en-US" dirty="0"/>
              <a:t>	</a:t>
            </a:r>
            <a:r>
              <a:rPr lang="en-US" dirty="0" smtClean="0"/>
              <a:t>and type-safe(?) way</a:t>
            </a:r>
          </a:p>
          <a:p>
            <a:pPr marL="0" indent="0">
              <a:buNone/>
            </a:pPr>
            <a:endParaRPr lang="en-US" dirty="0" smtClean="0"/>
          </a:p>
          <a:p>
            <a:pPr marL="0" indent="0">
              <a:buNone/>
            </a:pPr>
            <a:endParaRPr lang="en-US" dirty="0"/>
          </a:p>
          <a:p>
            <a:pPr marL="0" indent="0">
              <a:buNone/>
            </a:pPr>
            <a:r>
              <a:rPr lang="en-US" sz="5400" dirty="0" smtClean="0"/>
              <a:t>∫</a:t>
            </a:r>
            <a:r>
              <a:rPr lang="en-US" sz="3200" dirty="0" smtClean="0"/>
              <a:t>(OOPs, Functional Features)</a:t>
            </a:r>
            <a:endParaRPr lang="en-US" sz="3200" dirty="0"/>
          </a:p>
        </p:txBody>
      </p:sp>
    </p:spTree>
    <p:extLst>
      <p:ext uri="{BB962C8B-B14F-4D97-AF65-F5344CB8AC3E}">
        <p14:creationId xmlns:p14="http://schemas.microsoft.com/office/powerpoint/2010/main" val="1522853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720" y="342472"/>
            <a:ext cx="8596668" cy="736315"/>
          </a:xfrm>
        </p:spPr>
        <p:txBody>
          <a:bodyPr/>
          <a:lstStyle/>
          <a:p>
            <a:pPr algn="ctr"/>
            <a:r>
              <a:rPr lang="en-US" dirty="0" smtClean="0">
                <a:solidFill>
                  <a:srgbClr val="7030A0"/>
                </a:solidFill>
              </a:rPr>
              <a:t>Scala is Object-Oriented</a:t>
            </a:r>
            <a:endParaRPr lang="en-US" dirty="0"/>
          </a:p>
        </p:txBody>
      </p:sp>
      <p:sp>
        <p:nvSpPr>
          <p:cNvPr id="3" name="Content Placeholder 2"/>
          <p:cNvSpPr>
            <a:spLocks noGrp="1"/>
          </p:cNvSpPr>
          <p:nvPr>
            <p:ph idx="1"/>
          </p:nvPr>
        </p:nvSpPr>
        <p:spPr>
          <a:xfrm>
            <a:off x="677334" y="1078787"/>
            <a:ext cx="8596668" cy="4962575"/>
          </a:xfrm>
        </p:spPr>
        <p:txBody>
          <a:bodyPr/>
          <a:lstStyle/>
          <a:p>
            <a:r>
              <a:rPr lang="en-US" dirty="0" smtClean="0"/>
              <a:t>Every value is object – pure OO</a:t>
            </a:r>
          </a:p>
          <a:p>
            <a:r>
              <a:rPr lang="en-US" dirty="0" smtClean="0"/>
              <a:t>Classes – to define types - templates </a:t>
            </a:r>
            <a:r>
              <a:rPr lang="en-US" dirty="0"/>
              <a:t>that can be instantiated into many objects at runtime</a:t>
            </a:r>
            <a:endParaRPr lang="en-US" dirty="0" smtClean="0"/>
          </a:p>
          <a:p>
            <a:r>
              <a:rPr lang="en-US" dirty="0" smtClean="0"/>
              <a:t>Traits – to define behavior – similar to interfaces in java8</a:t>
            </a:r>
          </a:p>
          <a:p>
            <a:r>
              <a:rPr lang="en-US" dirty="0" smtClean="0"/>
              <a:t>Inheritance is there – sub classing is allowed</a:t>
            </a:r>
          </a:p>
          <a:p>
            <a:r>
              <a:rPr lang="en-US" dirty="0" smtClean="0"/>
              <a:t>Supports </a:t>
            </a:r>
            <a:r>
              <a:rPr lang="en-US" dirty="0" err="1" smtClean="0"/>
              <a:t>mixin</a:t>
            </a:r>
            <a:r>
              <a:rPr lang="en-US" dirty="0" smtClean="0"/>
              <a:t>-based composition</a:t>
            </a:r>
            <a:r>
              <a:rPr lang="en-US" dirty="0"/>
              <a:t> </a:t>
            </a:r>
            <a:r>
              <a:rPr lang="en-US" dirty="0" smtClean="0"/>
              <a:t>mechanism  : </a:t>
            </a:r>
            <a:r>
              <a:rPr lang="en-US" dirty="0"/>
              <a:t>a clean replacement for multiple inheritance</a:t>
            </a:r>
            <a:endParaRPr lang="en-US" dirty="0" smtClean="0"/>
          </a:p>
          <a:p>
            <a:pPr marL="0" indent="0">
              <a:buNone/>
            </a:pPr>
            <a:endParaRPr lang="en-US" dirty="0"/>
          </a:p>
        </p:txBody>
      </p:sp>
    </p:spTree>
    <p:extLst>
      <p:ext uri="{BB962C8B-B14F-4D97-AF65-F5344CB8AC3E}">
        <p14:creationId xmlns:p14="http://schemas.microsoft.com/office/powerpoint/2010/main" val="3006838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4391"/>
            <a:ext cx="8596668" cy="859604"/>
          </a:xfrm>
        </p:spPr>
        <p:txBody>
          <a:bodyPr/>
          <a:lstStyle/>
          <a:p>
            <a:pPr algn="ctr"/>
            <a:r>
              <a:rPr lang="en-US" dirty="0" smtClean="0">
                <a:solidFill>
                  <a:srgbClr val="7030A0"/>
                </a:solidFill>
              </a:rPr>
              <a:t>Unified Types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08213" y="1532499"/>
            <a:ext cx="5705475" cy="3781425"/>
          </a:xfrm>
        </p:spPr>
      </p:pic>
      <p:sp>
        <p:nvSpPr>
          <p:cNvPr id="3" name="TextBox 2"/>
          <p:cNvSpPr txBox="1"/>
          <p:nvPr/>
        </p:nvSpPr>
        <p:spPr>
          <a:xfrm>
            <a:off x="925286" y="6106886"/>
            <a:ext cx="6934641" cy="369332"/>
          </a:xfrm>
          <a:prstGeom prst="rect">
            <a:avLst/>
          </a:prstGeom>
          <a:noFill/>
        </p:spPr>
        <p:txBody>
          <a:bodyPr wrap="square" rtlCol="0">
            <a:spAutoFit/>
          </a:bodyPr>
          <a:lstStyle/>
          <a:p>
            <a:r>
              <a:rPr lang="en-US" dirty="0" smtClean="0"/>
              <a:t>All </a:t>
            </a:r>
            <a:r>
              <a:rPr lang="en-US" b="1" dirty="0" smtClean="0">
                <a:solidFill>
                  <a:schemeClr val="accent5"/>
                </a:solidFill>
              </a:rPr>
              <a:t>values</a:t>
            </a:r>
            <a:r>
              <a:rPr lang="en-US" dirty="0" smtClean="0">
                <a:solidFill>
                  <a:schemeClr val="accent5"/>
                </a:solidFill>
              </a:rPr>
              <a:t> </a:t>
            </a:r>
            <a:r>
              <a:rPr lang="en-US" dirty="0" smtClean="0"/>
              <a:t>in </a:t>
            </a:r>
            <a:r>
              <a:rPr lang="en-US" dirty="0" err="1" smtClean="0"/>
              <a:t>scala</a:t>
            </a:r>
            <a:r>
              <a:rPr lang="en-US" dirty="0" smtClean="0"/>
              <a:t> are objects : numerical values and functions</a:t>
            </a:r>
          </a:p>
        </p:txBody>
      </p:sp>
    </p:spTree>
    <p:extLst>
      <p:ext uri="{BB962C8B-B14F-4D97-AF65-F5344CB8AC3E}">
        <p14:creationId xmlns:p14="http://schemas.microsoft.com/office/powerpoint/2010/main" val="1743860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816428"/>
          </a:xfrm>
        </p:spPr>
        <p:txBody>
          <a:bodyPr>
            <a:normAutofit fontScale="90000"/>
          </a:bodyPr>
          <a:lstStyle/>
          <a:p>
            <a:pPr algn="ctr"/>
            <a:r>
              <a:rPr lang="en-US" sz="4000" dirty="0">
                <a:solidFill>
                  <a:srgbClr val="7030A0"/>
                </a:solidFill>
              </a:rPr>
              <a:t>Scala Class Hierarchy</a:t>
            </a:r>
            <a:r>
              <a:rPr lang="en-US" b="1" dirty="0"/>
              <a:t/>
            </a:r>
            <a:br>
              <a:rPr lang="en-US" b="1" dirty="0"/>
            </a:br>
            <a:endParaRPr lang="en-US" dirty="0"/>
          </a:p>
        </p:txBody>
      </p:sp>
      <p:sp>
        <p:nvSpPr>
          <p:cNvPr id="3" name="Content Placeholder 2"/>
          <p:cNvSpPr>
            <a:spLocks noGrp="1"/>
          </p:cNvSpPr>
          <p:nvPr>
            <p:ph idx="1"/>
          </p:nvPr>
        </p:nvSpPr>
        <p:spPr>
          <a:xfrm>
            <a:off x="677334" y="849086"/>
            <a:ext cx="8596668" cy="5519057"/>
          </a:xfrm>
        </p:spPr>
        <p:txBody>
          <a:bodyPr>
            <a:normAutofit/>
          </a:bodyPr>
          <a:lstStyle/>
          <a:p>
            <a:r>
              <a:rPr lang="en-US" dirty="0" smtClean="0"/>
              <a:t>Super class of all classes : </a:t>
            </a:r>
            <a:r>
              <a:rPr lang="en-US" dirty="0" err="1" smtClean="0"/>
              <a:t>scala.Any</a:t>
            </a:r>
            <a:endParaRPr lang="en-US" dirty="0"/>
          </a:p>
          <a:p>
            <a:r>
              <a:rPr lang="en-US" dirty="0" smtClean="0"/>
              <a:t>Any –---has two direct sub classes-</a:t>
            </a:r>
            <a:r>
              <a:rPr lang="en-US" dirty="0" smtClean="0">
                <a:sym typeface="Wingdings" panose="05000000000000000000" pitchFamily="2" charset="2"/>
              </a:rPr>
              <a:t> </a:t>
            </a:r>
            <a:r>
              <a:rPr lang="en-US" dirty="0" err="1" smtClean="0"/>
              <a:t>scala.AnyVal</a:t>
            </a:r>
            <a:r>
              <a:rPr lang="en-US" dirty="0" smtClean="0"/>
              <a:t> and </a:t>
            </a:r>
            <a:r>
              <a:rPr lang="en-US" dirty="0" err="1" smtClean="0"/>
              <a:t>scala.AnyRef</a:t>
            </a:r>
            <a:endParaRPr lang="en-US" dirty="0" smtClean="0"/>
          </a:p>
          <a:p>
            <a:r>
              <a:rPr lang="en-US" dirty="0" err="1" smtClean="0"/>
              <a:t>scala.AnyVal</a:t>
            </a:r>
            <a:r>
              <a:rPr lang="en-US" dirty="0" smtClean="0"/>
              <a:t> represents  value classes</a:t>
            </a:r>
          </a:p>
          <a:p>
            <a:r>
              <a:rPr lang="en-US" dirty="0" err="1" smtClean="0"/>
              <a:t>scala.AnyRef</a:t>
            </a:r>
            <a:r>
              <a:rPr lang="en-US" dirty="0" smtClean="0"/>
              <a:t> represents reference classes</a:t>
            </a:r>
          </a:p>
          <a:p>
            <a:r>
              <a:rPr lang="en-US" dirty="0" smtClean="0"/>
              <a:t>All </a:t>
            </a:r>
            <a:r>
              <a:rPr lang="en-US" dirty="0"/>
              <a:t>value classes are predefined; they correspond to the primitive types of Java-like </a:t>
            </a:r>
            <a:r>
              <a:rPr lang="en-US" dirty="0" smtClean="0"/>
              <a:t>languages</a:t>
            </a:r>
          </a:p>
          <a:p>
            <a:r>
              <a:rPr lang="en-US" dirty="0"/>
              <a:t>All other classes define reference </a:t>
            </a:r>
            <a:r>
              <a:rPr lang="en-US" dirty="0" smtClean="0"/>
              <a:t>types</a:t>
            </a:r>
          </a:p>
          <a:p>
            <a:r>
              <a:rPr lang="en-US" dirty="0"/>
              <a:t>User-defined classes define reference types by </a:t>
            </a:r>
            <a:r>
              <a:rPr lang="en-US" dirty="0" smtClean="0"/>
              <a:t>default i.e.  they always  (indirectly) subclass </a:t>
            </a:r>
            <a:r>
              <a:rPr lang="en-US" dirty="0" err="1" smtClean="0"/>
              <a:t>scala.AnyRef</a:t>
            </a:r>
            <a:endParaRPr lang="en-US" dirty="0"/>
          </a:p>
          <a:p>
            <a:r>
              <a:rPr lang="en-US" dirty="0" smtClean="0"/>
              <a:t>Every user-defined  class  in Scala implicitly  extends the trait </a:t>
            </a:r>
            <a:r>
              <a:rPr lang="en-US" dirty="0" err="1" smtClean="0"/>
              <a:t>scala.ScalaObject</a:t>
            </a:r>
            <a:endParaRPr lang="en-US" dirty="0" smtClean="0"/>
          </a:p>
          <a:p>
            <a:r>
              <a:rPr lang="en-US" dirty="0"/>
              <a:t> Classes from the infrastructure on which Scala is running (e.g. the Java </a:t>
            </a:r>
            <a:r>
              <a:rPr lang="en-US" dirty="0" smtClean="0"/>
              <a:t>runtime </a:t>
            </a:r>
            <a:r>
              <a:rPr lang="en-US" dirty="0"/>
              <a:t>environment) do not extend </a:t>
            </a:r>
            <a:r>
              <a:rPr lang="en-US" dirty="0" err="1" smtClean="0"/>
              <a:t>scala.ScalaObject</a:t>
            </a:r>
            <a:endParaRPr lang="en-US" dirty="0" smtClean="0"/>
          </a:p>
          <a:p>
            <a:r>
              <a:rPr lang="en-US" dirty="0" err="1" smtClean="0"/>
              <a:t>scala.AnyRef</a:t>
            </a:r>
            <a:r>
              <a:rPr lang="en-US" dirty="0" smtClean="0"/>
              <a:t> </a:t>
            </a:r>
            <a:r>
              <a:rPr lang="en-US" dirty="0"/>
              <a:t>corresponds to </a:t>
            </a:r>
            <a:r>
              <a:rPr lang="en-US" dirty="0" err="1"/>
              <a:t>java.lang.Object</a:t>
            </a:r>
            <a:endParaRPr lang="en-US" dirty="0"/>
          </a:p>
        </p:txBody>
      </p:sp>
    </p:spTree>
    <p:extLst>
      <p:ext uri="{BB962C8B-B14F-4D97-AF65-F5344CB8AC3E}">
        <p14:creationId xmlns:p14="http://schemas.microsoft.com/office/powerpoint/2010/main" val="2578899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3144"/>
          </a:xfrm>
        </p:spPr>
        <p:txBody>
          <a:bodyPr>
            <a:normAutofit/>
          </a:bodyPr>
          <a:lstStyle/>
          <a:p>
            <a:pPr algn="ctr"/>
            <a:r>
              <a:rPr lang="en-US" dirty="0" smtClean="0">
                <a:solidFill>
                  <a:srgbClr val="7030A0"/>
                </a:solidFill>
              </a:rPr>
              <a:t>Scala </a:t>
            </a:r>
            <a:r>
              <a:rPr lang="en-US" dirty="0" err="1" smtClean="0">
                <a:solidFill>
                  <a:srgbClr val="7030A0"/>
                </a:solidFill>
              </a:rPr>
              <a:t>AnyRef</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07286854"/>
              </p:ext>
            </p:extLst>
          </p:nvPr>
        </p:nvGraphicFramePr>
        <p:xfrm>
          <a:off x="677863" y="652463"/>
          <a:ext cx="8596312" cy="5553846"/>
        </p:xfrm>
        <a:graphic>
          <a:graphicData uri="http://schemas.openxmlformats.org/drawingml/2006/table">
            <a:tbl>
              <a:tblPr firstRow="1" bandRow="1">
                <a:tableStyleId>{5C22544A-7EE6-4342-B048-85BDC9FD1C3A}</a:tableStyleId>
              </a:tblPr>
              <a:tblGrid>
                <a:gridCol w="2511651"/>
                <a:gridCol w="6084661"/>
              </a:tblGrid>
              <a:tr h="425223">
                <a:tc>
                  <a:txBody>
                    <a:bodyPr/>
                    <a:lstStyle/>
                    <a:p>
                      <a:r>
                        <a:rPr lang="en-US" dirty="0" smtClean="0"/>
                        <a:t>Method name-Sig</a:t>
                      </a:r>
                      <a:endParaRPr lang="en-US" dirty="0"/>
                    </a:p>
                  </a:txBody>
                  <a:tcPr/>
                </a:tc>
                <a:tc>
                  <a:txBody>
                    <a:bodyPr/>
                    <a:lstStyle/>
                    <a:p>
                      <a:r>
                        <a:rPr lang="en-US" dirty="0" smtClean="0"/>
                        <a:t>Method description</a:t>
                      </a:r>
                      <a:endParaRPr lang="en-US" dirty="0"/>
                    </a:p>
                  </a:txBody>
                  <a:tcPr/>
                </a:tc>
              </a:tr>
              <a:tr h="2612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 (arg0 : </a:t>
                      </a:r>
                      <a:r>
                        <a:rPr lang="en-US" sz="1200" dirty="0" err="1" smtClean="0"/>
                        <a:t>AnyRef</a:t>
                      </a:r>
                      <a:r>
                        <a:rPr lang="en-US" sz="1200" dirty="0" smtClean="0"/>
                        <a:t>) : Boolean</a:t>
                      </a:r>
                    </a:p>
                  </a:txBody>
                  <a:tcPr/>
                </a:tc>
                <a:tc>
                  <a:txBody>
                    <a:bodyPr/>
                    <a:lstStyle/>
                    <a:p>
                      <a:r>
                        <a:rPr lang="en-US" sz="1200" kern="1200" dirty="0" smtClean="0">
                          <a:solidFill>
                            <a:schemeClr val="dk1"/>
                          </a:solidFill>
                          <a:latin typeface="+mn-lt"/>
                          <a:ea typeface="+mn-ea"/>
                          <a:cs typeface="+mn-cs"/>
                        </a:rPr>
                        <a:t>false if the receiver object is equivalent to the argument; true otherwise.</a:t>
                      </a:r>
                      <a:endParaRPr lang="en-US" sz="1200" kern="1200" dirty="0">
                        <a:solidFill>
                          <a:schemeClr val="dk1"/>
                        </a:solidFill>
                        <a:latin typeface="+mn-lt"/>
                        <a:ea typeface="+mn-ea"/>
                        <a:cs typeface="+mn-cs"/>
                      </a:endParaRPr>
                    </a:p>
                  </a:txBody>
                  <a:tcPr/>
                </a:tc>
              </a:tr>
              <a:tr h="29826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 (arg0 : </a:t>
                      </a:r>
                      <a:r>
                        <a:rPr lang="en-US" sz="1200" kern="1200" dirty="0" err="1" smtClean="0">
                          <a:solidFill>
                            <a:schemeClr val="dk1"/>
                          </a:solidFill>
                          <a:latin typeface="+mn-lt"/>
                          <a:ea typeface="+mn-ea"/>
                          <a:cs typeface="+mn-cs"/>
                        </a:rPr>
                        <a:t>AnyRef</a:t>
                      </a:r>
                      <a:r>
                        <a:rPr lang="en-US" sz="1200" kern="1200" dirty="0" smtClean="0">
                          <a:solidFill>
                            <a:schemeClr val="dk1"/>
                          </a:solidFill>
                          <a:latin typeface="+mn-lt"/>
                          <a:ea typeface="+mn-ea"/>
                          <a:cs typeface="+mn-cs"/>
                        </a:rPr>
                        <a:t>) : Boolean</a:t>
                      </a:r>
                      <a:endParaRPr lang="en-US" sz="1200" kern="1200" dirty="0">
                        <a:solidFill>
                          <a:schemeClr val="dk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rgbClr val="FF0000"/>
                          </a:solidFill>
                          <a:latin typeface="+mn-lt"/>
                          <a:ea typeface="+mn-ea"/>
                          <a:cs typeface="+mn-cs"/>
                        </a:rPr>
                        <a:t>o == arg0 </a:t>
                      </a:r>
                      <a:r>
                        <a:rPr lang="en-US" sz="1200" kern="1200" dirty="0" smtClean="0">
                          <a:solidFill>
                            <a:schemeClr val="dk1"/>
                          </a:solidFill>
                          <a:latin typeface="+mn-lt"/>
                          <a:ea typeface="+mn-ea"/>
                          <a:cs typeface="+mn-cs"/>
                        </a:rPr>
                        <a:t>is the same as </a:t>
                      </a:r>
                      <a:r>
                        <a:rPr lang="en-US" sz="1200" kern="1200" dirty="0" smtClean="0">
                          <a:solidFill>
                            <a:srgbClr val="FF0000"/>
                          </a:solidFill>
                          <a:latin typeface="+mn-lt"/>
                          <a:ea typeface="+mn-ea"/>
                          <a:cs typeface="+mn-cs"/>
                        </a:rPr>
                        <a:t>if (o </a:t>
                      </a:r>
                      <a:r>
                        <a:rPr lang="en-US" sz="1200" kern="1200" dirty="0" err="1" smtClean="0">
                          <a:solidFill>
                            <a:srgbClr val="FF0000"/>
                          </a:solidFill>
                          <a:latin typeface="+mn-lt"/>
                          <a:ea typeface="+mn-ea"/>
                          <a:cs typeface="+mn-cs"/>
                        </a:rPr>
                        <a:t>eq</a:t>
                      </a:r>
                      <a:r>
                        <a:rPr lang="en-US" sz="1200" kern="1200" dirty="0" smtClean="0">
                          <a:solidFill>
                            <a:srgbClr val="FF0000"/>
                          </a:solidFill>
                          <a:latin typeface="+mn-lt"/>
                          <a:ea typeface="+mn-ea"/>
                          <a:cs typeface="+mn-cs"/>
                        </a:rPr>
                        <a:t> null) arg0 </a:t>
                      </a:r>
                      <a:r>
                        <a:rPr lang="en-US" sz="1200" kern="1200" dirty="0" err="1" smtClean="0">
                          <a:solidFill>
                            <a:srgbClr val="FF0000"/>
                          </a:solidFill>
                          <a:latin typeface="+mn-lt"/>
                          <a:ea typeface="+mn-ea"/>
                          <a:cs typeface="+mn-cs"/>
                        </a:rPr>
                        <a:t>eq</a:t>
                      </a:r>
                      <a:r>
                        <a:rPr lang="en-US" sz="1200" kern="1200" dirty="0" smtClean="0">
                          <a:solidFill>
                            <a:srgbClr val="FF0000"/>
                          </a:solidFill>
                          <a:latin typeface="+mn-lt"/>
                          <a:ea typeface="+mn-ea"/>
                          <a:cs typeface="+mn-cs"/>
                        </a:rPr>
                        <a:t> null else </a:t>
                      </a:r>
                      <a:r>
                        <a:rPr lang="en-US" sz="1200" kern="1200" dirty="0" err="1" smtClean="0">
                          <a:solidFill>
                            <a:srgbClr val="FF0000"/>
                          </a:solidFill>
                          <a:latin typeface="+mn-lt"/>
                          <a:ea typeface="+mn-ea"/>
                          <a:cs typeface="+mn-cs"/>
                        </a:rPr>
                        <a:t>o.equals</a:t>
                      </a:r>
                      <a:r>
                        <a:rPr lang="en-US" sz="1200" kern="1200" dirty="0" smtClean="0">
                          <a:solidFill>
                            <a:srgbClr val="FF0000"/>
                          </a:solidFill>
                          <a:latin typeface="+mn-lt"/>
                          <a:ea typeface="+mn-ea"/>
                          <a:cs typeface="+mn-cs"/>
                        </a:rPr>
                        <a:t>(arg0)</a:t>
                      </a:r>
                      <a:endParaRPr lang="en-US" sz="1200" kern="1200" dirty="0">
                        <a:solidFill>
                          <a:schemeClr val="dk1"/>
                        </a:solidFill>
                        <a:latin typeface="+mn-lt"/>
                        <a:ea typeface="+mn-ea"/>
                        <a:cs typeface="+mn-cs"/>
                      </a:endParaRPr>
                    </a:p>
                  </a:txBody>
                  <a:tcPr/>
                </a:tc>
              </a:tr>
              <a:tr h="29391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clone : </a:t>
                      </a:r>
                      <a:r>
                        <a:rPr lang="en-US" sz="1200" kern="1200" dirty="0" err="1" smtClean="0">
                          <a:solidFill>
                            <a:schemeClr val="dk1"/>
                          </a:solidFill>
                          <a:latin typeface="+mn-lt"/>
                          <a:ea typeface="+mn-ea"/>
                          <a:cs typeface="+mn-cs"/>
                        </a:rPr>
                        <a:t>AnyRef</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This method creates and returns a copy of the receiver object</a:t>
                      </a:r>
                      <a:endParaRPr lang="en-US" sz="1200" kern="1200" dirty="0">
                        <a:solidFill>
                          <a:schemeClr val="dk1"/>
                        </a:solidFill>
                        <a:latin typeface="+mn-lt"/>
                        <a:ea typeface="+mn-ea"/>
                        <a:cs typeface="+mn-cs"/>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dk1"/>
                          </a:solidFill>
                          <a:latin typeface="+mn-lt"/>
                          <a:ea typeface="+mn-ea"/>
                          <a:cs typeface="+mn-cs"/>
                        </a:rPr>
                        <a:t>eq</a:t>
                      </a:r>
                      <a:r>
                        <a:rPr lang="en-US" sz="1200" kern="1200" dirty="0" smtClean="0">
                          <a:solidFill>
                            <a:schemeClr val="dk1"/>
                          </a:solidFill>
                          <a:latin typeface="+mn-lt"/>
                          <a:ea typeface="+mn-ea"/>
                          <a:cs typeface="+mn-cs"/>
                        </a:rPr>
                        <a:t> (arg0 : </a:t>
                      </a:r>
                      <a:r>
                        <a:rPr lang="en-US" sz="1200" kern="1200" dirty="0" err="1" smtClean="0">
                          <a:solidFill>
                            <a:schemeClr val="dk1"/>
                          </a:solidFill>
                          <a:latin typeface="+mn-lt"/>
                          <a:ea typeface="+mn-ea"/>
                          <a:cs typeface="+mn-cs"/>
                        </a:rPr>
                        <a:t>AnyRef</a:t>
                      </a:r>
                      <a:r>
                        <a:rPr lang="en-US" sz="1200" kern="1200" dirty="0" smtClean="0">
                          <a:solidFill>
                            <a:schemeClr val="dk1"/>
                          </a:solidFill>
                          <a:latin typeface="+mn-lt"/>
                          <a:ea typeface="+mn-ea"/>
                          <a:cs typeface="+mn-cs"/>
                        </a:rPr>
                        <a:t>) : Boolean</a:t>
                      </a:r>
                      <a:endParaRPr lang="en-US" sz="1200" kern="1200" dirty="0">
                        <a:solidFill>
                          <a:schemeClr val="dk1"/>
                        </a:solidFill>
                        <a:latin typeface="+mn-lt"/>
                        <a:ea typeface="+mn-ea"/>
                        <a:cs typeface="+mn-cs"/>
                      </a:endParaRPr>
                    </a:p>
                  </a:txBody>
                  <a:tcPr/>
                </a:tc>
                <a:tc>
                  <a:txBody>
                    <a:bodyPr/>
                    <a:lstStyle/>
                    <a:p>
                      <a:pPr marL="0" algn="l" defTabSz="457200" rtl="0" eaLnBrk="1" latinLnBrk="0" hangingPunct="1"/>
                      <a:r>
                        <a:rPr lang="en-US" sz="1200" kern="1200" dirty="0" smtClean="0">
                          <a:solidFill>
                            <a:schemeClr val="dk1"/>
                          </a:solidFill>
                          <a:latin typeface="+mn-lt"/>
                          <a:ea typeface="+mn-ea"/>
                          <a:cs typeface="+mn-cs"/>
                        </a:rPr>
                        <a:t>This method is used to test whether the argument (arg0) is a reference to the receiver object (this).</a:t>
                      </a:r>
                      <a:endParaRPr lang="en-US" sz="1200" kern="1200" dirty="0">
                        <a:solidFill>
                          <a:schemeClr val="dk1"/>
                        </a:solidFill>
                        <a:latin typeface="+mn-lt"/>
                        <a:ea typeface="+mn-ea"/>
                        <a:cs typeface="+mn-cs"/>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equals (arg0 : Any) : Boolean</a:t>
                      </a:r>
                      <a:endParaRPr lang="en-US" sz="1200" kern="1200" dirty="0">
                        <a:solidFill>
                          <a:schemeClr val="dk1"/>
                        </a:solidFill>
                        <a:latin typeface="+mn-lt"/>
                        <a:ea typeface="+mn-ea"/>
                        <a:cs typeface="+mn-cs"/>
                      </a:endParaRPr>
                    </a:p>
                  </a:txBody>
                  <a:tcPr/>
                </a:tc>
                <a:tc>
                  <a:txBody>
                    <a:bodyPr/>
                    <a:lstStyle/>
                    <a:p>
                      <a:pPr marL="0" algn="l" defTabSz="457200" rtl="0" eaLnBrk="1" latinLnBrk="0" hangingPunct="1"/>
                      <a:r>
                        <a:rPr lang="en-US" sz="1200" kern="1200" dirty="0" smtClean="0">
                          <a:solidFill>
                            <a:schemeClr val="dk1"/>
                          </a:solidFill>
                          <a:latin typeface="+mn-lt"/>
                          <a:ea typeface="+mn-ea"/>
                          <a:cs typeface="+mn-cs"/>
                        </a:rPr>
                        <a:t>This method is used to compare the receiver object (this) with the argument object (arg0) for equivalence.</a:t>
                      </a:r>
                      <a:endParaRPr lang="en-US" sz="1200" kern="1200" dirty="0">
                        <a:solidFill>
                          <a:schemeClr val="dk1"/>
                        </a:solidFill>
                        <a:latin typeface="+mn-lt"/>
                        <a:ea typeface="+mn-ea"/>
                        <a:cs typeface="+mn-cs"/>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finalize : Unit</a:t>
                      </a:r>
                      <a:endParaRPr lang="en-US" sz="1200" kern="1200" dirty="0">
                        <a:solidFill>
                          <a:schemeClr val="dk1"/>
                        </a:solidFill>
                        <a:latin typeface="+mn-lt"/>
                        <a:ea typeface="+mn-ea"/>
                        <a:cs typeface="+mn-cs"/>
                      </a:endParaRPr>
                    </a:p>
                  </a:txBody>
                  <a:tcPr/>
                </a:tc>
                <a:tc>
                  <a:txBody>
                    <a:bodyPr/>
                    <a:lstStyle/>
                    <a:p>
                      <a:pPr marL="0" algn="l" defTabSz="457200" rtl="0" eaLnBrk="1" latinLnBrk="0" hangingPunct="1"/>
                      <a:r>
                        <a:rPr lang="en-US" sz="1200" kern="1200" dirty="0" smtClean="0">
                          <a:solidFill>
                            <a:schemeClr val="dk1"/>
                          </a:solidFill>
                          <a:latin typeface="+mn-lt"/>
                          <a:ea typeface="+mn-ea"/>
                          <a:cs typeface="+mn-cs"/>
                        </a:rPr>
                        <a:t>This method is called by the garbage collector on the receiver object when garbage collection determines that there are no more references to the object.</a:t>
                      </a:r>
                      <a:endParaRPr lang="en-US" sz="1200" kern="1200" dirty="0">
                        <a:solidFill>
                          <a:schemeClr val="dk1"/>
                        </a:solidFill>
                        <a:latin typeface="+mn-lt"/>
                        <a:ea typeface="+mn-ea"/>
                        <a:cs typeface="+mn-cs"/>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dk1"/>
                          </a:solidFill>
                          <a:latin typeface="+mn-lt"/>
                          <a:ea typeface="+mn-ea"/>
                          <a:cs typeface="+mn-cs"/>
                        </a:rPr>
                        <a:t>getClass</a:t>
                      </a:r>
                      <a:r>
                        <a:rPr lang="en-US" sz="1200" kern="1200" dirty="0" smtClean="0">
                          <a:solidFill>
                            <a:schemeClr val="dk1"/>
                          </a:solidFill>
                          <a:latin typeface="+mn-lt"/>
                          <a:ea typeface="+mn-ea"/>
                          <a:cs typeface="+mn-cs"/>
                        </a:rPr>
                        <a:t> : </a:t>
                      </a:r>
                      <a:r>
                        <a:rPr lang="en-US" sz="1200" kern="1200" dirty="0" err="1" smtClean="0">
                          <a:solidFill>
                            <a:schemeClr val="dk1"/>
                          </a:solidFill>
                          <a:latin typeface="+mn-lt"/>
                          <a:ea typeface="+mn-ea"/>
                          <a:cs typeface="+mn-cs"/>
                        </a:rPr>
                        <a:t>java.lang.Class</a:t>
                      </a:r>
                      <a:r>
                        <a:rPr lang="en-US" sz="1200" kern="1200" dirty="0" smtClean="0">
                          <a:solidFill>
                            <a:schemeClr val="dk1"/>
                          </a:solidFill>
                          <a:latin typeface="+mn-lt"/>
                          <a:ea typeface="+mn-ea"/>
                          <a:cs typeface="+mn-cs"/>
                        </a:rPr>
                        <a:t>[</a:t>
                      </a:r>
                      <a:r>
                        <a:rPr lang="en-US" sz="1200" kern="1200" dirty="0" err="1" smtClean="0">
                          <a:solidFill>
                            <a:schemeClr val="dk1"/>
                          </a:solidFill>
                          <a:latin typeface="+mn-lt"/>
                          <a:ea typeface="+mn-ea"/>
                          <a:cs typeface="+mn-cs"/>
                        </a:rPr>
                        <a:t>AnyRef</a:t>
                      </a:r>
                      <a:r>
                        <a:rPr lang="en-US" sz="1200" kern="1200" dirty="0" smtClean="0">
                          <a:solidFill>
                            <a:schemeClr val="dk1"/>
                          </a:solidFill>
                          <a:latin typeface="+mn-lt"/>
                          <a:ea typeface="+mn-ea"/>
                          <a:cs typeface="+mn-cs"/>
                        </a:rPr>
                        <a:t>]</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Returns a representation that corresponds to the dynamic class of the receiver object.</a:t>
                      </a:r>
                      <a:endParaRPr lang="en-US" sz="1200" kern="1200" dirty="0">
                        <a:solidFill>
                          <a:schemeClr val="dk1"/>
                        </a:solidFill>
                        <a:latin typeface="+mn-lt"/>
                        <a:ea typeface="+mn-ea"/>
                        <a:cs typeface="+mn-cs"/>
                      </a:endParaRPr>
                    </a:p>
                  </a:txBody>
                  <a:tcPr/>
                </a:tc>
              </a:tr>
              <a:tr h="2612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dk1"/>
                          </a:solidFill>
                          <a:latin typeface="+mn-lt"/>
                          <a:ea typeface="+mn-ea"/>
                          <a:cs typeface="+mn-cs"/>
                        </a:rPr>
                        <a:t>hashCode</a:t>
                      </a:r>
                      <a:r>
                        <a:rPr lang="en-US" sz="1200" kern="1200" dirty="0" smtClean="0">
                          <a:solidFill>
                            <a:schemeClr val="dk1"/>
                          </a:solidFill>
                          <a:latin typeface="+mn-lt"/>
                          <a:ea typeface="+mn-ea"/>
                          <a:cs typeface="+mn-cs"/>
                        </a:rPr>
                        <a:t> : </a:t>
                      </a:r>
                      <a:r>
                        <a:rPr lang="en-US" sz="1200" kern="1200" dirty="0" err="1" smtClean="0">
                          <a:solidFill>
                            <a:schemeClr val="dk1"/>
                          </a:solidFill>
                          <a:latin typeface="+mn-lt"/>
                          <a:ea typeface="+mn-ea"/>
                          <a:cs typeface="+mn-cs"/>
                        </a:rPr>
                        <a:t>Int</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Returns a hash code value for the object.</a:t>
                      </a:r>
                      <a:endParaRPr lang="en-US" sz="1200" kern="1200" dirty="0">
                        <a:solidFill>
                          <a:schemeClr val="dk1"/>
                        </a:solidFill>
                        <a:latin typeface="+mn-lt"/>
                        <a:ea typeface="+mn-ea"/>
                        <a:cs typeface="+mn-cs"/>
                      </a:endParaRPr>
                    </a:p>
                  </a:txBody>
                  <a:tcPr/>
                </a:tc>
              </a:tr>
              <a:tr h="28302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ne (arg0 : </a:t>
                      </a:r>
                      <a:r>
                        <a:rPr lang="en-US" sz="1200" kern="1200" dirty="0" err="1" smtClean="0">
                          <a:solidFill>
                            <a:schemeClr val="dk1"/>
                          </a:solidFill>
                          <a:latin typeface="+mn-lt"/>
                          <a:ea typeface="+mn-ea"/>
                          <a:cs typeface="+mn-cs"/>
                        </a:rPr>
                        <a:t>AnyRef</a:t>
                      </a:r>
                      <a:r>
                        <a:rPr lang="en-US" sz="1200" kern="1200" dirty="0" smtClean="0">
                          <a:solidFill>
                            <a:schemeClr val="dk1"/>
                          </a:solidFill>
                          <a:latin typeface="+mn-lt"/>
                          <a:ea typeface="+mn-ea"/>
                          <a:cs typeface="+mn-cs"/>
                        </a:rPr>
                        <a:t>) : Boolean</a:t>
                      </a:r>
                      <a:endParaRPr lang="en-US" sz="1200" kern="1200" dirty="0">
                        <a:solidFill>
                          <a:schemeClr val="dk1"/>
                        </a:solidFill>
                        <a:latin typeface="+mn-lt"/>
                        <a:ea typeface="+mn-ea"/>
                        <a:cs typeface="+mn-cs"/>
                      </a:endParaRPr>
                    </a:p>
                  </a:txBody>
                  <a:tcPr/>
                </a:tc>
                <a:tc>
                  <a:txBody>
                    <a:bodyPr/>
                    <a:lstStyle/>
                    <a:p>
                      <a:r>
                        <a:rPr lang="en-US" sz="1200" kern="1200" dirty="0" smtClean="0">
                          <a:solidFill>
                            <a:srgbClr val="FF0000"/>
                          </a:solidFill>
                          <a:latin typeface="+mn-lt"/>
                          <a:ea typeface="+mn-ea"/>
                          <a:cs typeface="+mn-cs"/>
                        </a:rPr>
                        <a:t>o.ne(arg0)</a:t>
                      </a:r>
                      <a:r>
                        <a:rPr lang="en-US" sz="1200" kern="1200" dirty="0" smtClean="0">
                          <a:solidFill>
                            <a:schemeClr val="dk1"/>
                          </a:solidFill>
                          <a:latin typeface="+mn-lt"/>
                          <a:ea typeface="+mn-ea"/>
                          <a:cs typeface="+mn-cs"/>
                        </a:rPr>
                        <a:t> is the same as </a:t>
                      </a:r>
                      <a:r>
                        <a:rPr lang="en-US" sz="1200" kern="1200" dirty="0" smtClean="0">
                          <a:solidFill>
                            <a:srgbClr val="FF0000"/>
                          </a:solidFill>
                          <a:latin typeface="+mn-lt"/>
                          <a:ea typeface="+mn-ea"/>
                          <a:cs typeface="+mn-cs"/>
                        </a:rPr>
                        <a:t>!(</a:t>
                      </a:r>
                      <a:r>
                        <a:rPr lang="en-US" sz="1200" kern="1200" dirty="0" err="1" smtClean="0">
                          <a:solidFill>
                            <a:srgbClr val="FF0000"/>
                          </a:solidFill>
                          <a:latin typeface="+mn-lt"/>
                          <a:ea typeface="+mn-ea"/>
                          <a:cs typeface="+mn-cs"/>
                        </a:rPr>
                        <a:t>o.eq</a:t>
                      </a:r>
                      <a:r>
                        <a:rPr lang="en-US" sz="1200" kern="1200" dirty="0" smtClean="0">
                          <a:solidFill>
                            <a:srgbClr val="FF0000"/>
                          </a:solidFill>
                          <a:latin typeface="+mn-lt"/>
                          <a:ea typeface="+mn-ea"/>
                          <a:cs typeface="+mn-cs"/>
                        </a:rPr>
                        <a:t>(arg0)).</a:t>
                      </a:r>
                      <a:endParaRPr lang="en-US" sz="1200" kern="1200" dirty="0">
                        <a:solidFill>
                          <a:srgbClr val="FF0000"/>
                        </a:solidFill>
                        <a:latin typeface="+mn-lt"/>
                        <a:ea typeface="+mn-ea"/>
                        <a:cs typeface="+mn-cs"/>
                      </a:endParaRPr>
                    </a:p>
                  </a:txBody>
                  <a:tcPr/>
                </a:tc>
              </a:tr>
              <a:tr h="26996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notify : Unit</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Wakes up a single thread that is waiting on the receiver object's monitor.</a:t>
                      </a:r>
                      <a:endParaRPr lang="en-US" sz="1200" kern="1200" dirty="0">
                        <a:solidFill>
                          <a:schemeClr val="dk1"/>
                        </a:solidFill>
                        <a:latin typeface="+mn-lt"/>
                        <a:ea typeface="+mn-ea"/>
                        <a:cs typeface="+mn-cs"/>
                      </a:endParaRPr>
                    </a:p>
                  </a:txBody>
                  <a:tcPr/>
                </a:tc>
              </a:tr>
              <a:tr h="2786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dk1"/>
                          </a:solidFill>
                          <a:latin typeface="+mn-lt"/>
                          <a:ea typeface="+mn-ea"/>
                          <a:cs typeface="+mn-cs"/>
                        </a:rPr>
                        <a:t>notifyAll</a:t>
                      </a:r>
                      <a:r>
                        <a:rPr lang="en-US" sz="1200" kern="1200" dirty="0" smtClean="0">
                          <a:solidFill>
                            <a:schemeClr val="dk1"/>
                          </a:solidFill>
                          <a:latin typeface="+mn-lt"/>
                          <a:ea typeface="+mn-ea"/>
                          <a:cs typeface="+mn-cs"/>
                        </a:rPr>
                        <a:t> : Unit</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Wakes up all threads that are waiting on the receiver object's monitor.</a:t>
                      </a:r>
                      <a:endParaRPr lang="en-US" sz="1200" kern="1200" dirty="0">
                        <a:solidFill>
                          <a:schemeClr val="dk1"/>
                        </a:solidFill>
                        <a:latin typeface="+mn-lt"/>
                        <a:ea typeface="+mn-ea"/>
                        <a:cs typeface="+mn-cs"/>
                      </a:endParaRPr>
                    </a:p>
                  </a:txBody>
                  <a:tcPr/>
                </a:tc>
              </a:tr>
              <a:tr h="27214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synchronized [T0](arg0 : T0) : T0</a:t>
                      </a:r>
                      <a:endParaRPr lang="en-US" sz="1200" kern="1200" dirty="0">
                        <a:solidFill>
                          <a:schemeClr val="dk1"/>
                        </a:solidFill>
                        <a:latin typeface="+mn-lt"/>
                        <a:ea typeface="+mn-ea"/>
                        <a:cs typeface="+mn-cs"/>
                      </a:endParaRPr>
                    </a:p>
                  </a:txBody>
                  <a:tcPr/>
                </a:tc>
                <a:tc>
                  <a:txBody>
                    <a:bodyPr/>
                    <a:lstStyle/>
                    <a:p>
                      <a:endParaRPr lang="en-US" sz="1200" kern="1200" dirty="0">
                        <a:solidFill>
                          <a:schemeClr val="dk1"/>
                        </a:solidFill>
                        <a:latin typeface="+mn-lt"/>
                        <a:ea typeface="+mn-ea"/>
                        <a:cs typeface="+mn-cs"/>
                      </a:endParaRPr>
                    </a:p>
                  </a:txBody>
                  <a:tcPr/>
                </a:tc>
              </a:tr>
              <a:tr h="30697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dk1"/>
                          </a:solidFill>
                          <a:latin typeface="+mn-lt"/>
                          <a:ea typeface="+mn-ea"/>
                          <a:cs typeface="+mn-cs"/>
                        </a:rPr>
                        <a:t>toString</a:t>
                      </a:r>
                      <a:r>
                        <a:rPr lang="en-US" sz="1200" kern="1200" dirty="0" smtClean="0">
                          <a:solidFill>
                            <a:schemeClr val="dk1"/>
                          </a:solidFill>
                          <a:latin typeface="+mn-lt"/>
                          <a:ea typeface="+mn-ea"/>
                          <a:cs typeface="+mn-cs"/>
                        </a:rPr>
                        <a:t> : </a:t>
                      </a:r>
                      <a:r>
                        <a:rPr lang="en-US" sz="1200" kern="1200" dirty="0" err="1" smtClean="0">
                          <a:solidFill>
                            <a:schemeClr val="dk1"/>
                          </a:solidFill>
                          <a:latin typeface="+mn-lt"/>
                          <a:ea typeface="+mn-ea"/>
                          <a:cs typeface="+mn-cs"/>
                        </a:rPr>
                        <a:t>java.lang.String</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Returns a string representation of the object.</a:t>
                      </a:r>
                      <a:endParaRPr lang="en-US" sz="1200" kern="1200" dirty="0">
                        <a:solidFill>
                          <a:schemeClr val="dk1"/>
                        </a:solidFill>
                        <a:latin typeface="+mn-lt"/>
                        <a:ea typeface="+mn-ea"/>
                        <a:cs typeface="+mn-cs"/>
                      </a:endParaRPr>
                    </a:p>
                  </a:txBody>
                  <a:tcPr/>
                </a:tc>
              </a:tr>
              <a:tr h="370840">
                <a:tc>
                  <a:txBody>
                    <a:bodyPr/>
                    <a:lstStyle/>
                    <a:p>
                      <a:pPr algn="l"/>
                      <a:r>
                        <a:rPr lang="en-US" sz="1200" kern="1200" dirty="0" smtClean="0">
                          <a:solidFill>
                            <a:schemeClr val="dk1"/>
                          </a:solidFill>
                          <a:latin typeface="+mn-lt"/>
                          <a:ea typeface="+mn-ea"/>
                          <a:cs typeface="+mn-cs"/>
                        </a:rPr>
                        <a:t>wait (arg0 : Long) : Unit</a:t>
                      </a:r>
                      <a:endParaRPr lang="en-US" sz="1200" kern="1200" dirty="0">
                        <a:solidFill>
                          <a:schemeClr val="dk1"/>
                        </a:solidFill>
                        <a:latin typeface="+mn-lt"/>
                        <a:ea typeface="+mn-ea"/>
                        <a:cs typeface="+mn-cs"/>
                      </a:endParaRPr>
                    </a:p>
                  </a:txBody>
                  <a:tcPr/>
                </a:tc>
                <a:tc>
                  <a:txBody>
                    <a:bodyPr/>
                    <a:lstStyle/>
                    <a:p>
                      <a:endParaRPr lang="en-US" dirty="0"/>
                    </a:p>
                  </a:txBody>
                  <a:tcPr/>
                </a:tc>
              </a:tr>
              <a:tr h="370840">
                <a:tc>
                  <a:txBody>
                    <a:bodyPr/>
                    <a:lstStyle/>
                    <a:p>
                      <a:pPr algn="l"/>
                      <a:r>
                        <a:rPr lang="en-US" sz="1200" kern="1200" dirty="0" smtClean="0">
                          <a:solidFill>
                            <a:schemeClr val="dk1"/>
                          </a:solidFill>
                          <a:latin typeface="+mn-lt"/>
                          <a:ea typeface="+mn-ea"/>
                          <a:cs typeface="+mn-cs"/>
                        </a:rPr>
                        <a:t>wait : Unit</a:t>
                      </a:r>
                      <a:endParaRPr lang="en-US" sz="1200" kern="1200" dirty="0">
                        <a:solidFill>
                          <a:schemeClr val="dk1"/>
                        </a:solidFill>
                        <a:latin typeface="+mn-lt"/>
                        <a:ea typeface="+mn-ea"/>
                        <a:cs typeface="+mn-cs"/>
                      </a:endParaRPr>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063543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2"/>
            <a:ext cx="8596668" cy="478971"/>
          </a:xfrm>
        </p:spPr>
        <p:txBody>
          <a:bodyPr>
            <a:normAutofit fontScale="90000"/>
          </a:bodyPr>
          <a:lstStyle/>
          <a:p>
            <a:pPr algn="ctr"/>
            <a:r>
              <a:rPr lang="en-US" dirty="0" smtClean="0">
                <a:solidFill>
                  <a:srgbClr val="7030A0"/>
                </a:solidFill>
              </a:rPr>
              <a:t>equals</a:t>
            </a:r>
            <a:endParaRPr lang="en-US" dirty="0"/>
          </a:p>
        </p:txBody>
      </p:sp>
      <p:sp>
        <p:nvSpPr>
          <p:cNvPr id="4" name="Rectangle 1"/>
          <p:cNvSpPr>
            <a:spLocks noGrp="1" noChangeArrowheads="1"/>
          </p:cNvSpPr>
          <p:nvPr>
            <p:ph idx="1"/>
          </p:nvPr>
        </p:nvSpPr>
        <p:spPr bwMode="auto">
          <a:xfrm>
            <a:off x="343326" y="835795"/>
            <a:ext cx="9161883" cy="53091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52352"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err="1" smtClean="0">
                <a:solidFill>
                  <a:schemeClr val="dk1"/>
                </a:solidFill>
              </a:rPr>
              <a:t>def</a:t>
            </a:r>
            <a:r>
              <a:rPr lang="en-US" altLang="en-US" sz="1400" dirty="0">
                <a:solidFill>
                  <a:schemeClr val="dk1"/>
                </a:solidFill>
              </a:rPr>
              <a:t> equals(arg0 : </a:t>
            </a:r>
            <a:r>
              <a:rPr lang="en-US" altLang="en-US" sz="1400" dirty="0">
                <a:solidFill>
                  <a:schemeClr val="dk1"/>
                </a:solidFill>
                <a:hlinkClick r:id="rId2"/>
              </a:rPr>
              <a:t>Any</a:t>
            </a:r>
            <a:r>
              <a:rPr lang="en-US" altLang="en-US" sz="1400" dirty="0">
                <a:solidFill>
                  <a:schemeClr val="dk1"/>
                </a:solidFill>
              </a:rPr>
              <a:t>) : </a:t>
            </a:r>
            <a:r>
              <a:rPr lang="en-US" altLang="en-US" sz="1400" dirty="0" smtClean="0">
                <a:solidFill>
                  <a:schemeClr val="dk1"/>
                </a:solidFill>
                <a:hlinkClick r:id="rId3"/>
              </a:rPr>
              <a:t>Boolean</a:t>
            </a:r>
            <a:endParaRPr lang="en-US" altLang="en-US" sz="1400" dirty="0" smtClean="0">
              <a:solidFill>
                <a:schemeClr val="dk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dk1"/>
              </a:solidFill>
            </a:endParaRP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This method is used to compare the receiver object (this) with the argument object (arg0) for equivalence.</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The default implementations of this method is an </a:t>
            </a:r>
            <a:r>
              <a:rPr lang="en-US" altLang="en-US" sz="1400" dirty="0">
                <a:solidFill>
                  <a:schemeClr val="dk1"/>
                </a:solidFill>
                <a:hlinkClick r:id="rId4"/>
              </a:rPr>
              <a:t>equivalence relation</a:t>
            </a:r>
            <a:r>
              <a:rPr lang="en-US" altLang="en-US" sz="1400" dirty="0" smtClean="0">
                <a:solidFill>
                  <a:schemeClr val="dk1"/>
                </a:solidFill>
              </a:rPr>
              <a:t>:</a:t>
            </a:r>
          </a:p>
          <a:p>
            <a:pPr marL="457200" marR="0" lvl="1" indent="-45720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dk1"/>
              </a:solidFill>
            </a:endParaRPr>
          </a:p>
          <a:p>
            <a:pPr marL="171450" lvl="3" indent="-171450" defTabSz="914400" eaLnBrk="0" fontAlgn="base" hangingPunct="0">
              <a:spcBef>
                <a:spcPct val="0"/>
              </a:spcBef>
              <a:spcAft>
                <a:spcPct val="0"/>
              </a:spcAft>
              <a:buClrTx/>
              <a:buSzTx/>
              <a:buFont typeface="Arial" panose="020B0604020202020204" pitchFamily="34" charset="0"/>
              <a:buChar char="•"/>
            </a:pPr>
            <a:r>
              <a:rPr lang="en-US" altLang="en-US" sz="1400" dirty="0">
                <a:solidFill>
                  <a:schemeClr val="dk1"/>
                </a:solidFill>
              </a:rPr>
              <a:t>It is reflexive: for any instance x of type Any, </a:t>
            </a:r>
            <a:r>
              <a:rPr lang="en-US" altLang="en-US" sz="1400" dirty="0" err="1">
                <a:solidFill>
                  <a:schemeClr val="dk1"/>
                </a:solidFill>
              </a:rPr>
              <a:t>x.equals</a:t>
            </a:r>
            <a:r>
              <a:rPr lang="en-US" altLang="en-US" sz="1400" dirty="0">
                <a:solidFill>
                  <a:schemeClr val="dk1"/>
                </a:solidFill>
              </a:rPr>
              <a:t>(x) should return true.</a:t>
            </a:r>
          </a:p>
          <a:p>
            <a:pPr marL="171450" lvl="3" indent="-171450" defTabSz="914400" eaLnBrk="0" fontAlgn="base" hangingPunct="0">
              <a:spcBef>
                <a:spcPct val="0"/>
              </a:spcBef>
              <a:spcAft>
                <a:spcPct val="0"/>
              </a:spcAft>
              <a:buClrTx/>
              <a:buSzTx/>
              <a:buFont typeface="Arial" panose="020B0604020202020204" pitchFamily="34" charset="0"/>
              <a:buChar char="•"/>
            </a:pPr>
            <a:r>
              <a:rPr lang="en-US" altLang="en-US" sz="1400" dirty="0" smtClean="0">
                <a:solidFill>
                  <a:schemeClr val="dk1"/>
                </a:solidFill>
              </a:rPr>
              <a:t>It </a:t>
            </a:r>
            <a:r>
              <a:rPr lang="en-US" altLang="en-US" sz="1400" dirty="0">
                <a:solidFill>
                  <a:schemeClr val="dk1"/>
                </a:solidFill>
              </a:rPr>
              <a:t>is symmetric: for any instances x and y of type Any, </a:t>
            </a:r>
            <a:r>
              <a:rPr lang="en-US" altLang="en-US" sz="1400" dirty="0" err="1">
                <a:solidFill>
                  <a:schemeClr val="dk1"/>
                </a:solidFill>
              </a:rPr>
              <a:t>x.equals</a:t>
            </a:r>
            <a:r>
              <a:rPr lang="en-US" altLang="en-US" sz="1400" dirty="0">
                <a:solidFill>
                  <a:schemeClr val="dk1"/>
                </a:solidFill>
              </a:rPr>
              <a:t>(y) should return true if and only if </a:t>
            </a:r>
            <a:r>
              <a:rPr lang="en-US" altLang="en-US" sz="1400" dirty="0" err="1">
                <a:solidFill>
                  <a:schemeClr val="dk1"/>
                </a:solidFill>
              </a:rPr>
              <a:t>y.equals</a:t>
            </a:r>
            <a:r>
              <a:rPr lang="en-US" altLang="en-US" sz="1400" dirty="0">
                <a:solidFill>
                  <a:schemeClr val="dk1"/>
                </a:solidFill>
              </a:rPr>
              <a:t>(x) </a:t>
            </a:r>
            <a:endParaRPr lang="en-US" altLang="en-US" sz="1400" dirty="0" smtClean="0">
              <a:solidFill>
                <a:schemeClr val="dk1"/>
              </a:solidFill>
            </a:endParaRPr>
          </a:p>
          <a:p>
            <a:pPr marL="0" lvl="3" indent="0" defTabSz="914400" eaLnBrk="0" fontAlgn="base" hangingPunct="0">
              <a:spcBef>
                <a:spcPct val="0"/>
              </a:spcBef>
              <a:spcAft>
                <a:spcPct val="0"/>
              </a:spcAft>
              <a:buClrTx/>
              <a:buSzTx/>
              <a:buNone/>
            </a:pPr>
            <a:r>
              <a:rPr lang="en-US" altLang="en-US" sz="1400" dirty="0">
                <a:solidFill>
                  <a:schemeClr val="dk1"/>
                </a:solidFill>
              </a:rPr>
              <a:t> </a:t>
            </a:r>
            <a:r>
              <a:rPr lang="en-US" altLang="en-US" sz="1400" dirty="0" smtClean="0">
                <a:solidFill>
                  <a:schemeClr val="dk1"/>
                </a:solidFill>
              </a:rPr>
              <a:t>  returns</a:t>
            </a:r>
            <a:r>
              <a:rPr lang="en-US" altLang="en-US" sz="1400" dirty="0">
                <a:solidFill>
                  <a:schemeClr val="dk1"/>
                </a:solidFill>
              </a:rPr>
              <a:t> true.</a:t>
            </a:r>
          </a:p>
          <a:p>
            <a:pPr marL="171450" lvl="3" indent="-171450" defTabSz="914400" eaLnBrk="0" fontAlgn="base" hangingPunct="0">
              <a:spcBef>
                <a:spcPct val="0"/>
              </a:spcBef>
              <a:spcAft>
                <a:spcPct val="0"/>
              </a:spcAft>
              <a:buClrTx/>
              <a:buSzTx/>
              <a:buFont typeface="Arial" panose="020B0604020202020204" pitchFamily="34" charset="0"/>
              <a:buChar char="•"/>
            </a:pPr>
            <a:r>
              <a:rPr lang="en-US" altLang="en-US" sz="1400" dirty="0">
                <a:solidFill>
                  <a:schemeClr val="dk1"/>
                </a:solidFill>
              </a:rPr>
              <a:t>It is transitive: for any instances x, y, and z of type </a:t>
            </a:r>
            <a:r>
              <a:rPr lang="en-US" altLang="en-US" sz="1400" dirty="0" err="1">
                <a:solidFill>
                  <a:schemeClr val="dk1"/>
                </a:solidFill>
              </a:rPr>
              <a:t>AnyRef</a:t>
            </a:r>
            <a:r>
              <a:rPr lang="en-US" altLang="en-US" sz="1400" dirty="0">
                <a:solidFill>
                  <a:schemeClr val="dk1"/>
                </a:solidFill>
              </a:rPr>
              <a:t> if </a:t>
            </a:r>
            <a:r>
              <a:rPr lang="en-US" altLang="en-US" sz="1400" dirty="0" err="1">
                <a:solidFill>
                  <a:schemeClr val="dk1"/>
                </a:solidFill>
              </a:rPr>
              <a:t>x.equals</a:t>
            </a:r>
            <a:r>
              <a:rPr lang="en-US" altLang="en-US" sz="1400" dirty="0">
                <a:solidFill>
                  <a:schemeClr val="dk1"/>
                </a:solidFill>
              </a:rPr>
              <a:t>(y) returns true and </a:t>
            </a:r>
            <a:r>
              <a:rPr lang="en-US" altLang="en-US" sz="1400" dirty="0" err="1">
                <a:solidFill>
                  <a:schemeClr val="dk1"/>
                </a:solidFill>
              </a:rPr>
              <a:t>y.equals</a:t>
            </a:r>
            <a:r>
              <a:rPr lang="en-US" altLang="en-US" sz="1400" dirty="0">
                <a:solidFill>
                  <a:schemeClr val="dk1"/>
                </a:solidFill>
              </a:rPr>
              <a:t>(z) </a:t>
            </a:r>
          </a:p>
          <a:p>
            <a:pPr marL="0" lvl="3" indent="0" defTabSz="914400" eaLnBrk="0" fontAlgn="base" hangingPunct="0">
              <a:spcBef>
                <a:spcPct val="0"/>
              </a:spcBef>
              <a:spcAft>
                <a:spcPct val="0"/>
              </a:spcAft>
              <a:buClrTx/>
              <a:buSzTx/>
              <a:buNone/>
            </a:pPr>
            <a:r>
              <a:rPr lang="en-US" altLang="en-US" sz="1400" dirty="0" smtClean="0">
                <a:solidFill>
                  <a:schemeClr val="dk1"/>
                </a:solidFill>
              </a:rPr>
              <a:t>    returns</a:t>
            </a:r>
            <a:r>
              <a:rPr lang="en-US" altLang="en-US" sz="1400" dirty="0">
                <a:solidFill>
                  <a:schemeClr val="dk1"/>
                </a:solidFill>
              </a:rPr>
              <a:t> true, then </a:t>
            </a:r>
            <a:r>
              <a:rPr lang="en-US" altLang="en-US" sz="1400" dirty="0" err="1">
                <a:solidFill>
                  <a:schemeClr val="dk1"/>
                </a:solidFill>
              </a:rPr>
              <a:t>x.equals</a:t>
            </a:r>
            <a:r>
              <a:rPr lang="en-US" altLang="en-US" sz="1400" dirty="0">
                <a:solidFill>
                  <a:schemeClr val="dk1"/>
                </a:solidFill>
              </a:rPr>
              <a:t>(z) should return true</a:t>
            </a:r>
            <a:r>
              <a:rPr lang="en-US" altLang="en-US" sz="1400" dirty="0" smtClean="0">
                <a:solidFill>
                  <a:schemeClr val="dk1"/>
                </a:solidFill>
              </a:rPr>
              <a:t>.</a:t>
            </a:r>
          </a:p>
          <a:p>
            <a:pPr marL="0" lvl="3" indent="0" defTabSz="914400" eaLnBrk="0" fontAlgn="base" hangingPunct="0">
              <a:spcBef>
                <a:spcPct val="0"/>
              </a:spcBef>
              <a:spcAft>
                <a:spcPct val="0"/>
              </a:spcAft>
              <a:buClrTx/>
              <a:buSzTx/>
              <a:buNone/>
            </a:pPr>
            <a:endParaRPr lang="en-US" altLang="en-US" sz="1400" dirty="0">
              <a:solidFill>
                <a:schemeClr val="dk1"/>
              </a:solidFill>
            </a:endParaRP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If you override this method, you should verify that your implementation remains an equivalence relation</a:t>
            </a:r>
            <a:r>
              <a:rPr lang="en-US" altLang="en-US" sz="1400" dirty="0" smtClean="0">
                <a:solidFill>
                  <a:schemeClr val="dk1"/>
                </a:solidFill>
              </a:rPr>
              <a:t>.</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chemeClr val="dk1"/>
                </a:solidFill>
              </a:rPr>
              <a:t>Additionally</a:t>
            </a:r>
            <a:r>
              <a:rPr lang="en-US" altLang="en-US" sz="1400" dirty="0">
                <a:solidFill>
                  <a:schemeClr val="dk1"/>
                </a:solidFill>
              </a:rPr>
              <a:t>, </a:t>
            </a:r>
            <a:r>
              <a:rPr lang="en-US" altLang="en-US" sz="1400" dirty="0" smtClean="0">
                <a:solidFill>
                  <a:schemeClr val="dk1"/>
                </a:solidFill>
              </a:rPr>
              <a:t>when </a:t>
            </a:r>
            <a:r>
              <a:rPr lang="en-US" altLang="en-US" sz="1400" dirty="0">
                <a:solidFill>
                  <a:schemeClr val="dk1"/>
                </a:solidFill>
              </a:rPr>
              <a:t>overriding this method it is often necessary to override </a:t>
            </a:r>
            <a:r>
              <a:rPr lang="en-US" altLang="en-US" sz="1200" dirty="0" err="1">
                <a:solidFill>
                  <a:schemeClr val="dk1"/>
                </a:solidFill>
              </a:rPr>
              <a:t>hashCode</a:t>
            </a:r>
            <a:r>
              <a:rPr lang="en-US" altLang="en-US" sz="1400" dirty="0">
                <a:solidFill>
                  <a:schemeClr val="dk1"/>
                </a:solidFill>
              </a:rPr>
              <a:t> to ensure that </a:t>
            </a:r>
            <a:endParaRPr lang="en-US" altLang="en-US" sz="1400" dirty="0" smtClean="0">
              <a:solidFill>
                <a:schemeClr val="dk1"/>
              </a:solidFill>
            </a:endParaRP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chemeClr val="dk1"/>
                </a:solidFill>
              </a:rPr>
              <a:t>objects </a:t>
            </a:r>
            <a:r>
              <a:rPr lang="en-US" altLang="en-US" sz="1400" dirty="0">
                <a:solidFill>
                  <a:schemeClr val="dk1"/>
                </a:solidFill>
              </a:rPr>
              <a:t>that are "equal" </a:t>
            </a:r>
            <a:r>
              <a:rPr lang="en-US" altLang="en-US" sz="1400" dirty="0" smtClean="0">
                <a:solidFill>
                  <a:schemeClr val="dk1"/>
                </a:solidFill>
              </a:rPr>
              <a:t>(</a:t>
            </a:r>
            <a:r>
              <a:rPr lang="en-US" altLang="en-US" sz="1400" dirty="0">
                <a:solidFill>
                  <a:schemeClr val="dk1"/>
                </a:solidFill>
              </a:rPr>
              <a:t>o1.equals(o2) returns true) hash to the same </a:t>
            </a:r>
            <a:r>
              <a:rPr lang="en-US" altLang="en-US" sz="1400" dirty="0" err="1">
                <a:solidFill>
                  <a:schemeClr val="dk1"/>
                </a:solidFill>
                <a:hlinkClick r:id="rId5"/>
              </a:rPr>
              <a:t>Int</a:t>
            </a:r>
            <a:r>
              <a:rPr lang="en-US" altLang="en-US" sz="1400" dirty="0">
                <a:solidFill>
                  <a:schemeClr val="dk1"/>
                </a:solidFill>
              </a:rPr>
              <a:t> (o1.hashCode.equals(o2.hashCode</a:t>
            </a:r>
            <a:r>
              <a:rPr lang="en-US" altLang="en-US" sz="1400" dirty="0" smtClean="0">
                <a:solidFill>
                  <a:schemeClr val="dk1"/>
                </a:solidFill>
              </a:rPr>
              <a:t>)).</a:t>
            </a:r>
          </a:p>
          <a:p>
            <a:pPr marL="457200" marR="0" lvl="1" indent="-45720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dk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Parameters</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arg0 - the object to compare against this object for equality</a:t>
            </a:r>
            <a:r>
              <a:rPr lang="en-US" altLang="en-US" sz="1400" dirty="0" smtClean="0">
                <a:solidFill>
                  <a:schemeClr val="dk1"/>
                </a:solidFill>
              </a:rPr>
              <a:t>.</a:t>
            </a:r>
          </a:p>
          <a:p>
            <a:pPr marL="457200" marR="0" lvl="1" indent="-45720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dk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Returns</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true if the receiver object is equivalent to the argument; false otherwise</a:t>
            </a:r>
            <a:r>
              <a:rPr lang="en-US" altLang="en-US" sz="1400" dirty="0" smtClean="0">
                <a:solidFill>
                  <a:schemeClr val="dk1"/>
                </a:solidFill>
              </a:rPr>
              <a:t>.</a:t>
            </a:r>
          </a:p>
          <a:p>
            <a:pPr marL="457200" marR="0" lvl="1" indent="-45720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dk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Overrides</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400" dirty="0" err="1">
                <a:solidFill>
                  <a:schemeClr val="dk1"/>
                </a:solidFill>
                <a:hlinkClick r:id="rId2"/>
              </a:rPr>
              <a:t>Any</a:t>
            </a:r>
            <a:r>
              <a:rPr lang="en-US" altLang="en-US" sz="1400" dirty="0" err="1">
                <a:solidFill>
                  <a:schemeClr val="dk1"/>
                </a:solidFill>
              </a:rPr>
              <a:t>.</a:t>
            </a:r>
            <a:r>
              <a:rPr lang="en-US" altLang="en-US" sz="1400" dirty="0" err="1">
                <a:solidFill>
                  <a:schemeClr val="dk1"/>
                </a:solidFill>
                <a:hlinkClick r:id="rId6"/>
              </a:rPr>
              <a:t>equals</a:t>
            </a:r>
            <a:endParaRPr lang="en-US" altLang="en-US" sz="1400" dirty="0">
              <a:solidFill>
                <a:schemeClr val="dk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3055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326" y="141380"/>
            <a:ext cx="8596668" cy="478971"/>
          </a:xfrm>
        </p:spPr>
        <p:txBody>
          <a:bodyPr>
            <a:normAutofit fontScale="90000"/>
          </a:bodyPr>
          <a:lstStyle/>
          <a:p>
            <a:pPr algn="ctr"/>
            <a:r>
              <a:rPr lang="en-US" dirty="0" err="1" smtClean="0">
                <a:solidFill>
                  <a:srgbClr val="7030A0"/>
                </a:solidFill>
              </a:rPr>
              <a:t>eq</a:t>
            </a:r>
            <a:endParaRPr lang="en-US" dirty="0"/>
          </a:p>
        </p:txBody>
      </p:sp>
      <p:sp>
        <p:nvSpPr>
          <p:cNvPr id="4" name="Rectangle 1"/>
          <p:cNvSpPr>
            <a:spLocks noGrp="1" noChangeArrowheads="1"/>
          </p:cNvSpPr>
          <p:nvPr>
            <p:ph idx="1"/>
          </p:nvPr>
        </p:nvSpPr>
        <p:spPr bwMode="auto">
          <a:xfrm>
            <a:off x="448982" y="620351"/>
            <a:ext cx="8759564" cy="57553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2352" tIns="76176" rIns="0" bIns="0" numCol="1" anchor="ctr" anchorCtr="0" compatLnSpc="1">
            <a:prstTxWarp prst="textNoShape">
              <a:avLst/>
            </a:prstTxWarp>
            <a:spAutoFit/>
          </a:bodyPr>
          <a:lstStyle/>
          <a:p>
            <a:pPr marL="0" lvl="0" indent="0" defTabSz="914400" eaLnBrk="0" fontAlgn="base" hangingPunct="0">
              <a:spcBef>
                <a:spcPct val="0"/>
              </a:spcBef>
              <a:spcAft>
                <a:spcPct val="0"/>
              </a:spcAft>
              <a:buClrTx/>
              <a:buSzTx/>
              <a:buNone/>
            </a:pPr>
            <a:r>
              <a:rPr lang="en-US" altLang="en-US" sz="1300" dirty="0">
                <a:solidFill>
                  <a:schemeClr val="dk1"/>
                </a:solidFill>
              </a:rPr>
              <a:t>final </a:t>
            </a:r>
            <a:r>
              <a:rPr lang="en-US" altLang="en-US" sz="1300" dirty="0" err="1">
                <a:solidFill>
                  <a:schemeClr val="dk1"/>
                </a:solidFill>
              </a:rPr>
              <a:t>def</a:t>
            </a:r>
            <a:r>
              <a:rPr lang="en-US" altLang="en-US" sz="1300" dirty="0">
                <a:solidFill>
                  <a:schemeClr val="dk1"/>
                </a:solidFill>
              </a:rPr>
              <a:t> </a:t>
            </a:r>
            <a:r>
              <a:rPr lang="en-US" altLang="en-US" sz="1300" dirty="0" err="1">
                <a:solidFill>
                  <a:schemeClr val="dk1"/>
                </a:solidFill>
              </a:rPr>
              <a:t>eq</a:t>
            </a:r>
            <a:r>
              <a:rPr lang="en-US" altLang="en-US" sz="1300" dirty="0">
                <a:solidFill>
                  <a:schemeClr val="dk1"/>
                </a:solidFill>
              </a:rPr>
              <a:t>(arg0 : </a:t>
            </a:r>
            <a:r>
              <a:rPr lang="en-US" altLang="en-US" sz="1300" dirty="0" err="1">
                <a:solidFill>
                  <a:schemeClr val="dk1"/>
                </a:solidFill>
              </a:rPr>
              <a:t>AnyRef</a:t>
            </a:r>
            <a:r>
              <a:rPr lang="en-US" altLang="en-US" sz="1300" dirty="0">
                <a:solidFill>
                  <a:schemeClr val="dk1"/>
                </a:solidFill>
              </a:rPr>
              <a:t>) : </a:t>
            </a:r>
            <a:r>
              <a:rPr lang="en-US" altLang="en-US" sz="1300" dirty="0" smtClean="0">
                <a:solidFill>
                  <a:schemeClr val="dk1"/>
                </a:solidFill>
              </a:rPr>
              <a:t>Boolean</a:t>
            </a:r>
          </a:p>
          <a:p>
            <a:pPr marL="0" lvl="0" indent="0" defTabSz="914400" eaLnBrk="0" fontAlgn="base" hangingPunct="0">
              <a:spcBef>
                <a:spcPct val="0"/>
              </a:spcBef>
              <a:spcAft>
                <a:spcPct val="0"/>
              </a:spcAft>
              <a:buClrTx/>
              <a:buSzTx/>
              <a:buNone/>
            </a:pPr>
            <a:endParaRPr lang="en-US" altLang="en-US" sz="1300" dirty="0">
              <a:solidFill>
                <a:schemeClr val="dk1"/>
              </a:solidFill>
            </a:endParaRPr>
          </a:p>
          <a:p>
            <a:pPr marL="457200" lvl="1" indent="-457200" defTabSz="914400" eaLnBrk="0" fontAlgn="base" hangingPunct="0">
              <a:spcBef>
                <a:spcPct val="0"/>
              </a:spcBef>
              <a:spcAft>
                <a:spcPct val="0"/>
              </a:spcAft>
              <a:buClrTx/>
              <a:buSzTx/>
              <a:buNone/>
            </a:pPr>
            <a:r>
              <a:rPr lang="en-US" altLang="en-US" sz="1300" dirty="0">
                <a:solidFill>
                  <a:schemeClr val="dk1"/>
                </a:solidFill>
              </a:rPr>
              <a:t>This method is used to test whether the argument (arg0) is a reference to the receiver object (this</a:t>
            </a:r>
            <a:r>
              <a:rPr lang="en-US" altLang="en-US" sz="1300" dirty="0" smtClean="0">
                <a:solidFill>
                  <a:schemeClr val="dk1"/>
                </a:solidFill>
              </a:rPr>
              <a:t>).</a:t>
            </a:r>
          </a:p>
          <a:p>
            <a:pPr marL="457200" lvl="1" indent="-457200" defTabSz="914400" eaLnBrk="0" fontAlgn="base" hangingPunct="0">
              <a:spcBef>
                <a:spcPct val="0"/>
              </a:spcBef>
              <a:spcAft>
                <a:spcPct val="0"/>
              </a:spcAft>
              <a:buClrTx/>
              <a:buSzTx/>
              <a:buNone/>
            </a:pPr>
            <a:r>
              <a:rPr lang="en-US" altLang="en-US" sz="1300" dirty="0" smtClean="0">
                <a:solidFill>
                  <a:schemeClr val="dk1"/>
                </a:solidFill>
              </a:rPr>
              <a:t>The </a:t>
            </a:r>
            <a:r>
              <a:rPr lang="en-US" altLang="en-US" sz="1300" dirty="0" err="1">
                <a:solidFill>
                  <a:schemeClr val="dk1"/>
                </a:solidFill>
              </a:rPr>
              <a:t>eq</a:t>
            </a:r>
            <a:r>
              <a:rPr lang="en-US" altLang="en-US" sz="1300" dirty="0">
                <a:solidFill>
                  <a:schemeClr val="dk1"/>
                </a:solidFill>
              </a:rPr>
              <a:t> method implements an equivalence relation on non-null instances of </a:t>
            </a:r>
            <a:r>
              <a:rPr lang="en-US" altLang="en-US" sz="1300" dirty="0" err="1">
                <a:solidFill>
                  <a:schemeClr val="dk1"/>
                </a:solidFill>
              </a:rPr>
              <a:t>AnyRef</a:t>
            </a:r>
            <a:r>
              <a:rPr lang="en-US" altLang="en-US" sz="1300" dirty="0" smtClean="0">
                <a:solidFill>
                  <a:schemeClr val="dk1"/>
                </a:solidFill>
              </a:rPr>
              <a:t>:</a:t>
            </a:r>
          </a:p>
          <a:p>
            <a:pPr marL="457200" lvl="1" indent="-457200" defTabSz="914400" eaLnBrk="0" fontAlgn="base" hangingPunct="0">
              <a:spcBef>
                <a:spcPct val="0"/>
              </a:spcBef>
              <a:spcAft>
                <a:spcPct val="0"/>
              </a:spcAft>
              <a:buClrTx/>
              <a:buSzTx/>
              <a:buNone/>
            </a:pPr>
            <a:endParaRPr lang="en-US" altLang="en-US" sz="1300" dirty="0">
              <a:solidFill>
                <a:schemeClr val="dk1"/>
              </a:solidFill>
            </a:endParaRPr>
          </a:p>
          <a:p>
            <a:pPr marL="171450" lvl="3" indent="-171450" defTabSz="914400" eaLnBrk="0" fontAlgn="base" hangingPunct="0">
              <a:spcBef>
                <a:spcPct val="0"/>
              </a:spcBef>
              <a:spcAft>
                <a:spcPct val="0"/>
              </a:spcAft>
              <a:buClrTx/>
              <a:buSzTx/>
              <a:buFont typeface="Arial" panose="020B0604020202020204" pitchFamily="34" charset="0"/>
              <a:buChar char="•"/>
            </a:pPr>
            <a:r>
              <a:rPr lang="en-US" altLang="en-US" sz="1300" dirty="0">
                <a:solidFill>
                  <a:schemeClr val="dk1"/>
                </a:solidFill>
              </a:rPr>
              <a:t>It is reflexive: for any non-null instance x of type </a:t>
            </a:r>
            <a:r>
              <a:rPr lang="en-US" altLang="en-US" sz="1300" dirty="0" err="1">
                <a:solidFill>
                  <a:schemeClr val="dk1"/>
                </a:solidFill>
              </a:rPr>
              <a:t>AnyRef</a:t>
            </a:r>
            <a:r>
              <a:rPr lang="en-US" altLang="en-US" sz="1300" dirty="0">
                <a:solidFill>
                  <a:schemeClr val="dk1"/>
                </a:solidFill>
              </a:rPr>
              <a:t>, </a:t>
            </a:r>
            <a:r>
              <a:rPr lang="en-US" altLang="en-US" sz="1300" dirty="0" err="1">
                <a:solidFill>
                  <a:schemeClr val="dk1"/>
                </a:solidFill>
              </a:rPr>
              <a:t>x.eq</a:t>
            </a:r>
            <a:r>
              <a:rPr lang="en-US" altLang="en-US" sz="1300" dirty="0">
                <a:solidFill>
                  <a:schemeClr val="dk1"/>
                </a:solidFill>
              </a:rPr>
              <a:t>(x) returns true.</a:t>
            </a:r>
          </a:p>
          <a:p>
            <a:pPr marL="171450" lvl="3" indent="-171450" defTabSz="914400" eaLnBrk="0" fontAlgn="base" hangingPunct="0">
              <a:spcBef>
                <a:spcPct val="0"/>
              </a:spcBef>
              <a:spcAft>
                <a:spcPct val="0"/>
              </a:spcAft>
              <a:buClrTx/>
              <a:buSzTx/>
              <a:buFont typeface="Arial" panose="020B0604020202020204" pitchFamily="34" charset="0"/>
              <a:buChar char="•"/>
            </a:pPr>
            <a:r>
              <a:rPr lang="en-US" altLang="en-US" sz="1300" dirty="0">
                <a:solidFill>
                  <a:schemeClr val="dk1"/>
                </a:solidFill>
              </a:rPr>
              <a:t>It is symmetric: for any non-null instances x and y of type </a:t>
            </a:r>
            <a:r>
              <a:rPr lang="en-US" altLang="en-US" sz="1300" dirty="0" err="1">
                <a:solidFill>
                  <a:schemeClr val="dk1"/>
                </a:solidFill>
              </a:rPr>
              <a:t>AnyRef</a:t>
            </a:r>
            <a:r>
              <a:rPr lang="en-US" altLang="en-US" sz="1300" dirty="0">
                <a:solidFill>
                  <a:schemeClr val="dk1"/>
                </a:solidFill>
              </a:rPr>
              <a:t>, </a:t>
            </a:r>
            <a:r>
              <a:rPr lang="en-US" altLang="en-US" sz="1300" dirty="0" err="1">
                <a:solidFill>
                  <a:schemeClr val="dk1"/>
                </a:solidFill>
              </a:rPr>
              <a:t>x.eq</a:t>
            </a:r>
            <a:r>
              <a:rPr lang="en-US" altLang="en-US" sz="1300" dirty="0">
                <a:solidFill>
                  <a:schemeClr val="dk1"/>
                </a:solidFill>
              </a:rPr>
              <a:t>(y) returns true </a:t>
            </a:r>
            <a:endParaRPr lang="en-US" altLang="en-US" sz="1300" dirty="0" smtClean="0">
              <a:solidFill>
                <a:schemeClr val="dk1"/>
              </a:solidFill>
            </a:endParaRPr>
          </a:p>
          <a:p>
            <a:pPr marL="0" lvl="3" indent="0" defTabSz="914400" eaLnBrk="0" fontAlgn="base" hangingPunct="0">
              <a:spcBef>
                <a:spcPct val="0"/>
              </a:spcBef>
              <a:spcAft>
                <a:spcPct val="0"/>
              </a:spcAft>
              <a:buClrTx/>
              <a:buSzTx/>
              <a:buNone/>
            </a:pPr>
            <a:r>
              <a:rPr lang="en-US" altLang="en-US" sz="1300" dirty="0">
                <a:solidFill>
                  <a:schemeClr val="dk1"/>
                </a:solidFill>
              </a:rPr>
              <a:t> </a:t>
            </a:r>
            <a:r>
              <a:rPr lang="en-US" altLang="en-US" sz="1300" dirty="0" smtClean="0">
                <a:solidFill>
                  <a:schemeClr val="dk1"/>
                </a:solidFill>
              </a:rPr>
              <a:t>  if </a:t>
            </a:r>
            <a:r>
              <a:rPr lang="en-US" altLang="en-US" sz="1300" dirty="0">
                <a:solidFill>
                  <a:schemeClr val="dk1"/>
                </a:solidFill>
              </a:rPr>
              <a:t>and only if </a:t>
            </a:r>
            <a:r>
              <a:rPr lang="en-US" altLang="en-US" sz="1300" dirty="0" err="1">
                <a:solidFill>
                  <a:schemeClr val="dk1"/>
                </a:solidFill>
              </a:rPr>
              <a:t>y.eq</a:t>
            </a:r>
            <a:r>
              <a:rPr lang="en-US" altLang="en-US" sz="1300" dirty="0">
                <a:solidFill>
                  <a:schemeClr val="dk1"/>
                </a:solidFill>
              </a:rPr>
              <a:t>(x) returns true.</a:t>
            </a:r>
          </a:p>
          <a:p>
            <a:pPr marL="171450" lvl="3" indent="-171450" defTabSz="914400" eaLnBrk="0" fontAlgn="base" hangingPunct="0">
              <a:spcBef>
                <a:spcPct val="0"/>
              </a:spcBef>
              <a:spcAft>
                <a:spcPct val="0"/>
              </a:spcAft>
              <a:buClrTx/>
              <a:buSzTx/>
              <a:buFont typeface="Arial" panose="020B0604020202020204" pitchFamily="34" charset="0"/>
              <a:buChar char="•"/>
            </a:pPr>
            <a:r>
              <a:rPr lang="en-US" altLang="en-US" sz="1300" dirty="0">
                <a:solidFill>
                  <a:schemeClr val="dk1"/>
                </a:solidFill>
              </a:rPr>
              <a:t>It is transitive: for any non-null instances x, y, and z of type </a:t>
            </a:r>
            <a:r>
              <a:rPr lang="en-US" altLang="en-US" sz="1300" dirty="0" err="1">
                <a:solidFill>
                  <a:schemeClr val="dk1"/>
                </a:solidFill>
              </a:rPr>
              <a:t>AnyRef</a:t>
            </a:r>
            <a:r>
              <a:rPr lang="en-US" altLang="en-US" sz="1300" dirty="0">
                <a:solidFill>
                  <a:schemeClr val="dk1"/>
                </a:solidFill>
              </a:rPr>
              <a:t> if </a:t>
            </a:r>
            <a:r>
              <a:rPr lang="en-US" altLang="en-US" sz="1300" dirty="0" err="1">
                <a:solidFill>
                  <a:schemeClr val="dk1"/>
                </a:solidFill>
              </a:rPr>
              <a:t>x.eq</a:t>
            </a:r>
            <a:r>
              <a:rPr lang="en-US" altLang="en-US" sz="1300" dirty="0">
                <a:solidFill>
                  <a:schemeClr val="dk1"/>
                </a:solidFill>
              </a:rPr>
              <a:t>(y) returns true and </a:t>
            </a:r>
            <a:r>
              <a:rPr lang="en-US" altLang="en-US" sz="1300" dirty="0" err="1">
                <a:solidFill>
                  <a:schemeClr val="dk1"/>
                </a:solidFill>
              </a:rPr>
              <a:t>y.eq</a:t>
            </a:r>
            <a:r>
              <a:rPr lang="en-US" altLang="en-US" sz="1300" dirty="0">
                <a:solidFill>
                  <a:schemeClr val="dk1"/>
                </a:solidFill>
              </a:rPr>
              <a:t>(z) </a:t>
            </a:r>
            <a:endParaRPr lang="en-US" altLang="en-US" sz="1300" dirty="0" smtClean="0">
              <a:solidFill>
                <a:schemeClr val="dk1"/>
              </a:solidFill>
            </a:endParaRPr>
          </a:p>
          <a:p>
            <a:pPr marL="0" lvl="3" indent="0" defTabSz="914400" eaLnBrk="0" fontAlgn="base" hangingPunct="0">
              <a:spcBef>
                <a:spcPct val="0"/>
              </a:spcBef>
              <a:spcAft>
                <a:spcPct val="0"/>
              </a:spcAft>
              <a:buClrTx/>
              <a:buSzTx/>
              <a:buNone/>
            </a:pPr>
            <a:r>
              <a:rPr lang="en-US" altLang="en-US" sz="1300" dirty="0">
                <a:solidFill>
                  <a:schemeClr val="dk1"/>
                </a:solidFill>
              </a:rPr>
              <a:t> </a:t>
            </a:r>
            <a:r>
              <a:rPr lang="en-US" altLang="en-US" sz="1300" dirty="0" smtClean="0">
                <a:solidFill>
                  <a:schemeClr val="dk1"/>
                </a:solidFill>
              </a:rPr>
              <a:t>  returns </a:t>
            </a:r>
            <a:r>
              <a:rPr lang="en-US" altLang="en-US" sz="1300" dirty="0">
                <a:solidFill>
                  <a:schemeClr val="dk1"/>
                </a:solidFill>
              </a:rPr>
              <a:t>true, then </a:t>
            </a:r>
            <a:r>
              <a:rPr lang="en-US" altLang="en-US" sz="1300" dirty="0" err="1">
                <a:solidFill>
                  <a:schemeClr val="dk1"/>
                </a:solidFill>
              </a:rPr>
              <a:t>x.eq</a:t>
            </a:r>
            <a:r>
              <a:rPr lang="en-US" altLang="en-US" sz="1300" dirty="0">
                <a:solidFill>
                  <a:schemeClr val="dk1"/>
                </a:solidFill>
              </a:rPr>
              <a:t>(z) returns true</a:t>
            </a:r>
            <a:r>
              <a:rPr lang="en-US" altLang="en-US" sz="1300" dirty="0" smtClean="0">
                <a:solidFill>
                  <a:schemeClr val="dk1"/>
                </a:solidFill>
              </a:rPr>
              <a:t>.</a:t>
            </a:r>
          </a:p>
          <a:p>
            <a:pPr marL="0" lvl="3" indent="0" defTabSz="914400" eaLnBrk="0" fontAlgn="base" hangingPunct="0">
              <a:spcBef>
                <a:spcPct val="0"/>
              </a:spcBef>
              <a:spcAft>
                <a:spcPct val="0"/>
              </a:spcAft>
              <a:buClrTx/>
              <a:buSzTx/>
              <a:buNone/>
            </a:pPr>
            <a:endParaRPr lang="en-US" altLang="en-US" sz="1300" dirty="0">
              <a:solidFill>
                <a:schemeClr val="dk1"/>
              </a:solidFill>
            </a:endParaRPr>
          </a:p>
          <a:p>
            <a:pPr marL="0" lvl="3" indent="0" defTabSz="914400" eaLnBrk="0" fontAlgn="base" hangingPunct="0">
              <a:spcBef>
                <a:spcPct val="0"/>
              </a:spcBef>
              <a:spcAft>
                <a:spcPct val="0"/>
              </a:spcAft>
              <a:buClrTx/>
              <a:buSzTx/>
              <a:buNone/>
            </a:pPr>
            <a:r>
              <a:rPr lang="en-US" altLang="en-US" sz="1300" dirty="0">
                <a:solidFill>
                  <a:schemeClr val="dk1"/>
                </a:solidFill>
              </a:rPr>
              <a:t>Additionally, the </a:t>
            </a:r>
            <a:r>
              <a:rPr lang="en-US" altLang="en-US" sz="1300" dirty="0" err="1">
                <a:solidFill>
                  <a:schemeClr val="dk1"/>
                </a:solidFill>
              </a:rPr>
              <a:t>eq</a:t>
            </a:r>
            <a:r>
              <a:rPr lang="en-US" altLang="en-US" sz="1300" dirty="0">
                <a:solidFill>
                  <a:schemeClr val="dk1"/>
                </a:solidFill>
              </a:rPr>
              <a:t> method has three other properties</a:t>
            </a:r>
            <a:r>
              <a:rPr lang="en-US" altLang="en-US" sz="1300" dirty="0" smtClean="0">
                <a:solidFill>
                  <a:schemeClr val="dk1"/>
                </a:solidFill>
              </a:rPr>
              <a:t>.</a:t>
            </a:r>
          </a:p>
          <a:p>
            <a:pPr marL="285750" lvl="3" indent="-285750" defTabSz="914400" eaLnBrk="0" fontAlgn="base" hangingPunct="0">
              <a:spcBef>
                <a:spcPct val="0"/>
              </a:spcBef>
              <a:spcAft>
                <a:spcPct val="0"/>
              </a:spcAft>
              <a:buClrTx/>
              <a:buSzTx/>
              <a:buFont typeface="Arial" panose="020B0604020202020204" pitchFamily="34" charset="0"/>
              <a:buChar char="•"/>
            </a:pPr>
            <a:r>
              <a:rPr lang="en-US" altLang="en-US" sz="1300" dirty="0">
                <a:solidFill>
                  <a:schemeClr val="dk1"/>
                </a:solidFill>
              </a:rPr>
              <a:t>It is consistent: for any non-null instances x and y of type </a:t>
            </a:r>
            <a:r>
              <a:rPr lang="en-US" altLang="en-US" sz="1300" dirty="0" err="1">
                <a:solidFill>
                  <a:schemeClr val="dk1"/>
                </a:solidFill>
              </a:rPr>
              <a:t>AnyRef</a:t>
            </a:r>
            <a:r>
              <a:rPr lang="en-US" altLang="en-US" sz="1300" dirty="0">
                <a:solidFill>
                  <a:schemeClr val="dk1"/>
                </a:solidFill>
              </a:rPr>
              <a:t>, multiple invocations of </a:t>
            </a:r>
            <a:r>
              <a:rPr lang="en-US" altLang="en-US" sz="1300" dirty="0" err="1">
                <a:solidFill>
                  <a:schemeClr val="dk1"/>
                </a:solidFill>
              </a:rPr>
              <a:t>x.eq</a:t>
            </a:r>
            <a:r>
              <a:rPr lang="en-US" altLang="en-US" sz="1300" dirty="0">
                <a:solidFill>
                  <a:schemeClr val="dk1"/>
                </a:solidFill>
              </a:rPr>
              <a:t>(y) </a:t>
            </a:r>
            <a:r>
              <a:rPr lang="en-US" altLang="en-US" sz="1300" dirty="0" smtClean="0">
                <a:solidFill>
                  <a:schemeClr val="dk1"/>
                </a:solidFill>
              </a:rPr>
              <a:t>consistently</a:t>
            </a:r>
          </a:p>
          <a:p>
            <a:pPr marL="0" lvl="3" indent="0" defTabSz="914400" eaLnBrk="0" fontAlgn="base" hangingPunct="0">
              <a:spcBef>
                <a:spcPct val="0"/>
              </a:spcBef>
              <a:spcAft>
                <a:spcPct val="0"/>
              </a:spcAft>
              <a:buClrTx/>
              <a:buSzTx/>
              <a:buNone/>
            </a:pPr>
            <a:r>
              <a:rPr lang="en-US" altLang="en-US" sz="1300" dirty="0">
                <a:solidFill>
                  <a:schemeClr val="dk1"/>
                </a:solidFill>
              </a:rPr>
              <a:t> </a:t>
            </a:r>
            <a:r>
              <a:rPr lang="en-US" altLang="en-US" sz="1300" dirty="0" smtClean="0">
                <a:solidFill>
                  <a:schemeClr val="dk1"/>
                </a:solidFill>
              </a:rPr>
              <a:t>    </a:t>
            </a:r>
            <a:r>
              <a:rPr lang="en-US" altLang="en-US" sz="1300" dirty="0">
                <a:solidFill>
                  <a:schemeClr val="dk1"/>
                </a:solidFill>
              </a:rPr>
              <a:t>returns true or consistently returns false.</a:t>
            </a:r>
          </a:p>
          <a:p>
            <a:pPr marL="285750" lvl="3" indent="-285750" defTabSz="914400" eaLnBrk="0" fontAlgn="base" hangingPunct="0">
              <a:spcBef>
                <a:spcPct val="0"/>
              </a:spcBef>
              <a:spcAft>
                <a:spcPct val="0"/>
              </a:spcAft>
              <a:buClrTx/>
              <a:buSzTx/>
              <a:buFont typeface="Arial" panose="020B0604020202020204" pitchFamily="34" charset="0"/>
              <a:buChar char="•"/>
            </a:pPr>
            <a:r>
              <a:rPr lang="en-US" altLang="en-US" sz="1300" dirty="0">
                <a:solidFill>
                  <a:schemeClr val="dk1"/>
                </a:solidFill>
              </a:rPr>
              <a:t>For any non-null instance x of type </a:t>
            </a:r>
            <a:r>
              <a:rPr lang="en-US" altLang="en-US" sz="1300" dirty="0" err="1">
                <a:solidFill>
                  <a:schemeClr val="dk1"/>
                </a:solidFill>
              </a:rPr>
              <a:t>AnyRef</a:t>
            </a:r>
            <a:r>
              <a:rPr lang="en-US" altLang="en-US" sz="1300" dirty="0">
                <a:solidFill>
                  <a:schemeClr val="dk1"/>
                </a:solidFill>
              </a:rPr>
              <a:t>, </a:t>
            </a:r>
            <a:r>
              <a:rPr lang="en-US" altLang="en-US" sz="1300" dirty="0" err="1">
                <a:solidFill>
                  <a:schemeClr val="dk1"/>
                </a:solidFill>
              </a:rPr>
              <a:t>x.eq</a:t>
            </a:r>
            <a:r>
              <a:rPr lang="en-US" altLang="en-US" sz="1300" dirty="0">
                <a:solidFill>
                  <a:schemeClr val="dk1"/>
                </a:solidFill>
              </a:rPr>
              <a:t>(null) and </a:t>
            </a:r>
            <a:r>
              <a:rPr lang="en-US" altLang="en-US" sz="1300" dirty="0" err="1">
                <a:solidFill>
                  <a:schemeClr val="dk1"/>
                </a:solidFill>
              </a:rPr>
              <a:t>null.eq</a:t>
            </a:r>
            <a:r>
              <a:rPr lang="en-US" altLang="en-US" sz="1300" dirty="0">
                <a:solidFill>
                  <a:schemeClr val="dk1"/>
                </a:solidFill>
              </a:rPr>
              <a:t>(x) returns false.</a:t>
            </a:r>
          </a:p>
          <a:p>
            <a:pPr marL="285750" lvl="3" indent="-285750" defTabSz="914400" eaLnBrk="0" fontAlgn="base" hangingPunct="0">
              <a:spcBef>
                <a:spcPct val="0"/>
              </a:spcBef>
              <a:spcAft>
                <a:spcPct val="0"/>
              </a:spcAft>
              <a:buClrTx/>
              <a:buSzTx/>
              <a:buFont typeface="Arial" panose="020B0604020202020204" pitchFamily="34" charset="0"/>
              <a:buChar char="•"/>
            </a:pPr>
            <a:r>
              <a:rPr lang="en-US" altLang="en-US" sz="1300" dirty="0" err="1">
                <a:solidFill>
                  <a:schemeClr val="dk1"/>
                </a:solidFill>
              </a:rPr>
              <a:t>null.eq</a:t>
            </a:r>
            <a:r>
              <a:rPr lang="en-US" altLang="en-US" sz="1300" dirty="0">
                <a:solidFill>
                  <a:schemeClr val="dk1"/>
                </a:solidFill>
              </a:rPr>
              <a:t>(null) returns true.</a:t>
            </a:r>
            <a:endParaRPr lang="en-US" altLang="en-US" sz="1300" dirty="0" smtClean="0">
              <a:solidFill>
                <a:schemeClr val="dk1"/>
              </a:solidFill>
            </a:endParaRPr>
          </a:p>
          <a:p>
            <a:pPr marL="0" lvl="3" indent="0" defTabSz="914400" eaLnBrk="0" fontAlgn="base" hangingPunct="0">
              <a:spcBef>
                <a:spcPct val="0"/>
              </a:spcBef>
              <a:spcAft>
                <a:spcPct val="0"/>
              </a:spcAft>
              <a:buClrTx/>
              <a:buSzTx/>
              <a:buNone/>
            </a:pPr>
            <a:endParaRPr lang="en-US" altLang="en-US" sz="1300" dirty="0">
              <a:solidFill>
                <a:schemeClr val="dk1"/>
              </a:solidFill>
            </a:endParaRPr>
          </a:p>
          <a:p>
            <a:pPr marL="457200" lvl="1" indent="-457200" defTabSz="914400" eaLnBrk="0" fontAlgn="base" hangingPunct="0">
              <a:spcBef>
                <a:spcPct val="0"/>
              </a:spcBef>
              <a:spcAft>
                <a:spcPct val="0"/>
              </a:spcAft>
              <a:buClrTx/>
              <a:buSzTx/>
              <a:buNone/>
            </a:pPr>
            <a:r>
              <a:rPr lang="en-US" altLang="en-US" sz="1300" dirty="0">
                <a:solidFill>
                  <a:schemeClr val="dk1"/>
                </a:solidFill>
              </a:rPr>
              <a:t>When overriding the equals or </a:t>
            </a:r>
            <a:r>
              <a:rPr lang="en-US" altLang="en-US" sz="1300" dirty="0" err="1">
                <a:solidFill>
                  <a:schemeClr val="dk1"/>
                </a:solidFill>
              </a:rPr>
              <a:t>hashCode</a:t>
            </a:r>
            <a:r>
              <a:rPr lang="en-US" altLang="en-US" sz="1300" dirty="0">
                <a:solidFill>
                  <a:schemeClr val="dk1"/>
                </a:solidFill>
              </a:rPr>
              <a:t> methods, it is important to ensure that their behavior is consistent with </a:t>
            </a:r>
            <a:endParaRPr lang="en-US" altLang="en-US" sz="1300" dirty="0" smtClean="0">
              <a:solidFill>
                <a:schemeClr val="dk1"/>
              </a:solidFill>
            </a:endParaRPr>
          </a:p>
          <a:p>
            <a:pPr marL="457200" lvl="1" indent="-457200" defTabSz="914400" eaLnBrk="0" fontAlgn="base" hangingPunct="0">
              <a:spcBef>
                <a:spcPct val="0"/>
              </a:spcBef>
              <a:spcAft>
                <a:spcPct val="0"/>
              </a:spcAft>
              <a:buClrTx/>
              <a:buSzTx/>
              <a:buNone/>
            </a:pPr>
            <a:r>
              <a:rPr lang="en-US" altLang="en-US" sz="1300" dirty="0" smtClean="0">
                <a:solidFill>
                  <a:schemeClr val="dk1"/>
                </a:solidFill>
              </a:rPr>
              <a:t>reference equality</a:t>
            </a:r>
            <a:r>
              <a:rPr lang="en-US" altLang="en-US" sz="1300" dirty="0">
                <a:solidFill>
                  <a:schemeClr val="dk1"/>
                </a:solidFill>
              </a:rPr>
              <a:t>. </a:t>
            </a:r>
            <a:r>
              <a:rPr lang="en-US" altLang="en-US" sz="1300" dirty="0" smtClean="0">
                <a:solidFill>
                  <a:schemeClr val="dk1"/>
                </a:solidFill>
              </a:rPr>
              <a:t> Therefore</a:t>
            </a:r>
            <a:r>
              <a:rPr lang="en-US" altLang="en-US" sz="1300" dirty="0">
                <a:solidFill>
                  <a:schemeClr val="dk1"/>
                </a:solidFill>
              </a:rPr>
              <a:t>, if two objects are references to each other (o1 </a:t>
            </a:r>
            <a:r>
              <a:rPr lang="en-US" altLang="en-US" sz="1300" dirty="0" err="1">
                <a:solidFill>
                  <a:schemeClr val="dk1"/>
                </a:solidFill>
              </a:rPr>
              <a:t>eq</a:t>
            </a:r>
            <a:r>
              <a:rPr lang="en-US" altLang="en-US" sz="1300" dirty="0">
                <a:solidFill>
                  <a:schemeClr val="dk1"/>
                </a:solidFill>
              </a:rPr>
              <a:t> o2), they should be equal to </a:t>
            </a:r>
            <a:endParaRPr lang="en-US" altLang="en-US" sz="1300" dirty="0" smtClean="0">
              <a:solidFill>
                <a:schemeClr val="dk1"/>
              </a:solidFill>
            </a:endParaRPr>
          </a:p>
          <a:p>
            <a:pPr marL="457200" lvl="1" indent="-457200" defTabSz="914400" eaLnBrk="0" fontAlgn="base" hangingPunct="0">
              <a:spcBef>
                <a:spcPct val="0"/>
              </a:spcBef>
              <a:spcAft>
                <a:spcPct val="0"/>
              </a:spcAft>
              <a:buClrTx/>
              <a:buSzTx/>
              <a:buNone/>
            </a:pPr>
            <a:r>
              <a:rPr lang="en-US" altLang="en-US" sz="1300" dirty="0" smtClean="0">
                <a:solidFill>
                  <a:schemeClr val="dk1"/>
                </a:solidFill>
              </a:rPr>
              <a:t>each </a:t>
            </a:r>
            <a:r>
              <a:rPr lang="en-US" altLang="en-US" sz="1300" dirty="0">
                <a:solidFill>
                  <a:schemeClr val="dk1"/>
                </a:solidFill>
              </a:rPr>
              <a:t>other (o1 == o2) and </a:t>
            </a:r>
            <a:r>
              <a:rPr lang="en-US" altLang="en-US" sz="1300" dirty="0" smtClean="0">
                <a:solidFill>
                  <a:schemeClr val="dk1"/>
                </a:solidFill>
              </a:rPr>
              <a:t>they </a:t>
            </a:r>
            <a:r>
              <a:rPr lang="en-US" altLang="en-US" sz="1300" dirty="0">
                <a:solidFill>
                  <a:schemeClr val="dk1"/>
                </a:solidFill>
              </a:rPr>
              <a:t>should hash to the same value (o1.hashCode == o2.hashCode</a:t>
            </a:r>
            <a:r>
              <a:rPr lang="en-US" altLang="en-US" sz="1300" dirty="0" smtClean="0">
                <a:solidFill>
                  <a:schemeClr val="dk1"/>
                </a:solidFill>
              </a:rPr>
              <a:t>).</a:t>
            </a:r>
          </a:p>
          <a:p>
            <a:pPr marL="457200" lvl="1" indent="-457200" defTabSz="914400" eaLnBrk="0" fontAlgn="base" hangingPunct="0">
              <a:spcBef>
                <a:spcPct val="0"/>
              </a:spcBef>
              <a:spcAft>
                <a:spcPct val="0"/>
              </a:spcAft>
              <a:buClrTx/>
              <a:buSzTx/>
              <a:buNone/>
            </a:pPr>
            <a:endParaRPr lang="en-US" altLang="en-US" sz="1300" dirty="0">
              <a:solidFill>
                <a:schemeClr val="dk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dirty="0">
                <a:solidFill>
                  <a:schemeClr val="dk1"/>
                </a:solidFill>
              </a:rPr>
              <a:t>Parameters</a:t>
            </a:r>
          </a:p>
          <a:p>
            <a:pPr marL="457200" lvl="1" indent="-457200" defTabSz="914400" eaLnBrk="0" fontAlgn="base" hangingPunct="0">
              <a:spcBef>
                <a:spcPct val="0"/>
              </a:spcBef>
              <a:spcAft>
                <a:spcPct val="0"/>
              </a:spcAft>
              <a:buClrTx/>
              <a:buSzTx/>
              <a:buNone/>
            </a:pPr>
            <a:r>
              <a:rPr lang="en-US" altLang="en-US" sz="1300" dirty="0">
                <a:solidFill>
                  <a:schemeClr val="dk1"/>
                </a:solidFill>
              </a:rPr>
              <a:t>arg0 - the object to compare against his object for reference </a:t>
            </a:r>
            <a:r>
              <a:rPr lang="en-US" altLang="en-US" sz="1300" dirty="0" smtClean="0">
                <a:solidFill>
                  <a:schemeClr val="dk1"/>
                </a:solidFill>
              </a:rPr>
              <a:t>equality</a:t>
            </a:r>
          </a:p>
          <a:p>
            <a:pPr marL="457200" lvl="1" indent="-457200" defTabSz="914400" eaLnBrk="0" fontAlgn="base" hangingPunct="0">
              <a:spcBef>
                <a:spcPct val="0"/>
              </a:spcBef>
              <a:spcAft>
                <a:spcPct val="0"/>
              </a:spcAft>
              <a:buClrTx/>
              <a:buSzTx/>
              <a:buNone/>
            </a:pPr>
            <a:endParaRPr lang="en-US" altLang="en-US" sz="1300" dirty="0">
              <a:solidFill>
                <a:schemeClr val="dk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dirty="0" smtClean="0">
                <a:solidFill>
                  <a:schemeClr val="dk1"/>
                </a:solidFill>
              </a:rPr>
              <a:t>Returns</a:t>
            </a:r>
            <a:endParaRPr lang="en-US" altLang="en-US" sz="1300" dirty="0">
              <a:solidFill>
                <a:schemeClr val="dk1"/>
              </a:solidFill>
            </a:endParaRPr>
          </a:p>
          <a:p>
            <a:pPr marL="457200" lvl="1" indent="-457200" defTabSz="914400" eaLnBrk="0" fontAlgn="base" hangingPunct="0">
              <a:spcBef>
                <a:spcPct val="0"/>
              </a:spcBef>
              <a:spcAft>
                <a:spcPct val="0"/>
              </a:spcAft>
              <a:buClrTx/>
              <a:buSzTx/>
              <a:buNone/>
            </a:pPr>
            <a:r>
              <a:rPr lang="en-US" altLang="en-US" sz="1300" dirty="0">
                <a:solidFill>
                  <a:schemeClr val="dk1"/>
                </a:solidFill>
              </a:rPr>
              <a:t>true </a:t>
            </a:r>
            <a:r>
              <a:rPr lang="en-US" altLang="en-US" sz="1300" dirty="0" smtClean="0">
                <a:solidFill>
                  <a:schemeClr val="dk1"/>
                </a:solidFill>
              </a:rPr>
              <a:t>if </a:t>
            </a:r>
            <a:r>
              <a:rPr lang="en-US" altLang="en-US" sz="1300" dirty="0">
                <a:solidFill>
                  <a:schemeClr val="dk1"/>
                </a:solidFill>
              </a:rPr>
              <a:t>the argument is a reference to the receiver object; false otherwise.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6597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816428"/>
          </a:xfrm>
        </p:spPr>
        <p:txBody>
          <a:bodyPr>
            <a:normAutofit fontScale="90000"/>
          </a:bodyPr>
          <a:lstStyle/>
          <a:p>
            <a:pPr algn="ctr"/>
            <a:r>
              <a:rPr lang="en-US" sz="4000" dirty="0">
                <a:solidFill>
                  <a:srgbClr val="7030A0"/>
                </a:solidFill>
              </a:rPr>
              <a:t>Scala </a:t>
            </a:r>
            <a:r>
              <a:rPr lang="en-US" sz="4000" dirty="0" smtClean="0">
                <a:solidFill>
                  <a:srgbClr val="7030A0"/>
                </a:solidFill>
              </a:rPr>
              <a:t>Classes</a:t>
            </a:r>
            <a:r>
              <a:rPr lang="en-US" b="1" dirty="0"/>
              <a:t/>
            </a:r>
            <a:br>
              <a:rPr lang="en-US" b="1" dirty="0"/>
            </a:br>
            <a:endParaRPr lang="en-US" dirty="0"/>
          </a:p>
        </p:txBody>
      </p:sp>
      <p:sp>
        <p:nvSpPr>
          <p:cNvPr id="3" name="Content Placeholder 2"/>
          <p:cNvSpPr>
            <a:spLocks noGrp="1"/>
          </p:cNvSpPr>
          <p:nvPr>
            <p:ph idx="1"/>
          </p:nvPr>
        </p:nvSpPr>
        <p:spPr>
          <a:xfrm>
            <a:off x="677334" y="849086"/>
            <a:ext cx="8596668" cy="5519057"/>
          </a:xfrm>
        </p:spPr>
        <p:txBody>
          <a:bodyPr>
            <a:normAutofit/>
          </a:bodyPr>
          <a:lstStyle/>
          <a:p>
            <a:r>
              <a:rPr lang="en-US" dirty="0"/>
              <a:t>static templates that can be instantiated into many objects at </a:t>
            </a:r>
            <a:r>
              <a:rPr lang="en-US" dirty="0" smtClean="0"/>
              <a:t>runtime</a:t>
            </a:r>
          </a:p>
          <a:p>
            <a:r>
              <a:rPr lang="en-US" dirty="0"/>
              <a:t>parameterized with constructor </a:t>
            </a:r>
            <a:r>
              <a:rPr lang="en-US" dirty="0" smtClean="0"/>
              <a:t>arguments</a:t>
            </a:r>
          </a:p>
          <a:p>
            <a:r>
              <a:rPr lang="en-US" dirty="0" smtClean="0"/>
              <a:t>There are no static members in </a:t>
            </a:r>
            <a:r>
              <a:rPr lang="en-US" dirty="0" err="1" smtClean="0"/>
              <a:t>scala</a:t>
            </a:r>
            <a:endParaRPr lang="en-US" dirty="0" smtClean="0"/>
          </a:p>
          <a:p>
            <a:r>
              <a:rPr lang="en-US" dirty="0" smtClean="0"/>
              <a:t>Classes doesn’t support main method, only singleton objects.</a:t>
            </a:r>
          </a:p>
          <a:p>
            <a:r>
              <a:rPr lang="en-US" dirty="0" err="1" smtClean="0"/>
              <a:t>val</a:t>
            </a:r>
            <a:r>
              <a:rPr lang="en-US" dirty="0" smtClean="0"/>
              <a:t> construct != </a:t>
            </a:r>
            <a:r>
              <a:rPr lang="en-US" dirty="0" err="1" smtClean="0"/>
              <a:t>var</a:t>
            </a:r>
            <a:r>
              <a:rPr lang="en-US" dirty="0" smtClean="0"/>
              <a:t> construct. </a:t>
            </a:r>
            <a:r>
              <a:rPr lang="en-US" dirty="0" err="1" smtClean="0"/>
              <a:t>val</a:t>
            </a:r>
            <a:r>
              <a:rPr lang="en-US" dirty="0" smtClean="0"/>
              <a:t> </a:t>
            </a:r>
            <a:r>
              <a:rPr lang="en-US" dirty="0"/>
              <a:t>construct </a:t>
            </a:r>
            <a:r>
              <a:rPr lang="en-US" dirty="0" smtClean="0"/>
              <a:t>do </a:t>
            </a:r>
            <a:r>
              <a:rPr lang="en-US" dirty="0"/>
              <a:t>not allow updates; i.e. the value is constant</a:t>
            </a:r>
            <a:r>
              <a:rPr lang="en-US" dirty="0" smtClean="0"/>
              <a:t>.</a:t>
            </a:r>
          </a:p>
          <a:p>
            <a:r>
              <a:rPr lang="en-US" dirty="0"/>
              <a:t>Unit corresponds to void in Java-like </a:t>
            </a:r>
            <a:r>
              <a:rPr lang="en-US" dirty="0" smtClean="0"/>
              <a:t>languages. Method return type is void =&gt; unit</a:t>
            </a:r>
          </a:p>
          <a:p>
            <a:r>
              <a:rPr lang="en-US" dirty="0" smtClean="0"/>
              <a:t>If a method is overridden, it has to be tagged as “override”.</a:t>
            </a:r>
            <a:endParaRPr lang="en-US" dirty="0"/>
          </a:p>
        </p:txBody>
      </p:sp>
    </p:spTree>
    <p:extLst>
      <p:ext uri="{BB962C8B-B14F-4D97-AF65-F5344CB8AC3E}">
        <p14:creationId xmlns:p14="http://schemas.microsoft.com/office/powerpoint/2010/main" val="24622175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4253</TotalTime>
  <Words>2020</Words>
  <Application>Microsoft Office PowerPoint</Application>
  <PresentationFormat>Widescreen</PresentationFormat>
  <Paragraphs>252</Paragraphs>
  <Slides>19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Agency FB</vt:lpstr>
      <vt:lpstr>Arial</vt:lpstr>
      <vt:lpstr>Calibri</vt:lpstr>
      <vt:lpstr>Trebuchet MS</vt:lpstr>
      <vt:lpstr>Wingdings</vt:lpstr>
      <vt:lpstr>Wingdings 3</vt:lpstr>
      <vt:lpstr>Facet</vt:lpstr>
      <vt:lpstr>Scala</vt:lpstr>
      <vt:lpstr>Introduction</vt:lpstr>
      <vt:lpstr>Scala is Object-Oriented</vt:lpstr>
      <vt:lpstr>Unified Types</vt:lpstr>
      <vt:lpstr>Scala Class Hierarchy </vt:lpstr>
      <vt:lpstr>Scala AnyRef</vt:lpstr>
      <vt:lpstr>equals</vt:lpstr>
      <vt:lpstr>eq</vt:lpstr>
      <vt:lpstr>Scala Classes </vt:lpstr>
      <vt:lpstr>Scala Methods </vt:lpstr>
      <vt:lpstr>Traits </vt:lpstr>
      <vt:lpstr>Mixin Class Composition </vt:lpstr>
      <vt:lpstr>Functions</vt:lpstr>
      <vt:lpstr>Anonymous Functions</vt:lpstr>
      <vt:lpstr>Function Types</vt:lpstr>
      <vt:lpstr>Higher-order Functions</vt:lpstr>
      <vt:lpstr>Nested Functions</vt:lpstr>
      <vt:lpstr>Currying Functions</vt:lpstr>
      <vt:lpstr>urls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dc:title>
  <dc:creator>Anveshan Kunduru Reddy</dc:creator>
  <cp:lastModifiedBy>Anveshan Kunduru Reddy</cp:lastModifiedBy>
  <cp:revision>112</cp:revision>
  <dcterms:created xsi:type="dcterms:W3CDTF">2016-04-10T02:57:07Z</dcterms:created>
  <dcterms:modified xsi:type="dcterms:W3CDTF">2016-05-04T03:32:04Z</dcterms:modified>
</cp:coreProperties>
</file>