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9d77c93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9d77c9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973adefe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973adef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9d77c93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9d77c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973adefe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973ade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4107500" y="255950"/>
            <a:ext cx="4692600" cy="207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FINANCIAL RISK MANAGEMENT</a:t>
            </a:r>
            <a:endParaRPr/>
          </a:p>
        </p:txBody>
      </p:sp>
      <p:pic>
        <p:nvPicPr>
          <p:cNvPr id="66" name="Google Shape;66;p11"/>
          <p:cNvPicPr preferRelativeResize="0"/>
          <p:nvPr/>
        </p:nvPicPr>
        <p:blipFill>
          <a:blip r:embed="rId3">
            <a:alphaModFix/>
          </a:blip>
          <a:stretch>
            <a:fillRect/>
          </a:stretch>
        </p:blipFill>
        <p:spPr>
          <a:xfrm>
            <a:off x="152400" y="152400"/>
            <a:ext cx="3577250" cy="1897875"/>
          </a:xfrm>
          <a:prstGeom prst="rect">
            <a:avLst/>
          </a:prstGeom>
          <a:noFill/>
          <a:ln>
            <a:noFill/>
          </a:ln>
        </p:spPr>
      </p:pic>
      <p:sp>
        <p:nvSpPr>
          <p:cNvPr id="67" name="Google Shape;67;p11"/>
          <p:cNvSpPr txBox="1"/>
          <p:nvPr/>
        </p:nvSpPr>
        <p:spPr>
          <a:xfrm>
            <a:off x="1462600" y="2498625"/>
            <a:ext cx="5826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Cousine"/>
                <a:ea typeface="Cousine"/>
                <a:cs typeface="Cousine"/>
                <a:sym typeface="Cousine"/>
              </a:rPr>
              <a:t>ANVESH KUMAR DEO</a:t>
            </a:r>
            <a:endParaRPr sz="1800">
              <a:solidFill>
                <a:schemeClr val="lt1"/>
              </a:solidFill>
              <a:latin typeface="Cousine"/>
              <a:ea typeface="Cousine"/>
              <a:cs typeface="Cousine"/>
              <a:sym typeface="Cousine"/>
            </a:endParaRPr>
          </a:p>
          <a:p>
            <a:pPr indent="0" lvl="0" marL="0" rtl="0" algn="ctr">
              <a:spcBef>
                <a:spcPts val="0"/>
              </a:spcBef>
              <a:spcAft>
                <a:spcPts val="0"/>
              </a:spcAft>
              <a:buNone/>
            </a:pPr>
            <a:r>
              <a:rPr lang="en" sz="1800">
                <a:solidFill>
                  <a:schemeClr val="lt1"/>
                </a:solidFill>
                <a:latin typeface="Cousine"/>
                <a:ea typeface="Cousine"/>
                <a:cs typeface="Cousine"/>
                <a:sym typeface="Cousine"/>
              </a:rPr>
              <a:t>ABHISHEK SAHA</a:t>
            </a:r>
            <a:endParaRPr sz="1800">
              <a:solidFill>
                <a:schemeClr val="lt1"/>
              </a:solidFill>
              <a:latin typeface="Cousine"/>
              <a:ea typeface="Cousine"/>
              <a:cs typeface="Cousine"/>
              <a:sym typeface="Cousine"/>
            </a:endParaRPr>
          </a:p>
          <a:p>
            <a:pPr indent="0" lvl="0" marL="0" rtl="0" algn="ctr">
              <a:spcBef>
                <a:spcPts val="0"/>
              </a:spcBef>
              <a:spcAft>
                <a:spcPts val="0"/>
              </a:spcAft>
              <a:buNone/>
            </a:pPr>
            <a:r>
              <a:rPr lang="en" sz="1800">
                <a:solidFill>
                  <a:schemeClr val="lt1"/>
                </a:solidFill>
                <a:latin typeface="Cousine"/>
                <a:ea typeface="Cousine"/>
                <a:cs typeface="Cousine"/>
                <a:sym typeface="Cousine"/>
              </a:rPr>
              <a:t>ANIL R.SHANBHAG</a:t>
            </a:r>
            <a:endParaRPr sz="1800">
              <a:solidFill>
                <a:schemeClr val="lt1"/>
              </a:solidFill>
              <a:latin typeface="Cousine"/>
              <a:ea typeface="Cousine"/>
              <a:cs typeface="Cousine"/>
              <a:sym typeface="Cousine"/>
            </a:endParaRPr>
          </a:p>
          <a:p>
            <a:pPr indent="0" lvl="0" marL="0" rtl="0" algn="ctr">
              <a:spcBef>
                <a:spcPts val="0"/>
              </a:spcBef>
              <a:spcAft>
                <a:spcPts val="0"/>
              </a:spcAft>
              <a:buNone/>
            </a:pPr>
            <a:r>
              <a:rPr lang="en" sz="1800">
                <a:solidFill>
                  <a:schemeClr val="lt1"/>
                </a:solidFill>
                <a:latin typeface="Cousine"/>
                <a:ea typeface="Cousine"/>
                <a:cs typeface="Cousine"/>
                <a:sym typeface="Cousine"/>
              </a:rPr>
              <a:t>BHUVNESH BIRLA</a:t>
            </a:r>
            <a:endParaRPr sz="1800">
              <a:solidFill>
                <a:schemeClr val="lt1"/>
              </a:solidFill>
              <a:latin typeface="Cousine"/>
              <a:ea typeface="Cousine"/>
              <a:cs typeface="Cousine"/>
              <a:sym typeface="Cousine"/>
            </a:endParaRPr>
          </a:p>
          <a:p>
            <a:pPr indent="0" lvl="0" marL="0" rtl="0" algn="l">
              <a:spcBef>
                <a:spcPts val="0"/>
              </a:spcBef>
              <a:spcAft>
                <a:spcPts val="0"/>
              </a:spcAft>
              <a:buNone/>
            </a:pPr>
            <a:r>
              <a:t/>
            </a:r>
            <a:endParaRPr sz="1800">
              <a:latin typeface="Cousine"/>
              <a:ea typeface="Cousine"/>
              <a:cs typeface="Cousine"/>
              <a:sym typeface="Cousi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2"/>
          <p:cNvSpPr txBox="1"/>
          <p:nvPr/>
        </p:nvSpPr>
        <p:spPr>
          <a:xfrm>
            <a:off x="490875" y="1121350"/>
            <a:ext cx="8056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ousine"/>
                <a:ea typeface="Cousine"/>
                <a:cs typeface="Cousine"/>
                <a:sym typeface="Cousine"/>
              </a:rPr>
              <a:t>Timely loan repayment along with determining the level of customer reliability is one of the major elements of credit risk assessment. Based on the customer's characteristics credit history analysis and scoring is done. Credit scoring is one of the methods widely used for estimation of the risks associated in granting a loan, or rather the probability of its non-repayment. On the basis of the calculation according to data provided in the loan applications the customer score is obtained which determines the risk levels associated with it. Regardless of how it is calculated and what characteristics taken into account, it eliminates the human factors, adds objectivity to the process which in turn speeds up the process makes it smooth and reduce the risk. Banks usually sanction the loan on the basis of qualitative and quantitative analysis.  Based on statistical methods credit scoring helps to predict the probability of a certain events occurring in the future. Credit Scoring models can be classified according to different criteria. Thus, we can talk about a scoring of individuals or companies or credit card, cash or mortgage scoring. The goal of the scoring models for most of the parts is to determine the risk of debt default.</a:t>
            </a:r>
            <a:endParaRPr sz="1300">
              <a:solidFill>
                <a:schemeClr val="lt1"/>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r>
              <a:rPr lang="en"/>
              <a:t>:</a:t>
            </a:r>
            <a:endParaRPr/>
          </a:p>
        </p:txBody>
      </p:sp>
      <p:sp>
        <p:nvSpPr>
          <p:cNvPr id="80" name="Google Shape;80;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3"/>
          <p:cNvSpPr txBox="1"/>
          <p:nvPr/>
        </p:nvSpPr>
        <p:spPr>
          <a:xfrm>
            <a:off x="490875" y="1121350"/>
            <a:ext cx="8056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lt1"/>
                </a:solidFill>
                <a:latin typeface="Cousine"/>
                <a:ea typeface="Cousine"/>
                <a:cs typeface="Cousine"/>
                <a:sym typeface="Cousine"/>
              </a:rPr>
              <a:t>Traditional Banking methods have limitations where they cannot analyse large volumes of data and are entirely dependent on credit scores and limited values. These greatly reduce the capability of institutions to reduce risk.</a:t>
            </a:r>
            <a:endParaRPr sz="1700">
              <a:solidFill>
                <a:schemeClr val="lt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t/>
            </a:r>
            <a:endParaRPr sz="1700">
              <a:solidFill>
                <a:schemeClr val="lt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sz="1700">
                <a:solidFill>
                  <a:schemeClr val="lt1"/>
                </a:solidFill>
                <a:latin typeface="Cousine"/>
                <a:ea typeface="Cousine"/>
                <a:cs typeface="Cousine"/>
                <a:sym typeface="Cousine"/>
              </a:rPr>
              <a:t>The number of errors that take place on a daily basis in traditional systems is a cause for concern. The cost and manpower required to run this system are immense and it takes a large amount of time for any changes to be implemented in the system.</a:t>
            </a:r>
            <a:endParaRPr sz="1700">
              <a:solidFill>
                <a:schemeClr val="lt1"/>
              </a:solidFill>
              <a:latin typeface="Cousine"/>
              <a:ea typeface="Cousine"/>
              <a:cs typeface="Cousine"/>
              <a:sym typeface="Cousine"/>
            </a:endParaRPr>
          </a:p>
          <a:p>
            <a:pPr indent="0" lvl="0" marL="0" rtl="0" algn="l">
              <a:spcBef>
                <a:spcPts val="0"/>
              </a:spcBef>
              <a:spcAft>
                <a:spcPts val="0"/>
              </a:spcAft>
              <a:buNone/>
            </a:pPr>
            <a:r>
              <a:t/>
            </a:r>
            <a:endParaRPr sz="1700">
              <a:solidFill>
                <a:schemeClr val="lt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87" name="Google Shape;87;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4"/>
          <p:cNvSpPr txBox="1"/>
          <p:nvPr/>
        </p:nvSpPr>
        <p:spPr>
          <a:xfrm>
            <a:off x="543750" y="1133550"/>
            <a:ext cx="8056500" cy="3103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Scalability: The ML model can easily be scaled up to meet the requirement.</a:t>
            </a:r>
            <a:endParaRPr sz="1800">
              <a:solidFill>
                <a:schemeClr val="lt1"/>
              </a:solidFill>
              <a:latin typeface="Cousine"/>
              <a:ea typeface="Cousine"/>
              <a:cs typeface="Cousine"/>
              <a:sym typeface="Cousine"/>
            </a:endParaRPr>
          </a:p>
          <a:p>
            <a:pPr indent="-342900" lvl="0" marL="457200" rtl="0" algn="l">
              <a:lnSpc>
                <a:spcPct val="115000"/>
              </a:lnSpc>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It is quite cost effective as it requires very little capital and can take decisions much faster.</a:t>
            </a:r>
            <a:endParaRPr sz="1800">
              <a:solidFill>
                <a:schemeClr val="lt1"/>
              </a:solidFill>
              <a:latin typeface="Cousine"/>
              <a:ea typeface="Cousine"/>
              <a:cs typeface="Cousine"/>
              <a:sym typeface="Cousine"/>
            </a:endParaRPr>
          </a:p>
          <a:p>
            <a:pPr indent="-342900" lvl="0" marL="457200" rtl="0" algn="l">
              <a:lnSpc>
                <a:spcPct val="115000"/>
              </a:lnSpc>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The ML model can easily be changed or modified to accommodate changes in the market.</a:t>
            </a:r>
            <a:endParaRPr sz="1800">
              <a:solidFill>
                <a:schemeClr val="lt1"/>
              </a:solidFill>
              <a:latin typeface="Cousine"/>
              <a:ea typeface="Cousine"/>
              <a:cs typeface="Cousine"/>
              <a:sym typeface="Cousine"/>
            </a:endParaRPr>
          </a:p>
          <a:p>
            <a:pPr indent="-342900" lvl="0" marL="457200" rtl="0" algn="l">
              <a:lnSpc>
                <a:spcPct val="115000"/>
              </a:lnSpc>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The automatization of credit risk testing ultimately reduces losses for banks.   </a:t>
            </a:r>
            <a:endParaRPr sz="1800">
              <a:solidFill>
                <a:schemeClr val="lt1"/>
              </a:solidFill>
              <a:highlight>
                <a:srgbClr val="FFFFFF"/>
              </a:highlight>
              <a:latin typeface="Cousine"/>
              <a:ea typeface="Cousine"/>
              <a:cs typeface="Cousine"/>
              <a:sym typeface="Cousine"/>
            </a:endParaRPr>
          </a:p>
          <a:p>
            <a:pPr indent="0" lvl="0" marL="0" rtl="0" algn="l">
              <a:spcBef>
                <a:spcPts val="1200"/>
              </a:spcBef>
              <a:spcAft>
                <a:spcPts val="0"/>
              </a:spcAft>
              <a:buNone/>
            </a:pPr>
            <a:r>
              <a:t/>
            </a:r>
            <a:endParaRPr>
              <a:solidFill>
                <a:schemeClr val="lt1"/>
              </a:solidFill>
              <a:latin typeface="Cousine"/>
              <a:ea typeface="Cousine"/>
              <a:cs typeface="Cousine"/>
              <a:sym typeface="Cousi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t>
            </a:r>
            <a:r>
              <a:rPr lang="en"/>
              <a:t>ADVANTAGES:</a:t>
            </a:r>
            <a:endParaRPr/>
          </a:p>
        </p:txBody>
      </p:sp>
      <p:sp>
        <p:nvSpPr>
          <p:cNvPr id="94" name="Google Shape;94;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nvSpPr>
        <p:spPr>
          <a:xfrm>
            <a:off x="543750" y="1133550"/>
            <a:ext cx="80565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When using an algorithm, it can be difficult to trust the decision as there is less transparency.</a:t>
            </a:r>
            <a:endParaRPr sz="1800">
              <a:solidFill>
                <a:schemeClr val="lt1"/>
              </a:solidFill>
              <a:latin typeface="Cousine"/>
              <a:ea typeface="Cousine"/>
              <a:cs typeface="Cousine"/>
              <a:sym typeface="Cousine"/>
            </a:endParaRPr>
          </a:p>
          <a:p>
            <a:pPr indent="0" lvl="0" marL="457200" rtl="0" algn="l">
              <a:spcBef>
                <a:spcPts val="0"/>
              </a:spcBef>
              <a:spcAft>
                <a:spcPts val="0"/>
              </a:spcAft>
              <a:buNone/>
            </a:pPr>
            <a:r>
              <a:t/>
            </a:r>
            <a:endParaRPr sz="1800">
              <a:solidFill>
                <a:schemeClr val="lt1"/>
              </a:solidFill>
              <a:latin typeface="Cousine"/>
              <a:ea typeface="Cousine"/>
              <a:cs typeface="Cousine"/>
              <a:sym typeface="Cousine"/>
            </a:endParaRPr>
          </a:p>
          <a:p>
            <a:pPr indent="-342900" lvl="0" marL="457200" rtl="0" algn="l">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Even with the best algorithm, there are still many human elements to take into consideration.</a:t>
            </a:r>
            <a:endParaRPr sz="1800">
              <a:solidFill>
                <a:schemeClr val="lt1"/>
              </a:solidFill>
              <a:latin typeface="Cousine"/>
              <a:ea typeface="Cousine"/>
              <a:cs typeface="Cousine"/>
              <a:sym typeface="Cousine"/>
            </a:endParaRPr>
          </a:p>
          <a:p>
            <a:pPr indent="0" lvl="0" marL="457200" rtl="0" algn="l">
              <a:spcBef>
                <a:spcPts val="0"/>
              </a:spcBef>
              <a:spcAft>
                <a:spcPts val="0"/>
              </a:spcAft>
              <a:buNone/>
            </a:pPr>
            <a:r>
              <a:t/>
            </a:r>
            <a:endParaRPr sz="1800">
              <a:solidFill>
                <a:schemeClr val="lt1"/>
              </a:solidFill>
              <a:latin typeface="Cousine"/>
              <a:ea typeface="Cousine"/>
              <a:cs typeface="Cousine"/>
              <a:sym typeface="Cousine"/>
            </a:endParaRPr>
          </a:p>
          <a:p>
            <a:pPr indent="-342900" lvl="0" marL="457200" rtl="0" algn="l">
              <a:spcBef>
                <a:spcPts val="0"/>
              </a:spcBef>
              <a:spcAft>
                <a:spcPts val="0"/>
              </a:spcAft>
              <a:buClr>
                <a:schemeClr val="lt1"/>
              </a:buClr>
              <a:buSzPts val="1800"/>
              <a:buFont typeface="Cousine"/>
              <a:buChar char="●"/>
            </a:pPr>
            <a:r>
              <a:rPr lang="en" sz="1800">
                <a:solidFill>
                  <a:schemeClr val="lt1"/>
                </a:solidFill>
                <a:latin typeface="Cousine"/>
                <a:ea typeface="Cousine"/>
                <a:cs typeface="Cousine"/>
                <a:sym typeface="Cousine"/>
              </a:rPr>
              <a:t>The effectiveness of an algorithm can reduce with changes in economic factors and will constantly need to be updated and reviewed.</a:t>
            </a:r>
            <a:endParaRPr sz="1800">
              <a:solidFill>
                <a:schemeClr val="lt1"/>
              </a:solidFill>
              <a:latin typeface="Cousine"/>
              <a:ea typeface="Cousine"/>
              <a:cs typeface="Cousine"/>
              <a:sym typeface="Cousine"/>
            </a:endParaRPr>
          </a:p>
          <a:p>
            <a:pPr indent="0" lvl="0" marL="0" rtl="0" algn="l">
              <a:spcBef>
                <a:spcPts val="0"/>
              </a:spcBef>
              <a:spcAft>
                <a:spcPts val="0"/>
              </a:spcAft>
              <a:buNone/>
            </a:pPr>
            <a:r>
              <a:t/>
            </a:r>
            <a:endParaRPr sz="1800">
              <a:solidFill>
                <a:schemeClr val="lt1"/>
              </a:solidFill>
              <a:latin typeface="Cousine"/>
              <a:ea typeface="Cousine"/>
              <a:cs typeface="Cousine"/>
              <a:sym typeface="Cousi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1" name="Google Shape;101;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6"/>
          <p:cNvSpPr txBox="1"/>
          <p:nvPr/>
        </p:nvSpPr>
        <p:spPr>
          <a:xfrm>
            <a:off x="543750" y="1133550"/>
            <a:ext cx="8056500" cy="408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Font typeface="Cousine"/>
              <a:buChar char="●"/>
            </a:pPr>
            <a:r>
              <a:rPr lang="en">
                <a:solidFill>
                  <a:schemeClr val="lt1"/>
                </a:solidFill>
                <a:latin typeface="Cousine"/>
                <a:ea typeface="Cousine"/>
                <a:cs typeface="Cousine"/>
                <a:sym typeface="Cousine"/>
              </a:rPr>
              <a:t>The main objective of this project was to build machine learning algorithms that would be able to identify potential defaulters and therefore reduce company loss. The best model possible would be the one that could minimize false negatives, identifying all defaulters among the client base, while also minimizing false positives, preventing clients to be wrongly classified as defaulters.</a:t>
            </a:r>
            <a:endParaRPr>
              <a:solidFill>
                <a:schemeClr val="lt1"/>
              </a:solidFill>
              <a:latin typeface="Cousine"/>
              <a:ea typeface="Cousine"/>
              <a:cs typeface="Cousine"/>
              <a:sym typeface="Cousine"/>
            </a:endParaRPr>
          </a:p>
          <a:p>
            <a:pPr indent="0" lvl="0" marL="0" rtl="0" algn="l">
              <a:lnSpc>
                <a:spcPct val="115000"/>
              </a:lnSpc>
              <a:spcBef>
                <a:spcPts val="1200"/>
              </a:spcBef>
              <a:spcAft>
                <a:spcPts val="0"/>
              </a:spcAft>
              <a:buNone/>
            </a:pPr>
            <a:r>
              <a:t/>
            </a:r>
            <a:endParaRPr>
              <a:solidFill>
                <a:schemeClr val="lt1"/>
              </a:solidFill>
              <a:latin typeface="Cousine"/>
              <a:ea typeface="Cousine"/>
              <a:cs typeface="Cousine"/>
              <a:sym typeface="Cousine"/>
            </a:endParaRPr>
          </a:p>
          <a:p>
            <a:pPr indent="-317500" lvl="0" marL="457200" rtl="0" algn="l">
              <a:lnSpc>
                <a:spcPct val="115000"/>
              </a:lnSpc>
              <a:spcBef>
                <a:spcPts val="1200"/>
              </a:spcBef>
              <a:spcAft>
                <a:spcPts val="0"/>
              </a:spcAft>
              <a:buClr>
                <a:schemeClr val="lt1"/>
              </a:buClr>
              <a:buSzPts val="1400"/>
              <a:buFont typeface="Cousine"/>
              <a:buChar char="●"/>
            </a:pPr>
            <a:r>
              <a:rPr lang="en">
                <a:solidFill>
                  <a:schemeClr val="lt1"/>
                </a:solidFill>
                <a:latin typeface="Cousine"/>
                <a:ea typeface="Cousine"/>
                <a:cs typeface="Cousine"/>
                <a:sym typeface="Cousine"/>
              </a:rPr>
              <a:t>Meeting these requirements can be quite difficult as there is a tradeoff between precision and recall, meaning that increasing the value of one of these metrics often decreases the value of the other. Considering the importance of minimizing company loss, we decided to give more emphasis on reducing false positives, searching for the best hyperparameters that could increase the recall rate.  </a:t>
            </a:r>
            <a:endParaRPr>
              <a:solidFill>
                <a:schemeClr val="lt1"/>
              </a:solidFill>
              <a:highlight>
                <a:srgbClr val="FFFFFF"/>
              </a:highlight>
              <a:latin typeface="Cousine"/>
              <a:ea typeface="Cousine"/>
              <a:cs typeface="Cousine"/>
              <a:sym typeface="Cousine"/>
            </a:endParaRPr>
          </a:p>
          <a:p>
            <a:pPr indent="0" lvl="0" marL="0" rtl="0" algn="l">
              <a:spcBef>
                <a:spcPts val="1200"/>
              </a:spcBef>
              <a:spcAft>
                <a:spcPts val="0"/>
              </a:spcAft>
              <a:buNone/>
            </a:pPr>
            <a:r>
              <a:t/>
            </a:r>
            <a:endParaRPr>
              <a:solidFill>
                <a:schemeClr val="lt1"/>
              </a:solidFill>
              <a:latin typeface="Cousine"/>
              <a:ea typeface="Cousine"/>
              <a:cs typeface="Cousine"/>
              <a:sym typeface="Cousine"/>
            </a:endParaRPr>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