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4" d="100"/>
          <a:sy n="64" d="100"/>
        </p:scale>
        <p:origin x="-724" y="-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/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425" y="971317"/>
            <a:ext cx="1121664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84955" marR="5080" indent="-4072890" algn="ctr">
              <a:lnSpc>
                <a:spcPct val="100000"/>
              </a:lnSpc>
              <a:spcBef>
                <a:spcPts val="100"/>
              </a:spcBef>
            </a:pPr>
            <a:r>
              <a:rPr lang="en-US" altLang="en-IN" sz="3600" b="1" dirty="0" smtClean="0"/>
              <a:t>JIO TVData</a:t>
            </a:r>
            <a:r>
              <a:rPr lang="en-IN" sz="3600" b="1" dirty="0" smtClean="0"/>
              <a:t> </a:t>
            </a:r>
            <a:r>
              <a:rPr lang="en-IN" sz="3600" b="1" dirty="0"/>
              <a:t>Analysis Project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8330" y="4126230"/>
            <a:ext cx="4003675" cy="1822450"/>
          </a:xfrm>
          <a:prstGeom prst="rect">
            <a:avLst/>
          </a:prstGeom>
        </p:spPr>
        <p:txBody>
          <a:bodyPr vert="horz" wrap="square" lIns="0" tIns="12065" rIns="0" bIns="0" rtlCol="0">
            <a:no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</a:t>
            </a:r>
            <a:r>
              <a:rPr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Anvesh P S</a:t>
            </a:r>
            <a:endParaRPr lang="en-US" sz="2800" spc="-13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sz="28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800" spc="-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MCA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BCU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Semester:Third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USN:</a:t>
            </a:r>
            <a:r>
              <a:rPr sz="2800" spc="-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spc="-3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P18BR23S1260</a:t>
            </a:r>
            <a:r>
              <a:rPr lang="en-US" altLang="en-IN" sz="2800" spc="-3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endParaRPr lang="en-US" altLang="en-IN" sz="2800" spc="-32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8178" y="417017"/>
            <a:ext cx="3799204" cy="4937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0" dirty="0">
                <a:latin typeface="Trebuchet MS" panose="020B0603020202020204"/>
                <a:cs typeface="Trebuchet MS" panose="020B0603020202020204"/>
              </a:rPr>
              <a:t>Outline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532130" indent="-519430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"/>
              <a:tabLst>
                <a:tab pos="532130" algn="l"/>
              </a:tabLst>
            </a:pPr>
            <a:r>
              <a:rPr sz="3200" spc="-175" dirty="0">
                <a:latin typeface="Trebuchet MS" panose="020B0603020202020204"/>
                <a:cs typeface="Trebuchet MS" panose="020B0603020202020204"/>
              </a:rPr>
              <a:t>Title</a:t>
            </a:r>
            <a:r>
              <a:rPr sz="3200" spc="-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20" dirty="0">
                <a:latin typeface="Trebuchet MS" panose="020B0603020202020204"/>
                <a:cs typeface="Trebuchet MS" panose="020B0603020202020204"/>
              </a:rPr>
              <a:t>Name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469265" indent="-456565">
              <a:lnSpc>
                <a:spcPct val="100000"/>
              </a:lnSpc>
              <a:buFont typeface="Wingdings" panose="05000000000000000000"/>
              <a:buChar char=""/>
              <a:tabLst>
                <a:tab pos="469265" algn="l"/>
              </a:tabLst>
            </a:pPr>
            <a:r>
              <a:rPr sz="3200" spc="-10" dirty="0">
                <a:latin typeface="Trebuchet MS" panose="020B0603020202020204"/>
                <a:cs typeface="Trebuchet MS" panose="020B0603020202020204"/>
              </a:rPr>
              <a:t>Outline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469265" indent="-456565">
              <a:lnSpc>
                <a:spcPct val="100000"/>
              </a:lnSpc>
              <a:buFont typeface="Wingdings" panose="05000000000000000000"/>
              <a:buChar char=""/>
              <a:tabLst>
                <a:tab pos="469265" algn="l"/>
              </a:tabLst>
            </a:pPr>
            <a:r>
              <a:rPr sz="3200" spc="-10" dirty="0">
                <a:latin typeface="Trebuchet MS" panose="020B0603020202020204"/>
                <a:cs typeface="Trebuchet MS" panose="020B0603020202020204"/>
              </a:rPr>
              <a:t>Abstract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469265" indent="-456565">
              <a:lnSpc>
                <a:spcPct val="100000"/>
              </a:lnSpc>
              <a:buFont typeface="Wingdings" panose="05000000000000000000"/>
              <a:buChar char=""/>
              <a:tabLst>
                <a:tab pos="469265" algn="l"/>
              </a:tabLst>
            </a:pPr>
            <a:r>
              <a:rPr sz="3200" spc="-150" dirty="0">
                <a:latin typeface="Trebuchet MS" panose="020B0603020202020204"/>
                <a:cs typeface="Trebuchet MS" panose="020B0603020202020204"/>
              </a:rPr>
              <a:t>Problem</a:t>
            </a:r>
            <a:r>
              <a:rPr sz="3200" spc="-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95" dirty="0">
                <a:latin typeface="Trebuchet MS" panose="020B0603020202020204"/>
                <a:cs typeface="Trebuchet MS" panose="020B0603020202020204"/>
              </a:rPr>
              <a:t>Statement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469265" indent="-456565">
              <a:lnSpc>
                <a:spcPct val="100000"/>
              </a:lnSpc>
              <a:buFont typeface="Wingdings" panose="05000000000000000000"/>
              <a:buChar char=""/>
              <a:tabLst>
                <a:tab pos="469265" algn="l"/>
              </a:tabLst>
            </a:pPr>
            <a:r>
              <a:rPr sz="3200" spc="-100" dirty="0">
                <a:latin typeface="Trebuchet MS" panose="020B0603020202020204"/>
                <a:cs typeface="Trebuchet MS" panose="020B0603020202020204"/>
              </a:rPr>
              <a:t>Proposed</a:t>
            </a:r>
            <a:r>
              <a:rPr sz="3200" spc="-11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10" dirty="0">
                <a:latin typeface="Trebuchet MS" panose="020B0603020202020204"/>
                <a:cs typeface="Trebuchet MS" panose="020B0603020202020204"/>
              </a:rPr>
              <a:t>Solution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469265" indent="-456565">
              <a:lnSpc>
                <a:spcPct val="100000"/>
              </a:lnSpc>
              <a:buFont typeface="Wingdings" panose="05000000000000000000"/>
              <a:buChar char=""/>
              <a:tabLst>
                <a:tab pos="469265" algn="l"/>
              </a:tabLst>
            </a:pPr>
            <a:r>
              <a:rPr sz="3200" spc="-75" dirty="0">
                <a:latin typeface="Trebuchet MS" panose="020B0603020202020204"/>
                <a:cs typeface="Trebuchet MS" panose="020B0603020202020204"/>
              </a:rPr>
              <a:t>Short</a:t>
            </a:r>
            <a:r>
              <a:rPr sz="3200" spc="-5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10" dirty="0">
                <a:latin typeface="Trebuchet MS" panose="020B0603020202020204"/>
                <a:cs typeface="Trebuchet MS" panose="020B0603020202020204"/>
              </a:rPr>
              <a:t>Video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"/>
              <a:tabLst>
                <a:tab pos="469265" algn="l"/>
              </a:tabLst>
            </a:pPr>
            <a:r>
              <a:rPr sz="3200" spc="-120" dirty="0">
                <a:latin typeface="Trebuchet MS" panose="020B0603020202020204"/>
                <a:cs typeface="Trebuchet MS" panose="020B0603020202020204"/>
              </a:rPr>
              <a:t>Implementation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469265" indent="-456565">
              <a:lnSpc>
                <a:spcPct val="100000"/>
              </a:lnSpc>
              <a:buFont typeface="Wingdings" panose="05000000000000000000"/>
              <a:buChar char=""/>
              <a:tabLst>
                <a:tab pos="469265" algn="l"/>
              </a:tabLst>
            </a:pPr>
            <a:r>
              <a:rPr sz="3200" spc="-75" dirty="0">
                <a:latin typeface="Trebuchet MS" panose="020B0603020202020204"/>
                <a:cs typeface="Trebuchet MS" panose="020B0603020202020204"/>
              </a:rPr>
              <a:t>Output</a:t>
            </a:r>
            <a:r>
              <a:rPr sz="3200" spc="-1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114" dirty="0">
                <a:latin typeface="Trebuchet MS" panose="020B0603020202020204"/>
                <a:cs typeface="Trebuchet MS" panose="020B0603020202020204"/>
              </a:rPr>
              <a:t>Screenshots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469265" indent="-456565">
              <a:lnSpc>
                <a:spcPct val="100000"/>
              </a:lnSpc>
              <a:buFont typeface="Wingdings" panose="05000000000000000000"/>
              <a:buChar char=""/>
              <a:tabLst>
                <a:tab pos="469265" algn="l"/>
              </a:tabLst>
            </a:pPr>
            <a:r>
              <a:rPr sz="3200" spc="-80" dirty="0">
                <a:latin typeface="Trebuchet MS" panose="020B0603020202020204"/>
                <a:cs typeface="Trebuchet MS" panose="020B0603020202020204"/>
              </a:rPr>
              <a:t>References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216" y="417017"/>
            <a:ext cx="11470005" cy="4494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3200" dirty="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130"/>
              </a:spcBef>
              <a:buFont typeface="Wingdings" panose="05000000000000000000"/>
              <a:buChar char="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The </a:t>
            </a:r>
            <a:r>
              <a:rPr lang="en-US" alt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JIO TV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Project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focuses on uncovering insights from </a:t>
            </a:r>
            <a:r>
              <a:rPr lang="en-US" alt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JIO TVCinema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extensive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catalog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movies, TV shows, and user interaction data to better understand viewing patterns, content trends, and user preferences.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objectives include: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Trends Analysis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System Enhancement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Behaviour Insights</a:t>
            </a:r>
            <a:endParaRPr lang="en-IN" sz="3200" spc="-50" dirty="0">
              <a:latin typeface="Trebuchet MS" panose="020B0603020202020204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endParaRPr lang="en-IN" sz="3200" spc="-50" dirty="0">
              <a:latin typeface="Trebuchet MS" panose="020B0603020202020204"/>
              <a:cs typeface="Times New Roman" panose="02020603050405020304" pitchFamily="18" charset="0"/>
            </a:endParaRPr>
          </a:p>
          <a:p>
            <a:endParaRPr sz="3200" dirty="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216" y="417019"/>
            <a:ext cx="11572875" cy="40176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sz="3200" b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30"/>
              </a:spcBef>
              <a:buFont typeface="Wingdings" panose="05000000000000000000"/>
              <a:buChar char="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With the rapid growth of the streaming industry, JIO TV Cinema has amassed a vast collection of content and user data.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25"/>
              </a:spcBef>
              <a:buFont typeface="Wingdings" panose="05000000000000000000"/>
              <a:buChar char="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effectively leveraging this data to enhance user satisfaction, improve content recommendations, and drive strategic decisions remains a challenge.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Trends Analysis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System Enhancement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Behaviour Insights</a:t>
            </a:r>
            <a:endParaRPr lang="en-IN" sz="2400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3200" dirty="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974568"/>
            <a:ext cx="103632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07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</a:t>
            </a:r>
            <a:r>
              <a:rPr sz="28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1219200" y="1447800"/>
            <a:ext cx="10363200" cy="5081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"/>
              <a:tabLst>
                <a:tab pos="354965" algn="l"/>
              </a:tabLst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</a:t>
            </a:r>
            <a:r>
              <a:rPr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pc="-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JIO TV Cinema </a:t>
            </a:r>
            <a:r>
              <a:rPr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dataset.</a:t>
            </a:r>
            <a:endParaRPr spc="-1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>
              <a:lnSpc>
                <a:spcPct val="100000"/>
              </a:lnSpc>
            </a:pPr>
            <a:r>
              <a:rPr b="1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6272530">
              <a:lnSpc>
                <a:spcPct val="100000"/>
              </a:lnSpc>
            </a:pPr>
            <a:r>
              <a:rPr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values. </a:t>
            </a:r>
            <a:r>
              <a:rPr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variables. 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imbalance.</a:t>
            </a:r>
            <a:endParaRPr spc="-19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buFont typeface="Wingdings" panose="05000000000000000000"/>
              <a:buChar char=""/>
              <a:tabLst>
                <a:tab pos="354965" algn="l"/>
              </a:tabLst>
            </a:pPr>
            <a:r>
              <a:rPr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pc="-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subsets.</a:t>
            </a:r>
            <a:endParaRPr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"/>
              <a:tabLst>
                <a:tab pos="354965" algn="l"/>
              </a:tabLst>
            </a:pPr>
            <a:r>
              <a:rPr b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b="1" spc="-4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model.</a:t>
            </a:r>
            <a:endParaRPr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buFont typeface="Wingdings" panose="05000000000000000000"/>
              <a:buChar char=""/>
              <a:tabLst>
                <a:tab pos="354965" algn="l"/>
              </a:tabLst>
            </a:pPr>
            <a:r>
              <a:rPr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pc="-5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using:</a:t>
            </a:r>
            <a:endParaRPr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165" lvl="1" indent="-342265">
              <a:lnSpc>
                <a:spcPct val="100000"/>
              </a:lnSpc>
              <a:buFont typeface="Wingdings" panose="05000000000000000000"/>
              <a:buChar char=""/>
              <a:tabLst>
                <a:tab pos="812165" algn="l"/>
              </a:tabLst>
            </a:pP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165" lvl="1" indent="-342265">
              <a:lnSpc>
                <a:spcPct val="100000"/>
              </a:lnSpc>
              <a:buFont typeface="Wingdings" panose="05000000000000000000"/>
              <a:buChar char=""/>
              <a:tabLst>
                <a:tab pos="812165" algn="l"/>
              </a:tabLst>
            </a:pPr>
            <a:r>
              <a:rPr sz="2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sz="28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165" lvl="1" indent="-342265">
              <a:lnSpc>
                <a:spcPct val="100000"/>
              </a:lnSpc>
              <a:buFont typeface="Wingdings" panose="05000000000000000000"/>
              <a:buChar char=""/>
              <a:tabLst>
                <a:tab pos="812165" algn="l"/>
              </a:tabLst>
            </a:pPr>
            <a:r>
              <a:rPr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</a:t>
            </a:r>
            <a:r>
              <a:rPr sz="28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427" y="314071"/>
            <a:ext cx="175831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rebuchet MS" panose="020B0603020202020204"/>
                <a:cs typeface="Trebuchet MS" panose="020B0603020202020204"/>
              </a:rPr>
              <a:t>Implementation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97033" y="3244334"/>
            <a:ext cx="3098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6" name="Text Box 5"/>
          <p:cNvSpPr txBox="1"/>
          <p:nvPr/>
        </p:nvSpPr>
        <p:spPr>
          <a:xfrm>
            <a:off x="3048000" y="310642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https://github.com/JIO-TV-Data-Analysis/upload/main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427" y="314071"/>
            <a:ext cx="80899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rebuchet MS" panose="020B0603020202020204"/>
                <a:cs typeface="Trebuchet MS" panose="020B0603020202020204"/>
              </a:rPr>
              <a:t>Output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057400"/>
            <a:ext cx="4114800" cy="2743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333" y="2057400"/>
            <a:ext cx="4283867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057400"/>
            <a:ext cx="4167188" cy="2819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057400"/>
            <a:ext cx="5029200" cy="28194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1402</Words>
  <Application>WPS Presentation</Application>
  <PresentationFormat>Custom</PresentationFormat>
  <Paragraphs>55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SimSun</vt:lpstr>
      <vt:lpstr>Wingdings</vt:lpstr>
      <vt:lpstr>Wingdings 2</vt:lpstr>
      <vt:lpstr>Times New Roman</vt:lpstr>
      <vt:lpstr>Trebuchet MS</vt:lpstr>
      <vt:lpstr>Wingdings</vt:lpstr>
      <vt:lpstr>Constantia</vt:lpstr>
      <vt:lpstr>Calibri</vt:lpstr>
      <vt:lpstr>Microsoft YaHei</vt:lpstr>
      <vt:lpstr>Arial Unicode MS</vt:lpstr>
      <vt:lpstr>Flow</vt:lpstr>
      <vt:lpstr>Sun Nxt Data Analysis Project</vt:lpstr>
      <vt:lpstr>PowerPoint 演示文稿</vt:lpstr>
      <vt:lpstr>PowerPoint 演示文稿</vt:lpstr>
      <vt:lpstr>PowerPoint 演示文稿</vt:lpstr>
      <vt:lpstr>Proposed Solution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Raksha U</dc:creator>
  <cp:lastModifiedBy>Abhishek Guttedar</cp:lastModifiedBy>
  <cp:revision>14</cp:revision>
  <dcterms:created xsi:type="dcterms:W3CDTF">2025-01-28T12:55:00Z</dcterms:created>
  <dcterms:modified xsi:type="dcterms:W3CDTF">2025-02-05T15:50:18Z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2025-01-25T16:30:00Z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2025-01-28T16:30:00Z</vt:filetime>
  </property>
  <property fmtid="{D5CDD505-2E9C-101B-9397-08002B2CF9AE}" pid="5" name="Producer">
    <vt:lpwstr>Microsoft® PowerPoint® 2016</vt:lpwstr>
  </property>
  <property fmtid="{D5CDD505-2E9C-101B-9397-08002B2CF9AE}" pid="6" name="ICV">
    <vt:lpwstr>DEC27A76C57548BAA5D4C9D19CEF7CD4_13</vt:lpwstr>
  </property>
  <property fmtid="{D5CDD505-2E9C-101B-9397-08002B2CF9AE}" pid="7" name="KSOProductBuildVer">
    <vt:lpwstr>1033-12.2.0.19805</vt:lpwstr>
  </property>
</Properties>
</file>