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25"/>
  </p:notesMasterIdLst>
  <p:handoutMasterIdLst>
    <p:handoutMasterId r:id="rId26"/>
  </p:handoutMasterIdLst>
  <p:sldIdLst>
    <p:sldId id="1291" r:id="rId6"/>
    <p:sldId id="1330" r:id="rId7"/>
    <p:sldId id="1343" r:id="rId8"/>
    <p:sldId id="1354" r:id="rId9"/>
    <p:sldId id="1355" r:id="rId10"/>
    <p:sldId id="1301" r:id="rId11"/>
    <p:sldId id="1352" r:id="rId12"/>
    <p:sldId id="1351" r:id="rId13"/>
    <p:sldId id="1353" r:id="rId14"/>
    <p:sldId id="1338" r:id="rId15"/>
    <p:sldId id="1346" r:id="rId16"/>
    <p:sldId id="1295" r:id="rId17"/>
    <p:sldId id="1347" r:id="rId18"/>
    <p:sldId id="1313" r:id="rId19"/>
    <p:sldId id="1356" r:id="rId20"/>
    <p:sldId id="1333" r:id="rId21"/>
    <p:sldId id="1289" r:id="rId22"/>
    <p:sldId id="1290" r:id="rId23"/>
    <p:sldId id="1184" r:id="rId2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91"/>
            <p14:sldId id="1330"/>
            <p14:sldId id="1343"/>
            <p14:sldId id="1354"/>
            <p14:sldId id="1355"/>
            <p14:sldId id="1301"/>
            <p14:sldId id="1352"/>
            <p14:sldId id="1351"/>
            <p14:sldId id="1353"/>
            <p14:sldId id="1338"/>
            <p14:sldId id="1346"/>
            <p14:sldId id="1295"/>
            <p14:sldId id="1347"/>
            <p14:sldId id="1313"/>
            <p14:sldId id="1356"/>
            <p14:sldId id="1333"/>
            <p14:sldId id="1289"/>
            <p14:sldId id="1290"/>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2F2F2"/>
    <a:srgbClr val="505050"/>
    <a:srgbClr val="969696"/>
    <a:srgbClr val="0072C6"/>
    <a:srgbClr val="0088EE"/>
    <a:srgbClr val="2D82FF"/>
    <a:srgbClr val="FFFF99"/>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168" autoAdjust="0"/>
  </p:normalViewPr>
  <p:slideViewPr>
    <p:cSldViewPr snapToGrid="0">
      <p:cViewPr varScale="1">
        <p:scale>
          <a:sx n="101" d="100"/>
          <a:sy n="101" d="100"/>
        </p:scale>
        <p:origin x="1050" y="11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9/8/2015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9/8/2015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377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329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94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reference slides back</a:t>
            </a:r>
            <a:r>
              <a:rPr lang="en-US" baseline="0" dirty="0" smtClean="0"/>
              <a:t> from 2010 – we have come a long way from this since we started.</a:t>
            </a:r>
            <a:endParaRPr lang="fi-FI" dirty="0"/>
          </a:p>
        </p:txBody>
      </p:sp>
      <p:sp>
        <p:nvSpPr>
          <p:cNvPr id="4" name="Date Placeholder 3"/>
          <p:cNvSpPr>
            <a:spLocks noGrp="1"/>
          </p:cNvSpPr>
          <p:nvPr>
            <p:ph type="dt" idx="10"/>
          </p:nvPr>
        </p:nvSpPr>
        <p:spPr/>
        <p:txBody>
          <a:bodyPr/>
          <a:lstStyle/>
          <a:p>
            <a:fld id="{84D162DA-9292-4E60-A91B-12D1AC095E43}" type="datetime1">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01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335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872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9/8/2015</a:t>
            </a:fld>
            <a:endParaRPr lang="en-US"/>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085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20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1224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3" name="TextBox 2"/>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pic>
        <p:nvPicPr>
          <p:cNvPr id="7" name="Picture 6"/>
          <p:cNvPicPr>
            <a:picLocks noChangeAspect="1"/>
          </p:cNvPicPr>
          <p:nvPr userDrawn="1"/>
        </p:nvPicPr>
        <p:blipFill>
          <a:blip r:embed="rId3"/>
          <a:stretch>
            <a:fillRect/>
          </a:stretch>
        </p:blipFill>
        <p:spPr>
          <a:xfrm>
            <a:off x="8856324" y="5339575"/>
            <a:ext cx="3234046" cy="1430509"/>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stretch>
            <a:fillRect/>
          </a:stretch>
        </p:blipFill>
        <p:spPr>
          <a:xfrm>
            <a:off x="9855976" y="5781749"/>
            <a:ext cx="2234394"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55976" y="5781749"/>
            <a:ext cx="2232030" cy="988335"/>
          </a:xfrm>
          <a:prstGeom prst="rect">
            <a:avLst/>
          </a:prstGeom>
        </p:spPr>
      </p:pic>
      <p:sp>
        <p:nvSpPr>
          <p:cNvPr id="5" name="TextBox 4"/>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1"/>
                </a:solidFill>
              </a:rPr>
              <a:t>”</a:t>
            </a:r>
            <a:r>
              <a:rPr lang="fi-FI" sz="1600" i="1" spc="-70" dirty="0" err="1" smtClean="0">
                <a:solidFill>
                  <a:schemeClr val="tx1"/>
                </a:solidFill>
              </a:rPr>
              <a:t>Sharing</a:t>
            </a:r>
            <a:r>
              <a:rPr lang="fi-FI" sz="1600" i="1" spc="-70" baseline="0" dirty="0" smtClean="0">
                <a:solidFill>
                  <a:schemeClr val="tx1"/>
                </a:solidFill>
              </a:rPr>
              <a:t> is </a:t>
            </a:r>
            <a:r>
              <a:rPr lang="fi-FI" sz="1600" i="1" spc="-70" baseline="0" dirty="0" err="1" smtClean="0">
                <a:solidFill>
                  <a:schemeClr val="tx1"/>
                </a:solidFill>
              </a:rPr>
              <a:t>caring</a:t>
            </a:r>
            <a:r>
              <a:rPr lang="fi-FI" sz="1600" i="1" spc="-70" dirty="0" smtClean="0">
                <a:solidFill>
                  <a:schemeClr val="tx1"/>
                </a:solidFill>
              </a:rPr>
              <a:t>”</a:t>
            </a:r>
            <a:endParaRPr lang="en-US" sz="1600" i="1" spc="-70" dirty="0" smtClean="0">
              <a:solidFill>
                <a:schemeClr val="tx1"/>
              </a:solidFill>
            </a:endParaRPr>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2030"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109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53148471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291075" y="1571631"/>
            <a:ext cx="11814220" cy="5143069"/>
          </a:xfrm>
          <a:prstGeom prst="rect">
            <a:avLst/>
          </a:prstGeom>
          <a:noFill/>
        </p:spPr>
        <p:txBody>
          <a:bodyPr wrap="square" rtlCol="0">
            <a:normAutofit/>
          </a:bodyPr>
          <a:lstStyle>
            <a:lvl1pPr marL="406400" indent="-406400" algn="l" defTabSz="914363" rtl="0" fontAlgn="auto">
              <a:lnSpc>
                <a:spcPct val="100000"/>
              </a:lnSpc>
              <a:spcBef>
                <a:spcPts val="900"/>
              </a:spcBef>
              <a:spcAft>
                <a:spcPts val="0"/>
              </a:spcAft>
              <a:buSzPct val="90000"/>
              <a:buFontTx/>
              <a:buBlip>
                <a:blip r:embed="rId3"/>
              </a:buBlip>
              <a:defRPr lang="en-US" sz="2800" b="1" kern="0" dirty="0" smtClean="0">
                <a:solidFill>
                  <a:schemeClr val="tx1">
                    <a:lumMod val="65000"/>
                    <a:lumOff val="35000"/>
                  </a:schemeClr>
                </a:solidFill>
                <a:effectLst/>
                <a:latin typeface="Segoe UI" pitchFamily="34" charset="0"/>
                <a:ea typeface="Segoe UI" pitchFamily="34" charset="0"/>
                <a:cs typeface="Segoe UI" pitchFamily="34" charset="0"/>
              </a:defRPr>
            </a:lvl1pPr>
            <a:lvl2pPr marL="855663" indent="-395288" algn="l" defTabSz="914363" rtl="0" fontAlgn="auto">
              <a:lnSpc>
                <a:spcPct val="100000"/>
              </a:lnSpc>
              <a:spcBef>
                <a:spcPts val="300"/>
              </a:spcBef>
              <a:spcAft>
                <a:spcPts val="300"/>
              </a:spcAft>
              <a:buSzPct val="100000"/>
              <a:buFont typeface="Segoe" pitchFamily="34" charset="0"/>
              <a:buChar char="–"/>
              <a:defRPr lang="en-US" sz="2800" kern="0" dirty="0" smtClean="0">
                <a:solidFill>
                  <a:schemeClr val="tx1">
                    <a:lumMod val="65000"/>
                    <a:lumOff val="35000"/>
                  </a:schemeClr>
                </a:solidFill>
                <a:latin typeface="Segoe UI" pitchFamily="34" charset="0"/>
                <a:ea typeface="Segoe UI" pitchFamily="34" charset="0"/>
                <a:cs typeface="Segoe UI" pitchFamily="34" charset="0"/>
              </a:defRPr>
            </a:lvl2pPr>
            <a:lvl3pPr marL="1092200" indent="-231775" algn="l" defTabSz="914363" rtl="0" fontAlgn="auto">
              <a:lnSpc>
                <a:spcPct val="100000"/>
              </a:lnSpc>
              <a:spcBef>
                <a:spcPts val="200"/>
              </a:spcBef>
              <a:spcAft>
                <a:spcPts val="200"/>
              </a:spcAft>
              <a:buSzPct val="90000"/>
              <a:defRPr lang="en-US" sz="2000" kern="0" dirty="0" smtClean="0">
                <a:solidFill>
                  <a:schemeClr val="tx1">
                    <a:lumMod val="65000"/>
                    <a:lumOff val="35000"/>
                  </a:schemeClr>
                </a:solidFill>
                <a:latin typeface="Segoe UI" pitchFamily="34" charset="0"/>
                <a:ea typeface="Segoe UI" pitchFamily="34" charset="0"/>
                <a:cs typeface="Segoe UI" pitchFamily="34" charset="0"/>
              </a:defRPr>
            </a:lvl3pPr>
            <a:lvl4pPr algn="l" defTabSz="914363" rtl="0" fontAlgn="auto">
              <a:lnSpc>
                <a:spcPct val="90000"/>
              </a:lnSpc>
              <a:spcBef>
                <a:spcPct val="20000"/>
              </a:spcBef>
              <a:spcAft>
                <a:spcPts val="0"/>
              </a:spcAft>
              <a:buSzPct val="90000"/>
              <a:defRPr lang="en-US" sz="2000" kern="1200" dirty="0" smtClean="0">
                <a:solidFill>
                  <a:schemeClr val="bg2">
                    <a:lumMod val="75000"/>
                    <a:lumOff val="25000"/>
                  </a:schemeClr>
                </a:solidFill>
                <a:latin typeface="Segoe"/>
                <a:ea typeface="+mn-ea"/>
                <a:cs typeface="+mn-cs"/>
              </a:defRPr>
            </a:lvl4pPr>
            <a:lvl5pPr algn="l" defTabSz="914363" rtl="0" fontAlgn="auto">
              <a:lnSpc>
                <a:spcPct val="90000"/>
              </a:lnSpc>
              <a:spcBef>
                <a:spcPct val="20000"/>
              </a:spcBef>
              <a:spcAft>
                <a:spcPts val="0"/>
              </a:spcAft>
              <a:buSzPct val="90000"/>
              <a:defRPr lang="en-US" sz="1800"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itle 1"/>
          <p:cNvSpPr>
            <a:spLocks noGrp="1"/>
          </p:cNvSpPr>
          <p:nvPr>
            <p:ph type="title"/>
          </p:nvPr>
        </p:nvSpPr>
        <p:spPr>
          <a:xfrm>
            <a:off x="291076" y="518618"/>
            <a:ext cx="11770403" cy="600499"/>
          </a:xfrm>
          <a:prstGeom prst="rect">
            <a:avLst/>
          </a:prstGeom>
          <a:noFill/>
        </p:spPr>
        <p:txBody>
          <a:bodyPr wrap="square" lIns="45720" tIns="45720" rIns="45720" bIns="0" rtlCol="0" anchor="b" anchorCtr="0">
            <a:normAutofit/>
          </a:bodyPr>
          <a:lstStyle>
            <a:lvl1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kern="0" cap="all" spc="0" normalizeH="0" baseline="0" noProof="0" dirty="0">
                <a:ln w="3175">
                  <a:noFill/>
                </a:ln>
                <a:solidFill>
                  <a:schemeClr val="tx1">
                    <a:lumMod val="65000"/>
                    <a:lumOff val="35000"/>
                  </a:schemeClr>
                </a:solidFill>
                <a:effectLst>
                  <a:outerShdw blurRad="50800" dist="38100" dir="2700000" algn="tl" rotWithShape="0">
                    <a:srgbClr val="000000">
                      <a:alpha val="38000"/>
                    </a:srgbClr>
                  </a:outerShdw>
                </a:effectLst>
                <a:uLnTx/>
                <a:uFillTx/>
                <a:latin typeface="Segoe UI" pitchFamily="34" charset="0"/>
                <a:ea typeface="Segoe UI" pitchFamily="34" charset="0"/>
                <a:cs typeface="Segoe UI" pitchFamily="34" charset="0"/>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291077" y="1134070"/>
            <a:ext cx="11772871" cy="244354"/>
          </a:xfrm>
          <a:prstGeom prst="rect">
            <a:avLst/>
          </a:prstGeom>
          <a:noFill/>
        </p:spPr>
        <p:txBody>
          <a:bodyPr wrap="square" lIns="45720" tIns="0" rIns="45720" bIns="0" rtlCol="0" anchor="ctr" anchorCtr="0">
            <a:noAutofit/>
          </a:bodyPr>
          <a:lstStyle>
            <a:lvl1pPr marL="0" indent="0" algn="l" rtl="0" fontAlgn="base">
              <a:spcBef>
                <a:spcPct val="0"/>
              </a:spcBef>
              <a:spcAft>
                <a:spcPct val="0"/>
              </a:spcAft>
              <a:buNone/>
              <a:defRPr lang="en-US" sz="2000" b="0" kern="1200" baseline="0" dirty="0" smtClean="0">
                <a:solidFill>
                  <a:schemeClr val="tx1">
                    <a:lumMod val="65000"/>
                    <a:lumOff val="35000"/>
                  </a:schemeClr>
                </a:solidFill>
                <a:latin typeface="Segoe UI" pitchFamily="34" charset="0"/>
                <a:ea typeface="Segoe UI" pitchFamily="34" charset="0"/>
                <a:cs typeface="Segoe U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pic>
        <p:nvPicPr>
          <p:cNvPr id="5" name="Picture 3" descr="C:\Users\vesaj\Pictures\DVD_ART36\Logos\SharePoint Server 2010\SharePoint Server 2010 logo 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310" y="58179"/>
            <a:ext cx="2453582" cy="36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0745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4" r:id="rId30"/>
    <p:sldLayoutId id="2147484285"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fficeDev/PnP/tree/master/Samples/Core.ListViewThreshold" TargetMode="External"/><Relationship Id="rId2" Type="http://schemas.openxmlformats.org/officeDocument/2006/relationships/hyperlink" Target="https://github.com/OfficeDev/PnP/tree/master/Samples/Core.KnockoutJSForm" TargetMode="External"/><Relationship Id="rId1" Type="http://schemas.openxmlformats.org/officeDocument/2006/relationships/slideLayout" Target="../slideLayouts/slideLayout8.xml"/><Relationship Id="rId6" Type="http://schemas.openxmlformats.org/officeDocument/2006/relationships/hyperlink" Target="https://github.com/OfficeDev/PnP/tree/master/Samples/Provisioning.MicroSurvey" TargetMode="External"/><Relationship Id="rId5" Type="http://schemas.openxmlformats.org/officeDocument/2006/relationships/hyperlink" Target="https://github.com/OfficeDev/PnP/tree/dev/Samples/Outlook.RelatedData" TargetMode="External"/><Relationship Id="rId4" Type="http://schemas.openxmlformats.org/officeDocument/2006/relationships/hyperlink" Target="https://github.com/OfficeDev/PnP/tree/master/Samples/Core.RestFileUpload"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nuget.org/packages?q=officedevpnp"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jensotto" TargetMode="External"/><Relationship Id="rId13" Type="http://schemas.openxmlformats.org/officeDocument/2006/relationships/hyperlink" Target="https://twitter.com/PaoloPia" TargetMode="External"/><Relationship Id="rId18" Type="http://schemas.openxmlformats.org/officeDocument/2006/relationships/hyperlink" Target="https://github.com/s-KaiNet" TargetMode="External"/><Relationship Id="rId3" Type="http://schemas.openxmlformats.org/officeDocument/2006/relationships/image" Target="../media/image17.jpeg"/><Relationship Id="rId21" Type="http://schemas.openxmlformats.org/officeDocument/2006/relationships/hyperlink" Target="https://twitter.com/wictor" TargetMode="External"/><Relationship Id="rId7" Type="http://schemas.openxmlformats.org/officeDocument/2006/relationships/hyperlink" Target="https://twitter.com/ivagunin" TargetMode="External"/><Relationship Id="rId12" Type="http://schemas.openxmlformats.org/officeDocument/2006/relationships/hyperlink" Target="https://twitter.com/omarstewey" TargetMode="External"/><Relationship Id="rId17" Type="http://schemas.openxmlformats.org/officeDocument/2006/relationships/hyperlink" Target="http://rodrigoromano.net/" TargetMode="External"/><Relationship Id="rId2" Type="http://schemas.openxmlformats.org/officeDocument/2006/relationships/notesSlide" Target="../notesSlides/notesSlide5.xml"/><Relationship Id="rId16" Type="http://schemas.openxmlformats.org/officeDocument/2006/relationships/hyperlink" Target="https://github.com/retostadelmann" TargetMode="External"/><Relationship Id="rId20" Type="http://schemas.openxmlformats.org/officeDocument/2006/relationships/hyperlink" Target="https://twitter.com/vverbeek87" TargetMode="External"/><Relationship Id="rId1" Type="http://schemas.openxmlformats.org/officeDocument/2006/relationships/slideLayout" Target="../slideLayouts/slideLayout11.xml"/><Relationship Id="rId6" Type="http://schemas.openxmlformats.org/officeDocument/2006/relationships/hyperlink" Target="https://twitter.com/Bob1German" TargetMode="External"/><Relationship Id="rId11" Type="http://schemas.openxmlformats.org/officeDocument/2006/relationships/hyperlink" Target="https://twitter.com/Nigel_Price" TargetMode="External"/><Relationship Id="rId5" Type="http://schemas.openxmlformats.org/officeDocument/2006/relationships/hyperlink" Target="https://twitter.com/erwinvanhunen" TargetMode="External"/><Relationship Id="rId15" Type="http://schemas.openxmlformats.org/officeDocument/2006/relationships/hyperlink" Target="https://twitter.com/RadiAtanassov" TargetMode="External"/><Relationship Id="rId10" Type="http://schemas.openxmlformats.org/officeDocument/2006/relationships/hyperlink" Target="https://twitter.com/mikaelsvenson" TargetMode="External"/><Relationship Id="rId19" Type="http://schemas.openxmlformats.org/officeDocument/2006/relationships/hyperlink" Target="https://github.com/mtringuyen" TargetMode="External"/><Relationship Id="rId4" Type="http://schemas.openxmlformats.org/officeDocument/2006/relationships/hyperlink" Target="https://github.com/lafe" TargetMode="External"/><Relationship Id="rId9" Type="http://schemas.openxmlformats.org/officeDocument/2006/relationships/hyperlink" Target="https://twitter.com/matejvodopivc" TargetMode="External"/><Relationship Id="rId14" Type="http://schemas.openxmlformats.org/officeDocument/2006/relationships/hyperlink" Target="https://github.com/pascalberger"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twitter.com/sharepointing" TargetMode="External"/><Relationship Id="rId3" Type="http://schemas.openxmlformats.org/officeDocument/2006/relationships/image" Target="../media/image17.jpeg"/><Relationship Id="rId7" Type="http://schemas.openxmlformats.org/officeDocument/2006/relationships/hyperlink" Target="https://twitter.com/jthake"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s://twitter.com/frank_marasco" TargetMode="External"/><Relationship Id="rId5" Type="http://schemas.openxmlformats.org/officeDocument/2006/relationships/hyperlink" Target="https://twitter.com/brianmichely" TargetMode="External"/><Relationship Id="rId4" Type="http://schemas.openxmlformats.org/officeDocument/2006/relationships/hyperlink" Target="https://twitter.com/O365Bert" TargetMode="External"/><Relationship Id="rId9" Type="http://schemas.openxmlformats.org/officeDocument/2006/relationships/hyperlink" Target="https://twitter.com/vesajuvone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fficeDev/PnP-guidance/" TargetMode="External"/><Relationship Id="rId2" Type="http://schemas.openxmlformats.org/officeDocument/2006/relationships/hyperlink" Target="https://github.com/OfficeDev/PnP" TargetMode="External"/><Relationship Id="rId1" Type="http://schemas.openxmlformats.org/officeDocument/2006/relationships/slideLayout" Target="../slideLayouts/slideLayout11.xml"/><Relationship Id="rId4" Type="http://schemas.openxmlformats.org/officeDocument/2006/relationships/hyperlink" Target="https://github.com/OfficeDev/PnP-Provisioning-Schem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PnP Community Call – </a:t>
            </a:r>
            <a:r>
              <a:rPr lang="en-US" dirty="0" smtClean="0"/>
              <a:t>September 2015</a:t>
            </a:r>
            <a:endParaRPr lang="en-US" dirty="0"/>
          </a:p>
        </p:txBody>
      </p:sp>
      <p:sp>
        <p:nvSpPr>
          <p:cNvPr id="6" name="Text Placeholder 5"/>
          <p:cNvSpPr>
            <a:spLocks noGrp="1"/>
          </p:cNvSpPr>
          <p:nvPr>
            <p:ph type="body" sz="quarter" idx="12"/>
          </p:nvPr>
        </p:nvSpPr>
        <p:spPr/>
        <p:txBody>
          <a:bodyPr/>
          <a:lstStyle/>
          <a:p>
            <a:r>
              <a:rPr lang="en-US" dirty="0" smtClean="0"/>
              <a:t>PnP Core Team</a:t>
            </a:r>
            <a:endParaRPr lang="en-US" dirty="0"/>
          </a:p>
        </p:txBody>
      </p:sp>
      <p:sp>
        <p:nvSpPr>
          <p:cNvPr id="4" name="TextBox 3"/>
          <p:cNvSpPr txBox="1"/>
          <p:nvPr/>
        </p:nvSpPr>
        <p:spPr>
          <a:xfrm>
            <a:off x="0" y="0"/>
            <a:ext cx="7207248" cy="1628213"/>
          </a:xfrm>
          <a:prstGeom prst="rect">
            <a:avLst/>
          </a:prstGeom>
          <a:noFill/>
        </p:spPr>
        <p:txBody>
          <a:bodyPr wrap="square" lIns="179114" tIns="143293" rIns="179114" bIns="143293" rtlCol="0">
            <a:spAutoFit/>
          </a:bodyPr>
          <a:lstStyle/>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OfficeDevPnPYammer</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OfficeDevPnPGuidance</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OfficeDevPnPVideos</a:t>
            </a:r>
            <a:endParaRPr lang="en-US" sz="2000" u="sng" dirty="0">
              <a:solidFill>
                <a:schemeClr val="tx1">
                  <a:lumMod val="65000"/>
                  <a:lumOff val="35000"/>
                </a:schemeClr>
              </a:solidFill>
              <a:latin typeface="Segoe UI Light"/>
            </a:endParaRPr>
          </a:p>
        </p:txBody>
      </p:sp>
    </p:spTree>
    <p:extLst>
      <p:ext uri="{BB962C8B-B14F-4D97-AF65-F5344CB8AC3E}">
        <p14:creationId xmlns:p14="http://schemas.microsoft.com/office/powerpoint/2010/main" val="489246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September </a:t>
            </a:r>
            <a:r>
              <a:rPr lang="en-US" dirty="0" smtClean="0"/>
              <a:t>Release - new samples</a:t>
            </a:r>
            <a:endParaRPr lang="en-GB" dirty="0"/>
          </a:p>
        </p:txBody>
      </p:sp>
      <p:sp>
        <p:nvSpPr>
          <p:cNvPr id="3" name="Text Placeholder 2"/>
          <p:cNvSpPr>
            <a:spLocks noGrp="1"/>
          </p:cNvSpPr>
          <p:nvPr>
            <p:ph type="body" sz="quarter" idx="10"/>
          </p:nvPr>
        </p:nvSpPr>
        <p:spPr>
          <a:xfrm>
            <a:off x="519112" y="1313327"/>
            <a:ext cx="11149013" cy="2043636"/>
          </a:xfrm>
        </p:spPr>
        <p:txBody>
          <a:bodyPr/>
          <a:lstStyle/>
          <a:p>
            <a:r>
              <a:rPr lang="en-US" sz="2000" b="1" dirty="0"/>
              <a:t>New</a:t>
            </a:r>
            <a:r>
              <a:rPr lang="en-US" sz="2000" dirty="0"/>
              <a:t> sample </a:t>
            </a:r>
            <a:r>
              <a:rPr lang="en-US" sz="2000" b="1" dirty="0" err="1">
                <a:hlinkClick r:id="rId2"/>
              </a:rPr>
              <a:t>Core.KnockoutJSForm</a:t>
            </a:r>
            <a:r>
              <a:rPr lang="en-US" sz="2000" dirty="0"/>
              <a:t> shows how to implement a simple dynamic form using Knockout.js. In the sample standard Event display form is extended to enable registrations.</a:t>
            </a:r>
          </a:p>
          <a:p>
            <a:r>
              <a:rPr lang="en-US" sz="2000" b="1" dirty="0"/>
              <a:t>New</a:t>
            </a:r>
            <a:r>
              <a:rPr lang="en-US" sz="2000" dirty="0"/>
              <a:t> sample </a:t>
            </a:r>
            <a:r>
              <a:rPr lang="en-US" sz="2000" b="1" dirty="0" err="1">
                <a:hlinkClick r:id="rId3"/>
              </a:rPr>
              <a:t>Core.ListViewThreshold</a:t>
            </a:r>
            <a:r>
              <a:rPr lang="en-US" sz="2000" dirty="0"/>
              <a:t> shows a </a:t>
            </a:r>
            <a:r>
              <a:rPr lang="en-US" sz="2000" dirty="0" err="1"/>
              <a:t>ContentIterator</a:t>
            </a:r>
            <a:r>
              <a:rPr lang="en-US" sz="2000" dirty="0"/>
              <a:t> implementation that can be used to query large lists as it reads items in batches.</a:t>
            </a:r>
          </a:p>
          <a:p>
            <a:r>
              <a:rPr lang="en-US" sz="2000" b="1" dirty="0"/>
              <a:t>New</a:t>
            </a:r>
            <a:r>
              <a:rPr lang="en-US" sz="2000" dirty="0"/>
              <a:t> sample </a:t>
            </a:r>
            <a:r>
              <a:rPr lang="en-US" sz="2000" b="1" dirty="0" err="1">
                <a:hlinkClick r:id="rId4"/>
              </a:rPr>
              <a:t>Core.RestFileUpload</a:t>
            </a:r>
            <a:r>
              <a:rPr lang="en-US" sz="2000" dirty="0"/>
              <a:t> demonstrate how to upload files to SharePoint using REST APIs.</a:t>
            </a:r>
          </a:p>
          <a:p>
            <a:r>
              <a:rPr lang="en-US" sz="2000" b="1" dirty="0"/>
              <a:t>New</a:t>
            </a:r>
            <a:r>
              <a:rPr lang="en-US" sz="2000" dirty="0"/>
              <a:t> sample </a:t>
            </a:r>
            <a:r>
              <a:rPr lang="en-US" sz="2000" b="1" dirty="0" err="1">
                <a:hlinkClick r:id="rId5"/>
              </a:rPr>
              <a:t>Outlook.RelatedData</a:t>
            </a:r>
            <a:r>
              <a:rPr lang="en-US" sz="2000" dirty="0"/>
              <a:t> demonstrates mail add-in for Outlook which extracts data from a mail message and retrieves data from Office 365 APIs.</a:t>
            </a:r>
          </a:p>
          <a:p>
            <a:r>
              <a:rPr lang="en-US" sz="2000" b="1" dirty="0"/>
              <a:t>New</a:t>
            </a:r>
            <a:r>
              <a:rPr lang="en-US" sz="2000" dirty="0"/>
              <a:t> sample </a:t>
            </a:r>
            <a:r>
              <a:rPr lang="en-US" sz="2000" b="1" dirty="0" err="1">
                <a:hlinkClick r:id="rId6"/>
              </a:rPr>
              <a:t>Provisioning.MicroSurvey</a:t>
            </a:r>
            <a:r>
              <a:rPr lang="en-US" sz="2000" dirty="0"/>
              <a:t> shows a "</a:t>
            </a:r>
            <a:r>
              <a:rPr lang="en-US" sz="2000" dirty="0" err="1"/>
              <a:t>microsurvey</a:t>
            </a:r>
            <a:r>
              <a:rPr lang="en-US" sz="2000" dirty="0"/>
              <a:t>" web part, which will display a single question and gather up the answers. The app provisions SharePoint lists to hold the questions and answers, including custom New, Display, and Edit forms for one of the lists.</a:t>
            </a:r>
          </a:p>
          <a:p>
            <a:pPr marL="0" indent="0">
              <a:buNone/>
            </a:pPr>
            <a:endParaRPr lang="en-US" sz="1800" dirty="0"/>
          </a:p>
          <a:p>
            <a:pPr>
              <a:buFontTx/>
              <a:buChar char="+"/>
            </a:pPr>
            <a:r>
              <a:rPr lang="en-US" sz="2000" dirty="0" smtClean="0"/>
              <a:t>Multiple updated samples based on community contributions around bugs </a:t>
            </a:r>
            <a:br>
              <a:rPr lang="en-US" sz="2000" dirty="0" smtClean="0"/>
            </a:br>
            <a:r>
              <a:rPr lang="en-US" sz="2000" dirty="0" smtClean="0"/>
              <a:t>and improvements.</a:t>
            </a:r>
          </a:p>
        </p:txBody>
      </p:sp>
    </p:spTree>
    <p:extLst>
      <p:ext uri="{BB962C8B-B14F-4D97-AF65-F5344CB8AC3E}">
        <p14:creationId xmlns:p14="http://schemas.microsoft.com/office/powerpoint/2010/main" val="41385349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September </a:t>
            </a:r>
            <a:r>
              <a:rPr lang="en-US" sz="4400" dirty="0" smtClean="0"/>
              <a:t>Release – Core and engine updates</a:t>
            </a:r>
            <a:endParaRPr lang="en-GB" sz="4400" dirty="0"/>
          </a:p>
        </p:txBody>
      </p:sp>
      <p:sp>
        <p:nvSpPr>
          <p:cNvPr id="3" name="Text Placeholder 2"/>
          <p:cNvSpPr>
            <a:spLocks noGrp="1"/>
          </p:cNvSpPr>
          <p:nvPr>
            <p:ph type="body" sz="quarter" idx="10"/>
          </p:nvPr>
        </p:nvSpPr>
        <p:spPr>
          <a:xfrm>
            <a:off x="520700" y="1447800"/>
            <a:ext cx="5394960" cy="2733056"/>
          </a:xfrm>
        </p:spPr>
        <p:txBody>
          <a:bodyPr/>
          <a:lstStyle/>
          <a:p>
            <a:r>
              <a:rPr lang="en-US" sz="3200" dirty="0"/>
              <a:t>Core</a:t>
            </a:r>
          </a:p>
          <a:p>
            <a:pPr lvl="1"/>
            <a:r>
              <a:rPr lang="fi-FI" sz="1600" dirty="0" smtClean="0"/>
              <a:t>Provisioning </a:t>
            </a:r>
            <a:r>
              <a:rPr lang="fi-FI" sz="1600" dirty="0"/>
              <a:t>engine </a:t>
            </a:r>
            <a:r>
              <a:rPr lang="fi-FI" sz="1600" dirty="0" smtClean="0"/>
              <a:t>updates</a:t>
            </a:r>
          </a:p>
          <a:p>
            <a:pPr lvl="1"/>
            <a:r>
              <a:rPr lang="fi-FI" sz="1600" dirty="0" smtClean="0"/>
              <a:t>PnPMonitoredScope model introduced for better logging with default implementation (more later)</a:t>
            </a:r>
          </a:p>
          <a:p>
            <a:pPr lvl="1"/>
            <a:r>
              <a:rPr lang="fi-FI" sz="1600" dirty="0" smtClean="0"/>
              <a:t>Introduction </a:t>
            </a:r>
            <a:r>
              <a:rPr lang="fi-FI" sz="1600" dirty="0"/>
              <a:t>of new token options for dynamic association</a:t>
            </a:r>
          </a:p>
          <a:p>
            <a:pPr lvl="1"/>
            <a:r>
              <a:rPr lang="fi-FI" sz="1600" dirty="0"/>
              <a:t>Nested token parsing support for tokens</a:t>
            </a:r>
          </a:p>
          <a:p>
            <a:pPr lvl="1"/>
            <a:r>
              <a:rPr lang="fi-FI" sz="1600" dirty="0"/>
              <a:t>Build and test automation improvements</a:t>
            </a:r>
          </a:p>
          <a:p>
            <a:pPr lvl="1"/>
            <a:r>
              <a:rPr lang="fi-FI" sz="1600" dirty="0"/>
              <a:t>Both </a:t>
            </a:r>
            <a:r>
              <a:rPr lang="fi-FI" sz="1600" b="1" dirty="0">
                <a:hlinkClick r:id="rId2"/>
              </a:rPr>
              <a:t>PnP Core Nuget packages</a:t>
            </a:r>
            <a:r>
              <a:rPr lang="fi-FI" sz="1600" dirty="0"/>
              <a:t> (cloud and on-premises) have been also updated accordingly.</a:t>
            </a:r>
          </a:p>
        </p:txBody>
      </p:sp>
      <p:sp>
        <p:nvSpPr>
          <p:cNvPr id="4" name="Text Placeholder 3"/>
          <p:cNvSpPr>
            <a:spLocks noGrp="1"/>
          </p:cNvSpPr>
          <p:nvPr>
            <p:ph type="body" sz="quarter" idx="11"/>
          </p:nvPr>
        </p:nvSpPr>
        <p:spPr>
          <a:xfrm>
            <a:off x="6277928" y="1447800"/>
            <a:ext cx="5394960" cy="4858253"/>
          </a:xfrm>
        </p:spPr>
        <p:txBody>
          <a:bodyPr/>
          <a:lstStyle/>
          <a:p>
            <a:r>
              <a:rPr lang="en-US" sz="3200" dirty="0" smtClean="0"/>
              <a:t>PnP Provisioning Engine</a:t>
            </a:r>
          </a:p>
          <a:p>
            <a:pPr marL="520700" lvl="1" indent="-228600"/>
            <a:r>
              <a:rPr lang="en-US" sz="1600" dirty="0"/>
              <a:t>Improved and updated delta handling</a:t>
            </a:r>
          </a:p>
          <a:p>
            <a:pPr marL="520700" lvl="1" indent="-228600"/>
            <a:r>
              <a:rPr lang="en-US" sz="1600" dirty="0"/>
              <a:t>Overall quality and performance improvements</a:t>
            </a:r>
          </a:p>
          <a:p>
            <a:pPr marL="520700" lvl="1" indent="-228600"/>
            <a:r>
              <a:rPr lang="en-US" sz="1600" dirty="0" err="1"/>
              <a:t>PnPMonitoredScope</a:t>
            </a:r>
            <a:r>
              <a:rPr lang="en-US" sz="1600" dirty="0"/>
              <a:t> implementation for engine operations</a:t>
            </a:r>
          </a:p>
          <a:p>
            <a:pPr marL="520700" lvl="1" indent="-228600"/>
            <a:r>
              <a:rPr lang="en-US" sz="1600" dirty="0"/>
              <a:t>Significant improvements on the on-premises </a:t>
            </a:r>
            <a:r>
              <a:rPr lang="en-US" sz="1600" dirty="0" smtClean="0"/>
              <a:t>support</a:t>
            </a:r>
          </a:p>
          <a:p>
            <a:pPr marL="225425" indent="-228600"/>
            <a:r>
              <a:rPr lang="en-US" sz="3200" dirty="0" smtClean="0"/>
              <a:t>PowerShell</a:t>
            </a:r>
          </a:p>
          <a:p>
            <a:pPr lvl="1"/>
            <a:r>
              <a:rPr lang="fi-FI" sz="1600" dirty="0"/>
              <a:t>Unit test model introduced for CmdLets</a:t>
            </a:r>
          </a:p>
          <a:p>
            <a:pPr lvl="1"/>
            <a:r>
              <a:rPr lang="fi-FI" sz="1600" dirty="0"/>
              <a:t>Updated documentation</a:t>
            </a:r>
          </a:p>
          <a:p>
            <a:pPr lvl="1"/>
            <a:r>
              <a:rPr lang="fi-FI" sz="1600" dirty="0"/>
              <a:t>Updated contribution guidance</a:t>
            </a:r>
          </a:p>
          <a:p>
            <a:pPr lvl="1"/>
            <a:r>
              <a:rPr lang="fi-FI" sz="1600" dirty="0"/>
              <a:t>Add configuration for Chocolately gallery</a:t>
            </a:r>
          </a:p>
          <a:p>
            <a:pPr lvl="1"/>
            <a:r>
              <a:rPr lang="fi-FI" sz="1600" dirty="0"/>
              <a:t>New Set-SPOUserProfileProperty cmdlet</a:t>
            </a:r>
          </a:p>
          <a:p>
            <a:pPr lvl="1"/>
            <a:r>
              <a:rPr lang="fi-FI" sz="1600" dirty="0"/>
              <a:t>New Set-SPOTraceLog </a:t>
            </a:r>
            <a:r>
              <a:rPr lang="fi-FI" sz="1600" dirty="0" smtClean="0"/>
              <a:t>cmdlet</a:t>
            </a:r>
            <a:endParaRPr lang="en-US" sz="1600" dirty="0" smtClean="0"/>
          </a:p>
          <a:p>
            <a:pPr marL="520700" lvl="1" indent="-228600"/>
            <a:endParaRPr lang="en-US" sz="1600" dirty="0"/>
          </a:p>
          <a:p>
            <a:pPr marL="292100" lvl="1" indent="0">
              <a:buNone/>
            </a:pPr>
            <a:endParaRPr lang="en-US" sz="1050" dirty="0" smtClean="0"/>
          </a:p>
          <a:p>
            <a:endParaRPr lang="en-US" sz="1800" dirty="0"/>
          </a:p>
        </p:txBody>
      </p:sp>
      <p:sp>
        <p:nvSpPr>
          <p:cNvPr id="5" name="Rectangle 4"/>
          <p:cNvSpPr/>
          <p:nvPr/>
        </p:nvSpPr>
        <p:spPr>
          <a:xfrm>
            <a:off x="904875" y="5700138"/>
            <a:ext cx="9134476" cy="1077218"/>
          </a:xfrm>
          <a:prstGeom prst="rect">
            <a:avLst/>
          </a:prstGeom>
        </p:spPr>
        <p:txBody>
          <a:bodyPr wrap="square">
            <a:spAutoFit/>
          </a:bodyPr>
          <a:lstStyle/>
          <a:p>
            <a:r>
              <a:rPr lang="en-US" sz="1600" b="1" dirty="0">
                <a:gradFill>
                  <a:gsLst>
                    <a:gs pos="1250">
                      <a:schemeClr val="bg2"/>
                    </a:gs>
                    <a:gs pos="100000">
                      <a:schemeClr val="bg2"/>
                    </a:gs>
                  </a:gsLst>
                  <a:lin ang="5400000" scaled="0"/>
                </a:gradFill>
              </a:rPr>
              <a:t>Note</a:t>
            </a:r>
            <a:r>
              <a:rPr lang="en-US" sz="1600" dirty="0">
                <a:gradFill>
                  <a:gsLst>
                    <a:gs pos="1250">
                      <a:schemeClr val="bg2"/>
                    </a:gs>
                    <a:gs pos="100000">
                      <a:schemeClr val="bg2"/>
                    </a:gs>
                  </a:gsLst>
                  <a:lin ang="5400000" scaled="0"/>
                </a:gradFill>
              </a:rPr>
              <a:t>. Some additional engine support capabilities were delayed for October release (2nd of Oct) to ensure sufficient testing for them. This includes support for workflows, regional settings, languages, auditing settings, publishing settings, etc.</a:t>
            </a:r>
            <a:r>
              <a:rPr lang="en-US" sz="1600" dirty="0"/>
              <a:t/>
            </a:r>
            <a:br>
              <a:rPr lang="en-US" sz="1600" dirty="0"/>
            </a:br>
            <a:endParaRPr lang="fi-FI" sz="1600" dirty="0"/>
          </a:p>
        </p:txBody>
      </p:sp>
    </p:spTree>
    <p:extLst>
      <p:ext uri="{BB962C8B-B14F-4D97-AF65-F5344CB8AC3E}">
        <p14:creationId xmlns:p14="http://schemas.microsoft.com/office/powerpoint/2010/main" val="11741138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Thank you for your assistance! </a:t>
            </a:r>
            <a:endParaRPr lang="en-US" dirty="0"/>
          </a:p>
        </p:txBody>
      </p:sp>
      <p:sp>
        <p:nvSpPr>
          <p:cNvPr id="5" name="Text Placeholder 4"/>
          <p:cNvSpPr>
            <a:spLocks noGrp="1"/>
          </p:cNvSpPr>
          <p:nvPr>
            <p:ph type="body" sz="quarter" idx="10"/>
          </p:nvPr>
        </p:nvSpPr>
        <p:spPr>
          <a:xfrm>
            <a:off x="520700" y="1447800"/>
            <a:ext cx="4929841" cy="4862870"/>
          </a:xfrm>
        </p:spPr>
        <p:txBody>
          <a:bodyPr/>
          <a:lstStyle/>
          <a:p>
            <a:r>
              <a:rPr lang="fi-FI" sz="2000" dirty="0"/>
              <a:t>Anil-Lakhagoudar (GitHub alias) - </a:t>
            </a:r>
            <a:r>
              <a:rPr lang="fi-FI" sz="2000" dirty="0">
                <a:hlinkClick r:id="rId4"/>
              </a:rPr>
              <a:t>lafe</a:t>
            </a:r>
            <a:endParaRPr lang="fi-FI" sz="2000" dirty="0"/>
          </a:p>
          <a:p>
            <a:r>
              <a:rPr lang="fi-FI" sz="2000" dirty="0"/>
              <a:t>Erwin van Hunen (Knowit AB) - </a:t>
            </a:r>
            <a:r>
              <a:rPr lang="fi-FI" sz="2000" dirty="0">
                <a:hlinkClick r:id="rId5"/>
              </a:rPr>
              <a:t>@erwinvanhunen</a:t>
            </a:r>
            <a:endParaRPr lang="fi-FI" sz="2000" dirty="0"/>
          </a:p>
          <a:p>
            <a:r>
              <a:rPr lang="fi-FI" sz="2000" dirty="0"/>
              <a:t>Bob German (BlueMetal) - </a:t>
            </a:r>
            <a:r>
              <a:rPr lang="fi-FI" sz="2000" dirty="0">
                <a:hlinkClick r:id="rId6"/>
              </a:rPr>
              <a:t>Bob1German</a:t>
            </a:r>
            <a:endParaRPr lang="fi-FI" sz="2000" dirty="0"/>
          </a:p>
          <a:p>
            <a:r>
              <a:rPr lang="fi-FI" sz="2000" dirty="0"/>
              <a:t>Ivan Vagunin (Knowit AB) - </a:t>
            </a:r>
            <a:r>
              <a:rPr lang="fi-FI" sz="2000" dirty="0">
                <a:hlinkClick r:id="rId7"/>
              </a:rPr>
              <a:t>@ivagunin</a:t>
            </a:r>
            <a:endParaRPr lang="fi-FI" sz="2000" dirty="0"/>
          </a:p>
          <a:p>
            <a:r>
              <a:rPr lang="fi-FI" sz="2000" dirty="0"/>
              <a:t>jesotto (GitHub alias) - </a:t>
            </a:r>
            <a:r>
              <a:rPr lang="fi-FI" sz="2000" dirty="0">
                <a:hlinkClick r:id="rId8"/>
              </a:rPr>
              <a:t>@jensotto</a:t>
            </a:r>
            <a:endParaRPr lang="fi-FI" sz="2000" dirty="0"/>
          </a:p>
          <a:p>
            <a:r>
              <a:rPr lang="fi-FI" sz="2000" dirty="0"/>
              <a:t>Matej Vodopivc (Agile9.net) - </a:t>
            </a:r>
            <a:r>
              <a:rPr lang="fi-FI" sz="2000" dirty="0">
                <a:hlinkClick r:id="rId9"/>
              </a:rPr>
              <a:t>@</a:t>
            </a:r>
            <a:r>
              <a:rPr lang="fi-FI" sz="2000" dirty="0" smtClean="0">
                <a:hlinkClick r:id="rId9"/>
              </a:rPr>
              <a:t>matejvodopivc</a:t>
            </a:r>
            <a:endParaRPr lang="fi-FI" sz="2000" dirty="0" smtClean="0"/>
          </a:p>
          <a:p>
            <a:r>
              <a:rPr lang="fi-FI" sz="2000" dirty="0"/>
              <a:t>lage (GitHub alias) - </a:t>
            </a:r>
            <a:r>
              <a:rPr lang="fi-FI" sz="2000" dirty="0">
                <a:hlinkClick r:id="rId4"/>
              </a:rPr>
              <a:t>lafe</a:t>
            </a:r>
            <a:endParaRPr lang="fi-FI" sz="2000" dirty="0"/>
          </a:p>
          <a:p>
            <a:r>
              <a:rPr lang="fi-FI" sz="2000" dirty="0"/>
              <a:t>Mikael Svenson - </a:t>
            </a:r>
            <a:r>
              <a:rPr lang="fi-FI" sz="2000" dirty="0">
                <a:hlinkClick r:id="rId10"/>
              </a:rPr>
              <a:t>@mikaelsvenson</a:t>
            </a:r>
            <a:endParaRPr lang="fi-FI" sz="2000" dirty="0"/>
          </a:p>
          <a:p>
            <a:r>
              <a:rPr lang="fi-FI" sz="2000" dirty="0"/>
              <a:t>Nige Price - </a:t>
            </a:r>
            <a:r>
              <a:rPr lang="fi-FI" sz="2000" dirty="0">
                <a:hlinkClick r:id="rId11"/>
              </a:rPr>
              <a:t>@Nigel_Price</a:t>
            </a:r>
            <a:endParaRPr lang="fi-FI" sz="2000" dirty="0"/>
          </a:p>
          <a:p>
            <a:r>
              <a:rPr lang="fi-FI" sz="2000" dirty="0"/>
              <a:t>Omar Stewey - </a:t>
            </a:r>
            <a:r>
              <a:rPr lang="fi-FI" sz="2000" dirty="0">
                <a:hlinkClick r:id="rId12"/>
              </a:rPr>
              <a:t>@omarstewey</a:t>
            </a:r>
            <a:endParaRPr lang="fi-FI" sz="2000" dirty="0"/>
          </a:p>
          <a:p>
            <a:endParaRPr lang="fi-FI" sz="2000" dirty="0"/>
          </a:p>
        </p:txBody>
      </p:sp>
      <p:sp>
        <p:nvSpPr>
          <p:cNvPr id="7" name="Text Placeholder 6"/>
          <p:cNvSpPr>
            <a:spLocks noGrp="1"/>
          </p:cNvSpPr>
          <p:nvPr>
            <p:ph type="body" sz="quarter" idx="11"/>
          </p:nvPr>
        </p:nvSpPr>
        <p:spPr>
          <a:xfrm>
            <a:off x="5553534" y="1447800"/>
            <a:ext cx="4587993" cy="4985980"/>
          </a:xfrm>
        </p:spPr>
        <p:txBody>
          <a:bodyPr/>
          <a:lstStyle/>
          <a:p>
            <a:r>
              <a:rPr lang="fi-FI" sz="2000" dirty="0"/>
              <a:t>Paolo Pialorsi (PiaSys.com) - </a:t>
            </a:r>
            <a:r>
              <a:rPr lang="fi-FI" sz="2000" dirty="0">
                <a:hlinkClick r:id="rId13"/>
              </a:rPr>
              <a:t>@PaoloPia</a:t>
            </a:r>
            <a:endParaRPr lang="fi-FI" sz="2000" dirty="0"/>
          </a:p>
          <a:p>
            <a:r>
              <a:rPr lang="fi-FI" sz="2000" dirty="0"/>
              <a:t>Pascal Berger (IOZ AG) - </a:t>
            </a:r>
            <a:r>
              <a:rPr lang="fi-FI" sz="2000" dirty="0">
                <a:hlinkClick r:id="rId14"/>
              </a:rPr>
              <a:t>pascalberger</a:t>
            </a:r>
            <a:endParaRPr lang="fi-FI" sz="2000" dirty="0"/>
          </a:p>
          <a:p>
            <a:r>
              <a:rPr lang="fi-FI" sz="2000" dirty="0"/>
              <a:t>Radi Atanassov (OneBit Software) - </a:t>
            </a:r>
            <a:r>
              <a:rPr lang="fi-FI" sz="2000" dirty="0">
                <a:hlinkClick r:id="rId15"/>
              </a:rPr>
              <a:t>@RadiAtanassov</a:t>
            </a:r>
            <a:endParaRPr lang="fi-FI" sz="2000" dirty="0"/>
          </a:p>
          <a:p>
            <a:r>
              <a:rPr lang="fi-FI" sz="2000" dirty="0"/>
              <a:t>Reto Stadelmann (IOZ AG) - </a:t>
            </a:r>
            <a:r>
              <a:rPr lang="fi-FI" sz="2000" dirty="0">
                <a:hlinkClick r:id="rId16"/>
              </a:rPr>
              <a:t>retostadelmann</a:t>
            </a:r>
            <a:endParaRPr lang="fi-FI" sz="2000" dirty="0"/>
          </a:p>
          <a:p>
            <a:r>
              <a:rPr lang="fi-FI" sz="2000" dirty="0"/>
              <a:t>Rodrigo Romano (Globant) - </a:t>
            </a:r>
            <a:r>
              <a:rPr lang="fi-FI" sz="2000" dirty="0">
                <a:hlinkClick r:id="rId17"/>
              </a:rPr>
              <a:t>http://rodrigoromano.net</a:t>
            </a:r>
            <a:endParaRPr lang="fi-FI" sz="2000" dirty="0"/>
          </a:p>
          <a:p>
            <a:r>
              <a:rPr lang="fi-FI" sz="2000" dirty="0"/>
              <a:t>Sergei Sergeev - </a:t>
            </a:r>
            <a:r>
              <a:rPr lang="fi-FI" sz="2000" dirty="0">
                <a:hlinkClick r:id="rId18"/>
              </a:rPr>
              <a:t>s-KaiNet</a:t>
            </a:r>
            <a:endParaRPr lang="fi-FI" sz="2000" dirty="0"/>
          </a:p>
          <a:p>
            <a:r>
              <a:rPr lang="fi-FI" sz="2000" dirty="0"/>
              <a:t>Tri Nguyen (QSsolutions) - </a:t>
            </a:r>
            <a:r>
              <a:rPr lang="fi-FI" sz="2000" dirty="0">
                <a:hlinkClick r:id="rId19"/>
              </a:rPr>
              <a:t>mtringuyen</a:t>
            </a:r>
            <a:endParaRPr lang="fi-FI" sz="2000" dirty="0"/>
          </a:p>
          <a:p>
            <a:r>
              <a:rPr lang="fi-FI" sz="2000" dirty="0"/>
              <a:t>Vincent Verbeek </a:t>
            </a:r>
            <a:r>
              <a:rPr lang="fi-FI" sz="2000" dirty="0">
                <a:hlinkClick r:id="rId20"/>
              </a:rPr>
              <a:t>@vverbeek87</a:t>
            </a:r>
            <a:endParaRPr lang="fi-FI" sz="2000" dirty="0"/>
          </a:p>
          <a:p>
            <a:r>
              <a:rPr lang="fi-FI" sz="2000" dirty="0"/>
              <a:t>Wictor Wilen - </a:t>
            </a:r>
            <a:r>
              <a:rPr lang="fi-FI" sz="2000" dirty="0">
                <a:hlinkClick r:id="rId21"/>
              </a:rPr>
              <a:t>@wictor</a:t>
            </a:r>
            <a:endParaRPr lang="fi-FI" sz="2000" dirty="0"/>
          </a:p>
          <a:p>
            <a:endParaRPr lang="fi-FI" sz="2000" dirty="0"/>
          </a:p>
        </p:txBody>
      </p:sp>
    </p:spTree>
    <p:extLst>
      <p:ext uri="{BB962C8B-B14F-4D97-AF65-F5344CB8AC3E}">
        <p14:creationId xmlns:p14="http://schemas.microsoft.com/office/powerpoint/2010/main" val="11791586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4800" dirty="0" smtClean="0"/>
              <a:t>Thank you for your assistance</a:t>
            </a:r>
            <a:r>
              <a:rPr lang="en-US" sz="4800" dirty="0"/>
              <a:t>! </a:t>
            </a:r>
            <a:r>
              <a:rPr lang="en-US" sz="4800" dirty="0" smtClean="0"/>
              <a:t>– MS team</a:t>
            </a:r>
            <a:endParaRPr lang="en-US" sz="4800" dirty="0"/>
          </a:p>
        </p:txBody>
      </p:sp>
      <p:sp>
        <p:nvSpPr>
          <p:cNvPr id="5" name="Text Placeholder 4"/>
          <p:cNvSpPr>
            <a:spLocks noGrp="1"/>
          </p:cNvSpPr>
          <p:nvPr>
            <p:ph type="body" sz="quarter" idx="10"/>
          </p:nvPr>
        </p:nvSpPr>
        <p:spPr>
          <a:xfrm>
            <a:off x="520700" y="1295400"/>
            <a:ext cx="4929841" cy="3428631"/>
          </a:xfrm>
        </p:spPr>
        <p:txBody>
          <a:bodyPr/>
          <a:lstStyle/>
          <a:p>
            <a:r>
              <a:rPr lang="fi-FI" sz="2400" dirty="0"/>
              <a:t>Antons Mislevics </a:t>
            </a:r>
            <a:r>
              <a:rPr lang="fi-FI" sz="2400" dirty="0" smtClean="0"/>
              <a:t>(Microsoft)</a:t>
            </a:r>
          </a:p>
          <a:p>
            <a:r>
              <a:rPr lang="fi-FI" sz="2400" dirty="0" smtClean="0"/>
              <a:t>Bert Jansen (Microsoft) - </a:t>
            </a:r>
            <a:r>
              <a:rPr lang="fi-FI" sz="2400" dirty="0" smtClean="0">
                <a:hlinkClick r:id="rId4"/>
              </a:rPr>
              <a:t>@O365Bert</a:t>
            </a:r>
            <a:endParaRPr lang="fi-FI" sz="2400" dirty="0" smtClean="0"/>
          </a:p>
          <a:p>
            <a:r>
              <a:rPr lang="fi-FI" sz="2400" dirty="0" smtClean="0"/>
              <a:t>Brian </a:t>
            </a:r>
            <a:r>
              <a:rPr lang="fi-FI" sz="2400" dirty="0"/>
              <a:t>Michely </a:t>
            </a:r>
            <a:r>
              <a:rPr lang="fi-FI" sz="2400" dirty="0" smtClean="0"/>
              <a:t>(Microsoft) - </a:t>
            </a:r>
            <a:r>
              <a:rPr lang="fi-FI" sz="2400" dirty="0" smtClean="0">
                <a:hlinkClick r:id="rId5"/>
              </a:rPr>
              <a:t>@</a:t>
            </a:r>
            <a:r>
              <a:rPr lang="fi-FI" sz="2400" dirty="0">
                <a:hlinkClick r:id="rId5"/>
              </a:rPr>
              <a:t>brianmichely</a:t>
            </a:r>
            <a:endParaRPr lang="fi-FI" sz="2400" dirty="0"/>
          </a:p>
          <a:p>
            <a:r>
              <a:rPr lang="fi-FI" sz="2400" dirty="0"/>
              <a:t>Dan </a:t>
            </a:r>
            <a:r>
              <a:rPr lang="fi-FI" sz="2400" dirty="0" smtClean="0"/>
              <a:t>Budimir (Microsoft)</a:t>
            </a:r>
            <a:endParaRPr lang="fi-FI" sz="2400" dirty="0"/>
          </a:p>
          <a:p>
            <a:r>
              <a:rPr lang="fi-FI" sz="2400" dirty="0"/>
              <a:t>Frank Marasco </a:t>
            </a:r>
            <a:r>
              <a:rPr lang="fi-FI" sz="2400" dirty="0" smtClean="0"/>
              <a:t>(Microsoft) - </a:t>
            </a:r>
            <a:r>
              <a:rPr lang="fi-FI" sz="2400" dirty="0">
                <a:hlinkClick r:id="rId6"/>
              </a:rPr>
              <a:t>@frank_marasco</a:t>
            </a:r>
            <a:endParaRPr lang="fi-FI" sz="2400" dirty="0"/>
          </a:p>
          <a:p>
            <a:r>
              <a:rPr lang="fi-FI" sz="2400" dirty="0"/>
              <a:t>Jeremy Thake </a:t>
            </a:r>
            <a:r>
              <a:rPr lang="fi-FI" sz="2400" dirty="0" smtClean="0"/>
              <a:t>(Microsoft) - </a:t>
            </a:r>
            <a:r>
              <a:rPr lang="fi-FI" sz="2400" dirty="0">
                <a:hlinkClick r:id="rId7"/>
              </a:rPr>
              <a:t>@jthake</a:t>
            </a:r>
            <a:endParaRPr lang="fi-FI" sz="2400" dirty="0"/>
          </a:p>
        </p:txBody>
      </p:sp>
      <p:sp>
        <p:nvSpPr>
          <p:cNvPr id="9" name="Text Placeholder 4"/>
          <p:cNvSpPr>
            <a:spLocks noGrp="1"/>
          </p:cNvSpPr>
          <p:nvPr>
            <p:ph type="body" sz="quarter" idx="10"/>
          </p:nvPr>
        </p:nvSpPr>
        <p:spPr>
          <a:xfrm>
            <a:off x="5657477" y="1411940"/>
            <a:ext cx="4929841" cy="3428631"/>
          </a:xfrm>
        </p:spPr>
        <p:txBody>
          <a:bodyPr/>
          <a:lstStyle/>
          <a:p>
            <a:r>
              <a:rPr lang="fi-FI" sz="2400" dirty="0"/>
              <a:t>Kiki Shuxteau (Microsoft)</a:t>
            </a:r>
          </a:p>
          <a:p>
            <a:r>
              <a:rPr lang="fi-FI" sz="2400" dirty="0"/>
              <a:t>Patrick Rodgers (Microsoft)</a:t>
            </a:r>
          </a:p>
          <a:p>
            <a:r>
              <a:rPr lang="fi-FI" sz="2400" dirty="0"/>
              <a:t>Ron Tielke (Microsoft)</a:t>
            </a:r>
          </a:p>
          <a:p>
            <a:r>
              <a:rPr lang="fi-FI" sz="2400" dirty="0"/>
              <a:t>Sami Nieminen (Microsoft)</a:t>
            </a:r>
          </a:p>
          <a:p>
            <a:r>
              <a:rPr lang="fi-FI" sz="2400" dirty="0"/>
              <a:t>Steve Walker (Microsoft) - </a:t>
            </a:r>
            <a:r>
              <a:rPr lang="fi-FI" sz="2400" dirty="0">
                <a:hlinkClick r:id="rId8"/>
              </a:rPr>
              <a:t>@sharepointing</a:t>
            </a:r>
            <a:endParaRPr lang="fi-FI" sz="2400" dirty="0"/>
          </a:p>
          <a:p>
            <a:r>
              <a:rPr lang="fi-FI" sz="2400" dirty="0"/>
              <a:t>Vesa Juvonen (Microsoft) - </a:t>
            </a:r>
            <a:r>
              <a:rPr lang="fi-FI" sz="2400" dirty="0">
                <a:hlinkClick r:id="rId9"/>
              </a:rPr>
              <a:t>@vesajuvonen</a:t>
            </a:r>
            <a:endParaRPr lang="fi-FI" sz="2400" dirty="0"/>
          </a:p>
        </p:txBody>
      </p:sp>
    </p:spTree>
    <p:extLst>
      <p:ext uri="{BB962C8B-B14F-4D97-AF65-F5344CB8AC3E}">
        <p14:creationId xmlns:p14="http://schemas.microsoft.com/office/powerpoint/2010/main" val="1795131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Roadmap – October release plan</a:t>
            </a:r>
            <a:endParaRPr lang="en-US" dirty="0">
              <a:solidFill>
                <a:schemeClr val="bg1"/>
              </a:solidFill>
            </a:endParaRPr>
          </a:p>
        </p:txBody>
      </p:sp>
      <p:sp>
        <p:nvSpPr>
          <p:cNvPr id="3" name="TextBox 2"/>
          <p:cNvSpPr txBox="1"/>
          <p:nvPr/>
        </p:nvSpPr>
        <p:spPr>
          <a:xfrm>
            <a:off x="519110" y="1088555"/>
            <a:ext cx="6529389" cy="498598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spc="-70" dirty="0" smtClean="0">
                <a:solidFill>
                  <a:schemeClr val="bg1"/>
                </a:solidFill>
                <a:latin typeface="+mj-lt"/>
              </a:rPr>
              <a:t>Provisioning engine</a:t>
            </a:r>
          </a:p>
          <a:p>
            <a:pPr marL="800082" lvl="1" indent="-342900">
              <a:buFont typeface="Arial" panose="020B0604020202020204" pitchFamily="34" charset="0"/>
              <a:buChar char="•"/>
            </a:pPr>
            <a:r>
              <a:rPr lang="en-US" sz="2000" spc="-70" dirty="0" smtClean="0">
                <a:solidFill>
                  <a:schemeClr val="bg1"/>
                </a:solidFill>
                <a:latin typeface="+mj-lt"/>
              </a:rPr>
              <a:t>Add new capabilities like language settings, regional settings, auditing etc.</a:t>
            </a:r>
          </a:p>
          <a:p>
            <a:pPr marL="800082" lvl="1" indent="-342900">
              <a:buFont typeface="Arial" panose="020B0604020202020204" pitchFamily="34" charset="0"/>
              <a:buChar char="•"/>
            </a:pPr>
            <a:r>
              <a:rPr lang="en-US" sz="2000" spc="-70" dirty="0" smtClean="0">
                <a:solidFill>
                  <a:schemeClr val="bg1"/>
                </a:solidFill>
                <a:latin typeface="+mj-lt"/>
              </a:rPr>
              <a:t>Documentation – also MSDN</a:t>
            </a:r>
          </a:p>
          <a:p>
            <a:pPr marL="800082" lvl="1" indent="-342900">
              <a:buFont typeface="Arial" panose="020B0604020202020204" pitchFamily="34" charset="0"/>
              <a:buChar char="•"/>
            </a:pPr>
            <a:r>
              <a:rPr lang="en-US" sz="2000" spc="-70" dirty="0" smtClean="0">
                <a:solidFill>
                  <a:schemeClr val="bg1"/>
                </a:solidFill>
                <a:latin typeface="+mj-lt"/>
              </a:rPr>
              <a:t>Save site as a template – PnP-Partner-Pack</a:t>
            </a:r>
          </a:p>
          <a:p>
            <a:pPr marL="342900" indent="-342900">
              <a:buFont typeface="Arial" panose="020B0604020202020204" pitchFamily="34" charset="0"/>
              <a:buChar char="•"/>
            </a:pPr>
            <a:r>
              <a:rPr lang="en-US" sz="2400" spc="-70" dirty="0" smtClean="0">
                <a:solidFill>
                  <a:schemeClr val="bg1"/>
                </a:solidFill>
                <a:latin typeface="+mj-lt"/>
              </a:rPr>
              <a:t>Core component v1.x</a:t>
            </a:r>
          </a:p>
          <a:p>
            <a:pPr marL="800082" lvl="1" indent="-342900">
              <a:buFont typeface="Arial" panose="020B0604020202020204" pitchFamily="34" charset="0"/>
              <a:buChar char="•"/>
            </a:pPr>
            <a:r>
              <a:rPr lang="en-US" sz="2000" spc="-70" dirty="0" smtClean="0">
                <a:solidFill>
                  <a:schemeClr val="bg1"/>
                </a:solidFill>
                <a:latin typeface="+mj-lt"/>
              </a:rPr>
              <a:t>Continue evolving the Core component</a:t>
            </a:r>
            <a:endParaRPr lang="en-US" sz="2000" spc="-70" dirty="0">
              <a:solidFill>
                <a:schemeClr val="bg1"/>
              </a:solidFill>
              <a:latin typeface="+mj-lt"/>
            </a:endParaRPr>
          </a:p>
          <a:p>
            <a:pPr marL="342900" indent="-342900">
              <a:buFont typeface="Arial" panose="020B0604020202020204" pitchFamily="34" charset="0"/>
              <a:buChar char="•"/>
            </a:pPr>
            <a:r>
              <a:rPr lang="en-US" sz="2400" spc="-70" dirty="0" smtClean="0">
                <a:solidFill>
                  <a:schemeClr val="bg1"/>
                </a:solidFill>
                <a:latin typeface="+mj-lt"/>
              </a:rPr>
              <a:t>Samples and solutions</a:t>
            </a:r>
            <a:endParaRPr lang="en-US" sz="2000" spc="-70" dirty="0" smtClean="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Contributions from the field</a:t>
            </a:r>
          </a:p>
          <a:p>
            <a:pPr marL="800082" lvl="1" indent="-342900">
              <a:buFont typeface="Arial" panose="020B0604020202020204" pitchFamily="34" charset="0"/>
              <a:buChar char="•"/>
            </a:pPr>
            <a:r>
              <a:rPr lang="en-US" sz="2000" spc="-70" dirty="0" smtClean="0">
                <a:solidFill>
                  <a:schemeClr val="bg1"/>
                </a:solidFill>
                <a:latin typeface="+mj-lt"/>
              </a:rPr>
              <a:t>Transformation IP</a:t>
            </a:r>
          </a:p>
          <a:p>
            <a:pPr marL="342900" indent="-342900">
              <a:buFont typeface="Arial" panose="020B0604020202020204" pitchFamily="34" charset="0"/>
              <a:buChar char="•"/>
            </a:pPr>
            <a:r>
              <a:rPr lang="en-US" sz="2400" spc="-70" dirty="0" smtClean="0">
                <a:solidFill>
                  <a:schemeClr val="bg1"/>
                </a:solidFill>
                <a:latin typeface="+mj-lt"/>
              </a:rPr>
              <a:t>PnP Partner Pack </a:t>
            </a:r>
          </a:p>
          <a:p>
            <a:pPr marL="342900" indent="-342900">
              <a:buFont typeface="Arial" panose="020B0604020202020204" pitchFamily="34" charset="0"/>
              <a:buChar char="•"/>
            </a:pPr>
            <a:r>
              <a:rPr lang="en-US" sz="2400" spc="-70" dirty="0" smtClean="0">
                <a:solidFill>
                  <a:schemeClr val="bg1"/>
                </a:solidFill>
                <a:latin typeface="+mj-lt"/>
              </a:rPr>
              <a:t>Articles and guidance</a:t>
            </a:r>
          </a:p>
          <a:p>
            <a:pPr marL="800082" lvl="1" indent="-342900">
              <a:buFont typeface="Arial" panose="020B0604020202020204" pitchFamily="34" charset="0"/>
              <a:buChar char="•"/>
            </a:pPr>
            <a:r>
              <a:rPr lang="en-US" sz="2000" spc="-70" dirty="0" smtClean="0">
                <a:solidFill>
                  <a:schemeClr val="bg1"/>
                </a:solidFill>
                <a:latin typeface="+mj-lt"/>
              </a:rPr>
              <a:t>Additional MSDN updates</a:t>
            </a:r>
          </a:p>
          <a:p>
            <a:pPr marL="800082" lvl="1" indent="-342900">
              <a:buFont typeface="Arial" panose="020B0604020202020204" pitchFamily="34" charset="0"/>
              <a:buChar char="•"/>
            </a:pPr>
            <a:r>
              <a:rPr lang="en-US" sz="2000" spc="-70" dirty="0" smtClean="0">
                <a:solidFill>
                  <a:schemeClr val="bg1"/>
                </a:solidFill>
                <a:latin typeface="+mj-lt"/>
              </a:rPr>
              <a:t>On-premises App model setup </a:t>
            </a:r>
            <a:endParaRPr lang="en-US" sz="2000" spc="-70" dirty="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ALM guidance for add-in/app model</a:t>
            </a:r>
          </a:p>
        </p:txBody>
      </p:sp>
    </p:spTree>
    <p:extLst>
      <p:ext uri="{BB962C8B-B14F-4D97-AF65-F5344CB8AC3E}">
        <p14:creationId xmlns:p14="http://schemas.microsoft.com/office/powerpoint/2010/main" val="305310354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ALM guidance – what would you like to see?</a:t>
            </a:r>
            <a:endParaRPr lang="fi-FI" sz="4800" dirty="0"/>
          </a:p>
        </p:txBody>
      </p:sp>
      <p:sp>
        <p:nvSpPr>
          <p:cNvPr id="3" name="Text Placeholder 2"/>
          <p:cNvSpPr>
            <a:spLocks noGrp="1"/>
          </p:cNvSpPr>
          <p:nvPr>
            <p:ph type="body" sz="quarter" idx="10"/>
          </p:nvPr>
        </p:nvSpPr>
        <p:spPr>
          <a:xfrm>
            <a:off x="520700" y="1447800"/>
            <a:ext cx="5394960" cy="4665893"/>
          </a:xfrm>
        </p:spPr>
        <p:txBody>
          <a:bodyPr/>
          <a:lstStyle/>
          <a:p>
            <a:pPr fontAlgn="ctr"/>
            <a:r>
              <a:rPr lang="en-US" b="1" dirty="0"/>
              <a:t>App lifecycle process in general</a:t>
            </a:r>
            <a:endParaRPr lang="en-US" dirty="0"/>
          </a:p>
          <a:p>
            <a:pPr lvl="1" fontAlgn="ctr"/>
            <a:r>
              <a:rPr lang="en-US" dirty="0"/>
              <a:t>How to move apps cross dev-test-production environments</a:t>
            </a:r>
          </a:p>
          <a:p>
            <a:pPr lvl="1" fontAlgn="ctr"/>
            <a:r>
              <a:rPr lang="en-US" dirty="0"/>
              <a:t>Differences between SP hosted and Provider hosted</a:t>
            </a:r>
          </a:p>
          <a:p>
            <a:pPr lvl="1" fontAlgn="ctr"/>
            <a:r>
              <a:rPr lang="en-US" dirty="0"/>
              <a:t>Test environment for add-in </a:t>
            </a:r>
            <a:r>
              <a:rPr lang="en-US" dirty="0" smtClean="0"/>
              <a:t>testing</a:t>
            </a:r>
          </a:p>
          <a:p>
            <a:pPr lvl="2" fontAlgn="ctr"/>
            <a:r>
              <a:rPr lang="en-US" sz="1600" dirty="0"/>
              <a:t>When to use isolated tenant vs. isolated site </a:t>
            </a:r>
            <a:r>
              <a:rPr lang="en-US" sz="1600" dirty="0" smtClean="0"/>
              <a:t>collections</a:t>
            </a:r>
          </a:p>
          <a:p>
            <a:pPr lvl="1" fontAlgn="ctr"/>
            <a:r>
              <a:rPr lang="en-US" dirty="0" smtClean="0"/>
              <a:t>Testing time deployment</a:t>
            </a:r>
            <a:endParaRPr lang="en-US" dirty="0"/>
          </a:p>
          <a:p>
            <a:pPr fontAlgn="ctr"/>
            <a:r>
              <a:rPr lang="en-US" b="1" dirty="0"/>
              <a:t>Testing process for add-ins</a:t>
            </a:r>
            <a:endParaRPr lang="en-US" dirty="0"/>
          </a:p>
          <a:p>
            <a:pPr lvl="1" fontAlgn="ctr"/>
            <a:r>
              <a:rPr lang="en-US" dirty="0"/>
              <a:t>Unit </a:t>
            </a:r>
            <a:r>
              <a:rPr lang="en-US" dirty="0" smtClean="0"/>
              <a:t>testing, Automated testing, load testing</a:t>
            </a:r>
          </a:p>
        </p:txBody>
      </p:sp>
      <p:sp>
        <p:nvSpPr>
          <p:cNvPr id="4" name="Text Placeholder 3"/>
          <p:cNvSpPr>
            <a:spLocks noGrp="1"/>
          </p:cNvSpPr>
          <p:nvPr>
            <p:ph type="body" sz="quarter" idx="11"/>
          </p:nvPr>
        </p:nvSpPr>
        <p:spPr>
          <a:xfrm>
            <a:off x="6277928" y="1447800"/>
            <a:ext cx="5394960" cy="4364272"/>
          </a:xfrm>
        </p:spPr>
        <p:txBody>
          <a:bodyPr/>
          <a:lstStyle/>
          <a:p>
            <a:pPr fontAlgn="ctr"/>
            <a:r>
              <a:rPr lang="en-US" b="1" dirty="0"/>
              <a:t>Telemetry </a:t>
            </a:r>
          </a:p>
          <a:p>
            <a:pPr lvl="1" fontAlgn="ctr"/>
            <a:r>
              <a:rPr lang="en-US" dirty="0"/>
              <a:t>Using application insights for telemetry</a:t>
            </a:r>
            <a:endParaRPr lang="en-US" dirty="0" smtClean="0"/>
          </a:p>
          <a:p>
            <a:pPr fontAlgn="ctr"/>
            <a:r>
              <a:rPr lang="en-US" dirty="0" smtClean="0"/>
              <a:t>E</a:t>
            </a:r>
            <a:r>
              <a:rPr lang="en-US" b="1" dirty="0" smtClean="0"/>
              <a:t>nvironmental </a:t>
            </a:r>
            <a:r>
              <a:rPr lang="en-US" b="1" dirty="0"/>
              <a:t>differences</a:t>
            </a:r>
            <a:endParaRPr lang="en-US" dirty="0"/>
          </a:p>
          <a:p>
            <a:pPr lvl="1" fontAlgn="ctr"/>
            <a:r>
              <a:rPr lang="en-US" dirty="0"/>
              <a:t>Add-in development for Office 365</a:t>
            </a:r>
          </a:p>
          <a:p>
            <a:pPr lvl="1" fontAlgn="ctr"/>
            <a:r>
              <a:rPr lang="en-US" dirty="0" smtClean="0"/>
              <a:t>Add-in </a:t>
            </a:r>
            <a:r>
              <a:rPr lang="en-US" dirty="0"/>
              <a:t>ALM in on-premises</a:t>
            </a:r>
          </a:p>
          <a:p>
            <a:pPr fontAlgn="ctr"/>
            <a:r>
              <a:rPr lang="en-US" b="1" dirty="0" smtClean="0"/>
              <a:t>General </a:t>
            </a:r>
            <a:r>
              <a:rPr lang="en-US" b="1" dirty="0"/>
              <a:t>notes</a:t>
            </a:r>
            <a:endParaRPr lang="en-US" dirty="0"/>
          </a:p>
          <a:p>
            <a:pPr lvl="1" fontAlgn="ctr"/>
            <a:r>
              <a:rPr lang="en-US" dirty="0"/>
              <a:t>Collect actuals scripts, code and processes as reusable assets for the field under </a:t>
            </a:r>
            <a:r>
              <a:rPr lang="en-US" dirty="0" smtClean="0"/>
              <a:t>PnP-ALM </a:t>
            </a:r>
            <a:r>
              <a:rPr lang="en-US" dirty="0"/>
              <a:t>repo</a:t>
            </a:r>
          </a:p>
          <a:p>
            <a:endParaRPr lang="fi-FI" dirty="0"/>
          </a:p>
        </p:txBody>
      </p:sp>
      <p:sp>
        <p:nvSpPr>
          <p:cNvPr id="5" name="TextBox 4"/>
          <p:cNvSpPr txBox="1"/>
          <p:nvPr/>
        </p:nvSpPr>
        <p:spPr>
          <a:xfrm>
            <a:off x="3191741" y="6283375"/>
            <a:ext cx="5447838" cy="430887"/>
          </a:xfrm>
          <a:prstGeom prst="rect">
            <a:avLst/>
          </a:prstGeom>
          <a:noFill/>
        </p:spPr>
        <p:txBody>
          <a:bodyPr wrap="none" lIns="0" tIns="0" rIns="0" bIns="0" rtlCol="0">
            <a:spAutoFit/>
          </a:bodyPr>
          <a:lstStyle/>
          <a:p>
            <a:r>
              <a:rPr lang="en-US" sz="2800" spc="-70" dirty="0" smtClean="0">
                <a:solidFill>
                  <a:schemeClr val="tx2"/>
                </a:solidFill>
              </a:rPr>
              <a:t>Will start thread at Yammer for this…</a:t>
            </a:r>
            <a:endParaRPr lang="fi-FI" sz="2800" spc="-70" dirty="0" smtClean="0">
              <a:solidFill>
                <a:schemeClr val="tx2"/>
              </a:solidFill>
            </a:endParaRPr>
          </a:p>
        </p:txBody>
      </p:sp>
    </p:spTree>
    <p:extLst>
      <p:ext uri="{BB962C8B-B14F-4D97-AF65-F5344CB8AC3E}">
        <p14:creationId xmlns:p14="http://schemas.microsoft.com/office/powerpoint/2010/main" val="193649292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56"/>
          <a:stretch/>
        </p:blipFill>
        <p:spPr>
          <a:xfrm>
            <a:off x="-36682" y="897"/>
            <a:ext cx="12239280" cy="6877231"/>
          </a:xfrm>
          <a:prstGeom prst="rect">
            <a:avLst/>
          </a:prstGeom>
        </p:spPr>
      </p:pic>
      <p:sp>
        <p:nvSpPr>
          <p:cNvPr id="5" name="Rectangle 4"/>
          <p:cNvSpPr/>
          <p:nvPr/>
        </p:nvSpPr>
        <p:spPr bwMode="auto">
          <a:xfrm rot="16200000" flipH="1" flipV="1">
            <a:off x="2556467" y="-2590901"/>
            <a:ext cx="6855243" cy="12039805"/>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47" tIns="45674" rIns="91347" bIns="45674" numCol="1" rtlCol="0" anchor="ctr" anchorCtr="0" compatLnSpc="1">
            <a:prstTxWarp prst="textNoShape">
              <a:avLst/>
            </a:prstTxWarp>
          </a:bodyPr>
          <a:lstStyle/>
          <a:p>
            <a:pPr algn="ctr" defTabSz="913064"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6" name="Title 1"/>
          <p:cNvSpPr txBox="1">
            <a:spLocks/>
          </p:cNvSpPr>
          <p:nvPr/>
        </p:nvSpPr>
        <p:spPr>
          <a:xfrm>
            <a:off x="519112" y="1794164"/>
            <a:ext cx="6821818"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r>
              <a:rPr lang="en-GB" dirty="0" smtClean="0">
                <a:solidFill>
                  <a:schemeClr val="bg1"/>
                </a:solidFill>
              </a:rPr>
              <a:t>Demos, demos, demos!</a:t>
            </a:r>
            <a:endParaRPr lang="en-GB" dirty="0">
              <a:solidFill>
                <a:schemeClr val="bg1"/>
              </a:solidFill>
            </a:endParaRPr>
          </a:p>
        </p:txBody>
      </p:sp>
      <p:sp>
        <p:nvSpPr>
          <p:cNvPr id="7" name="TextBox 6"/>
          <p:cNvSpPr txBox="1"/>
          <p:nvPr/>
        </p:nvSpPr>
        <p:spPr>
          <a:xfrm>
            <a:off x="547568" y="2918564"/>
            <a:ext cx="6138982" cy="258532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b="1" spc="-70" dirty="0" err="1" smtClean="0">
                <a:solidFill>
                  <a:schemeClr val="bg1"/>
                </a:solidFill>
                <a:latin typeface="+mj-lt"/>
              </a:rPr>
              <a:t>Matej</a:t>
            </a:r>
            <a:r>
              <a:rPr lang="en-US" sz="2800" b="1" spc="-70" dirty="0" smtClean="0">
                <a:solidFill>
                  <a:schemeClr val="bg1"/>
                </a:solidFill>
                <a:latin typeface="+mj-lt"/>
              </a:rPr>
              <a:t> </a:t>
            </a:r>
            <a:r>
              <a:rPr lang="en-US" sz="2800" b="1" spc="-70" dirty="0" err="1" smtClean="0">
                <a:solidFill>
                  <a:schemeClr val="bg1"/>
                </a:solidFill>
                <a:latin typeface="+mj-lt"/>
              </a:rPr>
              <a:t>Vodopivc</a:t>
            </a:r>
            <a:r>
              <a:rPr lang="en-US" sz="2800" b="1" spc="-70" dirty="0" smtClean="0">
                <a:solidFill>
                  <a:schemeClr val="bg1"/>
                </a:solidFill>
                <a:latin typeface="+mj-lt"/>
              </a:rPr>
              <a:t> </a:t>
            </a:r>
            <a:r>
              <a:rPr lang="en-US" sz="2800" spc="-70" dirty="0" smtClean="0">
                <a:solidFill>
                  <a:schemeClr val="bg1"/>
                </a:solidFill>
              </a:rPr>
              <a:t>– </a:t>
            </a:r>
            <a:r>
              <a:rPr lang="en-US" sz="2800" spc="-70" dirty="0" smtClean="0">
                <a:solidFill>
                  <a:schemeClr val="bg1"/>
                </a:solidFill>
                <a:latin typeface="+mj-lt"/>
              </a:rPr>
              <a:t>Mail </a:t>
            </a:r>
            <a:r>
              <a:rPr lang="en-US" sz="2800" spc="-70" dirty="0">
                <a:solidFill>
                  <a:schemeClr val="bg1"/>
                </a:solidFill>
                <a:latin typeface="+mj-lt"/>
              </a:rPr>
              <a:t>Add-In For Outlook Using Office 365 APIs </a:t>
            </a:r>
            <a:r>
              <a:rPr lang="en-US" sz="2800" spc="-70" dirty="0" smtClean="0">
                <a:solidFill>
                  <a:schemeClr val="bg1"/>
                </a:solidFill>
                <a:latin typeface="+mj-lt"/>
              </a:rPr>
              <a:t>~15 min</a:t>
            </a:r>
            <a:endParaRPr lang="en-US" sz="2800" spc="-70" dirty="0">
              <a:solidFill>
                <a:schemeClr val="bg1"/>
              </a:solidFill>
              <a:latin typeface="+mj-lt"/>
            </a:endParaRPr>
          </a:p>
          <a:p>
            <a:pPr marL="342900" indent="-342900">
              <a:buFont typeface="Arial" panose="020B0604020202020204" pitchFamily="34" charset="0"/>
              <a:buChar char="•"/>
            </a:pPr>
            <a:endParaRPr lang="en-US" sz="2800" spc="-70" dirty="0" smtClean="0">
              <a:solidFill>
                <a:schemeClr val="bg1"/>
              </a:solidFill>
              <a:latin typeface="+mj-lt"/>
            </a:endParaRPr>
          </a:p>
          <a:p>
            <a:pPr marL="342900" indent="-342900">
              <a:buFont typeface="Arial" panose="020B0604020202020204" pitchFamily="34" charset="0"/>
              <a:buChar char="•"/>
            </a:pPr>
            <a:r>
              <a:rPr lang="en-US" sz="2800" spc="-70" dirty="0" smtClean="0">
                <a:solidFill>
                  <a:schemeClr val="bg1"/>
                </a:solidFill>
              </a:rPr>
              <a:t>Bob German</a:t>
            </a:r>
            <a:r>
              <a:rPr lang="en-US" sz="2800" b="1" spc="-70" dirty="0">
                <a:solidFill>
                  <a:schemeClr val="bg1"/>
                </a:solidFill>
              </a:rPr>
              <a:t> </a:t>
            </a:r>
            <a:r>
              <a:rPr lang="en-US" sz="2800" spc="-70" dirty="0">
                <a:solidFill>
                  <a:schemeClr val="bg1"/>
                </a:solidFill>
              </a:rPr>
              <a:t>– </a:t>
            </a:r>
            <a:r>
              <a:rPr lang="en-US" sz="2800" spc="-70" dirty="0" smtClean="0">
                <a:solidFill>
                  <a:schemeClr val="bg1"/>
                </a:solidFill>
                <a:latin typeface="+mj-lt"/>
              </a:rPr>
              <a:t>Demonstration </a:t>
            </a:r>
            <a:r>
              <a:rPr lang="en-US" sz="2800" spc="-70" dirty="0">
                <a:solidFill>
                  <a:schemeClr val="bg1"/>
                </a:solidFill>
                <a:latin typeface="+mj-lt"/>
              </a:rPr>
              <a:t>of "</a:t>
            </a:r>
            <a:r>
              <a:rPr lang="en-US" sz="2800" spc="-70" dirty="0" err="1">
                <a:solidFill>
                  <a:schemeClr val="bg1"/>
                </a:solidFill>
                <a:latin typeface="+mj-lt"/>
              </a:rPr>
              <a:t>microsurvey</a:t>
            </a:r>
            <a:r>
              <a:rPr lang="en-US" sz="2800" spc="-70" dirty="0">
                <a:solidFill>
                  <a:schemeClr val="bg1"/>
                </a:solidFill>
                <a:latin typeface="+mj-lt"/>
              </a:rPr>
              <a:t>" web part as add-in implementation ~</a:t>
            </a:r>
            <a:r>
              <a:rPr lang="en-US" sz="2800" spc="-70" dirty="0" smtClean="0">
                <a:solidFill>
                  <a:schemeClr val="bg1"/>
                </a:solidFill>
                <a:latin typeface="+mj-lt"/>
              </a:rPr>
              <a:t>15 </a:t>
            </a:r>
            <a:r>
              <a:rPr lang="en-US" sz="2800" spc="-70" dirty="0">
                <a:solidFill>
                  <a:schemeClr val="bg1"/>
                </a:solidFill>
                <a:latin typeface="+mj-lt"/>
              </a:rPr>
              <a:t>min</a:t>
            </a:r>
            <a:endParaRPr lang="en-US" sz="2400" spc="-70" dirty="0" smtClean="0">
              <a:solidFill>
                <a:schemeClr val="bg1"/>
              </a:solidFill>
              <a:latin typeface="+mj-lt"/>
            </a:endParaRPr>
          </a:p>
        </p:txBody>
      </p:sp>
    </p:spTree>
    <p:extLst>
      <p:ext uri="{BB962C8B-B14F-4D97-AF65-F5344CB8AC3E}">
        <p14:creationId xmlns:p14="http://schemas.microsoft.com/office/powerpoint/2010/main" val="58771703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5289" y="177539"/>
            <a:ext cx="5955875" cy="515328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dirty="0">
                <a:gradFill>
                  <a:gsLst>
                    <a:gs pos="0">
                      <a:srgbClr val="FFFFFF"/>
                    </a:gs>
                    <a:gs pos="100000">
                      <a:srgbClr val="FFFFFF"/>
                    </a:gs>
                  </a:gsLst>
                  <a:lin ang="5400000" scaled="1"/>
                </a:gradFill>
                <a:cs typeface="Segoe UI" panose="020B0502040204020203" pitchFamily="34" charset="0"/>
              </a:rPr>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Providing </a:t>
            </a:r>
            <a:r>
              <a:rPr lang="en-US" dirty="0" smtClean="0">
                <a:gradFill>
                  <a:gsLst>
                    <a:gs pos="0">
                      <a:srgbClr val="FFFFFF"/>
                    </a:gs>
                    <a:gs pos="100000">
                      <a:srgbClr val="FFFFFF"/>
                    </a:gs>
                  </a:gsLst>
                  <a:lin ang="5400000" scaled="1"/>
                </a:gradFill>
                <a:cs typeface="Segoe UI" panose="020B0502040204020203" pitchFamily="34" charset="0"/>
              </a:rPr>
              <a:t>add-in model patterns for SharePoint, Office and Office 365 APIs. Ready to use samples to get started.</a:t>
            </a:r>
            <a:endParaRPr lang="en-US" sz="2000" b="1" dirty="0">
              <a:gradFill>
                <a:gsLst>
                  <a:gs pos="0">
                    <a:srgbClr val="FFFFFF"/>
                  </a:gs>
                  <a:gs pos="100000">
                    <a:srgbClr val="FFFFFF"/>
                  </a:gs>
                </a:gsLst>
                <a:lin ang="5400000" scaled="1"/>
              </a:gradFill>
            </a:endParaRPr>
          </a:p>
          <a:p>
            <a:pPr defTabSz="913549">
              <a:lnSpc>
                <a:spcPct val="90000"/>
              </a:lnSpc>
            </a:pPr>
            <a:r>
              <a:rPr lang="en-US" sz="36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130</a:t>
            </a: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28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And much more…</a:t>
            </a:r>
            <a:endParaRPr lang="en-US" sz="2000" dirty="0">
              <a:gradFill>
                <a:gsLst>
                  <a:gs pos="0">
                    <a:srgbClr val="FFFFFF"/>
                  </a:gs>
                  <a:gs pos="100000">
                    <a:srgbClr val="FFFFFF"/>
                  </a:gs>
                </a:gsLst>
                <a:lin ang="5400000" scaled="1"/>
              </a:gradFill>
            </a:endParaRPr>
          </a:p>
          <a:p>
            <a:pPr defTabSz="913549">
              <a:lnSpc>
                <a:spcPct val="90000"/>
              </a:lnSpc>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125289" y="5000756"/>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36340"/>
          <a:stretch/>
        </p:blipFill>
        <p:spPr>
          <a:xfrm>
            <a:off x="1496291" y="2223247"/>
            <a:ext cx="3960245" cy="4500470"/>
          </a:xfrm>
          <a:prstGeom prst="rect">
            <a:avLst/>
          </a:prstGeom>
        </p:spPr>
      </p:pic>
    </p:spTree>
    <p:extLst>
      <p:ext uri="{BB962C8B-B14F-4D97-AF65-F5344CB8AC3E}">
        <p14:creationId xmlns:p14="http://schemas.microsoft.com/office/powerpoint/2010/main" val="267644092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3258250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275772"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686"/>
          <a:stretch/>
        </p:blipFill>
        <p:spPr>
          <a:xfrm>
            <a:off x="-38281" y="-9525"/>
            <a:ext cx="12227105" cy="6867523"/>
          </a:xfrm>
          <a:prstGeom prst="rect">
            <a:avLst/>
          </a:prstGeom>
        </p:spPr>
      </p:pic>
      <p:sp>
        <p:nvSpPr>
          <p:cNvPr id="19" name="Rectangle 18"/>
          <p:cNvSpPr/>
          <p:nvPr/>
        </p:nvSpPr>
        <p:spPr bwMode="auto">
          <a:xfrm rot="16200000" flipH="1" flipV="1">
            <a:off x="2646272" y="-2684552"/>
            <a:ext cx="6858000" cy="12227104"/>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420202" y="3538141"/>
              <a:ext cx="1032334" cy="615553"/>
            </a:xfrm>
            <a:prstGeom prst="rect">
              <a:avLst/>
            </a:prstGeom>
            <a:noFill/>
          </p:spPr>
          <p:txBody>
            <a:bodyPr wrap="none" lIns="0" tIns="0" rIns="0" bIns="0" rtlCol="0">
              <a:spAutoFit/>
            </a:bodyPr>
            <a:lstStyle/>
            <a:p>
              <a:pPr algn="ctr"/>
              <a:r>
                <a:rPr lang="en-US" sz="2000" spc="-70" dirty="0" smtClean="0">
                  <a:solidFill>
                    <a:schemeClr val="bg1"/>
                  </a:solidFill>
                </a:rPr>
                <a:t>Monthly </a:t>
              </a:r>
              <a:br>
                <a:rPr lang="en-US" sz="2000" spc="-70" dirty="0" smtClean="0">
                  <a:solidFill>
                    <a:schemeClr val="bg1"/>
                  </a:solidFill>
                </a:rPr>
              </a:br>
              <a:r>
                <a:rPr lang="en-US" sz="2000" spc="-70" dirty="0" smtClean="0">
                  <a:solidFill>
                    <a:schemeClr val="bg1"/>
                  </a:solidFill>
                </a:rPr>
                <a:t>highlights</a:t>
              </a:r>
              <a:endParaRPr lang="en-GB" sz="2000" spc="-70" dirty="0" smtClean="0">
                <a:solidFill>
                  <a:schemeClr val="bg1"/>
                </a:solidFill>
              </a:endParaRPr>
            </a:p>
          </p:txBody>
        </p:sp>
      </p:grpSp>
      <p:grpSp>
        <p:nvGrpSpPr>
          <p:cNvPr id="16" name="Group 15"/>
          <p:cNvGrpSpPr/>
          <p:nvPr/>
        </p:nvGrpSpPr>
        <p:grpSpPr>
          <a:xfrm>
            <a:off x="3765014" y="2742554"/>
            <a:ext cx="1707455" cy="1501627"/>
            <a:chOff x="3634882" y="2632075"/>
            <a:chExt cx="1707455"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634882" y="3518149"/>
              <a:ext cx="1707455" cy="615553"/>
            </a:xfrm>
            <a:prstGeom prst="rect">
              <a:avLst/>
            </a:prstGeom>
            <a:noFill/>
          </p:spPr>
          <p:txBody>
            <a:bodyPr wrap="none" lIns="0" tIns="0" rIns="0" bIns="0" rtlCol="0">
              <a:spAutoFit/>
            </a:bodyPr>
            <a:lstStyle/>
            <a:p>
              <a:pPr algn="ctr"/>
              <a:r>
                <a:rPr lang="en-US" sz="2000" spc="-70" dirty="0" smtClean="0">
                  <a:solidFill>
                    <a:schemeClr val="bg1"/>
                  </a:solidFill>
                </a:rPr>
                <a:t>Contributions</a:t>
              </a:r>
              <a:br>
                <a:rPr lang="en-US" sz="2000" spc="-70" dirty="0" smtClean="0">
                  <a:solidFill>
                    <a:schemeClr val="bg1"/>
                  </a:solidFill>
                </a:rPr>
              </a:br>
              <a:r>
                <a:rPr lang="en-US" sz="2000" spc="-70" dirty="0" smtClean="0">
                  <a:solidFill>
                    <a:schemeClr val="bg1"/>
                  </a:solidFill>
                </a:rPr>
                <a:t>and other topics</a:t>
              </a:r>
              <a:endParaRPr lang="en-GB" sz="2000" spc="-70" dirty="0" smtClean="0">
                <a:solidFill>
                  <a:schemeClr val="bg1"/>
                </a:solidFill>
              </a:endParaRPr>
            </a:p>
          </p:txBody>
        </p:sp>
      </p:grpSp>
      <p:grpSp>
        <p:nvGrpSpPr>
          <p:cNvPr id="68" name="Group 67"/>
          <p:cNvGrpSpPr/>
          <p:nvPr/>
        </p:nvGrpSpPr>
        <p:grpSpPr>
          <a:xfrm>
            <a:off x="9324881" y="2632075"/>
            <a:ext cx="1727566" cy="1957388"/>
            <a:chOff x="6344174" y="2632075"/>
            <a:chExt cx="1727566"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344174" y="3204687"/>
              <a:ext cx="1688924" cy="615553"/>
            </a:xfrm>
            <a:prstGeom prst="rect">
              <a:avLst/>
            </a:prstGeom>
            <a:noFill/>
          </p:spPr>
          <p:txBody>
            <a:bodyPr wrap="none" lIns="0" tIns="0" rIns="0" bIns="0" rtlCol="0">
              <a:spAutoFit/>
            </a:bodyPr>
            <a:lstStyle/>
            <a:p>
              <a:pPr algn="ctr"/>
              <a:r>
                <a:rPr lang="en-US" sz="2000" spc="-70" dirty="0" smtClean="0">
                  <a:solidFill>
                    <a:schemeClr val="bg1"/>
                  </a:solidFill>
                </a:rPr>
                <a:t>Demos, demos, </a:t>
              </a:r>
              <a:br>
                <a:rPr lang="en-US" sz="2000" spc="-70" dirty="0" smtClean="0">
                  <a:solidFill>
                    <a:schemeClr val="bg1"/>
                  </a:solidFill>
                </a:rPr>
              </a:br>
              <a:r>
                <a:rPr lang="en-US" sz="2000" spc="-70" dirty="0" smtClean="0">
                  <a:solidFill>
                    <a:schemeClr val="bg1"/>
                  </a:solidFill>
                </a:rPr>
                <a:t>demos</a:t>
              </a:r>
              <a:endParaRPr lang="en-GB" sz="2000" spc="-70" dirty="0" smtClean="0">
                <a:solidFill>
                  <a:schemeClr val="bg1"/>
                </a:solidFill>
              </a:endParaRPr>
            </a:p>
          </p:txBody>
        </p:sp>
      </p:grpSp>
      <p:grpSp>
        <p:nvGrpSpPr>
          <p:cNvPr id="3" name="Group 2"/>
          <p:cNvGrpSpPr/>
          <p:nvPr/>
        </p:nvGrpSpPr>
        <p:grpSpPr>
          <a:xfrm>
            <a:off x="6448245" y="2421540"/>
            <a:ext cx="1717746" cy="1954085"/>
            <a:chOff x="6466991" y="2252591"/>
            <a:chExt cx="1717746" cy="1954085"/>
          </a:xfrm>
        </p:grpSpPr>
        <p:sp>
          <p:nvSpPr>
            <p:cNvPr id="25" name="TextBox 24"/>
            <p:cNvSpPr txBox="1"/>
            <p:nvPr/>
          </p:nvSpPr>
          <p:spPr>
            <a:xfrm>
              <a:off x="6613640" y="3591123"/>
              <a:ext cx="1474250" cy="615553"/>
            </a:xfrm>
            <a:prstGeom prst="rect">
              <a:avLst/>
            </a:prstGeom>
            <a:noFill/>
          </p:spPr>
          <p:txBody>
            <a:bodyPr wrap="none" lIns="0" tIns="0" rIns="0" bIns="0" rtlCol="0">
              <a:spAutoFit/>
            </a:bodyPr>
            <a:lstStyle/>
            <a:p>
              <a:pPr algn="ctr"/>
              <a:r>
                <a:rPr lang="en-US" sz="2000" spc="-70" dirty="0" smtClean="0">
                  <a:solidFill>
                    <a:schemeClr val="bg1"/>
                  </a:solidFill>
                </a:rPr>
                <a:t>Roadmap and</a:t>
              </a:r>
              <a:br>
                <a:rPr lang="en-US" sz="2000" spc="-70" dirty="0" smtClean="0">
                  <a:solidFill>
                    <a:schemeClr val="bg1"/>
                  </a:solidFill>
                </a:rPr>
              </a:br>
              <a:r>
                <a:rPr lang="en-US" sz="2000" spc="-70" dirty="0" smtClean="0">
                  <a:solidFill>
                    <a:schemeClr val="bg1"/>
                  </a:solidFill>
                </a:rPr>
                <a:t>next steps</a:t>
              </a:r>
              <a:endParaRPr lang="en-GB" sz="2000" spc="-70" dirty="0" smtClean="0">
                <a:solidFill>
                  <a:schemeClr val="bg1"/>
                </a:solidFill>
              </a:endParaRPr>
            </a:p>
          </p:txBody>
        </p:sp>
        <p:pic>
          <p:nvPicPr>
            <p:cNvPr id="70" name="Picture 69"/>
            <p:cNvPicPr>
              <a:picLocks noChangeAspect="1"/>
            </p:cNvPicPr>
            <p:nvPr/>
          </p:nvPicPr>
          <p:blipFill>
            <a:blip r:embed="rId4"/>
            <a:stretch>
              <a:fillRect/>
            </a:stretch>
          </p:blipFill>
          <p:spPr>
            <a:xfrm>
              <a:off x="6466991" y="2252591"/>
              <a:ext cx="1717746" cy="1717746"/>
            </a:xfrm>
            <a:prstGeom prst="rect">
              <a:avLst/>
            </a:prstGeom>
          </p:spPr>
        </p:pic>
      </p:grpSp>
    </p:spTree>
    <p:extLst>
      <p:ext uri="{BB962C8B-B14F-4D97-AF65-F5344CB8AC3E}">
        <p14:creationId xmlns:p14="http://schemas.microsoft.com/office/powerpoint/2010/main" val="3291581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1000"/>
                                        <p:tgtEl>
                                          <p:spTgt spid="68"/>
                                        </p:tgtEl>
                                      </p:cBhvr>
                                    </p:animEffect>
                                    <p:anim calcmode="lin" valueType="num">
                                      <p:cBhvr>
                                        <p:cTn id="26" dur="1000" fill="hold"/>
                                        <p:tgtEl>
                                          <p:spTgt spid="68"/>
                                        </p:tgtEl>
                                        <p:attrNameLst>
                                          <p:attrName>ppt_x</p:attrName>
                                        </p:attrNameLst>
                                      </p:cBhvr>
                                      <p:tavLst>
                                        <p:tav tm="0">
                                          <p:val>
                                            <p:strVal val="#ppt_x"/>
                                          </p:val>
                                        </p:tav>
                                        <p:tav tm="100000">
                                          <p:val>
                                            <p:strVal val="#ppt_x"/>
                                          </p:val>
                                        </p:tav>
                                      </p:tavLst>
                                    </p:anim>
                                    <p:anim calcmode="lin" valueType="num">
                                      <p:cBhvr>
                                        <p:cTn id="2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499412" y="-4131"/>
            <a:ext cx="5689413" cy="685800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hidden="1"/>
          <p:cNvSpPr/>
          <p:nvPr/>
        </p:nvSpPr>
        <p:spPr bwMode="auto">
          <a:xfrm>
            <a:off x="7351" y="1336948"/>
            <a:ext cx="6169424" cy="5516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42" tIns="143236" rIns="179042" bIns="143236" numCol="1" spcCol="0" rtlCol="0" fromWordArt="0" anchor="t" anchorCtr="0" forceAA="0" compatLnSpc="1">
            <a:prstTxWarp prst="textNoShape">
              <a:avLst/>
            </a:prstTxWarp>
            <a:noAutofit/>
          </a:bodyPr>
          <a:lstStyle/>
          <a:p>
            <a:pPr algn="ctr" defTabSz="912924"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0922" y="3581303"/>
            <a:ext cx="5438117" cy="3272566"/>
          </a:xfrm>
          <a:prstGeom prst="rect">
            <a:avLst/>
          </a:prstGeom>
          <a:noFill/>
        </p:spPr>
        <p:txBody>
          <a:bodyPr wrap="square" lIns="179042" tIns="143236" rIns="179042" bIns="143236" rtlCol="0">
            <a:spAutoFit/>
          </a:bodyPr>
          <a:lstStyle/>
          <a:p>
            <a:pPr defTabSz="913013">
              <a:lnSpc>
                <a:spcPct val="90000"/>
              </a:lnSpc>
              <a:spcAft>
                <a:spcPts val="588"/>
              </a:spcAft>
            </a:pPr>
            <a:r>
              <a:rPr lang="en-US" sz="4312" u="sng" dirty="0">
                <a:gradFill>
                  <a:gsLst>
                    <a:gs pos="2917">
                      <a:srgbClr val="FFFFFF"/>
                    </a:gs>
                    <a:gs pos="30000">
                      <a:srgbClr val="FFFFFF"/>
                    </a:gs>
                  </a:gsLst>
                  <a:lin ang="5400000" scaled="0"/>
                </a:gradFill>
                <a:latin typeface="Segoe UI Light"/>
              </a:rPr>
              <a:t>aka.ms/</a:t>
            </a:r>
            <a:r>
              <a:rPr lang="en-US" sz="4312" u="sng" dirty="0" err="1">
                <a:gradFill>
                  <a:gsLst>
                    <a:gs pos="2917">
                      <a:srgbClr val="FFFFFF"/>
                    </a:gs>
                    <a:gs pos="30000">
                      <a:srgbClr val="FFFFFF"/>
                    </a:gs>
                  </a:gsLst>
                  <a:lin ang="5400000" scaled="0"/>
                </a:gradFill>
                <a:latin typeface="Segoe UI Light"/>
              </a:rPr>
              <a:t>OfficeDevPnP</a:t>
            </a:r>
            <a:endParaRPr lang="en-US" sz="4312" u="sng" dirty="0">
              <a:gradFill>
                <a:gsLst>
                  <a:gs pos="2917">
                    <a:srgbClr val="FFFFFF"/>
                  </a:gs>
                  <a:gs pos="30000">
                    <a:srgbClr val="FFFFFF"/>
                  </a:gs>
                </a:gsLst>
                <a:lin ang="5400000" scaled="0"/>
              </a:gradFill>
              <a:latin typeface="Segoe UI Light"/>
            </a:endParaRPr>
          </a:p>
          <a:p>
            <a:pPr defTabSz="913013">
              <a:lnSpc>
                <a:spcPct val="90000"/>
              </a:lnSpc>
              <a:spcAft>
                <a:spcPts val="588"/>
              </a:spcAft>
            </a:pPr>
            <a:endParaRPr lang="en-US" sz="3528"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OfficeDevPnPYammer</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OfficeDevPnPMSDN</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OfficeDevPnPVideos</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OfficeDevPnPTraining</a:t>
            </a:r>
            <a:endParaRPr lang="en-US" sz="392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2450" y="-154378"/>
            <a:ext cx="5641238" cy="2294461"/>
            <a:chOff x="477350" y="330556"/>
            <a:chExt cx="5758172" cy="234202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49535" cy="861704"/>
            </a:xfrm>
            <a:prstGeom prst="rect">
              <a:avLst/>
            </a:prstGeom>
            <a:noFill/>
          </p:spPr>
          <p:txBody>
            <a:bodyPr wrap="none" lIns="0" tIns="0" rIns="0" bIns="0" rtlCol="0">
              <a:spAutoFit/>
            </a:bodyPr>
            <a:lstStyle/>
            <a:p>
              <a:r>
                <a:rPr lang="en-US" sz="2743" dirty="0">
                  <a:solidFill>
                    <a:srgbClr val="FFFFFF"/>
                  </a:solidFill>
                  <a:latin typeface="Segoe UI Light"/>
                </a:rPr>
                <a:t>Developer</a:t>
              </a:r>
            </a:p>
            <a:p>
              <a:r>
                <a:rPr lang="en-US" sz="2743" dirty="0">
                  <a:solidFill>
                    <a:srgbClr val="FFFFFF"/>
                  </a:solidFill>
                  <a:latin typeface="Segoe UI Light"/>
                </a:rPr>
                <a:t>Patterns &amp; Practices</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773" y="0"/>
            <a:ext cx="3841750" cy="6858000"/>
          </a:xfrm>
          <a:prstGeom prst="rect">
            <a:avLst/>
          </a:prstGeom>
        </p:spPr>
      </p:pic>
    </p:spTree>
    <p:extLst>
      <p:ext uri="{BB962C8B-B14F-4D97-AF65-F5344CB8AC3E}">
        <p14:creationId xmlns:p14="http://schemas.microsoft.com/office/powerpoint/2010/main" val="15202658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589" y="1628978"/>
            <a:ext cx="11149013" cy="1218795"/>
          </a:xfrm>
        </p:spPr>
        <p:txBody>
          <a:bodyPr/>
          <a:lstStyle/>
          <a:p>
            <a:r>
              <a:rPr lang="en-US" sz="6600" dirty="0" smtClean="0"/>
              <a:t>How to find PnP samples or guidance?</a:t>
            </a:r>
            <a:br>
              <a:rPr lang="en-US" sz="6600" dirty="0" smtClean="0"/>
            </a:br>
            <a:r>
              <a:rPr lang="en-US" sz="3600" dirty="0" smtClean="0"/>
              <a:t>dev.office.com &gt; Resources &gt; PnP &gt; Sample / Guidance</a:t>
            </a:r>
            <a:endParaRPr lang="fi-FI" sz="4400" dirty="0"/>
          </a:p>
        </p:txBody>
      </p:sp>
      <p:pic>
        <p:nvPicPr>
          <p:cNvPr id="1026" name="Picture 2" descr="C:\Users\vesaj\AppData\Local\Temp\SNAGHTMLfb3e5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415" y="2914650"/>
            <a:ext cx="3570409" cy="3625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vesaj\AppData\Local\Temp\SNAGHTMLfca9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1" y="2914650"/>
            <a:ext cx="2473504"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2688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4" y="619328"/>
            <a:ext cx="11149013" cy="2333422"/>
          </a:xfrm>
        </p:spPr>
        <p:txBody>
          <a:bodyPr/>
          <a:lstStyle/>
          <a:p>
            <a:r>
              <a:rPr lang="en-US" dirty="0" smtClean="0"/>
              <a:t>How to find PnP videos?</a:t>
            </a:r>
            <a:br>
              <a:rPr lang="en-US" dirty="0" smtClean="0"/>
            </a:br>
            <a:r>
              <a:rPr lang="en-US" sz="4000" dirty="0" smtClean="0"/>
              <a:t>aka.ms/</a:t>
            </a:r>
            <a:r>
              <a:rPr lang="en-US" sz="4000" dirty="0" err="1" smtClean="0"/>
              <a:t>OfficeDevPnPVideos</a:t>
            </a:r>
            <a:r>
              <a:rPr lang="en-US" sz="4000" dirty="0"/>
              <a:t/>
            </a:r>
            <a:br>
              <a:rPr lang="en-US" sz="4000" dirty="0"/>
            </a:br>
            <a:endParaRPr lang="fi-FI" sz="4000" dirty="0"/>
          </a:p>
        </p:txBody>
      </p:sp>
      <p:sp>
        <p:nvSpPr>
          <p:cNvPr id="3" name="TextBox 2"/>
          <p:cNvSpPr txBox="1"/>
          <p:nvPr/>
        </p:nvSpPr>
        <p:spPr>
          <a:xfrm>
            <a:off x="571500" y="2398752"/>
            <a:ext cx="3547959" cy="1107996"/>
          </a:xfrm>
          <a:prstGeom prst="rect">
            <a:avLst/>
          </a:prstGeom>
          <a:noFill/>
        </p:spPr>
        <p:txBody>
          <a:bodyPr wrap="none" lIns="0" tIns="0" rIns="0" bIns="0" rtlCol="0">
            <a:spAutoFit/>
          </a:bodyPr>
          <a:lstStyle/>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Demo videos</a:t>
            </a: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Training videos</a:t>
            </a: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Community call recordings</a:t>
            </a:r>
            <a:endParaRPr lang="fi-FI" sz="2400" spc="-70" dirty="0" err="1" smtClean="0">
              <a:gradFill>
                <a:gsLst>
                  <a:gs pos="2917">
                    <a:schemeClr val="tx1"/>
                  </a:gs>
                  <a:gs pos="30000">
                    <a:schemeClr val="tx1"/>
                  </a:gs>
                </a:gsLst>
                <a:lin ang="5400000" scaled="0"/>
              </a:gradFill>
              <a:latin typeface="+mj-lt"/>
            </a:endParaRPr>
          </a:p>
        </p:txBody>
      </p:sp>
      <p:pic>
        <p:nvPicPr>
          <p:cNvPr id="2050" name="Picture 2" descr="C:\Users\vesaj\AppData\Local\Temp\SNAGHTML10af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2398752"/>
            <a:ext cx="4343399" cy="429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4440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Key numbers (</a:t>
            </a:r>
            <a:r>
              <a:rPr lang="en-US" sz="2800" dirty="0" smtClean="0"/>
              <a:t>previous month</a:t>
            </a:r>
            <a:r>
              <a:rPr lang="en-US" dirty="0" smtClean="0"/>
              <a:t>)</a:t>
            </a:r>
            <a:endParaRPr lang="en-US" dirty="0"/>
          </a:p>
        </p:txBody>
      </p:sp>
      <p:sp>
        <p:nvSpPr>
          <p:cNvPr id="3" name="Text Placeholder 2"/>
          <p:cNvSpPr>
            <a:spLocks noGrp="1"/>
          </p:cNvSpPr>
          <p:nvPr>
            <p:ph type="body" sz="quarter" idx="10"/>
          </p:nvPr>
        </p:nvSpPr>
        <p:spPr>
          <a:xfrm>
            <a:off x="519112" y="1447799"/>
            <a:ext cx="11149013" cy="4727370"/>
          </a:xfrm>
        </p:spPr>
        <p:txBody>
          <a:bodyPr/>
          <a:lstStyle/>
          <a:p>
            <a:r>
              <a:rPr lang="en-US" sz="3200" dirty="0" smtClean="0"/>
              <a:t>Forked 928 times </a:t>
            </a:r>
            <a:r>
              <a:rPr lang="en-US" sz="1400" dirty="0" smtClean="0"/>
              <a:t>(836, 640, 528, 444, 360, 282, 227, 190, 135)</a:t>
            </a:r>
          </a:p>
          <a:p>
            <a:r>
              <a:rPr lang="en-US" sz="3200" dirty="0" smtClean="0"/>
              <a:t>907 merged/closed pull </a:t>
            </a:r>
            <a:r>
              <a:rPr lang="en-US" sz="3200" dirty="0"/>
              <a:t>requests </a:t>
            </a:r>
            <a:r>
              <a:rPr lang="en-US" sz="1400" dirty="0" smtClean="0"/>
              <a:t>(800, 679, 593, 479, 384, 329, 280, 236, 189) </a:t>
            </a:r>
          </a:p>
          <a:p>
            <a:r>
              <a:rPr lang="en-US" sz="3200" dirty="0" smtClean="0"/>
              <a:t>182 closed </a:t>
            </a:r>
            <a:r>
              <a:rPr lang="en-US" sz="3200" dirty="0"/>
              <a:t>issues </a:t>
            </a:r>
            <a:r>
              <a:rPr lang="en-US" sz="1400" dirty="0" smtClean="0"/>
              <a:t>(169, 145, 131, 122, 101, 73, 67, 58, 43) </a:t>
            </a:r>
          </a:p>
          <a:p>
            <a:r>
              <a:rPr lang="en-US" sz="3200" dirty="0" smtClean="0"/>
              <a:t>More than 4050 unique visitors during last 2 </a:t>
            </a:r>
            <a:r>
              <a:rPr lang="en-US" sz="3200" dirty="0"/>
              <a:t>weeks</a:t>
            </a:r>
            <a:br>
              <a:rPr lang="en-US" sz="3200" dirty="0"/>
            </a:br>
            <a:r>
              <a:rPr lang="en-US" sz="1400" dirty="0"/>
              <a:t>(3800, 4532, 4100, 4100, 3776, 2566, 3050, 2160)</a:t>
            </a:r>
            <a:endParaRPr lang="en-US" sz="1400" dirty="0" smtClean="0"/>
          </a:p>
          <a:p>
            <a:r>
              <a:rPr lang="en-US" sz="3200" dirty="0" smtClean="0"/>
              <a:t>Nuget package 8939 downloads </a:t>
            </a:r>
            <a:r>
              <a:rPr lang="en-US" sz="1400" dirty="0" smtClean="0"/>
              <a:t>(7977, 6698, 6004, 5440, 4711, 4450, 4030, 3800)</a:t>
            </a:r>
            <a:endParaRPr lang="en-US" sz="2400" dirty="0" smtClean="0"/>
          </a:p>
          <a:p>
            <a:r>
              <a:rPr lang="en-US" sz="3200" dirty="0" smtClean="0"/>
              <a:t>Yammer group has 3249 members </a:t>
            </a:r>
            <a:r>
              <a:rPr lang="en-US" sz="1400" dirty="0" smtClean="0"/>
              <a:t>(3098, 2648, 2437, 2251, 2013, 1739, 1525, 1419, 757)</a:t>
            </a:r>
          </a:p>
          <a:p>
            <a:pPr lvl="1"/>
            <a:r>
              <a:rPr lang="en-US" sz="1800" dirty="0" smtClean="0"/>
              <a:t>aka.ms/</a:t>
            </a:r>
            <a:r>
              <a:rPr lang="en-US" sz="1800" dirty="0" err="1" smtClean="0"/>
              <a:t>OfficeDevPnPYammer</a:t>
            </a:r>
            <a:endParaRPr lang="en-US" sz="1800" dirty="0"/>
          </a:p>
          <a:p>
            <a:r>
              <a:rPr lang="en-US" sz="3200" dirty="0" smtClean="0"/>
              <a:t>Facebook page has 249 likes </a:t>
            </a:r>
            <a:r>
              <a:rPr lang="en-US" sz="1400" dirty="0" smtClean="0"/>
              <a:t>(235, 199, 194, 175, 135, 121)</a:t>
            </a:r>
          </a:p>
          <a:p>
            <a:pPr lvl="1"/>
            <a:r>
              <a:rPr lang="en-US" sz="1600" dirty="0"/>
              <a:t>https://</a:t>
            </a:r>
            <a:r>
              <a:rPr lang="en-US" sz="1600" dirty="0" smtClean="0"/>
              <a:t>www.facebook.com/OfficeDevPnP </a:t>
            </a:r>
          </a:p>
          <a:p>
            <a:endParaRPr lang="en-US" sz="3200" dirty="0"/>
          </a:p>
        </p:txBody>
      </p:sp>
    </p:spTree>
    <p:extLst>
      <p:ext uri="{BB962C8B-B14F-4D97-AF65-F5344CB8AC3E}">
        <p14:creationId xmlns:p14="http://schemas.microsoft.com/office/powerpoint/2010/main" val="10616351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67895" y="218936"/>
            <a:ext cx="7050779" cy="3705364"/>
          </a:xfrm>
          <a:prstGeom prst="rect">
            <a:avLst/>
          </a:prstGeom>
        </p:spPr>
      </p:pic>
      <p:pic>
        <p:nvPicPr>
          <p:cNvPr id="10" name="Picture 9"/>
          <p:cNvPicPr>
            <a:picLocks noChangeAspect="1"/>
          </p:cNvPicPr>
          <p:nvPr/>
        </p:nvPicPr>
        <p:blipFill>
          <a:blip r:embed="rId3"/>
          <a:stretch>
            <a:fillRect/>
          </a:stretch>
        </p:blipFill>
        <p:spPr>
          <a:xfrm>
            <a:off x="5362575" y="2752818"/>
            <a:ext cx="6681731" cy="4016147"/>
          </a:xfrm>
          <a:prstGeom prst="rect">
            <a:avLst/>
          </a:prstGeom>
        </p:spPr>
      </p:pic>
    </p:spTree>
    <p:extLst>
      <p:ext uri="{BB962C8B-B14F-4D97-AF65-F5344CB8AC3E}">
        <p14:creationId xmlns:p14="http://schemas.microsoft.com/office/powerpoint/2010/main" val="1100155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 GitHub Repository Split plan</a:t>
            </a:r>
            <a:br>
              <a:rPr lang="en-US" dirty="0" smtClean="0"/>
            </a:br>
            <a:r>
              <a:rPr lang="en-US" sz="2400" dirty="0" smtClean="0"/>
              <a:t>Completed – some samples to be still re-located</a:t>
            </a:r>
            <a:endParaRPr lang="en-US" dirty="0"/>
          </a:p>
        </p:txBody>
      </p:sp>
      <p:sp>
        <p:nvSpPr>
          <p:cNvPr id="3" name="Text Placeholder 2"/>
          <p:cNvSpPr>
            <a:spLocks noGrp="1"/>
          </p:cNvSpPr>
          <p:nvPr>
            <p:ph type="body" sz="quarter" idx="10"/>
          </p:nvPr>
        </p:nvSpPr>
        <p:spPr>
          <a:xfrm>
            <a:off x="520700" y="1495425"/>
            <a:ext cx="5394960" cy="3600986"/>
          </a:xfrm>
        </p:spPr>
        <p:txBody>
          <a:bodyPr/>
          <a:lstStyle/>
          <a:p>
            <a:pPr lvl="1"/>
            <a:r>
              <a:rPr lang="en-US" sz="2000" b="1" u="sng" dirty="0">
                <a:hlinkClick r:id="rId2"/>
              </a:rPr>
              <a:t>PnP</a:t>
            </a:r>
            <a:r>
              <a:rPr lang="en-US" sz="2000" dirty="0"/>
              <a:t> – </a:t>
            </a:r>
            <a:r>
              <a:rPr lang="en-US" sz="2000" dirty="0" smtClean="0"/>
              <a:t>Main</a:t>
            </a:r>
            <a:endParaRPr lang="en-US" sz="2000" dirty="0"/>
          </a:p>
          <a:p>
            <a:pPr lvl="1"/>
            <a:r>
              <a:rPr lang="en-US" sz="2000" b="1" u="sng" dirty="0">
                <a:hlinkClick r:id="rId3"/>
              </a:rPr>
              <a:t>PnP-Guidance</a:t>
            </a:r>
            <a:r>
              <a:rPr lang="en-US" sz="2000" dirty="0"/>
              <a:t> – </a:t>
            </a:r>
            <a:r>
              <a:rPr lang="en-US" sz="2000" dirty="0" smtClean="0"/>
              <a:t>Articles  and presentations</a:t>
            </a:r>
            <a:endParaRPr lang="en-US" sz="2000" dirty="0"/>
          </a:p>
          <a:p>
            <a:pPr lvl="1"/>
            <a:r>
              <a:rPr lang="en-US" sz="2000" b="1" u="sng" dirty="0">
                <a:hlinkClick r:id="rId4"/>
              </a:rPr>
              <a:t>PnP-Provisioning-Schema</a:t>
            </a:r>
            <a:r>
              <a:rPr lang="en-US" sz="2000" dirty="0"/>
              <a:t> </a:t>
            </a:r>
          </a:p>
          <a:p>
            <a:pPr lvl="1"/>
            <a:r>
              <a:rPr lang="en-US" sz="2000" b="1" dirty="0" smtClean="0"/>
              <a:t>PnP-Sites-Core</a:t>
            </a:r>
            <a:r>
              <a:rPr lang="en-US" sz="2000" dirty="0" smtClean="0"/>
              <a:t> </a:t>
            </a:r>
            <a:r>
              <a:rPr lang="en-US" sz="2000" dirty="0"/>
              <a:t>– </a:t>
            </a:r>
            <a:r>
              <a:rPr lang="en-US" sz="2000" i="1" dirty="0" smtClean="0"/>
              <a:t>New</a:t>
            </a:r>
          </a:p>
          <a:p>
            <a:pPr lvl="1"/>
            <a:r>
              <a:rPr lang="en-US" sz="2000" b="1" dirty="0" smtClean="0"/>
              <a:t>PnP-PowerShell</a:t>
            </a:r>
            <a:r>
              <a:rPr lang="en-US" sz="2000" dirty="0" smtClean="0"/>
              <a:t> </a:t>
            </a:r>
            <a:r>
              <a:rPr lang="en-US" sz="2000" dirty="0"/>
              <a:t>– </a:t>
            </a:r>
            <a:r>
              <a:rPr lang="en-US" sz="2000" i="1" dirty="0" smtClean="0"/>
              <a:t>New</a:t>
            </a:r>
            <a:endParaRPr lang="en-US" sz="2000" i="1" dirty="0"/>
          </a:p>
          <a:p>
            <a:pPr lvl="1"/>
            <a:r>
              <a:rPr lang="en-US" sz="2000" b="1" dirty="0" smtClean="0"/>
              <a:t>PnP-</a:t>
            </a:r>
            <a:r>
              <a:rPr lang="en-US" sz="2000" b="1" dirty="0" err="1" smtClean="0"/>
              <a:t>OfficeAddIns</a:t>
            </a:r>
            <a:r>
              <a:rPr lang="en-US" sz="2000" b="1" dirty="0" smtClean="0"/>
              <a:t> </a:t>
            </a:r>
            <a:r>
              <a:rPr lang="en-US" sz="2000" dirty="0" smtClean="0"/>
              <a:t>– </a:t>
            </a:r>
            <a:r>
              <a:rPr lang="en-US" sz="2000" i="1" dirty="0" smtClean="0"/>
              <a:t>New</a:t>
            </a:r>
            <a:endParaRPr lang="en-US" sz="2000" i="1" dirty="0"/>
          </a:p>
          <a:p>
            <a:pPr lvl="1"/>
            <a:r>
              <a:rPr lang="en-US" sz="2000" b="1" dirty="0" smtClean="0"/>
              <a:t>PnP-Office365-API</a:t>
            </a:r>
            <a:r>
              <a:rPr lang="en-US" sz="2000" dirty="0" smtClean="0"/>
              <a:t> </a:t>
            </a:r>
            <a:r>
              <a:rPr lang="en-US" sz="2000" dirty="0"/>
              <a:t>– </a:t>
            </a:r>
            <a:r>
              <a:rPr lang="en-US" sz="2000" i="1" dirty="0" smtClean="0"/>
              <a:t>New</a:t>
            </a:r>
            <a:endParaRPr lang="en-US" sz="2000" i="1" dirty="0"/>
          </a:p>
          <a:p>
            <a:pPr lvl="1"/>
            <a:r>
              <a:rPr lang="en-US" sz="2000" b="1" dirty="0" smtClean="0"/>
              <a:t>PnP-Partner-Pack</a:t>
            </a:r>
            <a:r>
              <a:rPr lang="en-US" sz="2000" dirty="0" smtClean="0"/>
              <a:t> </a:t>
            </a:r>
            <a:r>
              <a:rPr lang="en-US" sz="2000" dirty="0"/>
              <a:t>– </a:t>
            </a:r>
            <a:r>
              <a:rPr lang="en-US" sz="2000" i="1" dirty="0" smtClean="0"/>
              <a:t>New</a:t>
            </a:r>
          </a:p>
          <a:p>
            <a:pPr lvl="1"/>
            <a:r>
              <a:rPr lang="en-US" b="1" dirty="0" smtClean="0"/>
              <a:t>PnP-Transformation - </a:t>
            </a:r>
            <a:r>
              <a:rPr lang="en-US" i="1" dirty="0" smtClean="0"/>
              <a:t>New</a:t>
            </a:r>
            <a:endParaRPr lang="en-US" sz="2000" i="1" dirty="0" smtClean="0"/>
          </a:p>
          <a:p>
            <a:pPr lvl="1"/>
            <a:r>
              <a:rPr lang="en-US" b="1" dirty="0" smtClean="0"/>
              <a:t>PnP-ALM </a:t>
            </a:r>
            <a:r>
              <a:rPr lang="en-US" i="1" dirty="0" smtClean="0"/>
              <a:t>- Future</a:t>
            </a:r>
            <a:endParaRPr lang="en-US" sz="2000" dirty="0"/>
          </a:p>
        </p:txBody>
      </p:sp>
      <p:sp>
        <p:nvSpPr>
          <p:cNvPr id="4" name="Text Placeholder 3"/>
          <p:cNvSpPr>
            <a:spLocks noGrp="1"/>
          </p:cNvSpPr>
          <p:nvPr>
            <p:ph type="body" sz="quarter" idx="11"/>
          </p:nvPr>
        </p:nvSpPr>
        <p:spPr>
          <a:xfrm>
            <a:off x="6277928" y="1495425"/>
            <a:ext cx="5394960" cy="2899255"/>
          </a:xfrm>
        </p:spPr>
        <p:txBody>
          <a:bodyPr/>
          <a:lstStyle/>
          <a:p>
            <a:r>
              <a:rPr lang="en-US" dirty="0" smtClean="0"/>
              <a:t>What does it mean?</a:t>
            </a:r>
          </a:p>
          <a:p>
            <a:pPr lvl="1"/>
            <a:r>
              <a:rPr lang="en-US" dirty="0" smtClean="0"/>
              <a:t>Please move using the Dev branches of the new repositories when submitting pull requests</a:t>
            </a:r>
          </a:p>
          <a:p>
            <a:pPr lvl="1"/>
            <a:r>
              <a:rPr lang="en-US" dirty="0" smtClean="0"/>
              <a:t>As an example – any update on the Core component should be now submitted towards the Dev branch under PnP-Sites-Core repository</a:t>
            </a:r>
          </a:p>
          <a:p>
            <a:pPr lvl="1"/>
            <a:endParaRPr lang="fi-FI" dirty="0"/>
          </a:p>
        </p:txBody>
      </p:sp>
    </p:spTree>
    <p:extLst>
      <p:ext uri="{BB962C8B-B14F-4D97-AF65-F5344CB8AC3E}">
        <p14:creationId xmlns:p14="http://schemas.microsoft.com/office/powerpoint/2010/main" val="41510461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Full trust solutions are not supported in cloud</a:t>
            </a:r>
          </a:p>
          <a:p>
            <a:r>
              <a:rPr lang="en-US" dirty="0" smtClean="0"/>
              <a:t>Sandbox solutions are limited</a:t>
            </a:r>
          </a:p>
          <a:p>
            <a:r>
              <a:rPr lang="en-US" dirty="0" smtClean="0"/>
              <a:t>What about automating deployments using “remote creation” models</a:t>
            </a:r>
          </a:p>
          <a:p>
            <a:pPr lvl="1"/>
            <a:r>
              <a:rPr lang="en-US" dirty="0" smtClean="0"/>
              <a:t>Requires extensive remote API support which SP2010 doesn’t have, but…</a:t>
            </a:r>
          </a:p>
          <a:p>
            <a:pPr lvl="1"/>
            <a:r>
              <a:rPr lang="en-US" dirty="0" smtClean="0"/>
              <a:t>Would be valid approach for on-</a:t>
            </a:r>
            <a:r>
              <a:rPr lang="en-US" dirty="0" err="1" smtClean="0"/>
              <a:t>prem</a:t>
            </a:r>
            <a:r>
              <a:rPr lang="en-US" dirty="0" smtClean="0"/>
              <a:t> and cloud – standardize all sides of deployments</a:t>
            </a:r>
          </a:p>
          <a:p>
            <a:endParaRPr lang="en-US" dirty="0" smtClean="0"/>
          </a:p>
          <a:p>
            <a:r>
              <a:rPr lang="en-US" dirty="0" smtClean="0"/>
              <a:t>Place for community project?</a:t>
            </a:r>
            <a:endParaRPr lang="en-US" dirty="0"/>
          </a:p>
        </p:txBody>
      </p:sp>
      <p:sp>
        <p:nvSpPr>
          <p:cNvPr id="3" name="Title 2"/>
          <p:cNvSpPr>
            <a:spLocks noGrp="1"/>
          </p:cNvSpPr>
          <p:nvPr>
            <p:ph type="title"/>
          </p:nvPr>
        </p:nvSpPr>
        <p:spPr/>
        <p:txBody>
          <a:bodyPr/>
          <a:lstStyle/>
          <a:p>
            <a:r>
              <a:rPr lang="en-US" dirty="0" smtClean="0"/>
              <a:t>Solution design considerations</a:t>
            </a:r>
            <a:endParaRPr lang="en-US" dirty="0"/>
          </a:p>
        </p:txBody>
      </p:sp>
      <p:sp>
        <p:nvSpPr>
          <p:cNvPr id="4" name="Text Placeholder 3"/>
          <p:cNvSpPr>
            <a:spLocks noGrp="1"/>
          </p:cNvSpPr>
          <p:nvPr>
            <p:ph type="body" idx="10"/>
          </p:nvPr>
        </p:nvSpPr>
        <p:spPr/>
        <p:txBody>
          <a:bodyPr/>
          <a:lstStyle/>
          <a:p>
            <a:r>
              <a:rPr lang="en-US" dirty="0" smtClean="0"/>
              <a:t>What about future and models to support better cloud deployments?</a:t>
            </a:r>
            <a:endParaRPr lang="en-US" dirty="0"/>
          </a:p>
        </p:txBody>
      </p:sp>
      <p:sp>
        <p:nvSpPr>
          <p:cNvPr id="5" name="TextBox 4"/>
          <p:cNvSpPr txBox="1"/>
          <p:nvPr/>
        </p:nvSpPr>
        <p:spPr>
          <a:xfrm rot="1529542">
            <a:off x="9520170" y="1009091"/>
            <a:ext cx="2711704" cy="738664"/>
          </a:xfrm>
          <a:prstGeom prst="rect">
            <a:avLst/>
          </a:prstGeom>
          <a:noFill/>
        </p:spPr>
        <p:txBody>
          <a:bodyPr wrap="none" lIns="0" tIns="0" rIns="0" bIns="0" rtlCol="0">
            <a:spAutoFit/>
          </a:bodyPr>
          <a:lstStyle/>
          <a:p>
            <a:pPr algn="ctr"/>
            <a:r>
              <a:rPr lang="en-US" sz="2400" b="1" spc="-70" dirty="0" smtClean="0">
                <a:solidFill>
                  <a:schemeClr val="accent4"/>
                </a:solidFill>
              </a:rPr>
              <a:t>From SP2010 MCM </a:t>
            </a:r>
            <a:br>
              <a:rPr lang="en-US" sz="2400" b="1" spc="-70" dirty="0" smtClean="0">
                <a:solidFill>
                  <a:schemeClr val="accent4"/>
                </a:solidFill>
              </a:rPr>
            </a:br>
            <a:r>
              <a:rPr lang="en-US" sz="2400" b="1" spc="-70" dirty="0" smtClean="0">
                <a:solidFill>
                  <a:schemeClr val="accent4"/>
                </a:solidFill>
              </a:rPr>
              <a:t>around 2010</a:t>
            </a:r>
            <a:endParaRPr lang="fi-FI" sz="2400" b="1" spc="-70" dirty="0" smtClean="0">
              <a:solidFill>
                <a:schemeClr val="accent4"/>
              </a:solidFill>
            </a:endParaRPr>
          </a:p>
        </p:txBody>
      </p:sp>
    </p:spTree>
    <p:extLst>
      <p:ext uri="{BB962C8B-B14F-4D97-AF65-F5344CB8AC3E}">
        <p14:creationId xmlns:p14="http://schemas.microsoft.com/office/powerpoint/2010/main" val="42847832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2FYMKYENTSWQ-73-309</_dlc_DocId>
    <_dlc_DocIdUrl xmlns="cd87093e-4634-4748-b2c5-9b7dd08436d4">
      <Url>https://msft.spoppe.com/teams/case/cat/apps/GAPPS/_layouts/15/DocIdRedir.aspx?ID=2FYMKYENTSWQ-73-309</Url>
      <Description>2FYMKYENTSWQ-73-309</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terms/"/>
    <ds:schemaRef ds:uri="b3ce0980-cfa3-4301-a185-d1685e708702"/>
    <ds:schemaRef ds:uri="cd87093e-4634-4748-b2c5-9b7dd08436d4"/>
    <ds:schemaRef ds:uri="http://www.w3.org/XML/1998/namespace"/>
    <ds:schemaRef ds:uri="http://purl.org/dc/dcmitype/"/>
  </ds:schemaRefs>
</ds:datastoreItem>
</file>

<file path=customXml/itemProps3.xml><?xml version="1.0" encoding="utf-8"?>
<ds:datastoreItem xmlns:ds="http://schemas.openxmlformats.org/officeDocument/2006/customXml" ds:itemID="{7BCC35DC-5732-4D00-A5C7-D8C9E301F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2315</Words>
  <Application>Microsoft Office PowerPoint</Application>
  <PresentationFormat>Custom</PresentationFormat>
  <Paragraphs>224</Paragraphs>
  <Slides>19</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Consolas</vt:lpstr>
      <vt:lpstr>Segoe</vt:lpstr>
      <vt:lpstr>Segoe UI</vt:lpstr>
      <vt:lpstr>Segoe UI Light</vt:lpstr>
      <vt:lpstr>Wingdings</vt:lpstr>
      <vt:lpstr>5-30055_Office Template 2012 - 16x9 - White Background</vt:lpstr>
      <vt:lpstr>5-30055_Office365 Template 2012 - 16x9 - Colored Accent Slides</vt:lpstr>
      <vt:lpstr>PnP Community Call – September 2015</vt:lpstr>
      <vt:lpstr>Agenda</vt:lpstr>
      <vt:lpstr>PowerPoint Presentation</vt:lpstr>
      <vt:lpstr>How to find PnP samples or guidance? dev.office.com &gt; Resources &gt; PnP &gt; Sample / Guidance</vt:lpstr>
      <vt:lpstr>How to find PnP videos? aka.ms/OfficeDevPnPVideos </vt:lpstr>
      <vt:lpstr>Statistics– Key numbers (previous month)</vt:lpstr>
      <vt:lpstr>PowerPoint Presentation</vt:lpstr>
      <vt:lpstr>PnP GitHub Repository Split plan Completed – some samples to be still re-located</vt:lpstr>
      <vt:lpstr>Solution design considerations</vt:lpstr>
      <vt:lpstr>September Release - new samples</vt:lpstr>
      <vt:lpstr>September Release – Core and engine updates</vt:lpstr>
      <vt:lpstr>Thank you for your assistance! </vt:lpstr>
      <vt:lpstr>Thank you for your assistance! – MS team</vt:lpstr>
      <vt:lpstr>Roadmap – October release plan</vt:lpstr>
      <vt:lpstr>ALM guidance – what would you like to see?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Patterns and Practices</dc:title>
  <dc:creator/>
  <cp:keywords/>
  <cp:lastModifiedBy/>
  <cp:revision>2</cp:revision>
  <dcterms:created xsi:type="dcterms:W3CDTF">2012-12-01T01:18:40Z</dcterms:created>
  <dcterms:modified xsi:type="dcterms:W3CDTF">2015-09-08T16:07:56Z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DocVizPreviewMetadata_Count">
    <vt:i4>21</vt:i4>
  </property>
  <property fmtid="{D5CDD505-2E9C-101B-9397-08002B2CF9AE}" pid="32" name="DocVizPreviewMetadata_0">
    <vt:lpwstr>300x168x1</vt:lpwstr>
  </property>
  <property fmtid="{D5CDD505-2E9C-101B-9397-08002B2CF9AE}" pid="33" name="_dlc_DocIdItemGuid">
    <vt:lpwstr>7aee23d1-7cbc-439a-a734-a0c874ffc41d</vt:lpwstr>
  </property>
</Properties>
</file>