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1"/>
  </p:notesMasterIdLst>
  <p:handoutMasterIdLst>
    <p:handoutMasterId r:id="rId42"/>
  </p:handoutMasterIdLst>
  <p:sldIdLst>
    <p:sldId id="1242" r:id="rId6"/>
    <p:sldId id="1297" r:id="rId7"/>
    <p:sldId id="1298" r:id="rId8"/>
    <p:sldId id="1299" r:id="rId9"/>
    <p:sldId id="1348" r:id="rId10"/>
    <p:sldId id="1349" r:id="rId11"/>
    <p:sldId id="1350" r:id="rId12"/>
    <p:sldId id="1300" r:id="rId13"/>
    <p:sldId id="1319" r:id="rId14"/>
    <p:sldId id="1346" r:id="rId15"/>
    <p:sldId id="1332" r:id="rId16"/>
    <p:sldId id="1333" r:id="rId17"/>
    <p:sldId id="1339" r:id="rId18"/>
    <p:sldId id="1340" r:id="rId19"/>
    <p:sldId id="1352" r:id="rId20"/>
    <p:sldId id="1347" r:id="rId21"/>
    <p:sldId id="1335" r:id="rId22"/>
    <p:sldId id="1334" r:id="rId23"/>
    <p:sldId id="1343" r:id="rId24"/>
    <p:sldId id="1336" r:id="rId25"/>
    <p:sldId id="1309" r:id="rId26"/>
    <p:sldId id="1351" r:id="rId27"/>
    <p:sldId id="1311" r:id="rId28"/>
    <p:sldId id="1313" r:id="rId29"/>
    <p:sldId id="1312" r:id="rId30"/>
    <p:sldId id="1314" r:id="rId31"/>
    <p:sldId id="1302" r:id="rId32"/>
    <p:sldId id="1315" r:id="rId33"/>
    <p:sldId id="1321" r:id="rId34"/>
    <p:sldId id="1322" r:id="rId35"/>
    <p:sldId id="1317" r:id="rId36"/>
    <p:sldId id="1316" r:id="rId37"/>
    <p:sldId id="1318" r:id="rId38"/>
    <p:sldId id="1275" r:id="rId39"/>
    <p:sldId id="1184" r:id="rId4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46"/>
            <p14:sldId id="1332"/>
            <p14:sldId id="1333"/>
            <p14:sldId id="1339"/>
            <p14:sldId id="1340"/>
            <p14:sldId id="1352"/>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4869" autoAdjust="0"/>
  </p:normalViewPr>
  <p:slideViewPr>
    <p:cSldViewPr snapToGrid="0">
      <p:cViewPr varScale="1">
        <p:scale>
          <a:sx n="76" d="100"/>
          <a:sy n="76" d="100"/>
        </p:scale>
        <p:origin x="540"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6/2/2015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6/2/2015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28</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8.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endParaRPr lang="en-US" sz="1800" dirty="0"/>
          </a:p>
          <a:p>
            <a:pPr lvl="2"/>
            <a:r>
              <a:rPr lang="en-US" sz="1800" dirty="0" smtClean="0"/>
              <a:t>Roll </a:t>
            </a:r>
            <a:r>
              <a:rPr lang="en-US" sz="1800" dirty="0" smtClean="0"/>
              <a:t>up </a:t>
            </a:r>
            <a:r>
              <a:rPr lang="en-US" sz="1800" dirty="0"/>
              <a:t>s</a:t>
            </a:r>
            <a:r>
              <a:rPr lang="en-US" sz="1800" dirty="0" smtClean="0"/>
              <a:t>afety news </a:t>
            </a:r>
            <a:r>
              <a:rPr lang="en-US" sz="1800" dirty="0" smtClean="0"/>
              <a:t>from all </a:t>
            </a:r>
            <a:r>
              <a:rPr lang="en-US" sz="1800" dirty="0" smtClean="0"/>
              <a:t>sites and </a:t>
            </a:r>
            <a:r>
              <a:rPr lang="en-US" sz="1800" dirty="0" smtClean="0"/>
              <a:t>sub-sites within a site collection</a:t>
            </a:r>
            <a:endParaRPr lang="en-US" sz="1800" dirty="0" smtClean="0"/>
          </a:p>
          <a:p>
            <a:pPr lvl="2"/>
            <a:r>
              <a:rPr lang="en-US" sz="1800" dirty="0" smtClean="0"/>
              <a:t>Provide </a:t>
            </a:r>
            <a:r>
              <a:rPr lang="en-US" sz="1800" dirty="0" smtClean="0"/>
              <a:t>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natively</a:t>
            </a:r>
            <a:r>
              <a:rPr lang="en-US" sz="2000" dirty="0" smtClean="0">
                <a:gradFill>
                  <a:gsLst>
                    <a:gs pos="1250">
                      <a:srgbClr val="797A7D"/>
                    </a:gs>
                    <a:gs pos="100000">
                      <a:srgbClr val="797A7D"/>
                    </a:gs>
                  </a:gsLst>
                  <a:lin ang="5400000" scaled="0"/>
                </a:gradFill>
              </a:rPr>
              <a:t>.</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endParaRPr lang="en-US" sz="2000" dirty="0" smtClean="0">
              <a:gradFill>
                <a:gsLst>
                  <a:gs pos="1250">
                    <a:srgbClr val="797A7D"/>
                  </a:gs>
                  <a:gs pos="100000">
                    <a:srgbClr val="797A7D"/>
                  </a:gs>
                </a:gsLst>
                <a:lin ang="5400000" scaled="0"/>
              </a:gradFill>
            </a:endParaRP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a:t>
            </a:r>
            <a:r>
              <a:rPr lang="en-US" dirty="0" smtClean="0"/>
              <a:t>Query web parts </a:t>
            </a:r>
            <a:r>
              <a:rPr lang="en-US" dirty="0" smtClean="0"/>
              <a:t>with </a:t>
            </a:r>
            <a:r>
              <a:rPr lang="en-US" dirty="0" smtClean="0"/>
              <a:t>content search web parts.</a:t>
            </a:r>
            <a:endParaRPr lang="en-US" dirty="0"/>
          </a:p>
          <a:p>
            <a:pPr lvl="1"/>
            <a:r>
              <a:rPr lang="en-US" dirty="0" smtClean="0"/>
              <a:t>Dashboards on the homepage will be </a:t>
            </a:r>
            <a:r>
              <a:rPr lang="en-US" dirty="0" smtClean="0"/>
              <a:t>designed using </a:t>
            </a:r>
            <a:r>
              <a:rPr lang="en-US" dirty="0" smtClean="0"/>
              <a:t>out of the box lists </a:t>
            </a:r>
            <a:r>
              <a:rPr lang="en-US" dirty="0" smtClean="0"/>
              <a:t>with JS </a:t>
            </a:r>
            <a:r>
              <a:rPr lang="en-US" dirty="0" smtClean="0"/>
              <a:t>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Prevent </a:t>
            </a:r>
            <a:r>
              <a:rPr lang="en-US" sz="1800" dirty="0" smtClean="0"/>
              <a:t>custom user actions</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t>
            </a:r>
            <a:r>
              <a:rPr lang="en-US" dirty="0" smtClean="0"/>
              <a:t>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Detailed </a:t>
            </a:r>
            <a:r>
              <a:rPr lang="en-US" altLang="en-US" sz="1800" dirty="0"/>
              <a:t>configuration and options are dependent on the </a:t>
            </a:r>
            <a:r>
              <a:rPr lang="en-US" altLang="en-US" sz="1800" dirty="0" smtClean="0"/>
              <a:t>choice of the App model (SharePoint hosted vs Provider hosted). </a:t>
            </a:r>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r>
              <a:rPr lang="en-US" sz="1800" dirty="0" smtClean="0"/>
              <a:t>.</a:t>
            </a:r>
          </a:p>
          <a:p>
            <a:pPr lvl="2"/>
            <a:r>
              <a:rPr lang="en-US" sz="1800" dirty="0" smtClean="0"/>
              <a:t>Log action taken on expired documents</a:t>
            </a:r>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 xmlns:a16="http://schemas.microsoft.com/office/drawing/2014/main" val="20000"/>
                    </a:ext>
                  </a:extLst>
                </a:gridCol>
              </a:tblGrid>
              <a:tr h="370840">
                <a:tc>
                  <a:txBody>
                    <a:bodyPr/>
                    <a:lstStyle/>
                    <a:p>
                      <a:pPr algn="ctr"/>
                      <a:r>
                        <a:rPr lang="en-US" b="1" i="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r>
              <a:rPr lang="en-US" sz="1800" dirty="0" smtClean="0"/>
              <a:t>.</a:t>
            </a:r>
          </a:p>
          <a:p>
            <a:pPr lvl="2"/>
            <a:r>
              <a:rPr lang="en-US" sz="1800" dirty="0" smtClean="0"/>
              <a:t>Log action taken on expired documents</a:t>
            </a:r>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smtClean="0"/>
                        <a:t>Records Management</a:t>
                      </a:r>
                      <a:endParaRPr lang="nl-BE" b="1" i="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Sends 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SharePoint search and display templates will be used to achieve the end goal.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a:t>
            </a:r>
            <a:r>
              <a:rPr lang="en-US" dirty="0" smtClean="0"/>
              <a:t>information on popular content</a:t>
            </a:r>
            <a:endParaRPr lang="en-US" dirty="0"/>
          </a:p>
          <a:p>
            <a:pPr lvl="1"/>
            <a:endParaRPr lang="en-US" dirty="0"/>
          </a:p>
          <a:p>
            <a:r>
              <a:rPr lang="en-US" dirty="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3" name="Picture 2"/>
          <p:cNvPicPr>
            <a:picLocks noChangeAspect="1"/>
          </p:cNvPicPr>
          <p:nvPr/>
        </p:nvPicPr>
        <p:blipFill>
          <a:blip r:embed="rId2"/>
          <a:stretch>
            <a:fillRect/>
          </a:stretch>
        </p:blipFill>
        <p:spPr>
          <a:xfrm>
            <a:off x="519112" y="2318334"/>
            <a:ext cx="4160130" cy="2346201"/>
          </a:xfrm>
          <a:prstGeom prst="rect">
            <a:avLst/>
          </a:prstGeom>
          <a:ln>
            <a:solidFill>
              <a:schemeClr val="bg1">
                <a:lumMod val="75000"/>
              </a:schemeClr>
            </a:solidFill>
          </a:ln>
        </p:spPr>
      </p:pic>
      <p:pic>
        <p:nvPicPr>
          <p:cNvPr id="4" name="Picture 3"/>
          <p:cNvPicPr>
            <a:picLocks noChangeAspect="1"/>
          </p:cNvPicPr>
          <p:nvPr/>
        </p:nvPicPr>
        <p:blipFill>
          <a:blip r:embed="rId3"/>
          <a:stretch>
            <a:fillRect/>
          </a:stretch>
        </p:blipFill>
        <p:spPr>
          <a:xfrm>
            <a:off x="4238624" y="4175859"/>
            <a:ext cx="4417305" cy="2491241"/>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7546095" y="2318334"/>
            <a:ext cx="4122030" cy="2321244"/>
          </a:xfrm>
          <a:prstGeom prst="rect">
            <a:avLst/>
          </a:prstGeom>
          <a:ln>
            <a:solidFill>
              <a:schemeClr val="bg1">
                <a:lumMod val="75000"/>
              </a:schemeClr>
            </a:solidFill>
          </a:ln>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(Analytics</a:t>
            </a:r>
            <a:r>
              <a:rPr lang="en-US" sz="1600" spc="0" dirty="0">
                <a:latin typeface="+mn-lt"/>
              </a:rPr>
              <a:t>, News </a:t>
            </a:r>
            <a:r>
              <a:rPr lang="en-US" sz="1600" spc="0" dirty="0" smtClean="0">
                <a:latin typeface="+mn-lt"/>
              </a:rPr>
              <a:t>Alerts)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4178149338"/>
              </p:ext>
            </p:extLst>
          </p:nvPr>
        </p:nvGraphicFramePr>
        <p:xfrm>
          <a:off x="6019800" y="1447799"/>
          <a:ext cx="4772026" cy="4151496"/>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News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News Alerts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4735</Words>
  <Application>Microsoft Office PowerPoint</Application>
  <PresentationFormat>Custom</PresentationFormat>
  <Paragraphs>565</Paragraphs>
  <Slides>35</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Safety News Rollups contoso.sharepoint.safetynews.wsp  </vt:lpstr>
      <vt:lpstr>Branding</vt:lpstr>
      <vt:lpstr>Branding</vt:lpstr>
      <vt:lpstr>Provisioning  </vt:lpstr>
      <vt:lpstr>Records Management</vt:lpstr>
      <vt:lpstr>Records Management</vt:lpstr>
      <vt:lpstr>News notifications contoso.sharepoint.newsalerts.wsp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2015-06-02T08:51:46Z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