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3"/>
  </p:notesMasterIdLst>
  <p:handoutMasterIdLst>
    <p:handoutMasterId r:id="rId64"/>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500" r:id="rId27"/>
    <p:sldId id="1460" r:id="rId28"/>
    <p:sldId id="1469" r:id="rId29"/>
    <p:sldId id="1470" r:id="rId30"/>
    <p:sldId id="1496" r:id="rId31"/>
    <p:sldId id="1497" r:id="rId32"/>
    <p:sldId id="1498" r:id="rId33"/>
    <p:sldId id="1503" r:id="rId34"/>
    <p:sldId id="1501" r:id="rId35"/>
    <p:sldId id="1461" r:id="rId36"/>
    <p:sldId id="1459" r:id="rId37"/>
    <p:sldId id="1502" r:id="rId38"/>
    <p:sldId id="1471" r:id="rId39"/>
    <p:sldId id="1431" r:id="rId40"/>
    <p:sldId id="1437" r:id="rId41"/>
    <p:sldId id="1472" r:id="rId42"/>
    <p:sldId id="1473" r:id="rId43"/>
    <p:sldId id="1450" r:id="rId44"/>
    <p:sldId id="1474" r:id="rId45"/>
    <p:sldId id="1475" r:id="rId46"/>
    <p:sldId id="1476" r:id="rId47"/>
    <p:sldId id="1477" r:id="rId48"/>
    <p:sldId id="1478" r:id="rId49"/>
    <p:sldId id="1479" r:id="rId50"/>
    <p:sldId id="1480" r:id="rId51"/>
    <p:sldId id="1481" r:id="rId52"/>
    <p:sldId id="1482" r:id="rId53"/>
    <p:sldId id="1483" r:id="rId54"/>
    <p:sldId id="1488" r:id="rId55"/>
    <p:sldId id="1489" r:id="rId56"/>
    <p:sldId id="1490" r:id="rId57"/>
    <p:sldId id="1491" r:id="rId58"/>
    <p:sldId id="1414" r:id="rId59"/>
    <p:sldId id="1462" r:id="rId60"/>
    <p:sldId id="1417" r:id="rId61"/>
    <p:sldId id="1418" r:id="rId6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60" d="100"/>
          <a:sy n="60" d="100"/>
        </p:scale>
        <p:origin x="1392" y="6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6/2/2015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6/2/2015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198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52</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6/2/2015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6/2/2015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6/2/2015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contoso.sharepoint.libraryreceivers.wsp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289138"/>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9470318"/>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Current Implementation:</a:t>
            </a:r>
            <a:endParaRPr lang="en-US" dirty="0"/>
          </a:p>
          <a:p>
            <a:pPr lvl="1"/>
            <a:r>
              <a:rPr lang="en-US" sz="1800" dirty="0" smtClean="0"/>
              <a:t>The custom web part has been designed to:</a:t>
            </a:r>
            <a:endParaRPr lang="en-US" sz="1800" dirty="0"/>
          </a:p>
          <a:p>
            <a:pPr lvl="2"/>
            <a:r>
              <a:rPr lang="en-US" sz="1800" dirty="0" smtClean="0"/>
              <a:t>Roll up </a:t>
            </a:r>
            <a:r>
              <a:rPr lang="en-US" sz="1800" dirty="0"/>
              <a:t>s</a:t>
            </a:r>
            <a:r>
              <a:rPr lang="en-US" sz="1800" dirty="0" smtClean="0"/>
              <a:t>afety news items from various sites and sub-sites</a:t>
            </a:r>
          </a:p>
          <a:p>
            <a:pPr lvl="2"/>
            <a:r>
              <a:rPr lang="en-US" sz="1800" dirty="0" smtClean="0"/>
              <a:t>Provide 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083892"/>
            <a:ext cx="8494619" cy="1545038"/>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safety news can be published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can replace the custom safety news web part.</a:t>
            </a:r>
          </a:p>
        </p:txBody>
      </p:sp>
      <p:sp>
        <p:nvSpPr>
          <p:cNvPr id="5" name="Rectangle 4"/>
          <p:cNvSpPr/>
          <p:nvPr/>
        </p:nvSpPr>
        <p:spPr>
          <a:xfrm>
            <a:off x="3173505" y="5792802"/>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smtClean="0"/>
              <a:t>Current 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(master 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Current 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p>
          <a:p>
            <a:pPr lvl="2"/>
            <a:r>
              <a:rPr lang="en-US" sz="1800" dirty="0" smtClean="0"/>
              <a:t>Hides the sites requested by other users</a:t>
            </a:r>
          </a:p>
          <a:p>
            <a:pPr lvl="2"/>
            <a:r>
              <a:rPr lang="en-US" sz="1800" dirty="0" smtClean="0"/>
              <a:t>Allows auto activation of some site features during site provision</a:t>
            </a:r>
          </a:p>
          <a:p>
            <a:pPr lvl="2"/>
            <a:r>
              <a:rPr lang="en-US" sz="1800" dirty="0" smtClean="0"/>
              <a:t>My Sites </a:t>
            </a:r>
            <a:r>
              <a:rPr lang="en-US" sz="1800" dirty="0"/>
              <a:t>are </a:t>
            </a:r>
            <a:r>
              <a:rPr lang="en-US" sz="1800" dirty="0" smtClean="0"/>
              <a:t>set to expire </a:t>
            </a:r>
            <a:r>
              <a:rPr lang="en-US" sz="1800" dirty="0"/>
              <a:t>after one year</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can be used to create sites using App Model.</a:t>
            </a:r>
          </a:p>
          <a:p>
            <a:pPr lvl="1"/>
            <a:r>
              <a:rPr lang="en-US" dirty="0" smtClean="0"/>
              <a:t>Site </a:t>
            </a:r>
            <a:r>
              <a:rPr lang="en-US" dirty="0"/>
              <a:t>provisioning work can be done using </a:t>
            </a:r>
            <a:r>
              <a:rPr lang="en-US" dirty="0" smtClean="0"/>
              <a:t>a </a:t>
            </a:r>
            <a:r>
              <a:rPr lang="en-US" b="1" dirty="0" smtClean="0"/>
              <a:t>Remote</a:t>
            </a:r>
            <a:r>
              <a:rPr lang="en-US" dirty="0" smtClean="0"/>
              <a:t> </a:t>
            </a:r>
            <a:r>
              <a:rPr lang="en-US" b="1" dirty="0" smtClean="0"/>
              <a:t>Event </a:t>
            </a:r>
            <a:r>
              <a:rPr lang="en-US" b="1" dirty="0"/>
              <a:t>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Current Implementation:</a:t>
            </a:r>
            <a:endParaRPr lang="en-US" dirty="0"/>
          </a:p>
          <a:p>
            <a:pPr lvl="1"/>
            <a:r>
              <a:rPr lang="en-US" sz="1800" dirty="0" smtClean="0"/>
              <a:t>The farm solution does the following:</a:t>
            </a:r>
            <a:endParaRPr lang="en-US" sz="1800" dirty="0"/>
          </a:p>
          <a:p>
            <a:pPr lvl="2"/>
            <a:r>
              <a:rPr lang="en-US" sz="1800" dirty="0" smtClean="0"/>
              <a:t>Sends notification emails when policies are due for revision.</a:t>
            </a:r>
          </a:p>
          <a:p>
            <a:pPr lvl="2"/>
            <a:r>
              <a:rPr lang="en-US" sz="1800" dirty="0" smtClean="0"/>
              <a:t>Deletes records that are more than 7 years old.</a:t>
            </a:r>
          </a:p>
          <a:p>
            <a:pPr lvl="2"/>
            <a:r>
              <a:rPr lang="en-US" sz="1800" dirty="0" smtClean="0"/>
              <a:t>Action taken on expiring documents is logged for audit purposes</a:t>
            </a:r>
            <a:r>
              <a:rPr lang="en-US" sz="1800" dirty="0" smtClean="0"/>
              <a:t>.</a:t>
            </a:r>
          </a:p>
          <a:p>
            <a:pPr lvl="2"/>
            <a:r>
              <a:rPr lang="en-US" sz="1800" dirty="0" smtClean="0"/>
              <a:t>Kicks off workflow when the document expires</a:t>
            </a:r>
            <a:endParaRPr lang="en-US" sz="1800" dirty="0" smtClean="0"/>
          </a:p>
          <a:p>
            <a:r>
              <a:rPr lang="en-US" dirty="0"/>
              <a:t>Migration</a:t>
            </a:r>
          </a:p>
          <a:p>
            <a:pPr lvl="1"/>
            <a:r>
              <a:rPr lang="en-US" dirty="0"/>
              <a:t>Business logic could be factored to one or more </a:t>
            </a:r>
            <a:r>
              <a:rPr lang="en-US" b="1" dirty="0" err="1"/>
              <a:t>oData</a:t>
            </a:r>
            <a:r>
              <a:rPr lang="en-US" b="1" dirty="0"/>
              <a:t> Web Services</a:t>
            </a:r>
          </a:p>
          <a:p>
            <a:pPr lvl="1"/>
            <a:r>
              <a:rPr lang="en-US" dirty="0"/>
              <a:t>May leverage eDiscovery capabilities of Office 365.</a:t>
            </a:r>
          </a:p>
          <a:p>
            <a:r>
              <a:rPr lang="en-US" dirty="0"/>
              <a:t>Challenges</a:t>
            </a:r>
          </a:p>
          <a:p>
            <a:pPr lvl="1"/>
            <a:r>
              <a:rPr lang="en-US" dirty="0"/>
              <a:t>Although SharePoint 2013 is backwards compatible with 2010 workflows, the call to HTTP Web Service action is only available for workflows built using SharePoint 2013 declarative workflows </a:t>
            </a:r>
          </a:p>
          <a:p>
            <a:pPr lvl="1"/>
            <a:endParaRPr lang="en-US" dirty="0"/>
          </a:p>
          <a:p>
            <a:pPr lvl="1"/>
            <a:endParaRPr lang="en-US" dirty="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Current Implementation</a:t>
            </a:r>
            <a:endParaRPr lang="en-US" dirty="0" smtClean="0"/>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a:t>
            </a:r>
            <a:r>
              <a:rPr lang="en-US" sz="2000" spc="0" dirty="0" smtClean="0">
                <a:gradFill>
                  <a:gsLst>
                    <a:gs pos="1250">
                      <a:srgbClr val="797A7D"/>
                    </a:gs>
                    <a:gs pos="100000">
                      <a:srgbClr val="797A7D"/>
                    </a:gs>
                  </a:gsLst>
                  <a:lin ang="5400000" scaled="0"/>
                </a:gradFill>
                <a:latin typeface="+mn-lt"/>
              </a:rPr>
              <a:t>capture </a:t>
            </a:r>
            <a:r>
              <a:rPr lang="en-US" sz="2000" spc="0" dirty="0" smtClean="0">
                <a:gradFill>
                  <a:gsLst>
                    <a:gs pos="1250">
                      <a:srgbClr val="797A7D"/>
                    </a:gs>
                    <a:gs pos="100000">
                      <a:srgbClr val="797A7D"/>
                    </a:gs>
                  </a:gsLst>
                  <a:lin ang="5400000" scaled="0"/>
                </a:gradFill>
                <a:latin typeface="+mn-lt"/>
              </a:rPr>
              <a:t>list </a:t>
            </a:r>
            <a:r>
              <a:rPr lang="en-US" sz="2000" spc="0" dirty="0" smtClean="0">
                <a:gradFill>
                  <a:gsLst>
                    <a:gs pos="1250">
                      <a:srgbClr val="797A7D"/>
                    </a:gs>
                    <a:gs pos="100000">
                      <a:srgbClr val="797A7D"/>
                    </a:gs>
                  </a:gsLst>
                  <a:lin ang="5400000" scaled="0"/>
                </a:gradFill>
                <a:latin typeface="+mn-lt"/>
              </a:rPr>
              <a:t>metadata on document uploads</a:t>
            </a:r>
            <a:endParaRPr lang="en-NZ" sz="2000" spc="0" dirty="0">
              <a:gradFill>
                <a:gsLst>
                  <a:gs pos="1250">
                    <a:srgbClr val="797A7D"/>
                  </a:gs>
                  <a:gs pos="100000">
                    <a:srgbClr val="797A7D"/>
                  </a:gs>
                </a:gsLst>
                <a:lin ang="5400000" scaled="0"/>
              </a:gradFill>
              <a:latin typeface="+mn-lt"/>
            </a:endParaRPr>
          </a:p>
          <a:p>
            <a:pPr lvl="0"/>
            <a:r>
              <a:rPr lang="en-US" sz="2000" spc="0" dirty="0" smtClean="0">
                <a:gradFill>
                  <a:gsLst>
                    <a:gs pos="1250">
                      <a:srgbClr val="797A7D"/>
                    </a:gs>
                    <a:gs pos="100000">
                      <a:srgbClr val="797A7D"/>
                    </a:gs>
                  </a:gsLst>
                  <a:lin ang="5400000" scaled="0"/>
                </a:gradFill>
                <a:latin typeface="+mn-lt"/>
              </a:rPr>
              <a:t>Custom security is applied on Web creation</a:t>
            </a:r>
          </a:p>
          <a:p>
            <a:pPr lvl="0"/>
            <a:r>
              <a:rPr lang="en-US" sz="2000" spc="0" dirty="0" smtClean="0">
                <a:gradFill>
                  <a:gsLst>
                    <a:gs pos="1250">
                      <a:srgbClr val="797A7D"/>
                    </a:gs>
                    <a:gs pos="100000">
                      <a:srgbClr val="797A7D"/>
                    </a:gs>
                  </a:gsLst>
                  <a:lin ang="5400000" scaled="0"/>
                </a:gradFill>
                <a:latin typeface="+mn-lt"/>
              </a:rPr>
              <a:t>Site </a:t>
            </a:r>
            <a:r>
              <a:rPr lang="en-US" sz="2000" spc="0" dirty="0" smtClean="0">
                <a:gradFill>
                  <a:gsLst>
                    <a:gs pos="1250">
                      <a:srgbClr val="797A7D"/>
                    </a:gs>
                    <a:gs pos="100000">
                      <a:srgbClr val="797A7D"/>
                    </a:gs>
                  </a:gsLst>
                  <a:lin ang="5400000" scaled="0"/>
                </a:gradFill>
                <a:latin typeface="+mn-lt"/>
              </a:rPr>
              <a:t>deletion </a:t>
            </a:r>
            <a:r>
              <a:rPr lang="en-US" sz="2000" spc="0" dirty="0" smtClean="0">
                <a:gradFill>
                  <a:gsLst>
                    <a:gs pos="1250">
                      <a:srgbClr val="797A7D"/>
                    </a:gs>
                    <a:gs pos="100000">
                      <a:srgbClr val="797A7D"/>
                    </a:gs>
                  </a:gsLst>
                  <a:lin ang="5400000" scaled="0"/>
                </a:gradFill>
                <a:latin typeface="+mn-lt"/>
              </a:rPr>
              <a:t>events </a:t>
            </a:r>
            <a:r>
              <a:rPr lang="en-US" sz="2000" spc="0" dirty="0" smtClean="0">
                <a:gradFill>
                  <a:gsLst>
                    <a:gs pos="1250">
                      <a:srgbClr val="797A7D"/>
                    </a:gs>
                    <a:gs pos="100000">
                      <a:srgbClr val="797A7D"/>
                    </a:gs>
                  </a:gsLst>
                  <a:lin ang="5400000" scaled="0"/>
                </a:gradFill>
                <a:latin typeface="+mn-lt"/>
              </a:rPr>
              <a:t>captured the information for audit purposes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a:t>
            </a:r>
            <a:r>
              <a:rPr lang="en-US" sz="2000" spc="0" dirty="0" smtClean="0">
                <a:gradFill>
                  <a:gsLst>
                    <a:gs pos="1250">
                      <a:srgbClr val="797A7D"/>
                    </a:gs>
                    <a:gs pos="100000">
                      <a:srgbClr val="797A7D"/>
                    </a:gs>
                  </a:gsLst>
                  <a:lin ang="5400000" scaled="0"/>
                </a:gradFill>
                <a:latin typeface="+mn-lt"/>
              </a:rPr>
              <a:t>are provisioned using feature </a:t>
            </a:r>
            <a:r>
              <a:rPr lang="en-US" sz="2000" spc="0" dirty="0" smtClean="0">
                <a:gradFill>
                  <a:gsLst>
                    <a:gs pos="1250">
                      <a:srgbClr val="797A7D"/>
                    </a:gs>
                    <a:gs pos="100000">
                      <a:srgbClr val="797A7D"/>
                    </a:gs>
                  </a:gsLst>
                  <a:lin ang="5400000" scaled="0"/>
                </a:gradFill>
                <a:latin typeface="+mn-lt"/>
              </a:rPr>
              <a:t>activation</a:t>
            </a:r>
            <a:endParaRPr lang="en-US" sz="2000" spc="0" dirty="0">
              <a:gradFill>
                <a:gsLst>
                  <a:gs pos="1250">
                    <a:srgbClr val="797A7D"/>
                  </a:gs>
                  <a:gs pos="100000">
                    <a:srgbClr val="797A7D"/>
                  </a:gs>
                </a:gsLst>
                <a:lin ang="5400000" scaled="0"/>
              </a:gradFill>
              <a:latin typeface="+mn-lt"/>
            </a:endParaRPr>
          </a:p>
          <a:p>
            <a:pPr lvl="0"/>
            <a:r>
              <a:rPr lang="en-US" dirty="0">
                <a:solidFill>
                  <a:srgbClr val="EB3C00"/>
                </a:solidFill>
              </a:rPr>
              <a:t>Migration</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37191276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Current Implementation:</a:t>
            </a:r>
            <a:endParaRPr lang="en-US" dirty="0"/>
          </a:p>
          <a:p>
            <a:pPr lvl="2"/>
            <a:r>
              <a:rPr lang="en-US" sz="1800" dirty="0" smtClean="0"/>
              <a:t>A timer job that runs daily sends an email notification in the event of a major </a:t>
            </a:r>
            <a:r>
              <a:rPr lang="en-US" sz="1800" dirty="0"/>
              <a:t>safety </a:t>
            </a:r>
            <a:r>
              <a:rPr lang="en-US" sz="1800" dirty="0" smtClean="0"/>
              <a:t>incident</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been designed to:</a:t>
            </a:r>
          </a:p>
          <a:p>
            <a:pPr lvl="1"/>
            <a:r>
              <a:rPr lang="en-US" dirty="0" smtClean="0"/>
              <a:t>Allow users to search experts based on their years of experience and past projects.</a:t>
            </a:r>
          </a:p>
          <a:p>
            <a:pPr lvl="1"/>
            <a:r>
              <a:rPr lang="en-US" dirty="0" smtClean="0"/>
              <a:t>Allow the users to be able to communicate with the experts using a custom user interface.</a:t>
            </a:r>
            <a:endParaRPr lang="en-US" dirty="0"/>
          </a:p>
          <a:p>
            <a:pPr lvl="1"/>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location finder solution allows:</a:t>
            </a:r>
          </a:p>
          <a:p>
            <a:pPr lvl="1"/>
            <a:r>
              <a:rPr lang="en-US" dirty="0" smtClean="0"/>
              <a:t>Users to search for </a:t>
            </a:r>
            <a:r>
              <a:rPr lang="en-US" dirty="0" err="1" smtClean="0"/>
              <a:t>Fabrikam</a:t>
            </a:r>
            <a:r>
              <a:rPr lang="en-US" dirty="0" smtClean="0"/>
              <a:t> outlets</a:t>
            </a:r>
          </a:p>
          <a:p>
            <a:pPr lvl="1"/>
            <a:r>
              <a:rPr lang="en-US" dirty="0" smtClean="0"/>
              <a:t>Maps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2.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3.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5498</Words>
  <Application>Microsoft Office PowerPoint</Application>
  <PresentationFormat>Custom</PresentationFormat>
  <Paragraphs>710</Paragraphs>
  <Slides>54</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Safety News Rollups contoso.sharepoint.safetynews.wsp  </vt:lpstr>
      <vt:lpstr>Branding  contoso.sharepoint.branding.wsp</vt:lpstr>
      <vt:lpstr>Branding</vt:lpstr>
      <vt:lpstr>Branding</vt:lpstr>
      <vt:lpstr>Provisioning contoso.sharepoint.provisioning.wsp </vt:lpstr>
      <vt:lpstr>Provisioning</vt:lpstr>
      <vt:lpstr>Records Management contoso.sharepoint.docretention.wsp  </vt:lpstr>
      <vt:lpstr>Event handlers contoso.sharepoint.eventreceivers.wsp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2015-06-02T12:22:18Z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